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3"/>
  </p:notesMasterIdLst>
  <p:sldIdLst>
    <p:sldId id="264" r:id="rId4"/>
    <p:sldId id="263" r:id="rId5"/>
    <p:sldId id="281" r:id="rId6"/>
    <p:sldId id="323" r:id="rId7"/>
    <p:sldId id="282" r:id="rId8"/>
    <p:sldId id="328" r:id="rId9"/>
    <p:sldId id="329" r:id="rId10"/>
    <p:sldId id="333" r:id="rId11"/>
    <p:sldId id="332" r:id="rId12"/>
    <p:sldId id="331" r:id="rId13"/>
    <p:sldId id="330" r:id="rId14"/>
    <p:sldId id="303" r:id="rId15"/>
    <p:sldId id="322" r:id="rId16"/>
    <p:sldId id="324" r:id="rId17"/>
    <p:sldId id="307" r:id="rId18"/>
    <p:sldId id="311" r:id="rId19"/>
    <p:sldId id="310" r:id="rId20"/>
    <p:sldId id="309" r:id="rId21"/>
    <p:sldId id="308" r:id="rId22"/>
    <p:sldId id="302" r:id="rId23"/>
    <p:sldId id="314" r:id="rId24"/>
    <p:sldId id="313" r:id="rId25"/>
    <p:sldId id="316" r:id="rId26"/>
    <p:sldId id="315" r:id="rId27"/>
    <p:sldId id="312" r:id="rId28"/>
    <p:sldId id="334" r:id="rId29"/>
    <p:sldId id="327" r:id="rId30"/>
    <p:sldId id="325" r:id="rId31"/>
    <p:sldId id="26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700" autoAdjust="0"/>
  </p:normalViewPr>
  <p:slideViewPr>
    <p:cSldViewPr snapToGrid="0">
      <p:cViewPr varScale="1">
        <p:scale>
          <a:sx n="110" d="100"/>
          <a:sy n="110" d="100"/>
        </p:scale>
        <p:origin x="4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C0C0B-54D2-4750-8209-F371C78B4BD5}"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zh-CN" altLang="en-US"/>
        </a:p>
      </dgm:t>
    </dgm:pt>
    <dgm:pt modelId="{7BA6F671-DDB8-4139-B763-7F623574D2B3}">
      <dgm:prSet phldrT="[文本]" custT="1"/>
      <dgm:spPr/>
      <dgm:t>
        <a:bodyPr/>
        <a:lstStyle/>
        <a:p>
          <a:r>
            <a:rPr lang="zh-CN" altLang="en-US" sz="2000" dirty="0" smtClean="0"/>
            <a:t>提高入围</a:t>
          </a:r>
          <a:r>
            <a:rPr lang="zh-CN" altLang="en-US" sz="2000" dirty="0"/>
            <a:t>概率</a:t>
          </a:r>
        </a:p>
      </dgm:t>
    </dgm:pt>
    <dgm:pt modelId="{C9819422-3235-4A86-87C8-01BF706B7EE1}" type="parTrans" cxnId="{27D3B730-F111-43DA-85C0-1D9CD320CF3B}">
      <dgm:prSet/>
      <dgm:spPr/>
      <dgm:t>
        <a:bodyPr/>
        <a:lstStyle/>
        <a:p>
          <a:endParaRPr lang="zh-CN" altLang="en-US"/>
        </a:p>
      </dgm:t>
    </dgm:pt>
    <dgm:pt modelId="{B2A16A29-D715-4A2D-BAF8-3E15C74894E7}" type="sibTrans" cxnId="{27D3B730-F111-43DA-85C0-1D9CD320CF3B}">
      <dgm:prSet/>
      <dgm:spPr/>
      <dgm:t>
        <a:bodyPr/>
        <a:lstStyle/>
        <a:p>
          <a:endParaRPr lang="zh-CN" altLang="en-US"/>
        </a:p>
      </dgm:t>
    </dgm:pt>
    <dgm:pt modelId="{1113A69C-A9F6-4FC1-8291-C8E7D44BC367}">
      <dgm:prSet phldrT="[文本]" custT="1"/>
      <dgm:spPr/>
      <dgm:t>
        <a:bodyPr/>
        <a:lstStyle/>
        <a:p>
          <a:r>
            <a:rPr lang="zh-CN" altLang="en-US" sz="2000" dirty="0" smtClean="0"/>
            <a:t>便于</a:t>
          </a:r>
          <a:r>
            <a:rPr lang="en-US" altLang="zh-CN" sz="2000" dirty="0" smtClean="0"/>
            <a:t>HR</a:t>
          </a:r>
          <a:r>
            <a:rPr lang="zh-CN" altLang="en-US" sz="2000" dirty="0" smtClean="0"/>
            <a:t>提问</a:t>
          </a:r>
          <a:endParaRPr lang="zh-CN" altLang="en-US" sz="2000" dirty="0"/>
        </a:p>
      </dgm:t>
    </dgm:pt>
    <dgm:pt modelId="{A16CED74-3ACA-4E2B-9FB7-DF43328BAB96}" type="parTrans" cxnId="{58D8FE49-2C8A-4813-B2F3-9405579C6157}">
      <dgm:prSet/>
      <dgm:spPr/>
      <dgm:t>
        <a:bodyPr/>
        <a:lstStyle/>
        <a:p>
          <a:endParaRPr lang="zh-CN" altLang="en-US"/>
        </a:p>
      </dgm:t>
    </dgm:pt>
    <dgm:pt modelId="{60FBDB6A-36C6-41AA-96D7-4727DD7D7599}" type="sibTrans" cxnId="{58D8FE49-2C8A-4813-B2F3-9405579C6157}">
      <dgm:prSet/>
      <dgm:spPr/>
      <dgm:t>
        <a:bodyPr/>
        <a:lstStyle/>
        <a:p>
          <a:endParaRPr lang="zh-CN" altLang="en-US"/>
        </a:p>
      </dgm:t>
    </dgm:pt>
    <dgm:pt modelId="{8B39B54E-1E67-46EF-98FF-E3742EEF4F39}">
      <dgm:prSet phldrT="[文本]" custT="1"/>
      <dgm:spPr/>
      <dgm:t>
        <a:bodyPr/>
        <a:lstStyle/>
        <a:p>
          <a:r>
            <a:rPr lang="zh-CN" altLang="en-US" sz="3200" dirty="0"/>
            <a:t>作用</a:t>
          </a:r>
        </a:p>
      </dgm:t>
    </dgm:pt>
    <dgm:pt modelId="{9E8DC67E-0D25-4A30-A202-A2EFC8146A18}" type="parTrans" cxnId="{2C4F40B0-F49F-440E-AC82-7B8F3269F4B9}">
      <dgm:prSet/>
      <dgm:spPr/>
      <dgm:t>
        <a:bodyPr/>
        <a:lstStyle/>
        <a:p>
          <a:endParaRPr lang="zh-CN" altLang="en-US"/>
        </a:p>
      </dgm:t>
    </dgm:pt>
    <dgm:pt modelId="{DD2D9B8D-8D3C-4E9E-B925-908F7EA466B0}" type="sibTrans" cxnId="{2C4F40B0-F49F-440E-AC82-7B8F3269F4B9}">
      <dgm:prSet/>
      <dgm:spPr/>
      <dgm:t>
        <a:bodyPr/>
        <a:lstStyle/>
        <a:p>
          <a:endParaRPr lang="zh-CN" altLang="en-US"/>
        </a:p>
      </dgm:t>
    </dgm:pt>
    <dgm:pt modelId="{BF835F3A-D813-4921-974C-DA0AABFB41BB}">
      <dgm:prSet phldrT="[文本]" custT="1"/>
      <dgm:spPr/>
      <dgm:t>
        <a:bodyPr/>
        <a:lstStyle/>
        <a:p>
          <a:r>
            <a:rPr lang="zh-CN" altLang="en-US" sz="2000" dirty="0" smtClean="0"/>
            <a:t>要做面试的主导者！</a:t>
          </a:r>
          <a:endParaRPr lang="zh-CN" altLang="en-US" sz="2000" dirty="0"/>
        </a:p>
      </dgm:t>
    </dgm:pt>
    <dgm:pt modelId="{A3B51B1B-DC32-4B1F-AF51-BCD72DF3C918}" type="parTrans" cxnId="{283F9F6B-3EE3-4EC1-A217-670AF1B7E3BB}">
      <dgm:prSet/>
      <dgm:spPr/>
      <dgm:t>
        <a:bodyPr/>
        <a:lstStyle/>
        <a:p>
          <a:endParaRPr lang="zh-CN" altLang="en-US"/>
        </a:p>
      </dgm:t>
    </dgm:pt>
    <dgm:pt modelId="{4381FB1A-CC97-448C-AAA7-33C26B7B528F}" type="sibTrans" cxnId="{283F9F6B-3EE3-4EC1-A217-670AF1B7E3BB}">
      <dgm:prSet/>
      <dgm:spPr/>
      <dgm:t>
        <a:bodyPr/>
        <a:lstStyle/>
        <a:p>
          <a:endParaRPr lang="zh-CN" altLang="en-US"/>
        </a:p>
      </dgm:t>
    </dgm:pt>
    <dgm:pt modelId="{A6E79E83-AEAB-4FC6-BFFA-E7FE0C56D80D}" type="pres">
      <dgm:prSet presAssocID="{64CC0C0B-54D2-4750-8209-F371C78B4BD5}" presName="Name0" presStyleCnt="0">
        <dgm:presLayoutVars>
          <dgm:chMax val="7"/>
          <dgm:chPref val="7"/>
          <dgm:dir/>
        </dgm:presLayoutVars>
      </dgm:prSet>
      <dgm:spPr/>
      <dgm:t>
        <a:bodyPr/>
        <a:lstStyle/>
        <a:p>
          <a:endParaRPr lang="zh-CN" altLang="en-US"/>
        </a:p>
      </dgm:t>
    </dgm:pt>
    <dgm:pt modelId="{82F80DD6-95A7-4118-A184-8FA441800F1F}" type="pres">
      <dgm:prSet presAssocID="{64CC0C0B-54D2-4750-8209-F371C78B4BD5}" presName="Name1" presStyleCnt="0"/>
      <dgm:spPr/>
    </dgm:pt>
    <dgm:pt modelId="{00EB5FC1-6DB8-4228-9404-3AFB7B823400}" type="pres">
      <dgm:prSet presAssocID="{64CC0C0B-54D2-4750-8209-F371C78B4BD5}" presName="cycle" presStyleCnt="0"/>
      <dgm:spPr/>
    </dgm:pt>
    <dgm:pt modelId="{9DB0B744-1030-464F-8608-CB24FE3A5644}" type="pres">
      <dgm:prSet presAssocID="{64CC0C0B-54D2-4750-8209-F371C78B4BD5}" presName="srcNode" presStyleLbl="node1" presStyleIdx="0" presStyleCnt="1"/>
      <dgm:spPr/>
    </dgm:pt>
    <dgm:pt modelId="{029107A2-5911-4E92-B6A5-C71565AA37BB}" type="pres">
      <dgm:prSet presAssocID="{64CC0C0B-54D2-4750-8209-F371C78B4BD5}" presName="conn" presStyleLbl="parChTrans1D2" presStyleIdx="0" presStyleCnt="1"/>
      <dgm:spPr/>
      <dgm:t>
        <a:bodyPr/>
        <a:lstStyle/>
        <a:p>
          <a:endParaRPr lang="zh-CN" altLang="en-US"/>
        </a:p>
      </dgm:t>
    </dgm:pt>
    <dgm:pt modelId="{312D5575-E4C5-41DE-A48D-0F22ECD89904}" type="pres">
      <dgm:prSet presAssocID="{64CC0C0B-54D2-4750-8209-F371C78B4BD5}" presName="extraNode" presStyleLbl="node1" presStyleIdx="0" presStyleCnt="1"/>
      <dgm:spPr/>
    </dgm:pt>
    <dgm:pt modelId="{C9C4769B-5B72-481E-85A1-75696B2DA653}" type="pres">
      <dgm:prSet presAssocID="{64CC0C0B-54D2-4750-8209-F371C78B4BD5}" presName="dstNode" presStyleLbl="node1" presStyleIdx="0" presStyleCnt="1"/>
      <dgm:spPr/>
    </dgm:pt>
    <dgm:pt modelId="{CA6D8AF4-CAC7-4C5C-92FD-7F99CEDBDCA6}" type="pres">
      <dgm:prSet presAssocID="{8B39B54E-1E67-46EF-98FF-E3742EEF4F39}" presName="text_1" presStyleLbl="node1" presStyleIdx="0" presStyleCnt="1">
        <dgm:presLayoutVars>
          <dgm:bulletEnabled val="1"/>
        </dgm:presLayoutVars>
      </dgm:prSet>
      <dgm:spPr/>
      <dgm:t>
        <a:bodyPr/>
        <a:lstStyle/>
        <a:p>
          <a:endParaRPr lang="zh-CN" altLang="en-US"/>
        </a:p>
      </dgm:t>
    </dgm:pt>
    <dgm:pt modelId="{ED7ED303-FA80-4A0A-BA30-E6EED5BBC776}" type="pres">
      <dgm:prSet presAssocID="{8B39B54E-1E67-46EF-98FF-E3742EEF4F39}" presName="accent_1" presStyleCnt="0"/>
      <dgm:spPr/>
    </dgm:pt>
    <dgm:pt modelId="{5EB937F7-4779-4B77-BC46-D96E3DA32E60}" type="pres">
      <dgm:prSet presAssocID="{8B39B54E-1E67-46EF-98FF-E3742EEF4F39}" presName="accentRepeatNode" presStyleLbl="solidFgAcc1" presStyleIdx="0" presStyleCnt="1"/>
      <dgm:spPr/>
    </dgm:pt>
  </dgm:ptLst>
  <dgm:cxnLst>
    <dgm:cxn modelId="{4247E188-35E7-4AD8-9050-19FA09620F99}" type="presOf" srcId="{7BA6F671-DDB8-4139-B763-7F623574D2B3}" destId="{CA6D8AF4-CAC7-4C5C-92FD-7F99CEDBDCA6}" srcOrd="0" destOrd="1" presId="urn:microsoft.com/office/officeart/2008/layout/VerticalCurvedList"/>
    <dgm:cxn modelId="{707BCAD2-613B-4E9C-BF84-EDC92AAA05C2}" type="presOf" srcId="{B2A16A29-D715-4A2D-BAF8-3E15C74894E7}" destId="{029107A2-5911-4E92-B6A5-C71565AA37BB}" srcOrd="0" destOrd="0" presId="urn:microsoft.com/office/officeart/2008/layout/VerticalCurvedList"/>
    <dgm:cxn modelId="{99FC2275-7177-444D-BBD7-1A4CB5DA63DA}" type="presOf" srcId="{8B39B54E-1E67-46EF-98FF-E3742EEF4F39}" destId="{CA6D8AF4-CAC7-4C5C-92FD-7F99CEDBDCA6}" srcOrd="0" destOrd="0" presId="urn:microsoft.com/office/officeart/2008/layout/VerticalCurvedList"/>
    <dgm:cxn modelId="{2C4F40B0-F49F-440E-AC82-7B8F3269F4B9}" srcId="{64CC0C0B-54D2-4750-8209-F371C78B4BD5}" destId="{8B39B54E-1E67-46EF-98FF-E3742EEF4F39}" srcOrd="0" destOrd="0" parTransId="{9E8DC67E-0D25-4A30-A202-A2EFC8146A18}" sibTransId="{DD2D9B8D-8D3C-4E9E-B925-908F7EA466B0}"/>
    <dgm:cxn modelId="{283F9F6B-3EE3-4EC1-A217-670AF1B7E3BB}" srcId="{8B39B54E-1E67-46EF-98FF-E3742EEF4F39}" destId="{BF835F3A-D813-4921-974C-DA0AABFB41BB}" srcOrd="2" destOrd="0" parTransId="{A3B51B1B-DC32-4B1F-AF51-BCD72DF3C918}" sibTransId="{4381FB1A-CC97-448C-AAA7-33C26B7B528F}"/>
    <dgm:cxn modelId="{A5EEE64E-10F2-4DD7-A04F-960900AE7EC6}" type="presOf" srcId="{1113A69C-A9F6-4FC1-8291-C8E7D44BC367}" destId="{CA6D8AF4-CAC7-4C5C-92FD-7F99CEDBDCA6}" srcOrd="0" destOrd="2" presId="urn:microsoft.com/office/officeart/2008/layout/VerticalCurvedList"/>
    <dgm:cxn modelId="{58D8FE49-2C8A-4813-B2F3-9405579C6157}" srcId="{8B39B54E-1E67-46EF-98FF-E3742EEF4F39}" destId="{1113A69C-A9F6-4FC1-8291-C8E7D44BC367}" srcOrd="1" destOrd="0" parTransId="{A16CED74-3ACA-4E2B-9FB7-DF43328BAB96}" sibTransId="{60FBDB6A-36C6-41AA-96D7-4727DD7D7599}"/>
    <dgm:cxn modelId="{17CE890D-C2D5-4208-BABF-FDB730E77A18}" type="presOf" srcId="{BF835F3A-D813-4921-974C-DA0AABFB41BB}" destId="{CA6D8AF4-CAC7-4C5C-92FD-7F99CEDBDCA6}" srcOrd="0" destOrd="3" presId="urn:microsoft.com/office/officeart/2008/layout/VerticalCurvedList"/>
    <dgm:cxn modelId="{3FD7C146-FDE3-4635-AC54-8D73F152AE23}" type="presOf" srcId="{64CC0C0B-54D2-4750-8209-F371C78B4BD5}" destId="{A6E79E83-AEAB-4FC6-BFFA-E7FE0C56D80D}" srcOrd="0" destOrd="0" presId="urn:microsoft.com/office/officeart/2008/layout/VerticalCurvedList"/>
    <dgm:cxn modelId="{27D3B730-F111-43DA-85C0-1D9CD320CF3B}" srcId="{8B39B54E-1E67-46EF-98FF-E3742EEF4F39}" destId="{7BA6F671-DDB8-4139-B763-7F623574D2B3}" srcOrd="0" destOrd="0" parTransId="{C9819422-3235-4A86-87C8-01BF706B7EE1}" sibTransId="{B2A16A29-D715-4A2D-BAF8-3E15C74894E7}"/>
    <dgm:cxn modelId="{F13367E3-E6B1-4C37-B2E7-4B59D19245FB}" type="presParOf" srcId="{A6E79E83-AEAB-4FC6-BFFA-E7FE0C56D80D}" destId="{82F80DD6-95A7-4118-A184-8FA441800F1F}" srcOrd="0" destOrd="0" presId="urn:microsoft.com/office/officeart/2008/layout/VerticalCurvedList"/>
    <dgm:cxn modelId="{80B04D67-2812-4750-80A4-3AC3B99F4D68}" type="presParOf" srcId="{82F80DD6-95A7-4118-A184-8FA441800F1F}" destId="{00EB5FC1-6DB8-4228-9404-3AFB7B823400}" srcOrd="0" destOrd="0" presId="urn:microsoft.com/office/officeart/2008/layout/VerticalCurvedList"/>
    <dgm:cxn modelId="{C1AB8C19-0E3D-404E-901A-7FE10686B2B8}" type="presParOf" srcId="{00EB5FC1-6DB8-4228-9404-3AFB7B823400}" destId="{9DB0B744-1030-464F-8608-CB24FE3A5644}" srcOrd="0" destOrd="0" presId="urn:microsoft.com/office/officeart/2008/layout/VerticalCurvedList"/>
    <dgm:cxn modelId="{357B6776-0376-46B3-BAB6-DAE6213B321C}" type="presParOf" srcId="{00EB5FC1-6DB8-4228-9404-3AFB7B823400}" destId="{029107A2-5911-4E92-B6A5-C71565AA37BB}" srcOrd="1" destOrd="0" presId="urn:microsoft.com/office/officeart/2008/layout/VerticalCurvedList"/>
    <dgm:cxn modelId="{6D4B1383-E13E-42B2-90F6-99B06E48BF3C}" type="presParOf" srcId="{00EB5FC1-6DB8-4228-9404-3AFB7B823400}" destId="{312D5575-E4C5-41DE-A48D-0F22ECD89904}" srcOrd="2" destOrd="0" presId="urn:microsoft.com/office/officeart/2008/layout/VerticalCurvedList"/>
    <dgm:cxn modelId="{8C452977-E8EF-48B7-8AE0-95097E169387}" type="presParOf" srcId="{00EB5FC1-6DB8-4228-9404-3AFB7B823400}" destId="{C9C4769B-5B72-481E-85A1-75696B2DA653}" srcOrd="3" destOrd="0" presId="urn:microsoft.com/office/officeart/2008/layout/VerticalCurvedList"/>
    <dgm:cxn modelId="{67A4619A-5A5B-4E67-8677-F22A5C024E14}" type="presParOf" srcId="{82F80DD6-95A7-4118-A184-8FA441800F1F}" destId="{CA6D8AF4-CAC7-4C5C-92FD-7F99CEDBDCA6}" srcOrd="1" destOrd="0" presId="urn:microsoft.com/office/officeart/2008/layout/VerticalCurvedList"/>
    <dgm:cxn modelId="{B9738856-B346-46EC-B5D2-BC540EED334F}" type="presParOf" srcId="{82F80DD6-95A7-4118-A184-8FA441800F1F}" destId="{ED7ED303-FA80-4A0A-BA30-E6EED5BBC776}" srcOrd="2" destOrd="0" presId="urn:microsoft.com/office/officeart/2008/layout/VerticalCurvedList"/>
    <dgm:cxn modelId="{578DD985-8329-4F23-B0FA-257ED02AA7BB}" type="presParOf" srcId="{ED7ED303-FA80-4A0A-BA30-E6EED5BBC776}" destId="{5EB937F7-4779-4B77-BC46-D96E3DA32E60}" srcOrd="0" destOrd="0" presId="urn:microsoft.com/office/officeart/2008/layout/VerticalCurv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F0703B-614B-49F6-A3AB-B1FD8E8107F0}"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zh-CN" altLang="en-US"/>
        </a:p>
      </dgm:t>
    </dgm:pt>
    <dgm:pt modelId="{E4AFDF09-9DA9-4A43-8037-FCBC489E3DF2}">
      <dgm:prSet phldrT="[文本]"/>
      <dgm:spPr/>
      <dgm:t>
        <a:bodyPr/>
        <a:lstStyle/>
        <a:p>
          <a:r>
            <a:rPr lang="zh-CN" altLang="en-US" dirty="0"/>
            <a:t>个人信息</a:t>
          </a:r>
        </a:p>
      </dgm:t>
    </dgm:pt>
    <dgm:pt modelId="{4F1C7BE9-54AB-4C28-AD63-B16DA6A1B23C}" type="parTrans" cxnId="{B5070275-B13B-47AC-A656-5FB95CBBE6D8}">
      <dgm:prSet/>
      <dgm:spPr/>
      <dgm:t>
        <a:bodyPr/>
        <a:lstStyle/>
        <a:p>
          <a:endParaRPr lang="zh-CN" altLang="en-US"/>
        </a:p>
      </dgm:t>
    </dgm:pt>
    <dgm:pt modelId="{845CE3B2-A20B-412C-AED2-353A31C78F99}" type="sibTrans" cxnId="{B5070275-B13B-47AC-A656-5FB95CBBE6D8}">
      <dgm:prSet/>
      <dgm:spPr/>
      <dgm:t>
        <a:bodyPr/>
        <a:lstStyle/>
        <a:p>
          <a:endParaRPr lang="zh-CN" altLang="en-US"/>
        </a:p>
      </dgm:t>
    </dgm:pt>
    <dgm:pt modelId="{8C9D035F-C8B3-44D9-8F36-E7BF53BE8F24}">
      <dgm:prSet phldrT="[文本]"/>
      <dgm:spPr/>
      <dgm:t>
        <a:bodyPr/>
        <a:lstStyle/>
        <a:p>
          <a:r>
            <a:rPr lang="zh-CN" altLang="en-US" dirty="0"/>
            <a:t>求职目标</a:t>
          </a:r>
        </a:p>
      </dgm:t>
    </dgm:pt>
    <dgm:pt modelId="{0EFD4D78-2C14-4165-9DCF-B805C2BB6CCE}" type="parTrans" cxnId="{1BD14DA8-7195-436D-A18B-1F11D4921AC6}">
      <dgm:prSet/>
      <dgm:spPr/>
      <dgm:t>
        <a:bodyPr/>
        <a:lstStyle/>
        <a:p>
          <a:endParaRPr lang="zh-CN" altLang="en-US"/>
        </a:p>
      </dgm:t>
    </dgm:pt>
    <dgm:pt modelId="{40A47C70-B334-4A7A-8867-023ED4E26A48}" type="sibTrans" cxnId="{1BD14DA8-7195-436D-A18B-1F11D4921AC6}">
      <dgm:prSet/>
      <dgm:spPr/>
      <dgm:t>
        <a:bodyPr/>
        <a:lstStyle/>
        <a:p>
          <a:endParaRPr lang="zh-CN" altLang="en-US"/>
        </a:p>
      </dgm:t>
    </dgm:pt>
    <dgm:pt modelId="{0A65815C-4A0B-4262-BD5E-A826BFD9E471}">
      <dgm:prSet phldrT="[文本]"/>
      <dgm:spPr/>
      <dgm:t>
        <a:bodyPr/>
        <a:lstStyle/>
        <a:p>
          <a:r>
            <a:rPr lang="zh-CN" altLang="en-US" dirty="0"/>
            <a:t>教育信息</a:t>
          </a:r>
        </a:p>
      </dgm:t>
    </dgm:pt>
    <dgm:pt modelId="{CF580AFF-FF31-48A7-B631-B73D695B3C33}" type="parTrans" cxnId="{9BB9C330-183C-4A6B-8E9B-D6B19188A0EB}">
      <dgm:prSet/>
      <dgm:spPr/>
      <dgm:t>
        <a:bodyPr/>
        <a:lstStyle/>
        <a:p>
          <a:endParaRPr lang="zh-CN" altLang="en-US"/>
        </a:p>
      </dgm:t>
    </dgm:pt>
    <dgm:pt modelId="{CD7CA860-AFB9-4085-AC18-947A3F992866}" type="sibTrans" cxnId="{9BB9C330-183C-4A6B-8E9B-D6B19188A0EB}">
      <dgm:prSet/>
      <dgm:spPr/>
      <dgm:t>
        <a:bodyPr/>
        <a:lstStyle/>
        <a:p>
          <a:endParaRPr lang="zh-CN" altLang="en-US"/>
        </a:p>
      </dgm:t>
    </dgm:pt>
    <dgm:pt modelId="{489E56B4-4013-45AB-BAA9-335D769048B1}">
      <dgm:prSet phldrT="[文本]"/>
      <dgm:spPr/>
      <dgm:t>
        <a:bodyPr/>
        <a:lstStyle/>
        <a:p>
          <a:r>
            <a:rPr lang="zh-CN" altLang="en-US" dirty="0"/>
            <a:t>工作经历</a:t>
          </a:r>
        </a:p>
      </dgm:t>
    </dgm:pt>
    <dgm:pt modelId="{E43AD6BF-5F37-4FAF-96FF-D8EAB62FB480}" type="parTrans" cxnId="{B0C2E71D-0054-45D1-B531-0E5C8273C65A}">
      <dgm:prSet/>
      <dgm:spPr/>
      <dgm:t>
        <a:bodyPr/>
        <a:lstStyle/>
        <a:p>
          <a:endParaRPr lang="zh-CN" altLang="en-US"/>
        </a:p>
      </dgm:t>
    </dgm:pt>
    <dgm:pt modelId="{30E21E9B-32E5-4B13-8211-89B3BE271610}" type="sibTrans" cxnId="{B0C2E71D-0054-45D1-B531-0E5C8273C65A}">
      <dgm:prSet/>
      <dgm:spPr/>
      <dgm:t>
        <a:bodyPr/>
        <a:lstStyle/>
        <a:p>
          <a:endParaRPr lang="zh-CN" altLang="en-US"/>
        </a:p>
      </dgm:t>
    </dgm:pt>
    <dgm:pt modelId="{7518431F-A743-40C9-AF6C-CB64ED471175}">
      <dgm:prSet phldrT="[文本]"/>
      <dgm:spPr/>
      <dgm:t>
        <a:bodyPr/>
        <a:lstStyle/>
        <a:p>
          <a:r>
            <a:rPr lang="zh-CN" altLang="en-US" dirty="0"/>
            <a:t>校园活动</a:t>
          </a:r>
        </a:p>
      </dgm:t>
    </dgm:pt>
    <dgm:pt modelId="{0DAA3307-521F-4AB7-9365-AEFAC311C456}" type="parTrans" cxnId="{BB11A577-C23E-43D7-AB6B-213F1AD698D0}">
      <dgm:prSet/>
      <dgm:spPr/>
      <dgm:t>
        <a:bodyPr/>
        <a:lstStyle/>
        <a:p>
          <a:endParaRPr lang="zh-CN" altLang="en-US"/>
        </a:p>
      </dgm:t>
    </dgm:pt>
    <dgm:pt modelId="{9018FD61-D0C1-4685-BBF3-618190CA414E}" type="sibTrans" cxnId="{BB11A577-C23E-43D7-AB6B-213F1AD698D0}">
      <dgm:prSet/>
      <dgm:spPr/>
      <dgm:t>
        <a:bodyPr/>
        <a:lstStyle/>
        <a:p>
          <a:endParaRPr lang="zh-CN" altLang="en-US"/>
        </a:p>
      </dgm:t>
    </dgm:pt>
    <dgm:pt modelId="{799E53AE-FD3D-43FA-B5B6-B317D23DC982}">
      <dgm:prSet phldrT="[文本]"/>
      <dgm:spPr>
        <a:gradFill flip="none" rotWithShape="1">
          <a:gsLst>
            <a:gs pos="0">
              <a:srgbClr val="FBEAC7"/>
            </a:gs>
            <a:gs pos="17999">
              <a:srgbClr val="FEE7F2"/>
            </a:gs>
            <a:gs pos="36000">
              <a:srgbClr val="FAC77D"/>
            </a:gs>
            <a:gs pos="61000">
              <a:srgbClr val="FBA97D"/>
            </a:gs>
            <a:gs pos="82001">
              <a:srgbClr val="FBD49C"/>
            </a:gs>
            <a:gs pos="100000">
              <a:srgbClr val="FEE7F2"/>
            </a:gs>
          </a:gsLst>
          <a:lin ang="13500000" scaled="1"/>
          <a:tileRect/>
        </a:gradFill>
      </dgm:spPr>
      <dgm:t>
        <a:bodyPr/>
        <a:lstStyle/>
        <a:p>
          <a:r>
            <a:rPr lang="zh-CN" altLang="en-US" dirty="0"/>
            <a:t>特长评价</a:t>
          </a:r>
        </a:p>
      </dgm:t>
    </dgm:pt>
    <dgm:pt modelId="{C0E097E9-A89F-4079-84FE-1831D088AAA1}" type="parTrans" cxnId="{C41DF57E-E324-47B7-966B-3806D2AFD2BE}">
      <dgm:prSet/>
      <dgm:spPr/>
      <dgm:t>
        <a:bodyPr/>
        <a:lstStyle/>
        <a:p>
          <a:endParaRPr lang="zh-CN" altLang="en-US"/>
        </a:p>
      </dgm:t>
    </dgm:pt>
    <dgm:pt modelId="{CFB662CC-B229-4C1B-BF39-9A5203B3E490}" type="sibTrans" cxnId="{C41DF57E-E324-47B7-966B-3806D2AFD2BE}">
      <dgm:prSet/>
      <dgm:spPr/>
      <dgm:t>
        <a:bodyPr/>
        <a:lstStyle/>
        <a:p>
          <a:endParaRPr lang="zh-CN" altLang="en-US"/>
        </a:p>
      </dgm:t>
    </dgm:pt>
    <dgm:pt modelId="{2181BA4B-D299-4380-AC15-F0EBB0C06F4C}">
      <dgm:prSet phldrT="[文本]"/>
      <dgm:spPr/>
      <dgm:t>
        <a:bodyPr/>
        <a:lstStyle/>
        <a:p>
          <a:r>
            <a:rPr lang="zh-CN" altLang="en-US" dirty="0"/>
            <a:t>获奖情况</a:t>
          </a:r>
        </a:p>
      </dgm:t>
    </dgm:pt>
    <dgm:pt modelId="{917EB1D6-4CF1-4535-B727-DFC06E414C26}" type="parTrans" cxnId="{A8EF10C4-FD32-49E2-909C-2DF82D99F288}">
      <dgm:prSet/>
      <dgm:spPr/>
      <dgm:t>
        <a:bodyPr/>
        <a:lstStyle/>
        <a:p>
          <a:endParaRPr lang="zh-CN" altLang="en-US"/>
        </a:p>
      </dgm:t>
    </dgm:pt>
    <dgm:pt modelId="{C97A62E6-E147-440A-BF43-1BE3E99E9D0F}" type="sibTrans" cxnId="{A8EF10C4-FD32-49E2-909C-2DF82D99F288}">
      <dgm:prSet/>
      <dgm:spPr/>
      <dgm:t>
        <a:bodyPr/>
        <a:lstStyle/>
        <a:p>
          <a:endParaRPr lang="zh-CN" altLang="en-US"/>
        </a:p>
      </dgm:t>
    </dgm:pt>
    <dgm:pt modelId="{58CFB02F-467B-4CB3-9516-D884B01A75A7}">
      <dgm:prSet phldrT="[文本]"/>
      <dgm:spPr/>
      <dgm:t>
        <a:bodyPr/>
        <a:lstStyle/>
        <a:p>
          <a:r>
            <a:rPr lang="zh-CN" altLang="en-US" dirty="0"/>
            <a:t>职业技能</a:t>
          </a:r>
        </a:p>
      </dgm:t>
    </dgm:pt>
    <dgm:pt modelId="{FD8E0AB1-5C25-4EF4-9642-22C094A586B5}" type="parTrans" cxnId="{8F755641-09DD-42A9-BB2B-B6315BC7B3D7}">
      <dgm:prSet/>
      <dgm:spPr/>
      <dgm:t>
        <a:bodyPr/>
        <a:lstStyle/>
        <a:p>
          <a:endParaRPr lang="zh-CN" altLang="en-US"/>
        </a:p>
      </dgm:t>
    </dgm:pt>
    <dgm:pt modelId="{34859ABF-C26F-4E83-9AC6-6F010444AD21}" type="sibTrans" cxnId="{8F755641-09DD-42A9-BB2B-B6315BC7B3D7}">
      <dgm:prSet/>
      <dgm:spPr/>
      <dgm:t>
        <a:bodyPr/>
        <a:lstStyle/>
        <a:p>
          <a:endParaRPr lang="zh-CN" altLang="en-US"/>
        </a:p>
      </dgm:t>
    </dgm:pt>
    <dgm:pt modelId="{FD9519CB-4606-443A-A382-BB6AD96A8355}" type="pres">
      <dgm:prSet presAssocID="{67F0703B-614B-49F6-A3AB-B1FD8E8107F0}" presName="cycle" presStyleCnt="0">
        <dgm:presLayoutVars>
          <dgm:dir/>
          <dgm:resizeHandles val="exact"/>
        </dgm:presLayoutVars>
      </dgm:prSet>
      <dgm:spPr/>
      <dgm:t>
        <a:bodyPr/>
        <a:lstStyle/>
        <a:p>
          <a:endParaRPr lang="zh-CN" altLang="en-US"/>
        </a:p>
      </dgm:t>
    </dgm:pt>
    <dgm:pt modelId="{1FCC3925-BF5F-4C44-A694-59A84F5EC359}" type="pres">
      <dgm:prSet presAssocID="{E4AFDF09-9DA9-4A43-8037-FCBC489E3DF2}" presName="node" presStyleLbl="node1" presStyleIdx="0" presStyleCnt="8">
        <dgm:presLayoutVars>
          <dgm:bulletEnabled val="1"/>
        </dgm:presLayoutVars>
      </dgm:prSet>
      <dgm:spPr/>
      <dgm:t>
        <a:bodyPr/>
        <a:lstStyle/>
        <a:p>
          <a:endParaRPr lang="zh-CN" altLang="en-US"/>
        </a:p>
      </dgm:t>
    </dgm:pt>
    <dgm:pt modelId="{FE51C53C-B500-48D6-B385-4ED67F2B01A0}" type="pres">
      <dgm:prSet presAssocID="{845CE3B2-A20B-412C-AED2-353A31C78F99}" presName="sibTrans" presStyleLbl="sibTrans2D1" presStyleIdx="0" presStyleCnt="8"/>
      <dgm:spPr/>
      <dgm:t>
        <a:bodyPr/>
        <a:lstStyle/>
        <a:p>
          <a:endParaRPr lang="zh-CN" altLang="en-US"/>
        </a:p>
      </dgm:t>
    </dgm:pt>
    <dgm:pt modelId="{D5FB0C01-0055-48C0-BF97-DF69A49980C1}" type="pres">
      <dgm:prSet presAssocID="{845CE3B2-A20B-412C-AED2-353A31C78F99}" presName="connectorText" presStyleLbl="sibTrans2D1" presStyleIdx="0" presStyleCnt="8"/>
      <dgm:spPr/>
      <dgm:t>
        <a:bodyPr/>
        <a:lstStyle/>
        <a:p>
          <a:endParaRPr lang="zh-CN" altLang="en-US"/>
        </a:p>
      </dgm:t>
    </dgm:pt>
    <dgm:pt modelId="{1AB40CF8-D2FF-402C-85E9-3205198E70B9}" type="pres">
      <dgm:prSet presAssocID="{8C9D035F-C8B3-44D9-8F36-E7BF53BE8F24}" presName="node" presStyleLbl="node1" presStyleIdx="1" presStyleCnt="8">
        <dgm:presLayoutVars>
          <dgm:bulletEnabled val="1"/>
        </dgm:presLayoutVars>
      </dgm:prSet>
      <dgm:spPr/>
      <dgm:t>
        <a:bodyPr/>
        <a:lstStyle/>
        <a:p>
          <a:endParaRPr lang="zh-CN" altLang="en-US"/>
        </a:p>
      </dgm:t>
    </dgm:pt>
    <dgm:pt modelId="{ABFE6E73-C95D-4EE4-AFB1-FAD4F88C6608}" type="pres">
      <dgm:prSet presAssocID="{40A47C70-B334-4A7A-8867-023ED4E26A48}" presName="sibTrans" presStyleLbl="sibTrans2D1" presStyleIdx="1" presStyleCnt="8"/>
      <dgm:spPr/>
      <dgm:t>
        <a:bodyPr/>
        <a:lstStyle/>
        <a:p>
          <a:endParaRPr lang="zh-CN" altLang="en-US"/>
        </a:p>
      </dgm:t>
    </dgm:pt>
    <dgm:pt modelId="{7DEF03E3-2CCE-412F-97B7-F42E8504D6D2}" type="pres">
      <dgm:prSet presAssocID="{40A47C70-B334-4A7A-8867-023ED4E26A48}" presName="connectorText" presStyleLbl="sibTrans2D1" presStyleIdx="1" presStyleCnt="8"/>
      <dgm:spPr/>
      <dgm:t>
        <a:bodyPr/>
        <a:lstStyle/>
        <a:p>
          <a:endParaRPr lang="zh-CN" altLang="en-US"/>
        </a:p>
      </dgm:t>
    </dgm:pt>
    <dgm:pt modelId="{07CE1F86-DFEB-44DD-918E-69267CBA8E7B}" type="pres">
      <dgm:prSet presAssocID="{0A65815C-4A0B-4262-BD5E-A826BFD9E471}" presName="node" presStyleLbl="node1" presStyleIdx="2" presStyleCnt="8">
        <dgm:presLayoutVars>
          <dgm:bulletEnabled val="1"/>
        </dgm:presLayoutVars>
      </dgm:prSet>
      <dgm:spPr/>
      <dgm:t>
        <a:bodyPr/>
        <a:lstStyle/>
        <a:p>
          <a:endParaRPr lang="zh-CN" altLang="en-US"/>
        </a:p>
      </dgm:t>
    </dgm:pt>
    <dgm:pt modelId="{D70D0AC7-6EA8-42CA-906F-166B9B700FF5}" type="pres">
      <dgm:prSet presAssocID="{CD7CA860-AFB9-4085-AC18-947A3F992866}" presName="sibTrans" presStyleLbl="sibTrans2D1" presStyleIdx="2" presStyleCnt="8"/>
      <dgm:spPr/>
      <dgm:t>
        <a:bodyPr/>
        <a:lstStyle/>
        <a:p>
          <a:endParaRPr lang="zh-CN" altLang="en-US"/>
        </a:p>
      </dgm:t>
    </dgm:pt>
    <dgm:pt modelId="{44F9E87F-A359-4937-ADA3-E398D4385A93}" type="pres">
      <dgm:prSet presAssocID="{CD7CA860-AFB9-4085-AC18-947A3F992866}" presName="connectorText" presStyleLbl="sibTrans2D1" presStyleIdx="2" presStyleCnt="8"/>
      <dgm:spPr/>
      <dgm:t>
        <a:bodyPr/>
        <a:lstStyle/>
        <a:p>
          <a:endParaRPr lang="zh-CN" altLang="en-US"/>
        </a:p>
      </dgm:t>
    </dgm:pt>
    <dgm:pt modelId="{60026876-8626-4B78-83C3-995418F342F2}" type="pres">
      <dgm:prSet presAssocID="{489E56B4-4013-45AB-BAA9-335D769048B1}" presName="node" presStyleLbl="node1" presStyleIdx="3" presStyleCnt="8">
        <dgm:presLayoutVars>
          <dgm:bulletEnabled val="1"/>
        </dgm:presLayoutVars>
      </dgm:prSet>
      <dgm:spPr/>
      <dgm:t>
        <a:bodyPr/>
        <a:lstStyle/>
        <a:p>
          <a:endParaRPr lang="zh-CN" altLang="en-US"/>
        </a:p>
      </dgm:t>
    </dgm:pt>
    <dgm:pt modelId="{E1DD4FD5-D169-4B4F-8518-5AB26698EF7A}" type="pres">
      <dgm:prSet presAssocID="{30E21E9B-32E5-4B13-8211-89B3BE271610}" presName="sibTrans" presStyleLbl="sibTrans2D1" presStyleIdx="3" presStyleCnt="8"/>
      <dgm:spPr/>
      <dgm:t>
        <a:bodyPr/>
        <a:lstStyle/>
        <a:p>
          <a:endParaRPr lang="zh-CN" altLang="en-US"/>
        </a:p>
      </dgm:t>
    </dgm:pt>
    <dgm:pt modelId="{2E0ED3A1-FB28-4CFE-AE46-7A3AED43AF1B}" type="pres">
      <dgm:prSet presAssocID="{30E21E9B-32E5-4B13-8211-89B3BE271610}" presName="connectorText" presStyleLbl="sibTrans2D1" presStyleIdx="3" presStyleCnt="8"/>
      <dgm:spPr/>
      <dgm:t>
        <a:bodyPr/>
        <a:lstStyle/>
        <a:p>
          <a:endParaRPr lang="zh-CN" altLang="en-US"/>
        </a:p>
      </dgm:t>
    </dgm:pt>
    <dgm:pt modelId="{5DE1FC52-01B7-4B05-BB8A-3E7B48C75808}" type="pres">
      <dgm:prSet presAssocID="{7518431F-A743-40C9-AF6C-CB64ED471175}" presName="node" presStyleLbl="node1" presStyleIdx="4" presStyleCnt="8">
        <dgm:presLayoutVars>
          <dgm:bulletEnabled val="1"/>
        </dgm:presLayoutVars>
      </dgm:prSet>
      <dgm:spPr/>
      <dgm:t>
        <a:bodyPr/>
        <a:lstStyle/>
        <a:p>
          <a:endParaRPr lang="zh-CN" altLang="en-US"/>
        </a:p>
      </dgm:t>
    </dgm:pt>
    <dgm:pt modelId="{73C0C206-8352-4000-A857-61A5203AD837}" type="pres">
      <dgm:prSet presAssocID="{9018FD61-D0C1-4685-BBF3-618190CA414E}" presName="sibTrans" presStyleLbl="sibTrans2D1" presStyleIdx="4" presStyleCnt="8"/>
      <dgm:spPr/>
      <dgm:t>
        <a:bodyPr/>
        <a:lstStyle/>
        <a:p>
          <a:endParaRPr lang="zh-CN" altLang="en-US"/>
        </a:p>
      </dgm:t>
    </dgm:pt>
    <dgm:pt modelId="{E1ACE0B2-22D0-459C-A6C4-6E24D5A99CFE}" type="pres">
      <dgm:prSet presAssocID="{9018FD61-D0C1-4685-BBF3-618190CA414E}" presName="connectorText" presStyleLbl="sibTrans2D1" presStyleIdx="4" presStyleCnt="8"/>
      <dgm:spPr/>
      <dgm:t>
        <a:bodyPr/>
        <a:lstStyle/>
        <a:p>
          <a:endParaRPr lang="zh-CN" altLang="en-US"/>
        </a:p>
      </dgm:t>
    </dgm:pt>
    <dgm:pt modelId="{9BBFB97B-A09A-4E34-9212-C89A15DB6357}" type="pres">
      <dgm:prSet presAssocID="{2181BA4B-D299-4380-AC15-F0EBB0C06F4C}" presName="node" presStyleLbl="node1" presStyleIdx="5" presStyleCnt="8">
        <dgm:presLayoutVars>
          <dgm:bulletEnabled val="1"/>
        </dgm:presLayoutVars>
      </dgm:prSet>
      <dgm:spPr/>
      <dgm:t>
        <a:bodyPr/>
        <a:lstStyle/>
        <a:p>
          <a:endParaRPr lang="zh-CN" altLang="en-US"/>
        </a:p>
      </dgm:t>
    </dgm:pt>
    <dgm:pt modelId="{E85A1E2F-8A81-4C67-A34C-C1F27DDE95EE}" type="pres">
      <dgm:prSet presAssocID="{C97A62E6-E147-440A-BF43-1BE3E99E9D0F}" presName="sibTrans" presStyleLbl="sibTrans2D1" presStyleIdx="5" presStyleCnt="8"/>
      <dgm:spPr/>
      <dgm:t>
        <a:bodyPr/>
        <a:lstStyle/>
        <a:p>
          <a:endParaRPr lang="zh-CN" altLang="en-US"/>
        </a:p>
      </dgm:t>
    </dgm:pt>
    <dgm:pt modelId="{43F6AF2F-C2C1-4569-8A50-8D6B23AD3A64}" type="pres">
      <dgm:prSet presAssocID="{C97A62E6-E147-440A-BF43-1BE3E99E9D0F}" presName="connectorText" presStyleLbl="sibTrans2D1" presStyleIdx="5" presStyleCnt="8"/>
      <dgm:spPr/>
      <dgm:t>
        <a:bodyPr/>
        <a:lstStyle/>
        <a:p>
          <a:endParaRPr lang="zh-CN" altLang="en-US"/>
        </a:p>
      </dgm:t>
    </dgm:pt>
    <dgm:pt modelId="{F3F3A8B6-B9F1-45EF-A029-5A65F74B823F}" type="pres">
      <dgm:prSet presAssocID="{58CFB02F-467B-4CB3-9516-D884B01A75A7}" presName="node" presStyleLbl="node1" presStyleIdx="6" presStyleCnt="8">
        <dgm:presLayoutVars>
          <dgm:bulletEnabled val="1"/>
        </dgm:presLayoutVars>
      </dgm:prSet>
      <dgm:spPr/>
      <dgm:t>
        <a:bodyPr/>
        <a:lstStyle/>
        <a:p>
          <a:endParaRPr lang="zh-CN" altLang="en-US"/>
        </a:p>
      </dgm:t>
    </dgm:pt>
    <dgm:pt modelId="{5AE07186-092A-4AA0-92CA-4319B3898DA1}" type="pres">
      <dgm:prSet presAssocID="{34859ABF-C26F-4E83-9AC6-6F010444AD21}" presName="sibTrans" presStyleLbl="sibTrans2D1" presStyleIdx="6" presStyleCnt="8"/>
      <dgm:spPr/>
      <dgm:t>
        <a:bodyPr/>
        <a:lstStyle/>
        <a:p>
          <a:endParaRPr lang="zh-CN" altLang="en-US"/>
        </a:p>
      </dgm:t>
    </dgm:pt>
    <dgm:pt modelId="{4F4BD79F-D970-4317-8248-F20061F097F7}" type="pres">
      <dgm:prSet presAssocID="{34859ABF-C26F-4E83-9AC6-6F010444AD21}" presName="connectorText" presStyleLbl="sibTrans2D1" presStyleIdx="6" presStyleCnt="8"/>
      <dgm:spPr/>
      <dgm:t>
        <a:bodyPr/>
        <a:lstStyle/>
        <a:p>
          <a:endParaRPr lang="zh-CN" altLang="en-US"/>
        </a:p>
      </dgm:t>
    </dgm:pt>
    <dgm:pt modelId="{47ACC1EC-472B-4BDD-BBE9-DF7B49AAA292}" type="pres">
      <dgm:prSet presAssocID="{799E53AE-FD3D-43FA-B5B6-B317D23DC982}" presName="node" presStyleLbl="node1" presStyleIdx="7" presStyleCnt="8">
        <dgm:presLayoutVars>
          <dgm:bulletEnabled val="1"/>
        </dgm:presLayoutVars>
      </dgm:prSet>
      <dgm:spPr/>
      <dgm:t>
        <a:bodyPr/>
        <a:lstStyle/>
        <a:p>
          <a:endParaRPr lang="zh-CN" altLang="en-US"/>
        </a:p>
      </dgm:t>
    </dgm:pt>
    <dgm:pt modelId="{562346F6-DED2-4B71-9288-5275EDAC7037}" type="pres">
      <dgm:prSet presAssocID="{CFB662CC-B229-4C1B-BF39-9A5203B3E490}" presName="sibTrans" presStyleLbl="sibTrans2D1" presStyleIdx="7" presStyleCnt="8"/>
      <dgm:spPr/>
      <dgm:t>
        <a:bodyPr/>
        <a:lstStyle/>
        <a:p>
          <a:endParaRPr lang="zh-CN" altLang="en-US"/>
        </a:p>
      </dgm:t>
    </dgm:pt>
    <dgm:pt modelId="{128742BF-0CB9-4CA1-94F2-E620E4E75864}" type="pres">
      <dgm:prSet presAssocID="{CFB662CC-B229-4C1B-BF39-9A5203B3E490}" presName="connectorText" presStyleLbl="sibTrans2D1" presStyleIdx="7" presStyleCnt="8"/>
      <dgm:spPr/>
      <dgm:t>
        <a:bodyPr/>
        <a:lstStyle/>
        <a:p>
          <a:endParaRPr lang="zh-CN" altLang="en-US"/>
        </a:p>
      </dgm:t>
    </dgm:pt>
  </dgm:ptLst>
  <dgm:cxnLst>
    <dgm:cxn modelId="{B5070275-B13B-47AC-A656-5FB95CBBE6D8}" srcId="{67F0703B-614B-49F6-A3AB-B1FD8E8107F0}" destId="{E4AFDF09-9DA9-4A43-8037-FCBC489E3DF2}" srcOrd="0" destOrd="0" parTransId="{4F1C7BE9-54AB-4C28-AD63-B16DA6A1B23C}" sibTransId="{845CE3B2-A20B-412C-AED2-353A31C78F99}"/>
    <dgm:cxn modelId="{323EB9B3-D1C6-4453-AA1F-B626C32B0AF6}" type="presOf" srcId="{845CE3B2-A20B-412C-AED2-353A31C78F99}" destId="{D5FB0C01-0055-48C0-BF97-DF69A49980C1}" srcOrd="1" destOrd="0" presId="urn:microsoft.com/office/officeart/2005/8/layout/cycle2"/>
    <dgm:cxn modelId="{D7684748-8F94-4787-87B5-08466D9696DF}" type="presOf" srcId="{E4AFDF09-9DA9-4A43-8037-FCBC489E3DF2}" destId="{1FCC3925-BF5F-4C44-A694-59A84F5EC359}" srcOrd="0" destOrd="0" presId="urn:microsoft.com/office/officeart/2005/8/layout/cycle2"/>
    <dgm:cxn modelId="{F0570E3B-6FE4-46A0-9D22-65D11B92A7B2}" type="presOf" srcId="{799E53AE-FD3D-43FA-B5B6-B317D23DC982}" destId="{47ACC1EC-472B-4BDD-BBE9-DF7B49AAA292}" srcOrd="0" destOrd="0" presId="urn:microsoft.com/office/officeart/2005/8/layout/cycle2"/>
    <dgm:cxn modelId="{412782B7-27E3-46A9-992C-EC163A621427}" type="presOf" srcId="{34859ABF-C26F-4E83-9AC6-6F010444AD21}" destId="{4F4BD79F-D970-4317-8248-F20061F097F7}" srcOrd="1" destOrd="0" presId="urn:microsoft.com/office/officeart/2005/8/layout/cycle2"/>
    <dgm:cxn modelId="{BB11A577-C23E-43D7-AB6B-213F1AD698D0}" srcId="{67F0703B-614B-49F6-A3AB-B1FD8E8107F0}" destId="{7518431F-A743-40C9-AF6C-CB64ED471175}" srcOrd="4" destOrd="0" parTransId="{0DAA3307-521F-4AB7-9365-AEFAC311C456}" sibTransId="{9018FD61-D0C1-4685-BBF3-618190CA414E}"/>
    <dgm:cxn modelId="{A74B6635-53A5-497C-B9E1-29A78500DB83}" type="presOf" srcId="{8C9D035F-C8B3-44D9-8F36-E7BF53BE8F24}" destId="{1AB40CF8-D2FF-402C-85E9-3205198E70B9}" srcOrd="0" destOrd="0" presId="urn:microsoft.com/office/officeart/2005/8/layout/cycle2"/>
    <dgm:cxn modelId="{AFA8CEF0-86BF-4982-8212-1C4FC1B78419}" type="presOf" srcId="{58CFB02F-467B-4CB3-9516-D884B01A75A7}" destId="{F3F3A8B6-B9F1-45EF-A029-5A65F74B823F}" srcOrd="0" destOrd="0" presId="urn:microsoft.com/office/officeart/2005/8/layout/cycle2"/>
    <dgm:cxn modelId="{9BB9C330-183C-4A6B-8E9B-D6B19188A0EB}" srcId="{67F0703B-614B-49F6-A3AB-B1FD8E8107F0}" destId="{0A65815C-4A0B-4262-BD5E-A826BFD9E471}" srcOrd="2" destOrd="0" parTransId="{CF580AFF-FF31-48A7-B631-B73D695B3C33}" sibTransId="{CD7CA860-AFB9-4085-AC18-947A3F992866}"/>
    <dgm:cxn modelId="{92043606-7FF1-4BF4-80EA-775BAA55BA9B}" type="presOf" srcId="{34859ABF-C26F-4E83-9AC6-6F010444AD21}" destId="{5AE07186-092A-4AA0-92CA-4319B3898DA1}" srcOrd="0" destOrd="0" presId="urn:microsoft.com/office/officeart/2005/8/layout/cycle2"/>
    <dgm:cxn modelId="{B0C2E71D-0054-45D1-B531-0E5C8273C65A}" srcId="{67F0703B-614B-49F6-A3AB-B1FD8E8107F0}" destId="{489E56B4-4013-45AB-BAA9-335D769048B1}" srcOrd="3" destOrd="0" parTransId="{E43AD6BF-5F37-4FAF-96FF-D8EAB62FB480}" sibTransId="{30E21E9B-32E5-4B13-8211-89B3BE271610}"/>
    <dgm:cxn modelId="{E24BD994-36BA-4780-B0EC-945410B44622}" type="presOf" srcId="{9018FD61-D0C1-4685-BBF3-618190CA414E}" destId="{E1ACE0B2-22D0-459C-A6C4-6E24D5A99CFE}" srcOrd="1" destOrd="0" presId="urn:microsoft.com/office/officeart/2005/8/layout/cycle2"/>
    <dgm:cxn modelId="{CABA6F0E-752C-4E02-A939-00C30AECF1A9}" type="presOf" srcId="{30E21E9B-32E5-4B13-8211-89B3BE271610}" destId="{2E0ED3A1-FB28-4CFE-AE46-7A3AED43AF1B}" srcOrd="1" destOrd="0" presId="urn:microsoft.com/office/officeart/2005/8/layout/cycle2"/>
    <dgm:cxn modelId="{DE7C9452-F675-4F01-8255-13C37CF7237B}" type="presOf" srcId="{7518431F-A743-40C9-AF6C-CB64ED471175}" destId="{5DE1FC52-01B7-4B05-BB8A-3E7B48C75808}" srcOrd="0" destOrd="0" presId="urn:microsoft.com/office/officeart/2005/8/layout/cycle2"/>
    <dgm:cxn modelId="{E77FDD69-F4A9-4154-B7E9-31ECA20B8158}" type="presOf" srcId="{30E21E9B-32E5-4B13-8211-89B3BE271610}" destId="{E1DD4FD5-D169-4B4F-8518-5AB26698EF7A}" srcOrd="0" destOrd="0" presId="urn:microsoft.com/office/officeart/2005/8/layout/cycle2"/>
    <dgm:cxn modelId="{43A520A9-0B2B-46CE-928B-A4BD5AF720D7}" type="presOf" srcId="{CFB662CC-B229-4C1B-BF39-9A5203B3E490}" destId="{128742BF-0CB9-4CA1-94F2-E620E4E75864}" srcOrd="1" destOrd="0" presId="urn:microsoft.com/office/officeart/2005/8/layout/cycle2"/>
    <dgm:cxn modelId="{C41DF57E-E324-47B7-966B-3806D2AFD2BE}" srcId="{67F0703B-614B-49F6-A3AB-B1FD8E8107F0}" destId="{799E53AE-FD3D-43FA-B5B6-B317D23DC982}" srcOrd="7" destOrd="0" parTransId="{C0E097E9-A89F-4079-84FE-1831D088AAA1}" sibTransId="{CFB662CC-B229-4C1B-BF39-9A5203B3E490}"/>
    <dgm:cxn modelId="{56921CE5-A040-47D0-9622-05AD8863A743}" type="presOf" srcId="{CD7CA860-AFB9-4085-AC18-947A3F992866}" destId="{44F9E87F-A359-4937-ADA3-E398D4385A93}" srcOrd="1" destOrd="0" presId="urn:microsoft.com/office/officeart/2005/8/layout/cycle2"/>
    <dgm:cxn modelId="{8FBBB5A4-4EA5-490C-B5E7-45C48FE99F5C}" type="presOf" srcId="{40A47C70-B334-4A7A-8867-023ED4E26A48}" destId="{7DEF03E3-2CCE-412F-97B7-F42E8504D6D2}" srcOrd="1" destOrd="0" presId="urn:microsoft.com/office/officeart/2005/8/layout/cycle2"/>
    <dgm:cxn modelId="{D29BFEC2-59B2-4CA1-894E-4D3EF505FB50}" type="presOf" srcId="{40A47C70-B334-4A7A-8867-023ED4E26A48}" destId="{ABFE6E73-C95D-4EE4-AFB1-FAD4F88C6608}" srcOrd="0" destOrd="0" presId="urn:microsoft.com/office/officeart/2005/8/layout/cycle2"/>
    <dgm:cxn modelId="{6A785B45-3471-4B9A-A0A4-6F922052A59C}" type="presOf" srcId="{9018FD61-D0C1-4685-BBF3-618190CA414E}" destId="{73C0C206-8352-4000-A857-61A5203AD837}" srcOrd="0" destOrd="0" presId="urn:microsoft.com/office/officeart/2005/8/layout/cycle2"/>
    <dgm:cxn modelId="{8F755641-09DD-42A9-BB2B-B6315BC7B3D7}" srcId="{67F0703B-614B-49F6-A3AB-B1FD8E8107F0}" destId="{58CFB02F-467B-4CB3-9516-D884B01A75A7}" srcOrd="6" destOrd="0" parTransId="{FD8E0AB1-5C25-4EF4-9642-22C094A586B5}" sibTransId="{34859ABF-C26F-4E83-9AC6-6F010444AD21}"/>
    <dgm:cxn modelId="{16C3B045-8E4F-43C7-A294-2B05ED6C79F8}" type="presOf" srcId="{CD7CA860-AFB9-4085-AC18-947A3F992866}" destId="{D70D0AC7-6EA8-42CA-906F-166B9B700FF5}" srcOrd="0" destOrd="0" presId="urn:microsoft.com/office/officeart/2005/8/layout/cycle2"/>
    <dgm:cxn modelId="{A8EF10C4-FD32-49E2-909C-2DF82D99F288}" srcId="{67F0703B-614B-49F6-A3AB-B1FD8E8107F0}" destId="{2181BA4B-D299-4380-AC15-F0EBB0C06F4C}" srcOrd="5" destOrd="0" parTransId="{917EB1D6-4CF1-4535-B727-DFC06E414C26}" sibTransId="{C97A62E6-E147-440A-BF43-1BE3E99E9D0F}"/>
    <dgm:cxn modelId="{99CAB2B1-D85D-4D19-9959-8522314B0388}" type="presOf" srcId="{2181BA4B-D299-4380-AC15-F0EBB0C06F4C}" destId="{9BBFB97B-A09A-4E34-9212-C89A15DB6357}" srcOrd="0" destOrd="0" presId="urn:microsoft.com/office/officeart/2005/8/layout/cycle2"/>
    <dgm:cxn modelId="{4A41738D-FA0A-440B-BDE6-6067F7743FAC}" type="presOf" srcId="{C97A62E6-E147-440A-BF43-1BE3E99E9D0F}" destId="{E85A1E2F-8A81-4C67-A34C-C1F27DDE95EE}" srcOrd="0" destOrd="0" presId="urn:microsoft.com/office/officeart/2005/8/layout/cycle2"/>
    <dgm:cxn modelId="{C86669B5-1913-4A0D-B030-EE4FF27C7599}" type="presOf" srcId="{0A65815C-4A0B-4262-BD5E-A826BFD9E471}" destId="{07CE1F86-DFEB-44DD-918E-69267CBA8E7B}" srcOrd="0" destOrd="0" presId="urn:microsoft.com/office/officeart/2005/8/layout/cycle2"/>
    <dgm:cxn modelId="{90340D9A-325C-43B6-9EC7-E233C8454DA1}" type="presOf" srcId="{CFB662CC-B229-4C1B-BF39-9A5203B3E490}" destId="{562346F6-DED2-4B71-9288-5275EDAC7037}" srcOrd="0" destOrd="0" presId="urn:microsoft.com/office/officeart/2005/8/layout/cycle2"/>
    <dgm:cxn modelId="{D9B74DE6-4B6A-4DAF-BF76-4F4BF5A080D4}" type="presOf" srcId="{489E56B4-4013-45AB-BAA9-335D769048B1}" destId="{60026876-8626-4B78-83C3-995418F342F2}" srcOrd="0" destOrd="0" presId="urn:microsoft.com/office/officeart/2005/8/layout/cycle2"/>
    <dgm:cxn modelId="{E8CE1896-CAF6-4995-87F8-49A02BAD32CF}" type="presOf" srcId="{845CE3B2-A20B-412C-AED2-353A31C78F99}" destId="{FE51C53C-B500-48D6-B385-4ED67F2B01A0}" srcOrd="0" destOrd="0" presId="urn:microsoft.com/office/officeart/2005/8/layout/cycle2"/>
    <dgm:cxn modelId="{1BD14DA8-7195-436D-A18B-1F11D4921AC6}" srcId="{67F0703B-614B-49F6-A3AB-B1FD8E8107F0}" destId="{8C9D035F-C8B3-44D9-8F36-E7BF53BE8F24}" srcOrd="1" destOrd="0" parTransId="{0EFD4D78-2C14-4165-9DCF-B805C2BB6CCE}" sibTransId="{40A47C70-B334-4A7A-8867-023ED4E26A48}"/>
    <dgm:cxn modelId="{E4E12EA6-0FFF-47D9-B62A-DCE3B48BB9F8}" type="presOf" srcId="{67F0703B-614B-49F6-A3AB-B1FD8E8107F0}" destId="{FD9519CB-4606-443A-A382-BB6AD96A8355}" srcOrd="0" destOrd="0" presId="urn:microsoft.com/office/officeart/2005/8/layout/cycle2"/>
    <dgm:cxn modelId="{C90B187D-B92C-4338-8973-EF89BD0CCF14}" type="presOf" srcId="{C97A62E6-E147-440A-BF43-1BE3E99E9D0F}" destId="{43F6AF2F-C2C1-4569-8A50-8D6B23AD3A64}" srcOrd="1" destOrd="0" presId="urn:microsoft.com/office/officeart/2005/8/layout/cycle2"/>
    <dgm:cxn modelId="{6B909685-8278-4AE9-B1A2-3AA44DF87460}" type="presParOf" srcId="{FD9519CB-4606-443A-A382-BB6AD96A8355}" destId="{1FCC3925-BF5F-4C44-A694-59A84F5EC359}" srcOrd="0" destOrd="0" presId="urn:microsoft.com/office/officeart/2005/8/layout/cycle2"/>
    <dgm:cxn modelId="{2FBA66AA-C3D9-4A33-8917-B37683F5AC49}" type="presParOf" srcId="{FD9519CB-4606-443A-A382-BB6AD96A8355}" destId="{FE51C53C-B500-48D6-B385-4ED67F2B01A0}" srcOrd="1" destOrd="0" presId="urn:microsoft.com/office/officeart/2005/8/layout/cycle2"/>
    <dgm:cxn modelId="{CC06566C-0BE6-4C62-AEBC-404969A9A151}" type="presParOf" srcId="{FE51C53C-B500-48D6-B385-4ED67F2B01A0}" destId="{D5FB0C01-0055-48C0-BF97-DF69A49980C1}" srcOrd="0" destOrd="0" presId="urn:microsoft.com/office/officeart/2005/8/layout/cycle2"/>
    <dgm:cxn modelId="{113AA9E1-861A-4B94-8B64-B1E11684E90B}" type="presParOf" srcId="{FD9519CB-4606-443A-A382-BB6AD96A8355}" destId="{1AB40CF8-D2FF-402C-85E9-3205198E70B9}" srcOrd="2" destOrd="0" presId="urn:microsoft.com/office/officeart/2005/8/layout/cycle2"/>
    <dgm:cxn modelId="{6CF51BAD-58DB-4929-BBEF-64A47E11E84D}" type="presParOf" srcId="{FD9519CB-4606-443A-A382-BB6AD96A8355}" destId="{ABFE6E73-C95D-4EE4-AFB1-FAD4F88C6608}" srcOrd="3" destOrd="0" presId="urn:microsoft.com/office/officeart/2005/8/layout/cycle2"/>
    <dgm:cxn modelId="{75088799-315A-47E0-AFA4-EBFC0A587A83}" type="presParOf" srcId="{ABFE6E73-C95D-4EE4-AFB1-FAD4F88C6608}" destId="{7DEF03E3-2CCE-412F-97B7-F42E8504D6D2}" srcOrd="0" destOrd="0" presId="urn:microsoft.com/office/officeart/2005/8/layout/cycle2"/>
    <dgm:cxn modelId="{0E1D4A51-201E-46F5-8CFB-4C98AD1C1FF9}" type="presParOf" srcId="{FD9519CB-4606-443A-A382-BB6AD96A8355}" destId="{07CE1F86-DFEB-44DD-918E-69267CBA8E7B}" srcOrd="4" destOrd="0" presId="urn:microsoft.com/office/officeart/2005/8/layout/cycle2"/>
    <dgm:cxn modelId="{9C8234A9-B189-4A35-8BBC-EA77405101EA}" type="presParOf" srcId="{FD9519CB-4606-443A-A382-BB6AD96A8355}" destId="{D70D0AC7-6EA8-42CA-906F-166B9B700FF5}" srcOrd="5" destOrd="0" presId="urn:microsoft.com/office/officeart/2005/8/layout/cycle2"/>
    <dgm:cxn modelId="{54F3366A-98CF-4D1D-9B6F-6DF263FA7968}" type="presParOf" srcId="{D70D0AC7-6EA8-42CA-906F-166B9B700FF5}" destId="{44F9E87F-A359-4937-ADA3-E398D4385A93}" srcOrd="0" destOrd="0" presId="urn:microsoft.com/office/officeart/2005/8/layout/cycle2"/>
    <dgm:cxn modelId="{2218559C-AEA3-4214-810C-96A0A44D97B8}" type="presParOf" srcId="{FD9519CB-4606-443A-A382-BB6AD96A8355}" destId="{60026876-8626-4B78-83C3-995418F342F2}" srcOrd="6" destOrd="0" presId="urn:microsoft.com/office/officeart/2005/8/layout/cycle2"/>
    <dgm:cxn modelId="{BDC9796C-E4C5-4014-8953-50CEB77CAF1C}" type="presParOf" srcId="{FD9519CB-4606-443A-A382-BB6AD96A8355}" destId="{E1DD4FD5-D169-4B4F-8518-5AB26698EF7A}" srcOrd="7" destOrd="0" presId="urn:microsoft.com/office/officeart/2005/8/layout/cycle2"/>
    <dgm:cxn modelId="{8565AA0F-2CE0-4C33-A8D0-13CA9BACF14A}" type="presParOf" srcId="{E1DD4FD5-D169-4B4F-8518-5AB26698EF7A}" destId="{2E0ED3A1-FB28-4CFE-AE46-7A3AED43AF1B}" srcOrd="0" destOrd="0" presId="urn:microsoft.com/office/officeart/2005/8/layout/cycle2"/>
    <dgm:cxn modelId="{9E556A2E-9E69-4DCF-9C49-975B35F0B352}" type="presParOf" srcId="{FD9519CB-4606-443A-A382-BB6AD96A8355}" destId="{5DE1FC52-01B7-4B05-BB8A-3E7B48C75808}" srcOrd="8" destOrd="0" presId="urn:microsoft.com/office/officeart/2005/8/layout/cycle2"/>
    <dgm:cxn modelId="{C4290FD7-E3FC-4265-87AB-916372086146}" type="presParOf" srcId="{FD9519CB-4606-443A-A382-BB6AD96A8355}" destId="{73C0C206-8352-4000-A857-61A5203AD837}" srcOrd="9" destOrd="0" presId="urn:microsoft.com/office/officeart/2005/8/layout/cycle2"/>
    <dgm:cxn modelId="{687AD67C-0B6A-4D27-B582-C962A4AF0A73}" type="presParOf" srcId="{73C0C206-8352-4000-A857-61A5203AD837}" destId="{E1ACE0B2-22D0-459C-A6C4-6E24D5A99CFE}" srcOrd="0" destOrd="0" presId="urn:microsoft.com/office/officeart/2005/8/layout/cycle2"/>
    <dgm:cxn modelId="{15237094-5142-4734-A2F3-58751DF786A9}" type="presParOf" srcId="{FD9519CB-4606-443A-A382-BB6AD96A8355}" destId="{9BBFB97B-A09A-4E34-9212-C89A15DB6357}" srcOrd="10" destOrd="0" presId="urn:microsoft.com/office/officeart/2005/8/layout/cycle2"/>
    <dgm:cxn modelId="{82A03138-68E3-44E0-9CE4-7C3453359E3A}" type="presParOf" srcId="{FD9519CB-4606-443A-A382-BB6AD96A8355}" destId="{E85A1E2F-8A81-4C67-A34C-C1F27DDE95EE}" srcOrd="11" destOrd="0" presId="urn:microsoft.com/office/officeart/2005/8/layout/cycle2"/>
    <dgm:cxn modelId="{944FFD43-5B51-477B-B0EE-14CCBBA4E6CC}" type="presParOf" srcId="{E85A1E2F-8A81-4C67-A34C-C1F27DDE95EE}" destId="{43F6AF2F-C2C1-4569-8A50-8D6B23AD3A64}" srcOrd="0" destOrd="0" presId="urn:microsoft.com/office/officeart/2005/8/layout/cycle2"/>
    <dgm:cxn modelId="{C2EF8629-DCF9-43D9-AB76-65EFE5ACD65F}" type="presParOf" srcId="{FD9519CB-4606-443A-A382-BB6AD96A8355}" destId="{F3F3A8B6-B9F1-45EF-A029-5A65F74B823F}" srcOrd="12" destOrd="0" presId="urn:microsoft.com/office/officeart/2005/8/layout/cycle2"/>
    <dgm:cxn modelId="{38EC0710-BD19-4D79-B389-97D3EF68ACE5}" type="presParOf" srcId="{FD9519CB-4606-443A-A382-BB6AD96A8355}" destId="{5AE07186-092A-4AA0-92CA-4319B3898DA1}" srcOrd="13" destOrd="0" presId="urn:microsoft.com/office/officeart/2005/8/layout/cycle2"/>
    <dgm:cxn modelId="{BE456AEE-704D-474B-8346-761D7F62EF68}" type="presParOf" srcId="{5AE07186-092A-4AA0-92CA-4319B3898DA1}" destId="{4F4BD79F-D970-4317-8248-F20061F097F7}" srcOrd="0" destOrd="0" presId="urn:microsoft.com/office/officeart/2005/8/layout/cycle2"/>
    <dgm:cxn modelId="{D5F35842-271E-4737-BD4C-3DF28E9B026D}" type="presParOf" srcId="{FD9519CB-4606-443A-A382-BB6AD96A8355}" destId="{47ACC1EC-472B-4BDD-BBE9-DF7B49AAA292}" srcOrd="14" destOrd="0" presId="urn:microsoft.com/office/officeart/2005/8/layout/cycle2"/>
    <dgm:cxn modelId="{E83B233E-E7A1-49EA-A211-78400E3BED11}" type="presParOf" srcId="{FD9519CB-4606-443A-A382-BB6AD96A8355}" destId="{562346F6-DED2-4B71-9288-5275EDAC7037}" srcOrd="15" destOrd="0" presId="urn:microsoft.com/office/officeart/2005/8/layout/cycle2"/>
    <dgm:cxn modelId="{8B9AF355-C6B0-463C-8EAD-B185E3343241}" type="presParOf" srcId="{562346F6-DED2-4B71-9288-5275EDAC7037}" destId="{128742BF-0CB9-4CA1-94F2-E620E4E7586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07A2-5911-4E92-B6A5-C71565AA37BB}">
      <dsp:nvSpPr>
        <dsp:cNvPr id="0" name=""/>
        <dsp:cNvSpPr/>
      </dsp:nvSpPr>
      <dsp:spPr>
        <a:xfrm>
          <a:off x="-4810795" y="-802065"/>
          <a:ext cx="6235910" cy="6235910"/>
        </a:xfrm>
        <a:prstGeom prst="blockArc">
          <a:avLst>
            <a:gd name="adj1" fmla="val 18900000"/>
            <a:gd name="adj2" fmla="val 2700000"/>
            <a:gd name="adj3" fmla="val 346"/>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6D8AF4-CAC7-4C5C-92FD-7F99CEDBDCA6}">
      <dsp:nvSpPr>
        <dsp:cNvPr id="0" name=""/>
        <dsp:cNvSpPr/>
      </dsp:nvSpPr>
      <dsp:spPr>
        <a:xfrm>
          <a:off x="1386815" y="1206437"/>
          <a:ext cx="7853787" cy="221890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38237" tIns="81280" rIns="81280" bIns="81280" numCol="1" spcCol="1270" anchor="t" anchorCtr="0">
          <a:noAutofit/>
        </a:bodyPr>
        <a:lstStyle/>
        <a:p>
          <a:pPr lvl="0" algn="l" defTabSz="1422400">
            <a:lnSpc>
              <a:spcPct val="90000"/>
            </a:lnSpc>
            <a:spcBef>
              <a:spcPct val="0"/>
            </a:spcBef>
            <a:spcAft>
              <a:spcPct val="35000"/>
            </a:spcAft>
          </a:pPr>
          <a:r>
            <a:rPr lang="zh-CN" altLang="en-US" sz="3200" kern="1200" dirty="0"/>
            <a:t>作用</a:t>
          </a:r>
        </a:p>
        <a:p>
          <a:pPr marL="228600" lvl="1" indent="-228600" algn="l" defTabSz="889000">
            <a:lnSpc>
              <a:spcPct val="90000"/>
            </a:lnSpc>
            <a:spcBef>
              <a:spcPct val="0"/>
            </a:spcBef>
            <a:spcAft>
              <a:spcPct val="15000"/>
            </a:spcAft>
            <a:buChar char="••"/>
          </a:pPr>
          <a:r>
            <a:rPr lang="zh-CN" altLang="en-US" sz="2000" kern="1200" dirty="0" smtClean="0"/>
            <a:t>提高入围</a:t>
          </a:r>
          <a:r>
            <a:rPr lang="zh-CN" altLang="en-US" sz="2000" kern="1200" dirty="0"/>
            <a:t>概率</a:t>
          </a:r>
        </a:p>
        <a:p>
          <a:pPr marL="228600" lvl="1" indent="-228600" algn="l" defTabSz="889000">
            <a:lnSpc>
              <a:spcPct val="90000"/>
            </a:lnSpc>
            <a:spcBef>
              <a:spcPct val="0"/>
            </a:spcBef>
            <a:spcAft>
              <a:spcPct val="15000"/>
            </a:spcAft>
            <a:buChar char="••"/>
          </a:pPr>
          <a:r>
            <a:rPr lang="zh-CN" altLang="en-US" sz="2000" kern="1200" dirty="0" smtClean="0"/>
            <a:t>便于</a:t>
          </a:r>
          <a:r>
            <a:rPr lang="en-US" altLang="zh-CN" sz="2000" kern="1200" dirty="0" smtClean="0"/>
            <a:t>HR</a:t>
          </a:r>
          <a:r>
            <a:rPr lang="zh-CN" altLang="en-US" sz="2000" kern="1200" dirty="0" smtClean="0"/>
            <a:t>提问</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要做面试的主导者！</a:t>
          </a:r>
          <a:endParaRPr lang="zh-CN" altLang="en-US" sz="2000" kern="1200" dirty="0"/>
        </a:p>
      </dsp:txBody>
      <dsp:txXfrm>
        <a:off x="1386815" y="1206437"/>
        <a:ext cx="7853787" cy="2218904"/>
      </dsp:txXfrm>
    </dsp:sp>
    <dsp:sp modelId="{5EB937F7-4779-4B77-BC46-D96E3DA32E60}">
      <dsp:nvSpPr>
        <dsp:cNvPr id="0" name=""/>
        <dsp:cNvSpPr/>
      </dsp:nvSpPr>
      <dsp:spPr>
        <a:xfrm>
          <a:off x="0" y="929073"/>
          <a:ext cx="2773631" cy="277363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C3925-BF5F-4C44-A694-59A84F5EC359}">
      <dsp:nvSpPr>
        <dsp:cNvPr id="0" name=""/>
        <dsp:cNvSpPr/>
      </dsp:nvSpPr>
      <dsp:spPr>
        <a:xfrm>
          <a:off x="2635746" y="867"/>
          <a:ext cx="824507" cy="824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个人信息</a:t>
          </a:r>
        </a:p>
      </dsp:txBody>
      <dsp:txXfrm>
        <a:off x="2756492" y="121613"/>
        <a:ext cx="583015" cy="583015"/>
      </dsp:txXfrm>
    </dsp:sp>
    <dsp:sp modelId="{FE51C53C-B500-48D6-B385-4ED67F2B01A0}">
      <dsp:nvSpPr>
        <dsp:cNvPr id="0" name=""/>
        <dsp:cNvSpPr/>
      </dsp:nvSpPr>
      <dsp:spPr>
        <a:xfrm rot="1350000">
          <a:off x="3504765" y="508685"/>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3507274" y="551728"/>
        <a:ext cx="153789" cy="166963"/>
      </dsp:txXfrm>
    </dsp:sp>
    <dsp:sp modelId="{1AB40CF8-D2FF-402C-85E9-3205198E70B9}">
      <dsp:nvSpPr>
        <dsp:cNvPr id="0" name=""/>
        <dsp:cNvSpPr/>
      </dsp:nvSpPr>
      <dsp:spPr>
        <a:xfrm>
          <a:off x="3780465" y="475026"/>
          <a:ext cx="824507" cy="824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求职目标</a:t>
          </a:r>
        </a:p>
      </dsp:txBody>
      <dsp:txXfrm>
        <a:off x="3901211" y="595772"/>
        <a:ext cx="583015" cy="583015"/>
      </dsp:txXfrm>
    </dsp:sp>
    <dsp:sp modelId="{ABFE6E73-C95D-4EE4-AFB1-FAD4F88C6608}">
      <dsp:nvSpPr>
        <dsp:cNvPr id="0" name=""/>
        <dsp:cNvSpPr/>
      </dsp:nvSpPr>
      <dsp:spPr>
        <a:xfrm rot="4050000">
          <a:off x="4317569" y="1314759"/>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337913" y="1339967"/>
        <a:ext cx="153789" cy="166963"/>
      </dsp:txXfrm>
    </dsp:sp>
    <dsp:sp modelId="{07CE1F86-DFEB-44DD-918E-69267CBA8E7B}">
      <dsp:nvSpPr>
        <dsp:cNvPr id="0" name=""/>
        <dsp:cNvSpPr/>
      </dsp:nvSpPr>
      <dsp:spPr>
        <a:xfrm>
          <a:off x="4254624" y="1619746"/>
          <a:ext cx="824507" cy="824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教育信息</a:t>
          </a:r>
        </a:p>
      </dsp:txBody>
      <dsp:txXfrm>
        <a:off x="4375370" y="1740492"/>
        <a:ext cx="583015" cy="583015"/>
      </dsp:txXfrm>
    </dsp:sp>
    <dsp:sp modelId="{D70D0AC7-6EA8-42CA-906F-166B9B700FF5}">
      <dsp:nvSpPr>
        <dsp:cNvPr id="0" name=""/>
        <dsp:cNvSpPr/>
      </dsp:nvSpPr>
      <dsp:spPr>
        <a:xfrm rot="6750000">
          <a:off x="4322328" y="2459479"/>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4367894" y="2484687"/>
        <a:ext cx="153789" cy="166963"/>
      </dsp:txXfrm>
    </dsp:sp>
    <dsp:sp modelId="{60026876-8626-4B78-83C3-995418F342F2}">
      <dsp:nvSpPr>
        <dsp:cNvPr id="0" name=""/>
        <dsp:cNvSpPr/>
      </dsp:nvSpPr>
      <dsp:spPr>
        <a:xfrm>
          <a:off x="3780465" y="2764465"/>
          <a:ext cx="824507" cy="824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工作经历</a:t>
          </a:r>
        </a:p>
      </dsp:txBody>
      <dsp:txXfrm>
        <a:off x="3901211" y="2885211"/>
        <a:ext cx="583015" cy="583015"/>
      </dsp:txXfrm>
    </dsp:sp>
    <dsp:sp modelId="{E1DD4FD5-D169-4B4F-8518-5AB26698EF7A}">
      <dsp:nvSpPr>
        <dsp:cNvPr id="0" name=""/>
        <dsp:cNvSpPr/>
      </dsp:nvSpPr>
      <dsp:spPr>
        <a:xfrm rot="9450000">
          <a:off x="3516254" y="3272283"/>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3579655" y="3315326"/>
        <a:ext cx="153789" cy="166963"/>
      </dsp:txXfrm>
    </dsp:sp>
    <dsp:sp modelId="{5DE1FC52-01B7-4B05-BB8A-3E7B48C75808}">
      <dsp:nvSpPr>
        <dsp:cNvPr id="0" name=""/>
        <dsp:cNvSpPr/>
      </dsp:nvSpPr>
      <dsp:spPr>
        <a:xfrm>
          <a:off x="2635746" y="3238624"/>
          <a:ext cx="824507" cy="824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校园活动</a:t>
          </a:r>
        </a:p>
      </dsp:txBody>
      <dsp:txXfrm>
        <a:off x="2756492" y="3359370"/>
        <a:ext cx="583015" cy="583015"/>
      </dsp:txXfrm>
    </dsp:sp>
    <dsp:sp modelId="{73C0C206-8352-4000-A857-61A5203AD837}">
      <dsp:nvSpPr>
        <dsp:cNvPr id="0" name=""/>
        <dsp:cNvSpPr/>
      </dsp:nvSpPr>
      <dsp:spPr>
        <a:xfrm rot="12150000">
          <a:off x="2371534" y="3277042"/>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2434935" y="3345307"/>
        <a:ext cx="153789" cy="166963"/>
      </dsp:txXfrm>
    </dsp:sp>
    <dsp:sp modelId="{9BBFB97B-A09A-4E34-9212-C89A15DB6357}">
      <dsp:nvSpPr>
        <dsp:cNvPr id="0" name=""/>
        <dsp:cNvSpPr/>
      </dsp:nvSpPr>
      <dsp:spPr>
        <a:xfrm>
          <a:off x="1491026" y="2764465"/>
          <a:ext cx="824507" cy="824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获奖情况</a:t>
          </a:r>
        </a:p>
      </dsp:txBody>
      <dsp:txXfrm>
        <a:off x="1611772" y="2885211"/>
        <a:ext cx="583015" cy="583015"/>
      </dsp:txXfrm>
    </dsp:sp>
    <dsp:sp modelId="{E85A1E2F-8A81-4C67-A34C-C1F27DDE95EE}">
      <dsp:nvSpPr>
        <dsp:cNvPr id="0" name=""/>
        <dsp:cNvSpPr/>
      </dsp:nvSpPr>
      <dsp:spPr>
        <a:xfrm rot="14850000">
          <a:off x="1558730" y="2470968"/>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1604296" y="2557068"/>
        <a:ext cx="153789" cy="166963"/>
      </dsp:txXfrm>
    </dsp:sp>
    <dsp:sp modelId="{F3F3A8B6-B9F1-45EF-A029-5A65F74B823F}">
      <dsp:nvSpPr>
        <dsp:cNvPr id="0" name=""/>
        <dsp:cNvSpPr/>
      </dsp:nvSpPr>
      <dsp:spPr>
        <a:xfrm>
          <a:off x="1016867" y="1619746"/>
          <a:ext cx="824507" cy="82450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职业技能</a:t>
          </a:r>
        </a:p>
      </dsp:txBody>
      <dsp:txXfrm>
        <a:off x="1137613" y="1740492"/>
        <a:ext cx="583015" cy="583015"/>
      </dsp:txXfrm>
    </dsp:sp>
    <dsp:sp modelId="{5AE07186-092A-4AA0-92CA-4319B3898DA1}">
      <dsp:nvSpPr>
        <dsp:cNvPr id="0" name=""/>
        <dsp:cNvSpPr/>
      </dsp:nvSpPr>
      <dsp:spPr>
        <a:xfrm rot="17550000">
          <a:off x="1553971" y="1326249"/>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574315" y="1412349"/>
        <a:ext cx="153789" cy="166963"/>
      </dsp:txXfrm>
    </dsp:sp>
    <dsp:sp modelId="{47ACC1EC-472B-4BDD-BBE9-DF7B49AAA292}">
      <dsp:nvSpPr>
        <dsp:cNvPr id="0" name=""/>
        <dsp:cNvSpPr/>
      </dsp:nvSpPr>
      <dsp:spPr>
        <a:xfrm>
          <a:off x="1491026" y="475026"/>
          <a:ext cx="824507" cy="824507"/>
        </a:xfrm>
        <a:prstGeom prst="ellipse">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3500000" scaled="1"/>
          <a:tileRect/>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a:t>特长评价</a:t>
          </a:r>
        </a:p>
      </dsp:txBody>
      <dsp:txXfrm>
        <a:off x="1611772" y="595772"/>
        <a:ext cx="583015" cy="583015"/>
      </dsp:txXfrm>
    </dsp:sp>
    <dsp:sp modelId="{562346F6-DED2-4B71-9288-5275EDAC7037}">
      <dsp:nvSpPr>
        <dsp:cNvPr id="0" name=""/>
        <dsp:cNvSpPr/>
      </dsp:nvSpPr>
      <dsp:spPr>
        <a:xfrm rot="20250000">
          <a:off x="2360045" y="513444"/>
          <a:ext cx="219699" cy="27827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362554" y="581709"/>
        <a:ext cx="153789" cy="16696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BCE24-8CE1-450D-8EAB-3CDBE54C75FB}" type="datetimeFigureOut">
              <a:rPr lang="zh-CN" altLang="en-US" smtClean="0"/>
              <a:t>2022/2/25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B44EF-FEDD-4084-8409-8132E187B14E}" type="slidenum">
              <a:rPr lang="zh-CN" altLang="en-US" smtClean="0"/>
              <a:t>‹#›</a:t>
            </a:fld>
            <a:endParaRPr lang="zh-CN" altLang="en-US"/>
          </a:p>
        </p:txBody>
      </p:sp>
    </p:spTree>
    <p:extLst>
      <p:ext uri="{BB962C8B-B14F-4D97-AF65-F5344CB8AC3E}">
        <p14:creationId xmlns:p14="http://schemas.microsoft.com/office/powerpoint/2010/main" val="3168240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103311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133444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86452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1088756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2858450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3309354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1971757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351599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3402658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194237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79446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2641901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222748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2492976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B7D1A6-701F-4F23-A153-CA6832236EEB}"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2673809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7197EE-6DEA-4039-909A-F823BA9933BB}"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922A-5240-4E01-8AE9-5335090095B9}" type="slidenum">
              <a:rPr lang="en-US" smtClean="0"/>
              <a:t>‹#›</a:t>
            </a:fld>
            <a:endParaRPr lang="en-US"/>
          </a:p>
        </p:txBody>
      </p:sp>
    </p:spTree>
    <p:extLst>
      <p:ext uri="{BB962C8B-B14F-4D97-AF65-F5344CB8AC3E}">
        <p14:creationId xmlns:p14="http://schemas.microsoft.com/office/powerpoint/2010/main" val="624227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Main_Sl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618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Section_Brea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490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2_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8534400" cy="6858000"/>
          </a:xfrm>
        </p:spPr>
        <p:txBody>
          <a:bodyPr/>
          <a:lstStyle/>
          <a:p>
            <a:endParaRPr lang="en-US"/>
          </a:p>
        </p:txBody>
      </p:sp>
    </p:spTree>
    <p:extLst>
      <p:ext uri="{BB962C8B-B14F-4D97-AF65-F5344CB8AC3E}">
        <p14:creationId xmlns:p14="http://schemas.microsoft.com/office/powerpoint/2010/main" val="2295871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_FullScreen_Backgroun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2974724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9196EC2F-0988-4314-AD4B-24FF16D7B45E}" type="datetime1">
              <a:rPr lang="en-US" altLang="zh-CN" smtClean="0">
                <a:solidFill>
                  <a:prstClr val="black">
                    <a:tint val="75000"/>
                  </a:prstClr>
                </a:solidFill>
              </a:rPr>
              <a:t>2/25/2022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extLst>
      <p:ext uri="{BB962C8B-B14F-4D97-AF65-F5344CB8AC3E}">
        <p14:creationId xmlns:p14="http://schemas.microsoft.com/office/powerpoint/2010/main" val="287847173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366605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207990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379979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392891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392533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351013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DD02130-2FC9-4C6D-B432-8BDDEAFFC981}" type="datetimeFigureOut">
              <a:rPr lang="zh-CN" altLang="en-US" smtClean="0"/>
              <a:t>2022/2/25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64DE0-8DDE-44A6-ADD0-1A09105104F6}" type="slidenum">
              <a:rPr lang="zh-CN" altLang="en-US" smtClean="0"/>
              <a:t>‹#›</a:t>
            </a:fld>
            <a:endParaRPr lang="zh-CN" altLang="en-US"/>
          </a:p>
        </p:txBody>
      </p:sp>
    </p:spTree>
    <p:extLst>
      <p:ext uri="{BB962C8B-B14F-4D97-AF65-F5344CB8AC3E}">
        <p14:creationId xmlns:p14="http://schemas.microsoft.com/office/powerpoint/2010/main" val="27854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平行四边形 9"/>
          <p:cNvSpPr/>
          <p:nvPr userDrawn="1"/>
        </p:nvSpPr>
        <p:spPr>
          <a:xfrm>
            <a:off x="9002598" y="-11349"/>
            <a:ext cx="3189402" cy="576000"/>
          </a:xfrm>
          <a:custGeom>
            <a:avLst/>
            <a:gdLst>
              <a:gd name="connsiteX0" fmla="*/ 0 w 2960017"/>
              <a:gd name="connsiteY0" fmla="*/ 661797 h 661797"/>
              <a:gd name="connsiteX1" fmla="*/ 599085 w 2960017"/>
              <a:gd name="connsiteY1" fmla="*/ 0 h 661797"/>
              <a:gd name="connsiteX2" fmla="*/ 2960017 w 2960017"/>
              <a:gd name="connsiteY2" fmla="*/ 0 h 661797"/>
              <a:gd name="connsiteX3" fmla="*/ 2360932 w 2960017"/>
              <a:gd name="connsiteY3" fmla="*/ 661797 h 661797"/>
              <a:gd name="connsiteX4" fmla="*/ 0 w 2960017"/>
              <a:gd name="connsiteY4" fmla="*/ 661797 h 661797"/>
              <a:gd name="connsiteX0" fmla="*/ 0 w 2394409"/>
              <a:gd name="connsiteY0" fmla="*/ 680650 h 680650"/>
              <a:gd name="connsiteX1" fmla="*/ 599085 w 2394409"/>
              <a:gd name="connsiteY1" fmla="*/ 18853 h 680650"/>
              <a:gd name="connsiteX2" fmla="*/ 2394409 w 2394409"/>
              <a:gd name="connsiteY2" fmla="*/ 0 h 680650"/>
              <a:gd name="connsiteX3" fmla="*/ 2360932 w 2394409"/>
              <a:gd name="connsiteY3" fmla="*/ 680650 h 680650"/>
              <a:gd name="connsiteX4" fmla="*/ 0 w 2394409"/>
              <a:gd name="connsiteY4" fmla="*/ 680650 h 680650"/>
              <a:gd name="connsiteX0" fmla="*/ 0 w 2360932"/>
              <a:gd name="connsiteY0" fmla="*/ 661797 h 661797"/>
              <a:gd name="connsiteX1" fmla="*/ 599085 w 2360932"/>
              <a:gd name="connsiteY1" fmla="*/ 0 h 661797"/>
              <a:gd name="connsiteX2" fmla="*/ 2318995 w 2360932"/>
              <a:gd name="connsiteY2" fmla="*/ 0 h 661797"/>
              <a:gd name="connsiteX3" fmla="*/ 2360932 w 2360932"/>
              <a:gd name="connsiteY3" fmla="*/ 661797 h 661797"/>
              <a:gd name="connsiteX4" fmla="*/ 0 w 2360932"/>
              <a:gd name="connsiteY4" fmla="*/ 661797 h 661797"/>
              <a:gd name="connsiteX0" fmla="*/ 0 w 2360932"/>
              <a:gd name="connsiteY0" fmla="*/ 661797 h 661797"/>
              <a:gd name="connsiteX1" fmla="*/ 599085 w 2360932"/>
              <a:gd name="connsiteY1" fmla="*/ 0 h 661797"/>
              <a:gd name="connsiteX2" fmla="*/ 2356702 w 2360932"/>
              <a:gd name="connsiteY2" fmla="*/ 18853 h 661797"/>
              <a:gd name="connsiteX3" fmla="*/ 2360932 w 2360932"/>
              <a:gd name="connsiteY3" fmla="*/ 661797 h 661797"/>
              <a:gd name="connsiteX4" fmla="*/ 0 w 2360932"/>
              <a:gd name="connsiteY4" fmla="*/ 661797 h 661797"/>
              <a:gd name="connsiteX0" fmla="*/ 0 w 2360932"/>
              <a:gd name="connsiteY0" fmla="*/ 661797 h 661797"/>
              <a:gd name="connsiteX1" fmla="*/ 599085 w 2360932"/>
              <a:gd name="connsiteY1" fmla="*/ 0 h 661797"/>
              <a:gd name="connsiteX2" fmla="*/ 2356702 w 2360932"/>
              <a:gd name="connsiteY2" fmla="*/ 9426 h 661797"/>
              <a:gd name="connsiteX3" fmla="*/ 2360932 w 2360932"/>
              <a:gd name="connsiteY3" fmla="*/ 661797 h 661797"/>
              <a:gd name="connsiteX4" fmla="*/ 0 w 2360932"/>
              <a:gd name="connsiteY4" fmla="*/ 661797 h 661797"/>
              <a:gd name="connsiteX0" fmla="*/ 0 w 2360932"/>
              <a:gd name="connsiteY0" fmla="*/ 661798 h 661798"/>
              <a:gd name="connsiteX1" fmla="*/ 599085 w 2360932"/>
              <a:gd name="connsiteY1" fmla="*/ 1 h 661798"/>
              <a:gd name="connsiteX2" fmla="*/ 2356702 w 2360932"/>
              <a:gd name="connsiteY2" fmla="*/ 0 h 661798"/>
              <a:gd name="connsiteX3" fmla="*/ 2360932 w 2360932"/>
              <a:gd name="connsiteY3" fmla="*/ 661798 h 661798"/>
              <a:gd name="connsiteX4" fmla="*/ 0 w 2360932"/>
              <a:gd name="connsiteY4" fmla="*/ 661798 h 661798"/>
              <a:gd name="connsiteX0" fmla="*/ 0 w 2360932"/>
              <a:gd name="connsiteY0" fmla="*/ 673350 h 673350"/>
              <a:gd name="connsiteX1" fmla="*/ 363216 w 2360932"/>
              <a:gd name="connsiteY1" fmla="*/ 0 h 673350"/>
              <a:gd name="connsiteX2" fmla="*/ 2356702 w 2360932"/>
              <a:gd name="connsiteY2" fmla="*/ 11552 h 673350"/>
              <a:gd name="connsiteX3" fmla="*/ 2360932 w 2360932"/>
              <a:gd name="connsiteY3" fmla="*/ 673350 h 673350"/>
              <a:gd name="connsiteX4" fmla="*/ 0 w 2360932"/>
              <a:gd name="connsiteY4" fmla="*/ 673350 h 673350"/>
              <a:gd name="connsiteX0" fmla="*/ 0 w 2360932"/>
              <a:gd name="connsiteY0" fmla="*/ 661798 h 661798"/>
              <a:gd name="connsiteX1" fmla="*/ 356477 w 2360932"/>
              <a:gd name="connsiteY1" fmla="*/ 1 h 661798"/>
              <a:gd name="connsiteX2" fmla="*/ 2356702 w 2360932"/>
              <a:gd name="connsiteY2" fmla="*/ 0 h 661798"/>
              <a:gd name="connsiteX3" fmla="*/ 2360932 w 2360932"/>
              <a:gd name="connsiteY3" fmla="*/ 661798 h 661798"/>
              <a:gd name="connsiteX4" fmla="*/ 0 w 2360932"/>
              <a:gd name="connsiteY4" fmla="*/ 661798 h 661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0932" h="661798">
                <a:moveTo>
                  <a:pt x="0" y="661798"/>
                </a:moveTo>
                <a:lnTo>
                  <a:pt x="356477" y="1"/>
                </a:lnTo>
                <a:lnTo>
                  <a:pt x="2356702" y="0"/>
                </a:lnTo>
                <a:lnTo>
                  <a:pt x="2360932" y="661798"/>
                </a:lnTo>
                <a:lnTo>
                  <a:pt x="0" y="661798"/>
                </a:lnTo>
                <a:close/>
              </a:path>
            </a:pathLst>
          </a:cu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02130-2FC9-4C6D-B432-8BDDEAFFC981}" type="datetimeFigureOut">
              <a:rPr lang="zh-CN" altLang="en-US" smtClean="0"/>
              <a:t>2022/2/25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64DE0-8DDE-44A6-ADD0-1A09105104F6}" type="slidenum">
              <a:rPr lang="zh-CN" altLang="en-US" smtClean="0"/>
              <a:t>‹#›</a:t>
            </a:fld>
            <a:endParaRPr lang="zh-CN" altLang="en-US"/>
          </a:p>
        </p:txBody>
      </p:sp>
      <p:sp>
        <p:nvSpPr>
          <p:cNvPr id="7" name="矩形 6"/>
          <p:cNvSpPr/>
          <p:nvPr userDrawn="1"/>
        </p:nvSpPr>
        <p:spPr>
          <a:xfrm>
            <a:off x="-6" y="497102"/>
            <a:ext cx="9936000" cy="72000"/>
          </a:xfrm>
          <a:prstGeom prst="rect">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033000" y="16933"/>
            <a:ext cx="1727200"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233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7D1A6-701F-4F23-A153-CA6832236EEB}" type="datetimeFigureOut">
              <a:rPr lang="zh-CN" altLang="en-US" smtClean="0"/>
              <a:t>2022/2/25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48905-22B9-4838-AA88-D8917887CEF5}" type="slidenum">
              <a:rPr lang="zh-CN" altLang="en-US" smtClean="0"/>
              <a:t>‹#›</a:t>
            </a:fld>
            <a:endParaRPr lang="zh-CN" altLang="en-US"/>
          </a:p>
        </p:txBody>
      </p:sp>
    </p:spTree>
    <p:extLst>
      <p:ext uri="{BB962C8B-B14F-4D97-AF65-F5344CB8AC3E}">
        <p14:creationId xmlns:p14="http://schemas.microsoft.com/office/powerpoint/2010/main" val="395746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77197EE-6DEA-4039-909A-F823BA9933BB}" type="datetimeFigureOut">
              <a:rPr lang="en-US" smtClean="0"/>
              <a:t>2/25/2022</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C56922A-5240-4E01-8AE9-5335090095B9}" type="slidenum">
              <a:rPr lang="en-US" smtClean="0"/>
              <a:t>‹#›</a:t>
            </a:fld>
            <a:endParaRPr lang="en-US"/>
          </a:p>
        </p:txBody>
      </p:sp>
    </p:spTree>
    <p:extLst>
      <p:ext uri="{BB962C8B-B14F-4D97-AF65-F5344CB8AC3E}">
        <p14:creationId xmlns:p14="http://schemas.microsoft.com/office/powerpoint/2010/main" val="19318726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cv.qiaobutang.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1770" y="4498174"/>
            <a:ext cx="7945155" cy="707886"/>
          </a:xfrm>
          <a:prstGeom prst="rect">
            <a:avLst/>
          </a:prstGeom>
          <a:noFill/>
        </p:spPr>
        <p:txBody>
          <a:bodyPr wrap="square" rtlCol="0">
            <a:spAutoFit/>
          </a:bodyPr>
          <a:lstStyle/>
          <a:p>
            <a:pPr algn="ctr"/>
            <a:r>
              <a:rPr lang="zh-CN" altLang="en-US" sz="4000" spc="800" dirty="0" smtClean="0">
                <a:latin typeface="等线" panose="02010600030101010101" pitchFamily="2" charset="-122"/>
                <a:ea typeface="等线" panose="02010600030101010101" pitchFamily="2" charset="-122"/>
              </a:rPr>
              <a:t>简历制作</a:t>
            </a:r>
            <a:endParaRPr lang="en-US" sz="4000" spc="800" dirty="0">
              <a:latin typeface="等线" panose="02010600030101010101" pitchFamily="2" charset="-122"/>
              <a:ea typeface="等线" panose="02010600030101010101" pitchFamily="2" charset="-122"/>
            </a:endParaRPr>
          </a:p>
        </p:txBody>
      </p:sp>
      <p:sp>
        <p:nvSpPr>
          <p:cNvPr id="3" name="平行四边形 2"/>
          <p:cNvSpPr/>
          <p:nvPr/>
        </p:nvSpPr>
        <p:spPr>
          <a:xfrm>
            <a:off x="-761475" y="132927"/>
            <a:ext cx="4532198" cy="1242907"/>
          </a:xfrm>
          <a:prstGeom prst="parallelogram">
            <a:avLst>
              <a:gd name="adj" fmla="val 60084"/>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 name="直接连接符 3"/>
          <p:cNvCxnSpPr/>
          <p:nvPr/>
        </p:nvCxnSpPr>
        <p:spPr>
          <a:xfrm flipH="1">
            <a:off x="2438400" y="584200"/>
            <a:ext cx="2133600" cy="4775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689615" y="3813043"/>
            <a:ext cx="1229416" cy="249627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747546" y="6460797"/>
            <a:ext cx="2448000" cy="3840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a:solidFill>
                <a:schemeClr val="bg1"/>
              </a:solidFill>
            </a:endParaRPr>
          </a:p>
        </p:txBody>
      </p:sp>
      <p:pic>
        <p:nvPicPr>
          <p:cNvPr id="7" name="图片 6" descr="timg"/>
          <p:cNvPicPr>
            <a:picLocks noChangeAspect="1"/>
          </p:cNvPicPr>
          <p:nvPr/>
        </p:nvPicPr>
        <p:blipFill>
          <a:blip r:embed="rId2"/>
          <a:srcRect l="-2844" t="1749" r="-16601" b="292"/>
          <a:stretch>
            <a:fillRect/>
          </a:stretch>
        </p:blipFill>
        <p:spPr>
          <a:xfrm>
            <a:off x="4821767" y="0"/>
            <a:ext cx="8534400" cy="4267200"/>
          </a:xfrm>
          <a:prstGeom prst="trapezoid">
            <a:avLst>
              <a:gd name="adj" fmla="val 33670"/>
            </a:avLst>
          </a:prstGeom>
        </p:spPr>
      </p:pic>
      <p:pic>
        <p:nvPicPr>
          <p:cNvPr id="9" name="图片 8"/>
          <p:cNvPicPr>
            <a:picLocks noChangeAspect="1"/>
          </p:cNvPicPr>
          <p:nvPr/>
        </p:nvPicPr>
        <p:blipFill>
          <a:blip r:embed="rId3"/>
          <a:stretch>
            <a:fillRect/>
          </a:stretch>
        </p:blipFill>
        <p:spPr>
          <a:xfrm>
            <a:off x="162560" y="260304"/>
            <a:ext cx="2944291" cy="813373"/>
          </a:xfrm>
          <a:prstGeom prst="rect">
            <a:avLst/>
          </a:prstGeom>
        </p:spPr>
      </p:pic>
      <p:sp>
        <p:nvSpPr>
          <p:cNvPr id="10" name="矩形 9"/>
          <p:cNvSpPr/>
          <p:nvPr/>
        </p:nvSpPr>
        <p:spPr>
          <a:xfrm>
            <a:off x="9814720" y="6460791"/>
            <a:ext cx="2377280" cy="369332"/>
          </a:xfrm>
          <a:prstGeom prst="rect">
            <a:avLst/>
          </a:prstGeom>
        </p:spPr>
        <p:txBody>
          <a:bodyPr wrap="square">
            <a:spAutoFit/>
          </a:bodyPr>
          <a:lstStyle/>
          <a:p>
            <a:pPr algn="r"/>
            <a:r>
              <a:rPr lang="zh-CN" altLang="en-US" dirty="0">
                <a:solidFill>
                  <a:schemeClr val="bg1"/>
                </a:solidFill>
                <a:latin typeface="+mj-ea"/>
              </a:rPr>
              <a:t>浙江大学《就业指导》</a:t>
            </a:r>
          </a:p>
        </p:txBody>
      </p:sp>
    </p:spTree>
    <p:extLst>
      <p:ext uri="{BB962C8B-B14F-4D97-AF65-F5344CB8AC3E}">
        <p14:creationId xmlns:p14="http://schemas.microsoft.com/office/powerpoint/2010/main" val="1072016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p:nvPr/>
        </p:nvSpPr>
        <p:spPr>
          <a:xfrm>
            <a:off x="2510289" y="689612"/>
            <a:ext cx="7125186" cy="707886"/>
          </a:xfrm>
          <a:prstGeom prst="rect">
            <a:avLst/>
          </a:prstGeom>
          <a:noFill/>
        </p:spPr>
        <p:txBody>
          <a:bodyPr vert="horz" wrap="square">
            <a:spAutoFit/>
          </a:bodyPr>
          <a:lstStyle/>
          <a:p>
            <a:pPr algn="ctr" defTabSz="1219170">
              <a:defRPr/>
            </a:pPr>
            <a:r>
              <a:rPr lang="zh-CN" altLang="en-US" sz="4000" b="1" dirty="0" smtClean="0">
                <a:latin typeface="微软雅黑" panose="020B0503020204020204" pitchFamily="34" charset="-122"/>
                <a:ea typeface="微软雅黑" panose="020B0503020204020204" pitchFamily="34" charset="-122"/>
              </a:rPr>
              <a:t>例</a:t>
            </a:r>
            <a:r>
              <a:rPr lang="en-US" altLang="zh-CN" sz="4000" b="1" dirty="0">
                <a:latin typeface="微软雅黑" panose="020B0503020204020204" pitchFamily="34" charset="-122"/>
                <a:ea typeface="微软雅黑" panose="020B0503020204020204" pitchFamily="34" charset="-122"/>
              </a:rPr>
              <a:t>5</a:t>
            </a:r>
            <a:r>
              <a:rPr lang="zh-CN" altLang="en-US" sz="4000" b="1" dirty="0">
                <a:latin typeface="微软雅黑" panose="020B0503020204020204" pitchFamily="34" charset="-122"/>
                <a:ea typeface="微软雅黑" panose="020B0503020204020204" pitchFamily="34" charset="-122"/>
              </a:rPr>
              <a:t>：国际组织实习任职</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0289" y="2209681"/>
            <a:ext cx="4214813"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510289" y="1693744"/>
            <a:ext cx="4214813" cy="461962"/>
          </a:xfrm>
          <a:prstGeom prst="rect">
            <a:avLst/>
          </a:prstGeom>
          <a:solidFill>
            <a:schemeClr val="accent3">
              <a:lumMod val="20000"/>
              <a:lumOff val="80000"/>
            </a:schemeClr>
          </a:solidFill>
        </p:spPr>
        <p:txBody>
          <a:bodyPr>
            <a:spAutoFit/>
          </a:bodyPr>
          <a:lstStyle/>
          <a:p>
            <a:pPr algn="ctr">
              <a:defRPr/>
            </a:pPr>
            <a:r>
              <a:rPr lang="en-US" altLang="zh-CN" dirty="0">
                <a:solidFill>
                  <a:schemeClr val="tx1"/>
                </a:solidFill>
              </a:rPr>
              <a:t>http://gj.ncss.org.cn/</a:t>
            </a:r>
            <a:endParaRPr lang="zh-CN" altLang="en-US" dirty="0">
              <a:solidFill>
                <a:schemeClr val="tx1"/>
              </a:solidFill>
            </a:endParaRPr>
          </a:p>
        </p:txBody>
      </p:sp>
      <p:sp>
        <p:nvSpPr>
          <p:cNvPr id="5" name="矩形 4"/>
          <p:cNvSpPr/>
          <p:nvPr/>
        </p:nvSpPr>
        <p:spPr>
          <a:xfrm>
            <a:off x="2510289" y="5979994"/>
            <a:ext cx="4929188" cy="461962"/>
          </a:xfrm>
          <a:prstGeom prst="rect">
            <a:avLst/>
          </a:prstGeom>
          <a:solidFill>
            <a:schemeClr val="accent6">
              <a:lumMod val="20000"/>
              <a:lumOff val="80000"/>
            </a:schemeClr>
          </a:solidFill>
        </p:spPr>
        <p:txBody>
          <a:bodyPr>
            <a:spAutoFit/>
          </a:bodyPr>
          <a:lstStyle/>
          <a:p>
            <a:pPr algn="ctr">
              <a:defRPr/>
            </a:pPr>
            <a:r>
              <a:rPr lang="en-US" altLang="zh-CN" dirty="0">
                <a:solidFill>
                  <a:schemeClr val="tx1"/>
                </a:solidFill>
              </a:rPr>
              <a:t>http://io.scc.pku.edu.cn/</a:t>
            </a:r>
            <a:endParaRPr lang="zh-CN" altLang="en-US" dirty="0">
              <a:solidFill>
                <a:schemeClr val="tx1"/>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227" y="4694119"/>
            <a:ext cx="19224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7582352" y="4336931"/>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ctr"/>
            <a:r>
              <a:rPr lang="zh-CN" altLang="en-US" sz="2000">
                <a:solidFill>
                  <a:schemeClr val="tx1"/>
                </a:solidFill>
                <a:latin typeface="微软雅黑" panose="020B0503020204020204" pitchFamily="34" charset="-122"/>
                <a:ea typeface="微软雅黑" panose="020B0503020204020204" pitchFamily="34" charset="-122"/>
              </a:rPr>
              <a:t>“浙大国际声”</a:t>
            </a:r>
          </a:p>
        </p:txBody>
      </p:sp>
      <p:pic>
        <p:nvPicPr>
          <p:cNvPr id="9" name="图片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22052" y="2009656"/>
            <a:ext cx="200025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7722052" y="1723906"/>
            <a:ext cx="1928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ctr"/>
            <a:r>
              <a:rPr lang="zh-CN" altLang="en-US" sz="2000">
                <a:solidFill>
                  <a:schemeClr val="tx1"/>
                </a:solidFill>
                <a:latin typeface="微软雅黑" panose="020B0503020204020204" pitchFamily="34" charset="-122"/>
                <a:ea typeface="微软雅黑" panose="020B0503020204020204" pitchFamily="34" charset="-122"/>
              </a:rPr>
              <a:t>“浙大就业”</a:t>
            </a:r>
          </a:p>
        </p:txBody>
      </p:sp>
    </p:spTree>
    <p:extLst>
      <p:ext uri="{BB962C8B-B14F-4D97-AF65-F5344CB8AC3E}">
        <p14:creationId xmlns:p14="http://schemas.microsoft.com/office/powerpoint/2010/main" val="298542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p:nvPr/>
        </p:nvSpPr>
        <p:spPr>
          <a:xfrm>
            <a:off x="2510289" y="689612"/>
            <a:ext cx="7125186" cy="707886"/>
          </a:xfrm>
          <a:prstGeom prst="rect">
            <a:avLst/>
          </a:prstGeom>
          <a:noFill/>
        </p:spPr>
        <p:txBody>
          <a:bodyPr vert="horz" wrap="square">
            <a:spAutoFit/>
          </a:bodyPr>
          <a:lstStyle/>
          <a:p>
            <a:pPr algn="ctr" defTabSz="1219170">
              <a:defRPr/>
            </a:pPr>
            <a:r>
              <a:rPr lang="zh-CN" altLang="en-US" sz="4000" b="1" dirty="0" smtClean="0">
                <a:latin typeface="微软雅黑" panose="020B0503020204020204" pitchFamily="34" charset="-122"/>
                <a:ea typeface="微软雅黑" panose="020B0503020204020204" pitchFamily="34" charset="-122"/>
                <a:sym typeface="黑体" panose="02010609060101010101" pitchFamily="49" charset="-122"/>
              </a:rPr>
              <a:t>国际</a:t>
            </a:r>
            <a:r>
              <a:rPr lang="zh-CN" altLang="en-US" sz="4000" b="1" dirty="0">
                <a:latin typeface="微软雅黑" panose="020B0503020204020204" pitchFamily="34" charset="-122"/>
                <a:ea typeface="微软雅黑" panose="020B0503020204020204" pitchFamily="34" charset="-122"/>
                <a:sym typeface="黑体" panose="02010609060101010101" pitchFamily="49" charset="-122"/>
              </a:rPr>
              <a:t>公务员能力素质要求</a:t>
            </a:r>
            <a:endParaRPr lang="zh-CN" altLang="en-US" sz="4000" b="1" dirty="0">
              <a:latin typeface="微软雅黑" panose="020B0503020204020204" pitchFamily="34" charset="-122"/>
              <a:ea typeface="微软雅黑" panose="020B0503020204020204" pitchFamily="34" charset="-122"/>
            </a:endParaRPr>
          </a:p>
        </p:txBody>
      </p:sp>
      <p:grpSp>
        <p:nvGrpSpPr>
          <p:cNvPr id="3" name="Group 3"/>
          <p:cNvGrpSpPr>
            <a:grpSpLocks/>
          </p:cNvGrpSpPr>
          <p:nvPr/>
        </p:nvGrpSpPr>
        <p:grpSpPr bwMode="auto">
          <a:xfrm>
            <a:off x="1863075" y="2153728"/>
            <a:ext cx="7772400" cy="3886200"/>
            <a:chOff x="0" y="0"/>
            <a:chExt cx="7772400" cy="3886200"/>
          </a:xfrm>
        </p:grpSpPr>
        <p:sp>
          <p:nvSpPr>
            <p:cNvPr id="4" name="未知"/>
            <p:cNvSpPr>
              <a:spLocks noChangeArrowheads="1"/>
            </p:cNvSpPr>
            <p:nvPr/>
          </p:nvSpPr>
          <p:spPr bwMode="auto">
            <a:xfrm>
              <a:off x="0" y="0"/>
              <a:ext cx="3886200" cy="3886200"/>
            </a:xfrm>
            <a:custGeom>
              <a:avLst/>
              <a:gdLst>
                <a:gd name="T0" fmla="*/ 1943100 w 3886200"/>
                <a:gd name="T1" fmla="*/ 3886200 h 3886200"/>
                <a:gd name="T2" fmla="*/ 1943100 w 3886200"/>
                <a:gd name="T3" fmla="*/ 3886200 h 3886200"/>
                <a:gd name="T4" fmla="*/ 0 w 3886200"/>
                <a:gd name="T5" fmla="*/ 1943100 h 3886200"/>
                <a:gd name="T6" fmla="*/ 1943099 w 3886200"/>
                <a:gd name="T7" fmla="*/ 0 h 3886200"/>
                <a:gd name="T8" fmla="*/ 1943100 w 3886200"/>
                <a:gd name="T9" fmla="*/ 1943100 h 3886200"/>
                <a:gd name="T10" fmla="*/ 1943100 w 3886200"/>
                <a:gd name="T11" fmla="*/ 3886200 h 38862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86200" h="3886200">
                  <a:moveTo>
                    <a:pt x="1943100" y="3886200"/>
                  </a:moveTo>
                  <a:lnTo>
                    <a:pt x="1943100" y="3886200"/>
                  </a:lnTo>
                  <a:cubicBezTo>
                    <a:pt x="869955" y="3886200"/>
                    <a:pt x="0" y="3016244"/>
                    <a:pt x="0" y="1943100"/>
                  </a:cubicBezTo>
                  <a:cubicBezTo>
                    <a:pt x="-1" y="869955"/>
                    <a:pt x="869955" y="0"/>
                    <a:pt x="1943099" y="0"/>
                  </a:cubicBezTo>
                  <a:lnTo>
                    <a:pt x="1943100" y="1943100"/>
                  </a:lnTo>
                  <a:lnTo>
                    <a:pt x="1943100" y="3886200"/>
                  </a:lnTo>
                  <a:close/>
                </a:path>
              </a:pathLst>
            </a:custGeom>
            <a:solidFill>
              <a:srgbClr val="0092C7"/>
            </a:solidFill>
            <a:ln w="25400">
              <a:solidFill>
                <a:srgbClr val="FFFFFF"/>
              </a:solidFill>
              <a:round/>
              <a:headEnd/>
              <a:tailEnd/>
            </a:ln>
          </p:spPr>
          <p:txBody>
            <a:bodyPr/>
            <a:lstStyle/>
            <a:p>
              <a:endParaRPr lang="zh-CN" altLang="en-US"/>
            </a:p>
          </p:txBody>
        </p:sp>
        <p:sp>
          <p:nvSpPr>
            <p:cNvPr id="5" name="Rectangle 5"/>
            <p:cNvSpPr>
              <a:spLocks noChangeArrowheads="1"/>
            </p:cNvSpPr>
            <p:nvPr/>
          </p:nvSpPr>
          <p:spPr bwMode="auto">
            <a:xfrm>
              <a:off x="1943100" y="0"/>
              <a:ext cx="5829300" cy="3886200"/>
            </a:xfrm>
            <a:prstGeom prst="rect">
              <a:avLst/>
            </a:prstGeom>
            <a:solidFill>
              <a:srgbClr val="82DDFF">
                <a:alpha val="76077"/>
              </a:srgbClr>
            </a:solidFill>
            <a:ln w="25400">
              <a:solidFill>
                <a:srgbClr val="0092C7"/>
              </a:solidFill>
              <a:miter lim="800000"/>
              <a:headEnd/>
              <a:tailEnd/>
            </a:ln>
          </p:spPr>
          <p:txBody>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endParaRPr lang="zh-CN" altLang="en-US"/>
            </a:p>
          </p:txBody>
        </p:sp>
        <p:sp>
          <p:nvSpPr>
            <p:cNvPr id="6" name="Rectangle 6"/>
            <p:cNvSpPr>
              <a:spLocks noChangeArrowheads="1"/>
            </p:cNvSpPr>
            <p:nvPr/>
          </p:nvSpPr>
          <p:spPr bwMode="auto">
            <a:xfrm>
              <a:off x="1943100" y="0"/>
              <a:ext cx="2914650" cy="11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37160" rIns="137160" bIns="137160" anchor="ct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ctr">
                <a:lnSpc>
                  <a:spcPct val="90000"/>
                </a:lnSpc>
                <a:spcAft>
                  <a:spcPct val="35000"/>
                </a:spcAft>
              </a:pPr>
              <a:r>
                <a:rPr lang="zh-CN" altLang="en-US" sz="3600">
                  <a:solidFill>
                    <a:schemeClr val="tx1"/>
                  </a:solidFill>
                  <a:latin typeface="微软雅黑" panose="020B0503020204020204" pitchFamily="34" charset="-122"/>
                  <a:ea typeface="微软雅黑" panose="020B0503020204020204" pitchFamily="34" charset="-122"/>
                  <a:sym typeface="黑体" panose="02010609060101010101" pitchFamily="49" charset="-122"/>
                </a:rPr>
                <a:t>管理能力</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8" name="未知"/>
            <p:cNvSpPr>
              <a:spLocks noChangeArrowheads="1"/>
            </p:cNvSpPr>
            <p:nvPr/>
          </p:nvSpPr>
          <p:spPr bwMode="auto">
            <a:xfrm>
              <a:off x="680086" y="1165862"/>
              <a:ext cx="2526027" cy="2526027"/>
            </a:xfrm>
            <a:custGeom>
              <a:avLst/>
              <a:gdLst>
                <a:gd name="T0" fmla="*/ 1263013 w 2526027"/>
                <a:gd name="T1" fmla="*/ 2526027 h 2526027"/>
                <a:gd name="T2" fmla="*/ 1263013 w 2526027"/>
                <a:gd name="T3" fmla="*/ 2526027 h 2526027"/>
                <a:gd name="T4" fmla="*/ 0 w 2526027"/>
                <a:gd name="T5" fmla="*/ 1263014 h 2526027"/>
                <a:gd name="T6" fmla="*/ 1263012 w 2526027"/>
                <a:gd name="T7" fmla="*/ 1 h 2526027"/>
                <a:gd name="T8" fmla="*/ 1263013 w 2526027"/>
                <a:gd name="T9" fmla="*/ 1263013 h 2526027"/>
                <a:gd name="T10" fmla="*/ 1263013 w 2526027"/>
                <a:gd name="T11" fmla="*/ 2526027 h 25260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6027" h="2526027">
                  <a:moveTo>
                    <a:pt x="1263013" y="2526027"/>
                  </a:moveTo>
                  <a:lnTo>
                    <a:pt x="1263013" y="2526027"/>
                  </a:lnTo>
                  <a:cubicBezTo>
                    <a:pt x="565470" y="2526027"/>
                    <a:pt x="0" y="1960556"/>
                    <a:pt x="0" y="1263014"/>
                  </a:cubicBezTo>
                  <a:cubicBezTo>
                    <a:pt x="-1" y="565471"/>
                    <a:pt x="565470" y="1"/>
                    <a:pt x="1263012" y="1"/>
                  </a:cubicBezTo>
                  <a:lnTo>
                    <a:pt x="1263013" y="1263013"/>
                  </a:lnTo>
                  <a:lnTo>
                    <a:pt x="1263013" y="2526027"/>
                  </a:lnTo>
                  <a:close/>
                </a:path>
              </a:pathLst>
            </a:custGeom>
            <a:solidFill>
              <a:srgbClr val="0092C7"/>
            </a:solidFill>
            <a:ln w="25400">
              <a:solidFill>
                <a:srgbClr val="FFFFFF"/>
              </a:solidFill>
              <a:round/>
              <a:headEnd/>
              <a:tailEnd/>
            </a:ln>
          </p:spPr>
          <p:txBody>
            <a:bodyPr/>
            <a:lstStyle/>
            <a:p>
              <a:endParaRPr lang="zh-CN" altLang="en-US"/>
            </a:p>
          </p:txBody>
        </p:sp>
        <p:sp>
          <p:nvSpPr>
            <p:cNvPr id="9" name="Rectangle 8"/>
            <p:cNvSpPr>
              <a:spLocks noChangeArrowheads="1"/>
            </p:cNvSpPr>
            <p:nvPr/>
          </p:nvSpPr>
          <p:spPr bwMode="auto">
            <a:xfrm>
              <a:off x="1943100" y="1165862"/>
              <a:ext cx="5829300" cy="2526027"/>
            </a:xfrm>
            <a:prstGeom prst="rect">
              <a:avLst/>
            </a:prstGeom>
            <a:solidFill>
              <a:srgbClr val="82DDFF">
                <a:alpha val="76077"/>
              </a:srgbClr>
            </a:solidFill>
            <a:ln w="25400">
              <a:solidFill>
                <a:srgbClr val="0092C7"/>
              </a:solidFill>
              <a:miter lim="800000"/>
              <a:headEnd/>
              <a:tailEnd/>
            </a:ln>
          </p:spPr>
          <p:txBody>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endParaRPr lang="zh-CN" altLang="en-US"/>
            </a:p>
          </p:txBody>
        </p:sp>
        <p:sp>
          <p:nvSpPr>
            <p:cNvPr id="10" name="Rectangle 9"/>
            <p:cNvSpPr>
              <a:spLocks noChangeArrowheads="1"/>
            </p:cNvSpPr>
            <p:nvPr/>
          </p:nvSpPr>
          <p:spPr bwMode="auto">
            <a:xfrm>
              <a:off x="1943100" y="1165862"/>
              <a:ext cx="2914650" cy="116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37160" rIns="137160" bIns="137160" anchor="ct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ctr">
                <a:lnSpc>
                  <a:spcPct val="90000"/>
                </a:lnSpc>
                <a:spcAft>
                  <a:spcPct val="35000"/>
                </a:spcAft>
              </a:pPr>
              <a:r>
                <a:rPr lang="zh-CN" altLang="en-US" sz="3600">
                  <a:solidFill>
                    <a:schemeClr val="tx1"/>
                  </a:solidFill>
                  <a:latin typeface="微软雅黑" panose="020B0503020204020204" pitchFamily="34" charset="-122"/>
                  <a:ea typeface="微软雅黑" panose="020B0503020204020204" pitchFamily="34" charset="-122"/>
                  <a:sym typeface="黑体" panose="02010609060101010101" pitchFamily="49" charset="-122"/>
                </a:rPr>
                <a:t>核心能力</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11" name="未知"/>
            <p:cNvSpPr>
              <a:spLocks noChangeArrowheads="1"/>
            </p:cNvSpPr>
            <p:nvPr/>
          </p:nvSpPr>
          <p:spPr bwMode="auto">
            <a:xfrm>
              <a:off x="1360170" y="2331721"/>
              <a:ext cx="1165858" cy="1165858"/>
            </a:xfrm>
            <a:custGeom>
              <a:avLst/>
              <a:gdLst>
                <a:gd name="T0" fmla="*/ 582929 w 1165858"/>
                <a:gd name="T1" fmla="*/ 1165858 h 1165858"/>
                <a:gd name="T2" fmla="*/ 582929 w 1165858"/>
                <a:gd name="T3" fmla="*/ 1165858 h 1165858"/>
                <a:gd name="T4" fmla="*/ 0 w 1165858"/>
                <a:gd name="T5" fmla="*/ 582929 h 1165858"/>
                <a:gd name="T6" fmla="*/ 582928 w 1165858"/>
                <a:gd name="T7" fmla="*/ 0 h 1165858"/>
                <a:gd name="T8" fmla="*/ 582929 w 1165858"/>
                <a:gd name="T9" fmla="*/ 582929 h 1165858"/>
                <a:gd name="T10" fmla="*/ 582929 w 1165858"/>
                <a:gd name="T11" fmla="*/ 1165858 h 11658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5858" h="1165858">
                  <a:moveTo>
                    <a:pt x="582929" y="1165858"/>
                  </a:moveTo>
                  <a:lnTo>
                    <a:pt x="582929" y="1165858"/>
                  </a:lnTo>
                  <a:cubicBezTo>
                    <a:pt x="260986" y="1165858"/>
                    <a:pt x="0" y="904871"/>
                    <a:pt x="0" y="582929"/>
                  </a:cubicBezTo>
                  <a:cubicBezTo>
                    <a:pt x="-1" y="260986"/>
                    <a:pt x="260986" y="0"/>
                    <a:pt x="582928" y="0"/>
                  </a:cubicBezTo>
                  <a:lnTo>
                    <a:pt x="582929" y="582929"/>
                  </a:lnTo>
                  <a:lnTo>
                    <a:pt x="582929" y="1165858"/>
                  </a:lnTo>
                  <a:close/>
                </a:path>
              </a:pathLst>
            </a:custGeom>
            <a:solidFill>
              <a:srgbClr val="0092C7"/>
            </a:solidFill>
            <a:ln w="25400">
              <a:solidFill>
                <a:srgbClr val="FFFFFF"/>
              </a:solidFill>
              <a:round/>
              <a:headEnd/>
              <a:tailEnd/>
            </a:ln>
          </p:spPr>
          <p:txBody>
            <a:bodyPr/>
            <a:lstStyle/>
            <a:p>
              <a:endParaRPr lang="zh-CN" altLang="en-US"/>
            </a:p>
          </p:txBody>
        </p:sp>
        <p:sp>
          <p:nvSpPr>
            <p:cNvPr id="12" name="Rectangle 11"/>
            <p:cNvSpPr>
              <a:spLocks noChangeArrowheads="1"/>
            </p:cNvSpPr>
            <p:nvPr/>
          </p:nvSpPr>
          <p:spPr bwMode="auto">
            <a:xfrm>
              <a:off x="1943100" y="2331721"/>
              <a:ext cx="5829300" cy="1165858"/>
            </a:xfrm>
            <a:prstGeom prst="rect">
              <a:avLst/>
            </a:prstGeom>
            <a:solidFill>
              <a:srgbClr val="43CCFF">
                <a:alpha val="76077"/>
              </a:srgbClr>
            </a:solidFill>
            <a:ln w="25400">
              <a:solidFill>
                <a:srgbClr val="0092C7"/>
              </a:solidFill>
              <a:miter lim="800000"/>
              <a:headEnd/>
              <a:tailEnd/>
            </a:ln>
          </p:spPr>
          <p:txBody>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endParaRPr lang="zh-CN" altLang="en-US"/>
            </a:p>
          </p:txBody>
        </p:sp>
        <p:sp>
          <p:nvSpPr>
            <p:cNvPr id="13" name="Rectangle 12"/>
            <p:cNvSpPr>
              <a:spLocks noChangeArrowheads="1"/>
            </p:cNvSpPr>
            <p:nvPr/>
          </p:nvSpPr>
          <p:spPr bwMode="auto">
            <a:xfrm>
              <a:off x="1943100" y="2331721"/>
              <a:ext cx="2914650" cy="116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137160" rIns="137160" bIns="137160" anchor="ct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ctr">
                <a:lnSpc>
                  <a:spcPct val="90000"/>
                </a:lnSpc>
                <a:spcAft>
                  <a:spcPct val="35000"/>
                </a:spcAft>
              </a:pPr>
              <a:r>
                <a:rPr lang="zh-CN" altLang="en-US" sz="3600">
                  <a:solidFill>
                    <a:schemeClr val="tx1"/>
                  </a:solidFill>
                  <a:latin typeface="微软雅黑" panose="020B0503020204020204" pitchFamily="34" charset="-122"/>
                  <a:ea typeface="微软雅黑" panose="020B0503020204020204" pitchFamily="34" charset="-122"/>
                  <a:sym typeface="黑体" panose="02010609060101010101" pitchFamily="49" charset="-122"/>
                </a:rPr>
                <a:t>核心价值</a:t>
              </a:r>
              <a:endParaRPr lang="en-US" altLang="zh-CN">
                <a:solidFill>
                  <a:schemeClr val="tx1"/>
                </a:solidFill>
                <a:latin typeface="微软雅黑" panose="020B0503020204020204" pitchFamily="34" charset="-122"/>
                <a:ea typeface="微软雅黑" panose="020B0503020204020204" pitchFamily="34" charset="-122"/>
              </a:endParaRPr>
            </a:p>
          </p:txBody>
        </p:sp>
        <p:sp>
          <p:nvSpPr>
            <p:cNvPr id="14" name="Rectangle 13"/>
            <p:cNvSpPr>
              <a:spLocks noChangeArrowheads="1"/>
            </p:cNvSpPr>
            <p:nvPr/>
          </p:nvSpPr>
          <p:spPr bwMode="auto">
            <a:xfrm>
              <a:off x="4857750" y="0"/>
              <a:ext cx="2914650" cy="11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endParaRPr lang="zh-CN" altLang="en-US"/>
            </a:p>
          </p:txBody>
        </p:sp>
        <p:sp>
          <p:nvSpPr>
            <p:cNvPr id="15" name="Rectangle 14"/>
            <p:cNvSpPr>
              <a:spLocks noChangeArrowheads="1"/>
            </p:cNvSpPr>
            <p:nvPr/>
          </p:nvSpPr>
          <p:spPr bwMode="auto">
            <a:xfrm>
              <a:off x="4857750" y="0"/>
              <a:ext cx="2914650" cy="11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57150" rIns="57150" bIns="57150"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112713" indent="-112713">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远见 领导力 激励别人</a:t>
              </a:r>
            </a:p>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建立信任  绩效管理</a:t>
              </a:r>
            </a:p>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决策能力</a:t>
              </a:r>
            </a:p>
          </p:txBody>
        </p:sp>
        <p:sp>
          <p:nvSpPr>
            <p:cNvPr id="16" name="Rectangle 15"/>
            <p:cNvSpPr>
              <a:spLocks noChangeArrowheads="1"/>
            </p:cNvSpPr>
            <p:nvPr/>
          </p:nvSpPr>
          <p:spPr bwMode="auto">
            <a:xfrm>
              <a:off x="4857750" y="1165862"/>
              <a:ext cx="2914650" cy="116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endParaRPr lang="zh-CN" altLang="en-US"/>
            </a:p>
          </p:txBody>
        </p:sp>
        <p:sp>
          <p:nvSpPr>
            <p:cNvPr id="17" name="Rectangle 16"/>
            <p:cNvSpPr>
              <a:spLocks noChangeArrowheads="1"/>
            </p:cNvSpPr>
            <p:nvPr/>
          </p:nvSpPr>
          <p:spPr bwMode="auto">
            <a:xfrm>
              <a:off x="4857750" y="1165862"/>
              <a:ext cx="2914650" cy="116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57150" rIns="57150" bIns="57150"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112713" indent="-112713">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沟通 团队意识 计划与组织</a:t>
              </a:r>
            </a:p>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责任心  客户导向</a:t>
              </a:r>
            </a:p>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创造能力  技术意识</a:t>
              </a:r>
            </a:p>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持续学习 </a:t>
              </a:r>
            </a:p>
          </p:txBody>
        </p:sp>
        <p:sp>
          <p:nvSpPr>
            <p:cNvPr id="18" name="Rectangle 17"/>
            <p:cNvSpPr>
              <a:spLocks noChangeArrowheads="1"/>
            </p:cNvSpPr>
            <p:nvPr/>
          </p:nvSpPr>
          <p:spPr bwMode="auto">
            <a:xfrm>
              <a:off x="4857750" y="2331721"/>
              <a:ext cx="2914650" cy="116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endParaRPr lang="zh-CN" altLang="en-US"/>
            </a:p>
          </p:txBody>
        </p:sp>
        <p:sp>
          <p:nvSpPr>
            <p:cNvPr id="19" name="Rectangle 18"/>
            <p:cNvSpPr>
              <a:spLocks noChangeArrowheads="1"/>
            </p:cNvSpPr>
            <p:nvPr/>
          </p:nvSpPr>
          <p:spPr bwMode="auto">
            <a:xfrm>
              <a:off x="4857750" y="2331721"/>
              <a:ext cx="2914650" cy="116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57150" rIns="57150" bIns="57150"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112713" indent="-112713">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正直</a:t>
              </a:r>
            </a:p>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专业</a:t>
              </a:r>
            </a:p>
            <a:p>
              <a:pPr lvl="1" algn="just">
                <a:lnSpc>
                  <a:spcPct val="90000"/>
                </a:lnSpc>
                <a:spcBef>
                  <a:spcPct val="0"/>
                </a:spcBef>
                <a:spcAft>
                  <a:spcPct val="150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尊重多样性</a:t>
              </a:r>
            </a:p>
          </p:txBody>
        </p:sp>
      </p:grpSp>
    </p:spTree>
    <p:extLst>
      <p:ext uri="{BB962C8B-B14F-4D97-AF65-F5344CB8AC3E}">
        <p14:creationId xmlns:p14="http://schemas.microsoft.com/office/powerpoint/2010/main" val="193291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746974" y="801631"/>
            <a:ext cx="10856889" cy="707886"/>
          </a:xfrm>
          <a:prstGeom prst="rect">
            <a:avLst/>
          </a:prstGeom>
          <a:noFill/>
        </p:spPr>
        <p:txBody>
          <a:bodyPr vert="horz" wrap="square">
            <a:spAutoFit/>
          </a:bodyPr>
          <a:lstStyle/>
          <a:p>
            <a:pPr algn="ctr" defTabSz="1219170">
              <a:defRPr/>
            </a:pPr>
            <a:r>
              <a:rPr lang="zh-CN" altLang="en-US" sz="4000" b="1" spc="800" dirty="0" smtClean="0">
                <a:latin typeface="微软雅黑" panose="020B0503020204020204" pitchFamily="34" charset="-122"/>
                <a:ea typeface="微软雅黑" panose="020B0503020204020204" pitchFamily="34" charset="-122"/>
              </a:rPr>
              <a:t>就业去向查询</a:t>
            </a:r>
            <a:endParaRPr lang="zh-CN" altLang="en-US" sz="4000" b="1" spc="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891320" y="1458000"/>
            <a:ext cx="6568195" cy="5400000"/>
          </a:xfrm>
          <a:prstGeom prst="rect">
            <a:avLst/>
          </a:prstGeom>
        </p:spPr>
      </p:pic>
      <p:sp>
        <p:nvSpPr>
          <p:cNvPr id="4" name="椭圆 3"/>
          <p:cNvSpPr/>
          <p:nvPr/>
        </p:nvSpPr>
        <p:spPr>
          <a:xfrm>
            <a:off x="8436634" y="3079630"/>
            <a:ext cx="595223" cy="1552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378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746974" y="801631"/>
            <a:ext cx="10856889" cy="707886"/>
          </a:xfrm>
          <a:prstGeom prst="rect">
            <a:avLst/>
          </a:prstGeom>
          <a:noFill/>
        </p:spPr>
        <p:txBody>
          <a:bodyPr vert="horz" wrap="square">
            <a:spAutoFit/>
          </a:bodyPr>
          <a:lstStyle/>
          <a:p>
            <a:pPr algn="ctr" defTabSz="1219170">
              <a:defRPr/>
            </a:pPr>
            <a:r>
              <a:rPr lang="zh-CN" altLang="en-US" sz="4000" b="1" spc="800" dirty="0" smtClean="0">
                <a:latin typeface="微软雅黑" panose="020B0503020204020204" pitchFamily="34" charset="-122"/>
                <a:ea typeface="微软雅黑" panose="020B0503020204020204" pitchFamily="34" charset="-122"/>
              </a:rPr>
              <a:t>就业去向查询</a:t>
            </a:r>
            <a:endParaRPr lang="zh-CN" altLang="en-US" sz="4000" b="1" spc="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59687" y="1458000"/>
            <a:ext cx="6431461" cy="5400000"/>
          </a:xfrm>
          <a:prstGeom prst="rect">
            <a:avLst/>
          </a:prstGeom>
        </p:spPr>
      </p:pic>
      <p:sp>
        <p:nvSpPr>
          <p:cNvPr id="5" name="椭圆 4"/>
          <p:cNvSpPr/>
          <p:nvPr/>
        </p:nvSpPr>
        <p:spPr>
          <a:xfrm>
            <a:off x="5877805" y="3183147"/>
            <a:ext cx="595223" cy="1552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13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746974" y="801631"/>
            <a:ext cx="10856889" cy="707886"/>
          </a:xfrm>
          <a:prstGeom prst="rect">
            <a:avLst/>
          </a:prstGeom>
          <a:noFill/>
        </p:spPr>
        <p:txBody>
          <a:bodyPr vert="horz" wrap="square">
            <a:spAutoFit/>
          </a:bodyPr>
          <a:lstStyle/>
          <a:p>
            <a:pPr algn="ctr" defTabSz="1219170">
              <a:defRPr/>
            </a:pPr>
            <a:r>
              <a:rPr lang="zh-CN" altLang="en-US" sz="4000" b="1" spc="800" dirty="0" smtClean="0">
                <a:latin typeface="微软雅黑" panose="020B0503020204020204" pitchFamily="34" charset="-122"/>
                <a:ea typeface="微软雅黑" panose="020B0503020204020204" pitchFamily="34" charset="-122"/>
              </a:rPr>
              <a:t>就业去向查询</a:t>
            </a:r>
            <a:endParaRPr lang="zh-CN" altLang="en-US" sz="4000" b="1" spc="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959518" y="1509517"/>
            <a:ext cx="6431799" cy="5400000"/>
          </a:xfrm>
          <a:prstGeom prst="rect">
            <a:avLst/>
          </a:prstGeom>
        </p:spPr>
      </p:pic>
    </p:spTree>
    <p:extLst>
      <p:ext uri="{BB962C8B-B14F-4D97-AF65-F5344CB8AC3E}">
        <p14:creationId xmlns:p14="http://schemas.microsoft.com/office/powerpoint/2010/main" val="4228409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2781836" y="711478"/>
            <a:ext cx="6658378"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说说就业（可能的岗位）</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395903748"/>
              </p:ext>
            </p:extLst>
          </p:nvPr>
        </p:nvGraphicFramePr>
        <p:xfrm>
          <a:off x="1173706" y="1501681"/>
          <a:ext cx="9867331" cy="4996820"/>
        </p:xfrm>
        <a:graphic>
          <a:graphicData uri="http://schemas.openxmlformats.org/drawingml/2006/table">
            <a:tbl>
              <a:tblPr>
                <a:tableStyleId>{69CF1AB2-1976-4502-BF36-3FF5EA218861}</a:tableStyleId>
              </a:tblPr>
              <a:tblGrid>
                <a:gridCol w="982639"/>
                <a:gridCol w="1514900"/>
                <a:gridCol w="982639"/>
                <a:gridCol w="1937982"/>
                <a:gridCol w="982639"/>
                <a:gridCol w="1146412"/>
                <a:gridCol w="982639"/>
                <a:gridCol w="1337481"/>
              </a:tblGrid>
              <a:tr h="234601">
                <a:tc gridSpan="8">
                  <a:txBody>
                    <a:bodyPr/>
                    <a:lstStyle/>
                    <a:p>
                      <a:pPr algn="ctr" fontAlgn="ctr"/>
                      <a:r>
                        <a:rPr lang="zh-CN" altLang="en-US" sz="2000" b="1" u="none" strike="noStrike" dirty="0">
                          <a:effectLst/>
                          <a:latin typeface="新宋体" panose="02010609030101010101" pitchFamily="49" charset="-122"/>
                          <a:ea typeface="新宋体" panose="02010609030101010101" pitchFamily="49" charset="-122"/>
                        </a:rPr>
                        <a:t>技术（</a:t>
                      </a:r>
                      <a:r>
                        <a:rPr lang="en-US" sz="2000" b="1" u="none" strike="noStrike" dirty="0">
                          <a:effectLst/>
                          <a:latin typeface="新宋体" panose="02010609030101010101" pitchFamily="49" charset="-122"/>
                          <a:ea typeface="新宋体" panose="02010609030101010101" pitchFamily="49" charset="-122"/>
                        </a:rPr>
                        <a:t>Technology）</a:t>
                      </a:r>
                      <a:endParaRPr lang="en-US" sz="2000" b="1" i="0" u="none" strike="noStrike" dirty="0">
                        <a:solidFill>
                          <a:srgbClr val="002060"/>
                        </a:solidFill>
                        <a:effectLst/>
                        <a:latin typeface="新宋体" panose="02010609030101010101" pitchFamily="49" charset="-122"/>
                        <a:ea typeface="新宋体" panose="02010609030101010101" pitchFamily="49"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4601">
                <a:tc rowSpan="4">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技术综合</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技术综合</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4">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音视频开发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音视频开发</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数据分析与管理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4">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硬件</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硬件开发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解决方案</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音视频客户端开发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数据挖掘</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嵌入式软件开发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业务解决方案</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音视频服务端开发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数据分析</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结构设计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产品开发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音视频引擎开发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数据平台开发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供应链管理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rowSpan="5">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服务端开发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服务端开发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技术安全</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技术安全</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数据可视化</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10">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人工智能</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人工智能</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应用开发</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客户端安全</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7">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技术运维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技术运维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搜索技术</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系统开发</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系统安全</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网络运维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推荐技术</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平台开发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业务安全</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系统运维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计算机视觉研发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数据库开发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WEB</a:t>
                      </a:r>
                      <a:r>
                        <a:rPr lang="zh-CN" altLang="en-US" sz="1400" u="none" strike="noStrike">
                          <a:effectLst/>
                          <a:latin typeface="新宋体" panose="02010609030101010101" pitchFamily="49" charset="-122"/>
                          <a:ea typeface="新宋体" panose="02010609030101010101" pitchFamily="49" charset="-122"/>
                        </a:rPr>
                        <a:t>安全</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应用运维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语音算法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rowSpan="6">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前端及客户端开发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前端及客户端开发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6">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基础运维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基础运维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运维开发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深度学习研发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web</a:t>
                      </a:r>
                      <a:r>
                        <a:rPr lang="zh-CN" altLang="en-US" sz="1400" u="none" strike="noStrike">
                          <a:effectLst/>
                          <a:latin typeface="新宋体" panose="02010609030101010101" pitchFamily="49" charset="-122"/>
                          <a:ea typeface="新宋体" panose="02010609030101010101" pitchFamily="49" charset="-122"/>
                        </a:rPr>
                        <a:t>前端开发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技术保障</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大数据运维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AR</a:t>
                      </a:r>
                      <a:endParaRPr 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PC</a:t>
                      </a:r>
                      <a:r>
                        <a:rPr lang="zh-CN" altLang="en-US" sz="1400" u="none" strike="noStrike">
                          <a:effectLst/>
                          <a:latin typeface="新宋体" panose="02010609030101010101" pitchFamily="49" charset="-122"/>
                          <a:ea typeface="新宋体" panose="02010609030101010101" pitchFamily="49" charset="-122"/>
                        </a:rPr>
                        <a:t>端开发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网络监控中心（</a:t>
                      </a:r>
                      <a:r>
                        <a:rPr lang="en-US" altLang="zh-CN" sz="1400" u="none" strike="noStrike">
                          <a:effectLst/>
                          <a:latin typeface="新宋体" panose="02010609030101010101" pitchFamily="49" charset="-122"/>
                          <a:ea typeface="新宋体" panose="02010609030101010101" pitchFamily="49" charset="-122"/>
                        </a:rPr>
                        <a:t>NOC</a:t>
                      </a:r>
                      <a:r>
                        <a:rPr lang="zh-CN" altLang="en-US" sz="1400" u="none" strike="noStrike">
                          <a:effectLst/>
                          <a:latin typeface="新宋体" panose="02010609030101010101" pitchFamily="49" charset="-122"/>
                          <a:ea typeface="新宋体" panose="02010609030101010101" pitchFamily="49" charset="-122"/>
                        </a:rPr>
                        <a:t>）</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数据库运维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人机交互</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iOS</a:t>
                      </a:r>
                      <a:r>
                        <a:rPr lang="zh-CN" altLang="en-US" sz="1400" u="none" strike="noStrike">
                          <a:effectLst/>
                          <a:latin typeface="新宋体" panose="02010609030101010101" pitchFamily="49" charset="-122"/>
                          <a:ea typeface="新宋体" panose="02010609030101010101" pitchFamily="49" charset="-122"/>
                        </a:rPr>
                        <a:t>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IDC</a:t>
                      </a:r>
                      <a:r>
                        <a:rPr lang="zh-CN" altLang="en-US" sz="1400" u="none" strike="noStrike">
                          <a:effectLst/>
                          <a:latin typeface="新宋体" panose="02010609030101010101" pitchFamily="49" charset="-122"/>
                          <a:ea typeface="新宋体" panose="02010609030101010101" pitchFamily="49" charset="-122"/>
                        </a:rPr>
                        <a:t>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3">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项目管理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产品项目管理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自然语言处理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Android</a:t>
                      </a:r>
                      <a:r>
                        <a:rPr lang="zh-CN" altLang="en-US" sz="1400" u="none" strike="noStrike">
                          <a:effectLst/>
                          <a:latin typeface="新宋体" panose="02010609030101010101" pitchFamily="49" charset="-122"/>
                          <a:ea typeface="新宋体" panose="02010609030101010101" pitchFamily="49" charset="-122"/>
                        </a:rPr>
                        <a:t>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硬件评测</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硬件项目管理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计算机图形算法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移动应用开发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服务台管理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交付项目管理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测试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测试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性能测试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系统测试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测试开发</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音视频测试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34601">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技术支持</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技术支持</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r>
            </a:tbl>
          </a:graphicData>
        </a:graphic>
      </p:graphicFrame>
    </p:spTree>
    <p:extLst>
      <p:ext uri="{BB962C8B-B14F-4D97-AF65-F5344CB8AC3E}">
        <p14:creationId xmlns:p14="http://schemas.microsoft.com/office/powerpoint/2010/main" val="2887388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2781836" y="711478"/>
            <a:ext cx="6658378"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说说就业（可能的岗位）</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538526225"/>
              </p:ext>
            </p:extLst>
          </p:nvPr>
        </p:nvGraphicFramePr>
        <p:xfrm>
          <a:off x="1910686" y="1699644"/>
          <a:ext cx="8311486" cy="4459678"/>
        </p:xfrm>
        <a:graphic>
          <a:graphicData uri="http://schemas.openxmlformats.org/drawingml/2006/table">
            <a:tbl>
              <a:tblPr>
                <a:tableStyleId>{69CF1AB2-1976-4502-BF36-3FF5EA218861}</a:tableStyleId>
              </a:tblPr>
              <a:tblGrid>
                <a:gridCol w="1551914"/>
                <a:gridCol w="1557379"/>
                <a:gridCol w="1267762"/>
                <a:gridCol w="1377050"/>
                <a:gridCol w="1180331"/>
                <a:gridCol w="1377050"/>
              </a:tblGrid>
              <a:tr h="259680">
                <a:tc gridSpan="6">
                  <a:txBody>
                    <a:bodyPr/>
                    <a:lstStyle/>
                    <a:p>
                      <a:pPr algn="ctr" fontAlgn="ctr"/>
                      <a:r>
                        <a:rPr lang="zh-CN" altLang="en-US" sz="2000" b="1" u="none" strike="noStrike" dirty="0">
                          <a:effectLst/>
                          <a:latin typeface="新宋体" panose="02010609030101010101" pitchFamily="49" charset="-122"/>
                          <a:ea typeface="新宋体" panose="02010609030101010101" pitchFamily="49" charset="-122"/>
                        </a:rPr>
                        <a:t>游戏（</a:t>
                      </a:r>
                      <a:r>
                        <a:rPr lang="en-US" sz="2000" b="1" u="none" strike="noStrike" dirty="0">
                          <a:effectLst/>
                          <a:latin typeface="新宋体" panose="02010609030101010101" pitchFamily="49" charset="-122"/>
                          <a:ea typeface="新宋体" panose="02010609030101010101" pitchFamily="49" charset="-122"/>
                        </a:rPr>
                        <a:t>Games）</a:t>
                      </a:r>
                      <a:endParaRPr lang="en-US" sz="2000" b="1" i="0" u="none" strike="noStrike" dirty="0">
                        <a:solidFill>
                          <a:srgbClr val="002060"/>
                        </a:solidFill>
                        <a:effectLst/>
                        <a:latin typeface="新宋体" panose="02010609030101010101" pitchFamily="49" charset="-122"/>
                        <a:ea typeface="新宋体" panose="02010609030101010101" pitchFamily="49" charset="-122"/>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59680">
                <a:tc rowSpan="3">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游戏综合</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dirty="0">
                          <a:effectLst/>
                          <a:latin typeface="新宋体" panose="02010609030101010101" pitchFamily="49" charset="-122"/>
                          <a:ea typeface="新宋体" panose="02010609030101010101" pitchFamily="49" charset="-122"/>
                        </a:rPr>
                        <a:t>游戏综合</a:t>
                      </a:r>
                      <a:endParaRPr lang="zh-CN" altLang="en-US" sz="16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7">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14">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游戏美术 </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游戏美术</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游戏研发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系统策划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角色原画</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游戏运营</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数值策划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场景原画</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rowSpan="6">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游戏程序</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游戏开发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关卡策划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角色制作</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dirty="0">
                          <a:effectLst/>
                          <a:latin typeface="新宋体" panose="02010609030101010101" pitchFamily="49" charset="-122"/>
                          <a:ea typeface="新宋体" panose="02010609030101010101" pitchFamily="49" charset="-122"/>
                        </a:rPr>
                        <a:t>游戏客户端开发</a:t>
                      </a:r>
                      <a:endParaRPr lang="zh-CN" altLang="en-US" sz="16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文案策划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场景制作</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519358">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游戏服务器端开发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技术策划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场景编辑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游戏引擎开发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运营策划</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动作设计</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技术美术</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2">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游戏音频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音频设计</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特效设计</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技术音频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配乐</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游戏影视编导</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rowSpan="2">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游戏运维</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游戏运维</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3">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游戏运营</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游戏产品运营</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en-US" sz="1600" u="none" strike="noStrike">
                          <a:effectLst/>
                          <a:latin typeface="新宋体" panose="02010609030101010101" pitchFamily="49" charset="-122"/>
                          <a:ea typeface="新宋体" panose="02010609030101010101" pitchFamily="49" charset="-122"/>
                        </a:rPr>
                        <a:t>GUI</a:t>
                      </a:r>
                      <a:r>
                        <a:rPr lang="zh-CN" altLang="en-US" sz="1600" u="none" strike="noStrike">
                          <a:effectLst/>
                          <a:latin typeface="新宋体" panose="02010609030101010101" pitchFamily="49" charset="-122"/>
                          <a:ea typeface="新宋体" panose="02010609030101010101" pitchFamily="49" charset="-122"/>
                        </a:rPr>
                        <a:t>设计</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游戏运维开发</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赛事运营</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美术商务</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rowSpan="4">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游戏测试</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游戏测试</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合作产品</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绑定</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游戏开发测试</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3">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游戏用研</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游戏用户体验</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界面动效</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游戏功能测试</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游戏交互设计</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灯光</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59680">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游戏评估</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游戏数据分析</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b"/>
                      <a:endParaRPr lang="zh-CN" altLang="en-US" sz="16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600" b="0"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b"/>
                </a:tc>
              </a:tr>
            </a:tbl>
          </a:graphicData>
        </a:graphic>
      </p:graphicFrame>
    </p:spTree>
    <p:extLst>
      <p:ext uri="{BB962C8B-B14F-4D97-AF65-F5344CB8AC3E}">
        <p14:creationId xmlns:p14="http://schemas.microsoft.com/office/powerpoint/2010/main" val="2920777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2781836" y="711478"/>
            <a:ext cx="6658378"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说说就业（可能的岗位）</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33008507"/>
              </p:ext>
            </p:extLst>
          </p:nvPr>
        </p:nvGraphicFramePr>
        <p:xfrm>
          <a:off x="2006218" y="1122363"/>
          <a:ext cx="8079477" cy="5730240"/>
        </p:xfrm>
        <a:graphic>
          <a:graphicData uri="http://schemas.openxmlformats.org/drawingml/2006/table">
            <a:tbl>
              <a:tblPr>
                <a:tableStyleId>{69CF1AB2-1976-4502-BF36-3FF5EA218861}</a:tableStyleId>
              </a:tblPr>
              <a:tblGrid>
                <a:gridCol w="1035386"/>
                <a:gridCol w="1093716"/>
                <a:gridCol w="1093716"/>
                <a:gridCol w="1093716"/>
                <a:gridCol w="787476"/>
                <a:gridCol w="991637"/>
                <a:gridCol w="787476"/>
                <a:gridCol w="1196354"/>
              </a:tblGrid>
              <a:tr h="179290">
                <a:tc gridSpan="2">
                  <a:txBody>
                    <a:bodyPr/>
                    <a:lstStyle/>
                    <a:p>
                      <a:pPr marL="0" algn="ctr" defTabSz="914400" rtl="0" eaLnBrk="1" fontAlgn="ctr" latinLnBrk="0" hangingPunct="1"/>
                      <a:r>
                        <a:rPr lang="zh-CN" alt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产品（</a:t>
                      </a:r>
                      <a:r>
                        <a:rPr 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Product）</a:t>
                      </a:r>
                    </a:p>
                  </a:txBody>
                  <a:tcPr marL="0" marR="0" marT="0" marB="0" anchor="ctr"/>
                </a:tc>
                <a:tc hMerge="1">
                  <a:txBody>
                    <a:bodyPr/>
                    <a:lstStyle/>
                    <a:p>
                      <a:endParaRPr lang="zh-CN" altLang="en-US"/>
                    </a:p>
                  </a:txBody>
                  <a:tcPr/>
                </a:tc>
                <a:tc gridSpan="2">
                  <a:txBody>
                    <a:bodyPr/>
                    <a:lstStyle/>
                    <a:p>
                      <a:pPr marL="0" algn="ctr" defTabSz="914400" rtl="0" eaLnBrk="1" fontAlgn="ctr" latinLnBrk="0" hangingPunct="1"/>
                      <a:r>
                        <a:rPr lang="zh-CN" alt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市场（</a:t>
                      </a:r>
                      <a:r>
                        <a:rPr 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Marketing）</a:t>
                      </a:r>
                    </a:p>
                  </a:txBody>
                  <a:tcPr marL="0" marR="0" marT="0" marB="0" anchor="ctr"/>
                </a:tc>
                <a:tc hMerge="1">
                  <a:txBody>
                    <a:bodyPr/>
                    <a:lstStyle/>
                    <a:p>
                      <a:endParaRPr lang="zh-CN" altLang="en-US"/>
                    </a:p>
                  </a:txBody>
                  <a:tcPr/>
                </a:tc>
                <a:tc gridSpan="2">
                  <a:txBody>
                    <a:bodyPr/>
                    <a:lstStyle/>
                    <a:p>
                      <a:pPr marL="0" algn="ctr" defTabSz="914400" rtl="0" eaLnBrk="1" fontAlgn="ctr" latinLnBrk="0" hangingPunct="1"/>
                      <a:r>
                        <a:rPr lang="zh-CN" alt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设计（</a:t>
                      </a:r>
                      <a:r>
                        <a:rPr 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Design）</a:t>
                      </a:r>
                    </a:p>
                  </a:txBody>
                  <a:tcPr marL="0" marR="0" marT="0" marB="0" anchor="ctr"/>
                </a:tc>
                <a:tc hMerge="1">
                  <a:txBody>
                    <a:bodyPr/>
                    <a:lstStyle/>
                    <a:p>
                      <a:endParaRPr lang="zh-CN" altLang="en-US"/>
                    </a:p>
                  </a:txBody>
                  <a:tcPr/>
                </a:tc>
                <a:tc gridSpan="2">
                  <a:txBody>
                    <a:bodyPr/>
                    <a:lstStyle/>
                    <a:p>
                      <a:pPr marL="0" algn="ctr" defTabSz="914400" rtl="0" eaLnBrk="1" fontAlgn="ctr" latinLnBrk="0" hangingPunct="1"/>
                      <a:r>
                        <a:rPr lang="zh-CN" alt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电商（</a:t>
                      </a:r>
                      <a:r>
                        <a:rPr 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E-commerce）</a:t>
                      </a:r>
                    </a:p>
                  </a:txBody>
                  <a:tcPr marL="0" marR="0" marT="0" marB="0" anchor="ctr"/>
                </a:tc>
                <a:tc hMerge="1">
                  <a:txBody>
                    <a:bodyPr/>
                    <a:lstStyle/>
                    <a:p>
                      <a:endParaRPr lang="zh-CN" altLang="en-US"/>
                    </a:p>
                  </a:txBody>
                  <a:tcPr/>
                </a:tc>
              </a:tr>
              <a:tr h="179290">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产品综合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产品综合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4">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市场综合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市场综合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设计综合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设计综合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rowSpan="3">
                  <a:txBody>
                    <a:bodyPr/>
                    <a:lstStyle/>
                    <a:p>
                      <a:pPr algn="ctr" fontAlgn="ctr"/>
                      <a:r>
                        <a:rPr lang="zh-CN" altLang="en-US" sz="1200" u="none" strike="noStrike" dirty="0">
                          <a:effectLst/>
                          <a:latin typeface="新宋体" panose="02010609030101010101" pitchFamily="49" charset="-122"/>
                          <a:ea typeface="新宋体" panose="02010609030101010101" pitchFamily="49" charset="-122"/>
                        </a:rPr>
                        <a:t>用户研究</a:t>
                      </a:r>
                      <a:endParaRPr lang="zh-CN" altLang="en-US" sz="12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用户研究</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市场研究</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4">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视觉设计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视觉设计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电商供应链</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供应链管理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商品研究</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营销推广</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en-US" sz="1200" u="none" strike="noStrike">
                          <a:effectLst/>
                          <a:latin typeface="新宋体" panose="02010609030101010101" pitchFamily="49" charset="-122"/>
                          <a:ea typeface="新宋体" panose="02010609030101010101" pitchFamily="49" charset="-122"/>
                        </a:rPr>
                        <a:t>UI</a:t>
                      </a:r>
                      <a:r>
                        <a:rPr lang="zh-CN" altLang="en-US" sz="1200" u="none" strike="noStrike">
                          <a:effectLst/>
                          <a:latin typeface="新宋体" panose="02010609030101010101" pitchFamily="49" charset="-122"/>
                          <a:ea typeface="新宋体" panose="02010609030101010101" pitchFamily="49" charset="-122"/>
                        </a:rPr>
                        <a:t>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供应链计划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战略分析</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内容推广</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推广设计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供应商管理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rowSpan="2">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产品策划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产品策划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品牌</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品牌</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插画设计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品控</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硬件产品策划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3">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公关</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公关</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交互设计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交互设计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资金风控</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rowSpan="7">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产品运营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产品运营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公关策划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工业设计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工业设计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3">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电商商务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电商商务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数据运营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公关媒介</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商品设计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商品设计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采购</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网站运营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2">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gridSpan="2">
                  <a:txBody>
                    <a:bodyPr/>
                    <a:lstStyle/>
                    <a:p>
                      <a:pPr marL="0" algn="ctr" defTabSz="914400" rtl="0" eaLnBrk="1" fontAlgn="ctr" latinLnBrk="0" hangingPunct="1"/>
                      <a:r>
                        <a:rPr lang="zh-CN" alt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客服（</a:t>
                      </a:r>
                      <a:r>
                        <a:rPr 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Service）</a:t>
                      </a:r>
                    </a:p>
                  </a:txBody>
                  <a:tcPr marL="0" marR="0" marT="0" marB="0" anchor="ctr"/>
                </a:tc>
                <a:tc h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跟单</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推广运营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渠道</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7">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13">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用户运营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gridSpan="2">
                  <a:txBody>
                    <a:bodyPr/>
                    <a:lstStyle/>
                    <a:p>
                      <a:pPr marL="0" algn="ctr" defTabSz="914400" rtl="0" eaLnBrk="1" fontAlgn="ctr" latinLnBrk="0" hangingPunct="1"/>
                      <a:r>
                        <a:rPr lang="zh-CN" alt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销售（</a:t>
                      </a:r>
                      <a:r>
                        <a:rPr 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Sales）</a:t>
                      </a:r>
                    </a:p>
                  </a:txBody>
                  <a:tcPr marL="0" marR="0" marT="0" marB="0" anchor="ctr"/>
                </a:tc>
                <a:tc h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商品开发</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内容运营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客户服务运营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电商类目运营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安全运营 </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直客销售</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在线客服</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电商活动运营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gridSpan="2">
                  <a:txBody>
                    <a:bodyPr/>
                    <a:lstStyle/>
                    <a:p>
                      <a:pPr marL="0" algn="ctr" defTabSz="914400" rtl="0" eaLnBrk="1" fontAlgn="ctr" latinLnBrk="0" hangingPunct="1"/>
                      <a:r>
                        <a:rPr lang="zh-CN" alt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内容（</a:t>
                      </a:r>
                      <a:r>
                        <a:rPr lang="en-US" sz="1600" b="1" u="none" strike="noStrike" kern="1200" dirty="0">
                          <a:solidFill>
                            <a:schemeClr val="dk1"/>
                          </a:solidFill>
                          <a:effectLst/>
                          <a:latin typeface="新宋体" panose="02010609030101010101" pitchFamily="49" charset="-122"/>
                          <a:ea typeface="新宋体" panose="02010609030101010101" pitchFamily="49" charset="-122"/>
                          <a:cs typeface="+mn-cs"/>
                        </a:rPr>
                        <a:t>Contents）</a:t>
                      </a:r>
                    </a:p>
                  </a:txBody>
                  <a:tcPr marL="0" marR="0" marT="0" marB="0" anchor="ctr"/>
                </a:tc>
                <a:tc hMerge="1">
                  <a:txBody>
                    <a:bodyPr/>
                    <a:lstStyle/>
                    <a:p>
                      <a:endParaRPr lang="zh-CN" altLang="en-US"/>
                    </a:p>
                  </a:txBody>
                  <a:tcP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渠道销售</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语音客服</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电商内容运营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rowSpan="7">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内容综合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内容综合</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线上销售</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新媒体客服</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电商商家运营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内容审核</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销售拓展</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客户成功</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商家培训</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记者</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4">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7">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客服支持</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客服支持</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商家管理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内容编辑</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个案策划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客服技术支持</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电商用户运营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论坛管理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通案策划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账号安全</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电商渠道运营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美术编辑</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行业市场策划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论坛管理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门店运营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图片编辑</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销售支持</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销售支持</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客服运维</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大客户运营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rowSpan="3">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视频</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原创视频制作</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销售合同管理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服务器监控</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摄影</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节目编导</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项目执行</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客服培训</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7">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物流</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物流管理</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视频后期制作</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销售技术支持</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2">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服务体验</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服务体验</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仓储运营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翻译</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翻译</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销售运营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客服质检</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仓储规划</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rowSpan="2">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广告</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广告创意</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2">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客户回访</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客户回访</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关务</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广告投放</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调查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结算</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rowSpan="2">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审核</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信息审核</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配送运营</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179290">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2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zh-CN" altLang="en-US" sz="1200" u="none" strike="noStrike">
                          <a:effectLst/>
                          <a:latin typeface="新宋体" panose="02010609030101010101" pitchFamily="49" charset="-122"/>
                          <a:ea typeface="新宋体" panose="02010609030101010101" pitchFamily="49" charset="-122"/>
                        </a:rPr>
                        <a:t>资质审核</a:t>
                      </a:r>
                      <a:endParaRPr lang="zh-CN" altLang="en-US" sz="12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200" u="none" strike="noStrike" dirty="0">
                          <a:effectLst/>
                          <a:latin typeface="新宋体" panose="02010609030101010101" pitchFamily="49" charset="-122"/>
                          <a:ea typeface="新宋体" panose="02010609030101010101" pitchFamily="49" charset="-122"/>
                        </a:rPr>
                        <a:t>配送规划</a:t>
                      </a:r>
                      <a:endParaRPr lang="zh-CN" altLang="en-US" sz="12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r>
            </a:tbl>
          </a:graphicData>
        </a:graphic>
      </p:graphicFrame>
    </p:spTree>
    <p:extLst>
      <p:ext uri="{BB962C8B-B14F-4D97-AF65-F5344CB8AC3E}">
        <p14:creationId xmlns:p14="http://schemas.microsoft.com/office/powerpoint/2010/main" val="3972858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2781836" y="711478"/>
            <a:ext cx="6658378"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说说就业（可能的岗位）</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185384405"/>
              </p:ext>
            </p:extLst>
          </p:nvPr>
        </p:nvGraphicFramePr>
        <p:xfrm>
          <a:off x="1310184" y="1471824"/>
          <a:ext cx="9485194" cy="5076972"/>
        </p:xfrm>
        <a:graphic>
          <a:graphicData uri="http://schemas.openxmlformats.org/drawingml/2006/table">
            <a:tbl>
              <a:tblPr>
                <a:tableStyleId>{69CF1AB2-1976-4502-BF36-3FF5EA218861}</a:tableStyleId>
              </a:tblPr>
              <a:tblGrid>
                <a:gridCol w="1270060"/>
                <a:gridCol w="1274530"/>
                <a:gridCol w="1037512"/>
                <a:gridCol w="1126955"/>
                <a:gridCol w="1126955"/>
                <a:gridCol w="1216394"/>
                <a:gridCol w="1216394"/>
                <a:gridCol w="1216394"/>
              </a:tblGrid>
              <a:tr h="282054">
                <a:tc gridSpan="2">
                  <a:txBody>
                    <a:bodyPr/>
                    <a:lstStyle/>
                    <a:p>
                      <a:pPr algn="ctr" fontAlgn="ctr"/>
                      <a:r>
                        <a:rPr lang="zh-CN" altLang="en-US" sz="1800" b="1" u="none" strike="noStrike" dirty="0">
                          <a:effectLst/>
                          <a:latin typeface="新宋体" panose="02010609030101010101" pitchFamily="49" charset="-122"/>
                          <a:ea typeface="新宋体" panose="02010609030101010101" pitchFamily="49" charset="-122"/>
                        </a:rPr>
                        <a:t>金融（ </a:t>
                      </a:r>
                      <a:r>
                        <a:rPr lang="en-US" sz="1800" b="1" u="none" strike="noStrike" dirty="0">
                          <a:effectLst/>
                          <a:latin typeface="新宋体" panose="02010609030101010101" pitchFamily="49" charset="-122"/>
                          <a:ea typeface="新宋体" panose="02010609030101010101" pitchFamily="49" charset="-122"/>
                        </a:rPr>
                        <a:t>Finance ）</a:t>
                      </a:r>
                      <a:endParaRPr lang="en-US" sz="1800" b="1" i="0" u="none" strike="noStrike" dirty="0">
                        <a:solidFill>
                          <a:srgbClr val="002060"/>
                        </a:solidFill>
                        <a:effectLst/>
                        <a:latin typeface="新宋体" panose="02010609030101010101" pitchFamily="49" charset="-122"/>
                        <a:ea typeface="新宋体" panose="02010609030101010101" pitchFamily="49" charset="-122"/>
                      </a:endParaRPr>
                    </a:p>
                  </a:txBody>
                  <a:tcPr marL="0" marR="0" marT="0" marB="0" anchor="ctr"/>
                </a:tc>
                <a:tc hMerge="1">
                  <a:txBody>
                    <a:bodyPr/>
                    <a:lstStyle/>
                    <a:p>
                      <a:endParaRPr lang="zh-CN" altLang="en-US"/>
                    </a:p>
                  </a:txBody>
                  <a:tcPr/>
                </a:tc>
                <a:tc gridSpan="6">
                  <a:txBody>
                    <a:bodyPr/>
                    <a:lstStyle/>
                    <a:p>
                      <a:pPr marL="0" algn="ctr" defTabSz="914400" rtl="0" eaLnBrk="1" fontAlgn="ctr" latinLnBrk="0" hangingPunct="1"/>
                      <a:r>
                        <a:rPr lang="zh-CN" altLang="en-US" sz="1800" b="1" u="none" strike="noStrike" kern="1200" dirty="0">
                          <a:solidFill>
                            <a:schemeClr val="dk1"/>
                          </a:solidFill>
                          <a:effectLst/>
                          <a:latin typeface="新宋体" panose="02010609030101010101" pitchFamily="49" charset="-122"/>
                          <a:ea typeface="新宋体" panose="02010609030101010101" pitchFamily="49" charset="-122"/>
                          <a:cs typeface="+mn-cs"/>
                        </a:rPr>
                        <a:t>职能（</a:t>
                      </a:r>
                      <a:r>
                        <a:rPr lang="en-US" sz="1800" b="1" u="none" strike="noStrike" kern="1200" dirty="0">
                          <a:solidFill>
                            <a:schemeClr val="dk1"/>
                          </a:solidFill>
                          <a:effectLst/>
                          <a:latin typeface="新宋体" panose="02010609030101010101" pitchFamily="49" charset="-122"/>
                          <a:ea typeface="新宋体" panose="02010609030101010101" pitchFamily="49" charset="-122"/>
                          <a:cs typeface="+mn-cs"/>
                        </a:rPr>
                        <a:t>Function）</a:t>
                      </a: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2054">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金融综合</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金融综合</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公司事务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公司事务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7">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行政</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行政</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6">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法务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法务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rowSpan="7">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风险管理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内控合规</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投资者关系</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物业内务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争议解决法务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风险稽查防范</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投资管理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餐饮服务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知识产权管理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信贷风险</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公共关系</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工程服务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投资并购法务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风控政策</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政府关系</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行政服务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业务支持法务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风险数据模型</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10">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人力资源</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人力资源</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基建</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法务支持</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风险系统设计</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招聘</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秘书</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2">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综合采购</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综合采购</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贷后催收</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培训</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5">
                  <a:txBody>
                    <a:bodyPr/>
                    <a:lstStyle/>
                    <a:p>
                      <a:pPr algn="ctr" fontAlgn="ctr"/>
                      <a:r>
                        <a:rPr lang="en-US" sz="1400" u="none" strike="noStrike">
                          <a:effectLst/>
                          <a:latin typeface="新宋体" panose="02010609030101010101" pitchFamily="49" charset="-122"/>
                          <a:ea typeface="新宋体" panose="02010609030101010101" pitchFamily="49" charset="-122"/>
                        </a:rPr>
                        <a:t>IT</a:t>
                      </a:r>
                      <a:endParaRPr 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信息技术</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综合商务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金融市场</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金融机构合作</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组织发展</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服务支持</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7">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财务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财务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gridSpan="2">
                  <a:txBody>
                    <a:bodyPr/>
                    <a:lstStyle/>
                    <a:p>
                      <a:pPr marL="0" algn="ctr" defTabSz="914400" rtl="0" eaLnBrk="1" fontAlgn="ctr" latinLnBrk="0" hangingPunct="1"/>
                      <a:r>
                        <a:rPr lang="zh-CN" altLang="en-US" sz="1800" b="1" u="none" strike="noStrike" kern="1200" dirty="0">
                          <a:solidFill>
                            <a:schemeClr val="dk1"/>
                          </a:solidFill>
                          <a:effectLst/>
                          <a:latin typeface="新宋体" panose="02010609030101010101" pitchFamily="49" charset="-122"/>
                          <a:ea typeface="新宋体" panose="02010609030101010101" pitchFamily="49" charset="-122"/>
                          <a:cs typeface="+mn-cs"/>
                        </a:rPr>
                        <a:t>教育（</a:t>
                      </a:r>
                      <a:r>
                        <a:rPr lang="en-US" sz="1800" b="1" u="none" strike="noStrike" kern="1200" dirty="0">
                          <a:solidFill>
                            <a:schemeClr val="dk1"/>
                          </a:solidFill>
                          <a:effectLst/>
                          <a:latin typeface="新宋体" panose="02010609030101010101" pitchFamily="49" charset="-122"/>
                          <a:ea typeface="新宋体" panose="02010609030101010101" pitchFamily="49" charset="-122"/>
                          <a:cs typeface="+mn-cs"/>
                        </a:rPr>
                        <a:t>Officer）</a:t>
                      </a:r>
                    </a:p>
                  </a:txBody>
                  <a:tcPr marL="0" marR="0" marT="0" marB="0" anchor="ctr"/>
                </a:tc>
                <a:tc hMerge="1">
                  <a:txBody>
                    <a:bodyPr/>
                    <a:lstStyle/>
                    <a:p>
                      <a:endParaRPr lang="zh-CN" altLang="en-US"/>
                    </a:p>
                  </a:txBody>
                  <a:tcP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薪酬福利</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系统运维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会计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rowSpan="4">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教育</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课程教学</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绩效</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网络运维</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资金管理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课程辅导</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员工关系</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资产管理</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财务分析</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课程教研</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企业文化</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rowSpan="3">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战略规划与研究</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战略策划</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财务报告</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课程顾问</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人事行政</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战略分析</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股权</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en-US" sz="1400" u="none" strike="noStrike">
                          <a:effectLst/>
                          <a:latin typeface="新宋体" panose="02010609030101010101" pitchFamily="49" charset="-122"/>
                          <a:ea typeface="新宋体" panose="02010609030101010101" pitchFamily="49" charset="-122"/>
                        </a:rPr>
                        <a:t>HRIS</a:t>
                      </a:r>
                      <a:endParaRPr 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战略规划</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vMerge="1">
                  <a:txBody>
                    <a:bodyPr/>
                    <a:lstStyle/>
                    <a:p>
                      <a:endParaRPr lang="zh-CN" altLang="en-US"/>
                    </a:p>
                  </a:txBody>
                  <a:tcP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税务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rowSpan="2">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审计内控</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ctr" fontAlgn="ctr"/>
                      <a:r>
                        <a:rPr lang="zh-CN" altLang="en-US" sz="1400" u="none" strike="noStrike">
                          <a:effectLst/>
                          <a:latin typeface="新宋体" panose="02010609030101010101" pitchFamily="49" charset="-122"/>
                          <a:ea typeface="新宋体" panose="02010609030101010101" pitchFamily="49" charset="-122"/>
                        </a:rPr>
                        <a:t>内审</a:t>
                      </a:r>
                      <a:endParaRPr lang="zh-CN" altLang="en-US" sz="14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82054">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ctr" fontAlgn="b"/>
                      <a:endParaRPr lang="zh-CN" altLang="en-US" sz="1400" b="0"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vMerge="1">
                  <a:txBody>
                    <a:bodyPr/>
                    <a:lstStyle/>
                    <a:p>
                      <a:endParaRPr lang="zh-CN" altLang="en-US"/>
                    </a:p>
                  </a:txBody>
                  <a:tcPr/>
                </a:tc>
                <a:tc>
                  <a:txBody>
                    <a:bodyPr/>
                    <a:lstStyle/>
                    <a:p>
                      <a:pPr algn="ctr" fontAlgn="ctr"/>
                      <a:r>
                        <a:rPr lang="zh-CN" altLang="en-US" sz="1400" u="none" strike="noStrike" dirty="0">
                          <a:effectLst/>
                          <a:latin typeface="新宋体" panose="02010609030101010101" pitchFamily="49" charset="-122"/>
                          <a:ea typeface="新宋体" panose="02010609030101010101" pitchFamily="49" charset="-122"/>
                        </a:rPr>
                        <a:t>内控</a:t>
                      </a:r>
                      <a:endParaRPr lang="zh-CN" altLang="en-US" sz="14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r>
            </a:tbl>
          </a:graphicData>
        </a:graphic>
      </p:graphicFrame>
    </p:spTree>
    <p:extLst>
      <p:ext uri="{BB962C8B-B14F-4D97-AF65-F5344CB8AC3E}">
        <p14:creationId xmlns:p14="http://schemas.microsoft.com/office/powerpoint/2010/main" val="2039084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2781836" y="711478"/>
            <a:ext cx="6658378"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说说就业（可能的岗位）</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40247426"/>
              </p:ext>
            </p:extLst>
          </p:nvPr>
        </p:nvGraphicFramePr>
        <p:xfrm>
          <a:off x="2217099" y="1856093"/>
          <a:ext cx="3105529" cy="3389582"/>
        </p:xfrm>
        <a:graphic>
          <a:graphicData uri="http://schemas.openxmlformats.org/drawingml/2006/table">
            <a:tbl>
              <a:tblPr>
                <a:tableStyleId>{69CF1AB2-1976-4502-BF36-3FF5EA218861}</a:tableStyleId>
              </a:tblPr>
              <a:tblGrid>
                <a:gridCol w="1263267"/>
                <a:gridCol w="1842262"/>
              </a:tblGrid>
              <a:tr h="318440">
                <a:tc gridSpan="2">
                  <a:txBody>
                    <a:bodyPr/>
                    <a:lstStyle/>
                    <a:p>
                      <a:pPr algn="ctr" fontAlgn="ctr"/>
                      <a:r>
                        <a:rPr lang="zh-CN" altLang="en-US" sz="2000" b="1" u="none" strike="noStrike" dirty="0" smtClean="0">
                          <a:effectLst/>
                          <a:latin typeface="新宋体" panose="02010609030101010101" pitchFamily="49" charset="-122"/>
                          <a:ea typeface="新宋体" panose="02010609030101010101" pitchFamily="49" charset="-122"/>
                        </a:rPr>
                        <a:t>其他（</a:t>
                      </a:r>
                      <a:r>
                        <a:rPr lang="en-US" altLang="zh-CN" sz="2000" b="1" u="none" strike="noStrike" dirty="0" smtClean="0">
                          <a:effectLst/>
                          <a:latin typeface="新宋体" panose="02010609030101010101" pitchFamily="49" charset="-122"/>
                          <a:ea typeface="新宋体" panose="02010609030101010101" pitchFamily="49" charset="-122"/>
                        </a:rPr>
                        <a:t>Others</a:t>
                      </a:r>
                      <a:r>
                        <a:rPr lang="zh-CN" altLang="en-US" sz="2000" b="1" u="none" strike="noStrike" dirty="0" smtClean="0">
                          <a:effectLst/>
                          <a:latin typeface="新宋体" panose="02010609030101010101" pitchFamily="49" charset="-122"/>
                          <a:ea typeface="新宋体" panose="02010609030101010101" pitchFamily="49" charset="-122"/>
                        </a:rPr>
                        <a:t>）</a:t>
                      </a:r>
                      <a:endParaRPr lang="en-US" sz="20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hMerge="1">
                  <a:txBody>
                    <a:bodyPr/>
                    <a:lstStyle/>
                    <a:p>
                      <a:endParaRPr lang="zh-CN" altLang="en-US"/>
                    </a:p>
                  </a:txBody>
                  <a:tcPr/>
                </a:tc>
              </a:tr>
              <a:tr h="275244">
                <a:tc rowSpan="6">
                  <a:txBody>
                    <a:bodyPr/>
                    <a:lstStyle/>
                    <a:p>
                      <a:pPr algn="ctr" fontAlgn="ctr"/>
                      <a:r>
                        <a:rPr lang="zh-CN" altLang="en-US" sz="1600" u="none" strike="noStrike" dirty="0">
                          <a:effectLst/>
                          <a:latin typeface="新宋体" panose="02010609030101010101" pitchFamily="49" charset="-122"/>
                          <a:ea typeface="新宋体" panose="02010609030101010101" pitchFamily="49" charset="-122"/>
                        </a:rPr>
                        <a:t>农业</a:t>
                      </a:r>
                      <a:endParaRPr lang="zh-CN" altLang="en-US" sz="16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l" fontAlgn="b"/>
                      <a:r>
                        <a:rPr lang="zh-CN" altLang="en-US" sz="1600" u="none" strike="noStrike">
                          <a:effectLst/>
                          <a:latin typeface="新宋体" panose="02010609030101010101" pitchFamily="49" charset="-122"/>
                          <a:ea typeface="新宋体" panose="02010609030101010101" pitchFamily="49" charset="-122"/>
                        </a:rPr>
                        <a:t>农业</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r>
              <a:tr h="275244">
                <a:tc vMerge="1">
                  <a:txBody>
                    <a:bodyPr/>
                    <a:lstStyle/>
                    <a:p>
                      <a:endParaRPr lang="zh-CN" altLang="en-US"/>
                    </a:p>
                  </a:txBody>
                  <a:tcPr/>
                </a:tc>
                <a:tc>
                  <a:txBody>
                    <a:bodyPr/>
                    <a:lstStyle/>
                    <a:p>
                      <a:pPr algn="l" fontAlgn="b"/>
                      <a:r>
                        <a:rPr lang="zh-CN" altLang="en-US" sz="1600" u="none" strike="noStrike">
                          <a:effectLst/>
                          <a:latin typeface="新宋体" panose="02010609030101010101" pitchFamily="49" charset="-122"/>
                          <a:ea typeface="新宋体" panose="02010609030101010101" pitchFamily="49" charset="-122"/>
                        </a:rPr>
                        <a:t>农业业务</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r>
              <a:tr h="275244">
                <a:tc vMerge="1">
                  <a:txBody>
                    <a:bodyPr/>
                    <a:lstStyle/>
                    <a:p>
                      <a:endParaRPr lang="zh-CN" altLang="en-US"/>
                    </a:p>
                  </a:txBody>
                  <a:tcPr/>
                </a:tc>
                <a:tc>
                  <a:txBody>
                    <a:bodyPr/>
                    <a:lstStyle/>
                    <a:p>
                      <a:pPr algn="l" fontAlgn="b"/>
                      <a:r>
                        <a:rPr lang="zh-CN" altLang="en-US" sz="1600" u="none" strike="noStrike">
                          <a:effectLst/>
                          <a:latin typeface="新宋体" panose="02010609030101010101" pitchFamily="49" charset="-122"/>
                          <a:ea typeface="新宋体" panose="02010609030101010101" pitchFamily="49" charset="-122"/>
                        </a:rPr>
                        <a:t>生产管理</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r>
              <a:tr h="318702">
                <a:tc vMerge="1">
                  <a:txBody>
                    <a:bodyPr/>
                    <a:lstStyle/>
                    <a:p>
                      <a:endParaRPr lang="zh-CN" altLang="en-US"/>
                    </a:p>
                  </a:txBody>
                  <a:tcPr/>
                </a:tc>
                <a:tc>
                  <a:txBody>
                    <a:bodyPr/>
                    <a:lstStyle/>
                    <a:p>
                      <a:pPr algn="l" fontAlgn="b"/>
                      <a:r>
                        <a:rPr lang="zh-CN" altLang="en-US" sz="1600" u="none" strike="noStrike">
                          <a:effectLst/>
                          <a:latin typeface="新宋体" panose="02010609030101010101" pitchFamily="49" charset="-122"/>
                          <a:ea typeface="新宋体" panose="02010609030101010101" pitchFamily="49" charset="-122"/>
                        </a:rPr>
                        <a:t>饲料生产</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r>
              <a:tr h="275244">
                <a:tc vMerge="1">
                  <a:txBody>
                    <a:bodyPr/>
                    <a:lstStyle/>
                    <a:p>
                      <a:endParaRPr lang="zh-CN" altLang="en-US"/>
                    </a:p>
                  </a:txBody>
                  <a:tcPr/>
                </a:tc>
                <a:tc>
                  <a:txBody>
                    <a:bodyPr/>
                    <a:lstStyle/>
                    <a:p>
                      <a:pPr algn="l" fontAlgn="b"/>
                      <a:r>
                        <a:rPr lang="zh-CN" altLang="en-US" sz="1600" u="none" strike="noStrike" dirty="0">
                          <a:effectLst/>
                          <a:latin typeface="新宋体" panose="02010609030101010101" pitchFamily="49" charset="-122"/>
                          <a:ea typeface="新宋体" panose="02010609030101010101" pitchFamily="49" charset="-122"/>
                        </a:rPr>
                        <a:t>生产设备</a:t>
                      </a:r>
                      <a:endParaRPr lang="zh-CN" altLang="en-US" sz="16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b"/>
                </a:tc>
              </a:tr>
              <a:tr h="275244">
                <a:tc vMerge="1">
                  <a:txBody>
                    <a:bodyPr/>
                    <a:lstStyle/>
                    <a:p>
                      <a:endParaRPr lang="zh-CN" altLang="en-US"/>
                    </a:p>
                  </a:txBody>
                  <a:tcPr/>
                </a:tc>
                <a:tc>
                  <a:txBody>
                    <a:bodyPr/>
                    <a:lstStyle/>
                    <a:p>
                      <a:pPr algn="l" fontAlgn="b"/>
                      <a:r>
                        <a:rPr lang="zh-CN" altLang="en-US" sz="1600" u="none" strike="noStrike">
                          <a:effectLst/>
                          <a:latin typeface="新宋体" panose="02010609030101010101" pitchFamily="49" charset="-122"/>
                          <a:ea typeface="新宋体" panose="02010609030101010101" pitchFamily="49" charset="-122"/>
                        </a:rPr>
                        <a:t>农产品加工</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r>
              <a:tr h="275244">
                <a:tc>
                  <a:txBody>
                    <a:bodyPr/>
                    <a:lstStyle/>
                    <a:p>
                      <a:pPr algn="ctr" fontAlgn="b"/>
                      <a:r>
                        <a:rPr lang="zh-CN" altLang="en-US" sz="1600" u="none" strike="noStrike">
                          <a:effectLst/>
                          <a:latin typeface="新宋体" panose="02010609030101010101" pitchFamily="49" charset="-122"/>
                          <a:ea typeface="新宋体" panose="02010609030101010101" pitchFamily="49" charset="-122"/>
                        </a:rPr>
                        <a:t>陶瓷</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c>
                  <a:txBody>
                    <a:bodyPr/>
                    <a:lstStyle/>
                    <a:p>
                      <a:pPr algn="l" fontAlgn="b"/>
                      <a:r>
                        <a:rPr lang="zh-CN" altLang="en-US" sz="1600" u="none" strike="noStrike">
                          <a:effectLst/>
                          <a:latin typeface="新宋体" panose="02010609030101010101" pitchFamily="49" charset="-122"/>
                          <a:ea typeface="新宋体" panose="02010609030101010101" pitchFamily="49" charset="-122"/>
                        </a:rPr>
                        <a:t>陶艺</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b"/>
                </a:tc>
              </a:tr>
              <a:tr h="275244">
                <a:tc>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生产</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l" fontAlgn="ctr"/>
                      <a:r>
                        <a:rPr lang="zh-CN" altLang="en-US" sz="1600" u="none" strike="noStrike">
                          <a:effectLst/>
                          <a:latin typeface="新宋体" panose="02010609030101010101" pitchFamily="49" charset="-122"/>
                          <a:ea typeface="新宋体" panose="02010609030101010101" pitchFamily="49" charset="-122"/>
                        </a:rPr>
                        <a:t>生产管理</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75244">
                <a:tc rowSpan="3">
                  <a:txBody>
                    <a:bodyPr/>
                    <a:lstStyle/>
                    <a:p>
                      <a:pPr algn="ctr" fontAlgn="ctr"/>
                      <a:r>
                        <a:rPr lang="zh-CN" altLang="en-US" sz="1600" u="none" strike="noStrike">
                          <a:effectLst/>
                          <a:latin typeface="新宋体" panose="02010609030101010101" pitchFamily="49" charset="-122"/>
                          <a:ea typeface="新宋体" panose="02010609030101010101" pitchFamily="49" charset="-122"/>
                        </a:rPr>
                        <a:t>质量</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c>
                  <a:txBody>
                    <a:bodyPr/>
                    <a:lstStyle/>
                    <a:p>
                      <a:pPr algn="l" fontAlgn="ctr"/>
                      <a:r>
                        <a:rPr lang="zh-CN" altLang="en-US" sz="1600" u="none" strike="noStrike">
                          <a:effectLst/>
                          <a:latin typeface="新宋体" panose="02010609030101010101" pitchFamily="49" charset="-122"/>
                          <a:ea typeface="新宋体" panose="02010609030101010101" pitchFamily="49" charset="-122"/>
                        </a:rPr>
                        <a:t>质量管理</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75244">
                <a:tc vMerge="1">
                  <a:txBody>
                    <a:bodyPr/>
                    <a:lstStyle/>
                    <a:p>
                      <a:endParaRPr lang="zh-CN" altLang="en-US"/>
                    </a:p>
                  </a:txBody>
                  <a:tcPr/>
                </a:tc>
                <a:tc>
                  <a:txBody>
                    <a:bodyPr/>
                    <a:lstStyle/>
                    <a:p>
                      <a:pPr algn="l" fontAlgn="ctr"/>
                      <a:r>
                        <a:rPr lang="zh-CN" altLang="en-US" sz="1600" u="none" strike="noStrike">
                          <a:effectLst/>
                          <a:latin typeface="新宋体" panose="02010609030101010101" pitchFamily="49" charset="-122"/>
                          <a:ea typeface="新宋体" panose="02010609030101010101" pitchFamily="49" charset="-122"/>
                        </a:rPr>
                        <a:t>质量保证</a:t>
                      </a:r>
                      <a:endParaRPr lang="zh-CN" altLang="en-US" sz="1600" b="1" i="0" u="none" strike="noStrike">
                        <a:solidFill>
                          <a:srgbClr val="000000"/>
                        </a:solidFill>
                        <a:effectLst/>
                        <a:latin typeface="新宋体" panose="02010609030101010101" pitchFamily="49" charset="-122"/>
                        <a:ea typeface="新宋体" panose="02010609030101010101" pitchFamily="49" charset="-122"/>
                      </a:endParaRPr>
                    </a:p>
                  </a:txBody>
                  <a:tcPr marL="0" marR="0" marT="0" marB="0" anchor="ctr"/>
                </a:tc>
              </a:tr>
              <a:tr h="275244">
                <a:tc vMerge="1">
                  <a:txBody>
                    <a:bodyPr/>
                    <a:lstStyle/>
                    <a:p>
                      <a:endParaRPr lang="zh-CN" altLang="en-US"/>
                    </a:p>
                  </a:txBody>
                  <a:tcPr/>
                </a:tc>
                <a:tc>
                  <a:txBody>
                    <a:bodyPr/>
                    <a:lstStyle/>
                    <a:p>
                      <a:pPr algn="l" fontAlgn="ctr"/>
                      <a:r>
                        <a:rPr lang="zh-CN" altLang="en-US" sz="1600" u="none" strike="noStrike" dirty="0">
                          <a:effectLst/>
                          <a:latin typeface="新宋体" panose="02010609030101010101" pitchFamily="49" charset="-122"/>
                          <a:ea typeface="新宋体" panose="02010609030101010101" pitchFamily="49" charset="-122"/>
                        </a:rPr>
                        <a:t>质量控制</a:t>
                      </a:r>
                      <a:endParaRPr lang="zh-CN" altLang="en-US" sz="1600" b="1" i="0" u="none" strike="noStrike" dirty="0">
                        <a:solidFill>
                          <a:srgbClr val="000000"/>
                        </a:solidFill>
                        <a:effectLst/>
                        <a:latin typeface="新宋体" panose="02010609030101010101" pitchFamily="49" charset="-122"/>
                        <a:ea typeface="新宋体" panose="02010609030101010101" pitchFamily="49" charset="-122"/>
                      </a:endParaRPr>
                    </a:p>
                  </a:txBody>
                  <a:tcPr marL="0" marR="0" marT="0" marB="0" anchor="ctr"/>
                </a:tc>
              </a:tr>
            </a:tbl>
          </a:graphicData>
        </a:graphic>
      </p:graphicFrame>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33433" b="33731"/>
          <a:stretch/>
        </p:blipFill>
        <p:spPr>
          <a:xfrm>
            <a:off x="6831472" y="2442949"/>
            <a:ext cx="3169294" cy="2251880"/>
          </a:xfrm>
          <a:prstGeom prst="rect">
            <a:avLst/>
          </a:prstGeom>
        </p:spPr>
      </p:pic>
    </p:spTree>
    <p:extLst>
      <p:ext uri="{BB962C8B-B14F-4D97-AF65-F5344CB8AC3E}">
        <p14:creationId xmlns:p14="http://schemas.microsoft.com/office/powerpoint/2010/main" val="299595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组合 15"/>
          <p:cNvGrpSpPr/>
          <p:nvPr/>
        </p:nvGrpSpPr>
        <p:grpSpPr>
          <a:xfrm>
            <a:off x="3359696" y="1412776"/>
            <a:ext cx="5472608" cy="192021"/>
            <a:chOff x="2483768" y="1059582"/>
            <a:chExt cx="4104456" cy="144016"/>
          </a:xfrm>
          <a:solidFill>
            <a:schemeClr val="accent1"/>
          </a:solidFill>
        </p:grpSpPr>
        <p:cxnSp>
          <p:nvCxnSpPr>
            <p:cNvPr id="17" name="直接连接符 16"/>
            <p:cNvCxnSpPr/>
            <p:nvPr/>
          </p:nvCxnSpPr>
          <p:spPr>
            <a:xfrm>
              <a:off x="2483768" y="1059582"/>
              <a:ext cx="4104456" cy="0"/>
            </a:xfrm>
            <a:prstGeom prst="line">
              <a:avLst/>
            </a:prstGeom>
            <a:grpFill/>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59832" y="1059582"/>
              <a:ext cx="2952328" cy="14401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Rockwell"/>
              </a:endParaRPr>
            </a:p>
          </p:txBody>
        </p:sp>
      </p:grpSp>
      <p:sp>
        <p:nvSpPr>
          <p:cNvPr id="27" name="TextBox 14"/>
          <p:cNvSpPr txBox="1"/>
          <p:nvPr/>
        </p:nvSpPr>
        <p:spPr>
          <a:xfrm>
            <a:off x="5178479" y="372918"/>
            <a:ext cx="1835044" cy="913007"/>
          </a:xfrm>
          <a:prstGeom prst="rect">
            <a:avLst/>
          </a:prstGeom>
          <a:noFill/>
        </p:spPr>
        <p:txBody>
          <a:bodyPr vert="horz" wrap="square">
            <a:spAutoFit/>
          </a:bodyPr>
          <a:lstStyle/>
          <a:p>
            <a:pPr defTabSz="1219170">
              <a:defRPr/>
            </a:pPr>
            <a:r>
              <a:rPr lang="zh-CN" altLang="en-US" sz="5333" b="1" spc="800" dirty="0">
                <a:solidFill>
                  <a:srgbClr val="404040"/>
                </a:solidFill>
                <a:latin typeface="微软雅黑" panose="020B0503020204020204" pitchFamily="34" charset="-122"/>
                <a:ea typeface="微软雅黑" panose="020B0503020204020204" pitchFamily="34" charset="-122"/>
              </a:rPr>
              <a:t>目录</a:t>
            </a:r>
          </a:p>
        </p:txBody>
      </p:sp>
      <p:grpSp>
        <p:nvGrpSpPr>
          <p:cNvPr id="28" name="组合 27"/>
          <p:cNvGrpSpPr/>
          <p:nvPr/>
        </p:nvGrpSpPr>
        <p:grpSpPr>
          <a:xfrm>
            <a:off x="3391565" y="2310584"/>
            <a:ext cx="2473270" cy="892308"/>
            <a:chOff x="1072190" y="1901461"/>
            <a:chExt cx="1854952" cy="669231"/>
          </a:xfrm>
        </p:grpSpPr>
        <p:sp>
          <p:nvSpPr>
            <p:cNvPr id="33" name="矩形 32"/>
            <p:cNvSpPr/>
            <p:nvPr/>
          </p:nvSpPr>
          <p:spPr>
            <a:xfrm>
              <a:off x="1292798" y="2044667"/>
              <a:ext cx="526025" cy="5260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Rockwell"/>
              </a:endParaRPr>
            </a:p>
          </p:txBody>
        </p:sp>
        <p:sp>
          <p:nvSpPr>
            <p:cNvPr id="30" name="TextBox 18"/>
            <p:cNvSpPr txBox="1"/>
            <p:nvPr/>
          </p:nvSpPr>
          <p:spPr>
            <a:xfrm>
              <a:off x="1865313" y="1986394"/>
              <a:ext cx="1061829" cy="346249"/>
            </a:xfrm>
            <a:prstGeom prst="rect">
              <a:avLst/>
            </a:prstGeom>
            <a:noFill/>
          </p:spPr>
          <p:txBody>
            <a:bodyPr wrap="none" rtlCol="0">
              <a:spAutoFit/>
            </a:bodyPr>
            <a:lstStyle/>
            <a:p>
              <a:pPr defTabSz="1219170"/>
              <a:r>
                <a:rPr lang="zh-CN" altLang="en-US" sz="2400" b="1" dirty="0" smtClean="0">
                  <a:solidFill>
                    <a:prstClr val="black">
                      <a:lumMod val="85000"/>
                      <a:lumOff val="15000"/>
                    </a:prstClr>
                  </a:solidFill>
                  <a:latin typeface="微软雅黑" panose="020B0503020204020204" pitchFamily="34" charset="-122"/>
                  <a:ea typeface="微软雅黑" panose="020B0503020204020204" pitchFamily="34" charset="-122"/>
                </a:rPr>
                <a:t>前期准备</a:t>
              </a:r>
              <a:endPar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2" name="TextBox 10"/>
            <p:cNvSpPr txBox="1"/>
            <p:nvPr/>
          </p:nvSpPr>
          <p:spPr>
            <a:xfrm>
              <a:off x="1072190" y="1901461"/>
              <a:ext cx="528029" cy="500090"/>
            </a:xfrm>
            <a:prstGeom prst="rect">
              <a:avLst/>
            </a:prstGeom>
            <a:solidFill>
              <a:srgbClr val="002060"/>
            </a:solidFill>
            <a:ln>
              <a:solidFill>
                <a:srgbClr val="002060"/>
              </a:solidFill>
            </a:ln>
          </p:spPr>
          <p:txBody>
            <a:bodyPr wrap="none" rtlCol="0">
              <a:spAutoFit/>
            </a:bodyPr>
            <a:lstStyle/>
            <a:p>
              <a:pPr defTabSz="1219170"/>
              <a:r>
                <a:rPr lang="en-US" altLang="zh-CN" sz="3733" dirty="0">
                  <a:solidFill>
                    <a:prstClr val="white"/>
                  </a:solidFill>
                  <a:latin typeface="Rockwell"/>
                </a:rPr>
                <a:t>01</a:t>
              </a:r>
              <a:endParaRPr lang="zh-CN" altLang="en-US" sz="3733" dirty="0">
                <a:solidFill>
                  <a:prstClr val="white"/>
                </a:solidFill>
                <a:latin typeface="Rockwell"/>
              </a:endParaRPr>
            </a:p>
          </p:txBody>
        </p:sp>
      </p:grpSp>
      <p:grpSp>
        <p:nvGrpSpPr>
          <p:cNvPr id="35" name="组合 34"/>
          <p:cNvGrpSpPr/>
          <p:nvPr/>
        </p:nvGrpSpPr>
        <p:grpSpPr>
          <a:xfrm>
            <a:off x="3359696" y="3923275"/>
            <a:ext cx="2473269" cy="892307"/>
            <a:chOff x="1072190" y="1901461"/>
            <a:chExt cx="1854951" cy="669230"/>
          </a:xfrm>
        </p:grpSpPr>
        <p:sp>
          <p:nvSpPr>
            <p:cNvPr id="36" name="矩形 35"/>
            <p:cNvSpPr/>
            <p:nvPr/>
          </p:nvSpPr>
          <p:spPr>
            <a:xfrm>
              <a:off x="1292798" y="2044666"/>
              <a:ext cx="526025" cy="52602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Rockwell"/>
              </a:endParaRPr>
            </a:p>
          </p:txBody>
        </p:sp>
        <p:sp>
          <p:nvSpPr>
            <p:cNvPr id="37" name="TextBox 18"/>
            <p:cNvSpPr txBox="1"/>
            <p:nvPr/>
          </p:nvSpPr>
          <p:spPr>
            <a:xfrm>
              <a:off x="1865313" y="1986393"/>
              <a:ext cx="1061828" cy="346249"/>
            </a:xfrm>
            <a:prstGeom prst="rect">
              <a:avLst/>
            </a:prstGeom>
            <a:noFill/>
          </p:spPr>
          <p:txBody>
            <a:bodyPr wrap="none" rtlCol="0">
              <a:spAutoFit/>
            </a:bodyPr>
            <a:lstStyle/>
            <a:p>
              <a:pPr defTabSz="1219170"/>
              <a:r>
                <a:rPr lang="zh-CN" altLang="en-US" sz="2400" b="1" dirty="0" smtClean="0">
                  <a:solidFill>
                    <a:prstClr val="black">
                      <a:lumMod val="85000"/>
                      <a:lumOff val="15000"/>
                    </a:prstClr>
                  </a:solidFill>
                  <a:latin typeface="微软雅黑" panose="020B0503020204020204" pitchFamily="34" charset="-122"/>
                  <a:ea typeface="微软雅黑" panose="020B0503020204020204" pitchFamily="34" charset="-122"/>
                </a:rPr>
                <a:t>制作简历</a:t>
              </a:r>
              <a:endParaRPr lang="zh-CN" altLang="en-US" sz="2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9" name="TextBox 10"/>
            <p:cNvSpPr txBox="1"/>
            <p:nvPr/>
          </p:nvSpPr>
          <p:spPr>
            <a:xfrm>
              <a:off x="1072190" y="1901461"/>
              <a:ext cx="528029" cy="500090"/>
            </a:xfrm>
            <a:prstGeom prst="rect">
              <a:avLst/>
            </a:prstGeom>
            <a:solidFill>
              <a:srgbClr val="002060"/>
            </a:solidFill>
            <a:ln>
              <a:solidFill>
                <a:srgbClr val="002060"/>
              </a:solidFill>
            </a:ln>
          </p:spPr>
          <p:txBody>
            <a:bodyPr wrap="none" rtlCol="0">
              <a:spAutoFit/>
            </a:bodyPr>
            <a:lstStyle>
              <a:defPPr>
                <a:defRPr lang="zh-CN"/>
              </a:defPPr>
              <a:lvl1pPr defTabSz="1219170">
                <a:defRPr sz="3733">
                  <a:solidFill>
                    <a:prstClr val="white"/>
                  </a:solidFill>
                  <a:latin typeface="Rockwell"/>
                </a:defRPr>
              </a:lvl1pPr>
            </a:lstStyle>
            <a:p>
              <a:r>
                <a:rPr lang="en-US" altLang="zh-CN" dirty="0"/>
                <a:t>02</a:t>
              </a:r>
              <a:endParaRPr lang="zh-CN" altLang="en-US" dirty="0"/>
            </a:p>
          </p:txBody>
        </p:sp>
      </p:grpSp>
    </p:spTree>
    <p:extLst>
      <p:ext uri="{BB962C8B-B14F-4D97-AF65-F5344CB8AC3E}">
        <p14:creationId xmlns:p14="http://schemas.microsoft.com/office/powerpoint/2010/main" val="3775685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77587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简历制作</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15" name="图示 14">
            <a:extLst>
              <a:ext uri="{FF2B5EF4-FFF2-40B4-BE49-F238E27FC236}">
                <a16:creationId xmlns:a16="http://schemas.microsoft.com/office/drawing/2014/main" xmlns="" id="{A3FD0731-F806-449D-BE9E-723292F0AF47}"/>
              </a:ext>
            </a:extLst>
          </p:cNvPr>
          <p:cNvGraphicFramePr/>
          <p:nvPr>
            <p:extLst>
              <p:ext uri="{D42A27DB-BD31-4B8C-83A1-F6EECF244321}">
                <p14:modId xmlns:p14="http://schemas.microsoft.com/office/powerpoint/2010/main" val="4278039061"/>
              </p:ext>
            </p:extLst>
          </p:nvPr>
        </p:nvGraphicFramePr>
        <p:xfrm>
          <a:off x="1161800" y="1705971"/>
          <a:ext cx="9240603" cy="4631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文本框 15"/>
          <p:cNvSpPr txBox="1"/>
          <p:nvPr/>
        </p:nvSpPr>
        <p:spPr>
          <a:xfrm>
            <a:off x="1555845" y="3548418"/>
            <a:ext cx="1937982" cy="814582"/>
          </a:xfrm>
          <a:prstGeom prst="rect">
            <a:avLst/>
          </a:prstGeom>
          <a:noFill/>
        </p:spPr>
        <p:txBody>
          <a:bodyPr wrap="square" rtlCol="0">
            <a:spAutoFit/>
          </a:bodyPr>
          <a:lstStyle/>
          <a:p>
            <a:pPr algn="ctr">
              <a:lnSpc>
                <a:spcPct val="130000"/>
              </a:lnSpc>
              <a:spcBef>
                <a:spcPts val="600"/>
              </a:spcBef>
            </a:pPr>
            <a:r>
              <a:rPr lang="zh-CN" altLang="en-US" sz="4000" kern="0" dirty="0" smtClean="0">
                <a:solidFill>
                  <a:srgbClr val="002060"/>
                </a:solidFill>
                <a:latin typeface="微软雅黑" panose="020B0503020204020204" pitchFamily="34" charset="-122"/>
                <a:ea typeface="微软雅黑" panose="020B0503020204020204" pitchFamily="34" charset="-122"/>
                <a:cs typeface="+mn-ea"/>
                <a:sym typeface="+mn-lt"/>
              </a:rPr>
              <a:t>简历</a:t>
            </a:r>
            <a:endParaRPr lang="zh-CN" altLang="en-US" sz="4000" kern="0" dirty="0">
              <a:solidFill>
                <a:srgbClr val="00206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57807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77587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简历制作</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
        <p:nvSpPr>
          <p:cNvPr id="3" name="Rectangle 2">
            <a:extLst/>
          </p:cNvPr>
          <p:cNvSpPr txBox="1">
            <a:spLocks noChangeArrowheads="1"/>
          </p:cNvSpPr>
          <p:nvPr/>
        </p:nvSpPr>
        <p:spPr>
          <a:xfrm>
            <a:off x="1688958" y="1364776"/>
            <a:ext cx="5791200" cy="1143000"/>
          </a:xfrm>
          <a:prstGeom prst="rect">
            <a:avLst/>
          </a:prstGeom>
        </p:spPr>
        <p:txBody>
          <a:bodyPr/>
          <a:lstStyle/>
          <a:p>
            <a:pPr fontAlgn="auto" latinLnBrk="1">
              <a:spcBef>
                <a:spcPts val="0"/>
              </a:spcBef>
              <a:spcAft>
                <a:spcPts val="0"/>
              </a:spcAft>
              <a:defRPr/>
            </a:pPr>
            <a:r>
              <a:rPr lang="zh-CN" altLang="en-US" sz="3600" b="1" kern="0" dirty="0">
                <a:latin typeface="微软雅黑" pitchFamily="34" charset="-122"/>
                <a:ea typeface="微软雅黑" pitchFamily="34" charset="-122"/>
                <a:cs typeface="+mj-cs"/>
              </a:rPr>
              <a:t>简历常见模块</a:t>
            </a:r>
          </a:p>
          <a:p>
            <a:pPr fontAlgn="auto" latinLnBrk="1">
              <a:spcBef>
                <a:spcPts val="0"/>
              </a:spcBef>
              <a:spcAft>
                <a:spcPts val="0"/>
              </a:spcAft>
              <a:defRPr/>
            </a:pPr>
            <a:endParaRPr lang="zh-CN" altLang="en-US" sz="3600" b="1" kern="0" dirty="0">
              <a:latin typeface="微软雅黑" pitchFamily="34" charset="-122"/>
              <a:ea typeface="微软雅黑" pitchFamily="34" charset="-122"/>
              <a:cs typeface="+mj-cs"/>
            </a:endParaRPr>
          </a:p>
        </p:txBody>
      </p:sp>
      <p:cxnSp>
        <p:nvCxnSpPr>
          <p:cNvPr id="4" name="直接连接符 3">
            <a:extLst/>
          </p:cNvPr>
          <p:cNvCxnSpPr/>
          <p:nvPr/>
        </p:nvCxnSpPr>
        <p:spPr>
          <a:xfrm>
            <a:off x="1781033" y="2031526"/>
            <a:ext cx="6400800" cy="0"/>
          </a:xfrm>
          <a:prstGeom prst="line">
            <a:avLst/>
          </a:prstGeom>
        </p:spPr>
        <p:style>
          <a:lnRef idx="1">
            <a:schemeClr val="accent6"/>
          </a:lnRef>
          <a:fillRef idx="0">
            <a:schemeClr val="accent6"/>
          </a:fillRef>
          <a:effectRef idx="0">
            <a:schemeClr val="accent6"/>
          </a:effectRef>
          <a:fontRef idx="minor">
            <a:schemeClr val="tx1"/>
          </a:fontRef>
        </p:style>
      </p:cxnSp>
      <p:graphicFrame>
        <p:nvGraphicFramePr>
          <p:cNvPr id="5" name="图示 4">
            <a:extLst/>
          </p:cNvPr>
          <p:cNvGraphicFramePr/>
          <p:nvPr>
            <p:extLst>
              <p:ext uri="{D42A27DB-BD31-4B8C-83A1-F6EECF244321}">
                <p14:modId xmlns:p14="http://schemas.microsoft.com/office/powerpoint/2010/main" val="2430472021"/>
              </p:ext>
            </p:extLst>
          </p:nvPr>
        </p:nvGraphicFramePr>
        <p:xfrm>
          <a:off x="2847833" y="245381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914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505414"/>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简历制作</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4" name="表格 3">
            <a:extLst/>
          </p:cNvPr>
          <p:cNvGraphicFramePr>
            <a:graphicFrameLocks noGrp="1"/>
          </p:cNvGraphicFramePr>
          <p:nvPr>
            <p:extLst>
              <p:ext uri="{D42A27DB-BD31-4B8C-83A1-F6EECF244321}">
                <p14:modId xmlns:p14="http://schemas.microsoft.com/office/powerpoint/2010/main" val="3008690772"/>
              </p:ext>
            </p:extLst>
          </p:nvPr>
        </p:nvGraphicFramePr>
        <p:xfrm>
          <a:off x="1759709" y="1150612"/>
          <a:ext cx="8572499" cy="5694380"/>
        </p:xfrm>
        <a:graphic>
          <a:graphicData uri="http://schemas.openxmlformats.org/drawingml/2006/table">
            <a:tbl>
              <a:tblPr firstRow="1" bandRow="1">
                <a:tableStyleId>{5C22544A-7EE6-4342-B048-85BDC9FD1C3A}</a:tableStyleId>
              </a:tblPr>
              <a:tblGrid>
                <a:gridCol w="1142970">
                  <a:extLst>
                    <a:ext uri="{9D8B030D-6E8A-4147-A177-3AD203B41FA5}">
                      <a16:colId xmlns:a16="http://schemas.microsoft.com/office/drawing/2014/main" xmlns="" val="20000"/>
                    </a:ext>
                  </a:extLst>
                </a:gridCol>
                <a:gridCol w="3429000">
                  <a:extLst>
                    <a:ext uri="{9D8B030D-6E8A-4147-A177-3AD203B41FA5}">
                      <a16:colId xmlns:a16="http://schemas.microsoft.com/office/drawing/2014/main" xmlns="" val="20001"/>
                    </a:ext>
                  </a:extLst>
                </a:gridCol>
                <a:gridCol w="4000529">
                  <a:extLst>
                    <a:ext uri="{9D8B030D-6E8A-4147-A177-3AD203B41FA5}">
                      <a16:colId xmlns:a16="http://schemas.microsoft.com/office/drawing/2014/main" xmlns="" val="20002"/>
                    </a:ext>
                  </a:extLst>
                </a:gridCol>
              </a:tblGrid>
              <a:tr h="370792">
                <a:tc>
                  <a:txBody>
                    <a:bodyPr/>
                    <a:lstStyle/>
                    <a:p>
                      <a:endParaRPr lang="zh-CN" altLang="en-US" sz="1800" dirty="0"/>
                    </a:p>
                  </a:txBody>
                  <a:tcPr marL="91439" marR="91439" marT="45715" marB="45715"/>
                </a:tc>
                <a:tc>
                  <a:txBody>
                    <a:bodyPr/>
                    <a:lstStyle/>
                    <a:p>
                      <a:pPr algn="ctr"/>
                      <a:r>
                        <a:rPr lang="zh-CN" altLang="en-US" sz="1800" dirty="0"/>
                        <a:t>普通简历</a:t>
                      </a:r>
                    </a:p>
                  </a:txBody>
                  <a:tcPr marL="91439" marR="91439" marT="45715" marB="45715"/>
                </a:tc>
                <a:tc>
                  <a:txBody>
                    <a:bodyPr/>
                    <a:lstStyle/>
                    <a:p>
                      <a:pPr algn="ctr"/>
                      <a:r>
                        <a:rPr lang="zh-CN" altLang="en-US" sz="1800" dirty="0"/>
                        <a:t>优秀简历</a:t>
                      </a:r>
                    </a:p>
                  </a:txBody>
                  <a:tcPr marL="91439" marR="91439" marT="45715" marB="45715"/>
                </a:tc>
                <a:extLst>
                  <a:ext uri="{0D108BD9-81ED-4DB2-BD59-A6C34878D82A}">
                    <a16:rowId xmlns:a16="http://schemas.microsoft.com/office/drawing/2014/main" xmlns="" val="10000"/>
                  </a:ext>
                </a:extLst>
              </a:tr>
              <a:tr h="370792">
                <a:tc>
                  <a:txBody>
                    <a:bodyPr/>
                    <a:lstStyle/>
                    <a:p>
                      <a:r>
                        <a:rPr lang="zh-CN" altLang="en-US" sz="1800" dirty="0"/>
                        <a:t>校徽</a:t>
                      </a:r>
                    </a:p>
                  </a:txBody>
                  <a:tcPr marL="91439" marR="91439" marT="45715" marB="45715"/>
                </a:tc>
                <a:tc>
                  <a:txBody>
                    <a:bodyPr/>
                    <a:lstStyle/>
                    <a:p>
                      <a:r>
                        <a:rPr lang="zh-CN" altLang="en-US" sz="1800" dirty="0"/>
                        <a:t>大部分都有</a:t>
                      </a:r>
                    </a:p>
                  </a:txBody>
                  <a:tcPr marL="91439" marR="91439" marT="45715" marB="45715"/>
                </a:tc>
                <a:tc>
                  <a:txBody>
                    <a:bodyPr/>
                    <a:lstStyle/>
                    <a:p>
                      <a:r>
                        <a:rPr lang="zh-CN" altLang="en-US" sz="1800" dirty="0"/>
                        <a:t>通常没有</a:t>
                      </a:r>
                    </a:p>
                  </a:txBody>
                  <a:tcPr marL="91439" marR="91439" marT="45715" marB="45715"/>
                </a:tc>
                <a:extLst>
                  <a:ext uri="{0D108BD9-81ED-4DB2-BD59-A6C34878D82A}">
                    <a16:rowId xmlns:a16="http://schemas.microsoft.com/office/drawing/2014/main" xmlns="" val="10001"/>
                  </a:ext>
                </a:extLst>
              </a:tr>
              <a:tr h="370792">
                <a:tc>
                  <a:txBody>
                    <a:bodyPr/>
                    <a:lstStyle/>
                    <a:p>
                      <a:r>
                        <a:rPr lang="zh-CN" altLang="en-US" sz="1800" dirty="0"/>
                        <a:t>标题</a:t>
                      </a:r>
                    </a:p>
                  </a:txBody>
                  <a:tcPr marL="91439" marR="91439" marT="45715" marB="45715"/>
                </a:tc>
                <a:tc>
                  <a:txBody>
                    <a:bodyPr/>
                    <a:lstStyle/>
                    <a:p>
                      <a:r>
                        <a:rPr lang="zh-CN" altLang="en-US" sz="1800" dirty="0"/>
                        <a:t>“简历”或“个人简历”</a:t>
                      </a:r>
                    </a:p>
                  </a:txBody>
                  <a:tcPr marL="91439" marR="91439" marT="45715" marB="45715"/>
                </a:tc>
                <a:tc>
                  <a:txBody>
                    <a:bodyPr/>
                    <a:lstStyle/>
                    <a:p>
                      <a:r>
                        <a:rPr lang="zh-CN" altLang="en-US" sz="1800" dirty="0"/>
                        <a:t>有自己的名字，应聘职位等</a:t>
                      </a:r>
                    </a:p>
                  </a:txBody>
                  <a:tcPr marL="91439" marR="91439" marT="45715" marB="45715"/>
                </a:tc>
                <a:extLst>
                  <a:ext uri="{0D108BD9-81ED-4DB2-BD59-A6C34878D82A}">
                    <a16:rowId xmlns:a16="http://schemas.microsoft.com/office/drawing/2014/main" xmlns="" val="10002"/>
                  </a:ext>
                </a:extLst>
              </a:tr>
              <a:tr h="370792">
                <a:tc>
                  <a:txBody>
                    <a:bodyPr/>
                    <a:lstStyle/>
                    <a:p>
                      <a:r>
                        <a:rPr lang="zh-CN" altLang="en-US" sz="1800" dirty="0"/>
                        <a:t>相片</a:t>
                      </a:r>
                    </a:p>
                  </a:txBody>
                  <a:tcPr marL="91439" marR="91439" marT="45715" marB="45715"/>
                </a:tc>
                <a:tc>
                  <a:txBody>
                    <a:bodyPr/>
                    <a:lstStyle/>
                    <a:p>
                      <a:r>
                        <a:rPr lang="zh-CN" altLang="en-US" sz="1800" dirty="0"/>
                        <a:t>形式花俏，千姿百态</a:t>
                      </a:r>
                    </a:p>
                  </a:txBody>
                  <a:tcPr marL="91439" marR="91439" marT="45715" marB="45715"/>
                </a:tc>
                <a:tc>
                  <a:txBody>
                    <a:bodyPr/>
                    <a:lstStyle/>
                    <a:p>
                      <a:r>
                        <a:rPr lang="zh-CN" altLang="en-US" sz="1800" dirty="0"/>
                        <a:t>实在</a:t>
                      </a:r>
                    </a:p>
                  </a:txBody>
                  <a:tcPr marL="91439" marR="91439" marT="45715" marB="45715"/>
                </a:tc>
                <a:extLst>
                  <a:ext uri="{0D108BD9-81ED-4DB2-BD59-A6C34878D82A}">
                    <a16:rowId xmlns:a16="http://schemas.microsoft.com/office/drawing/2014/main" xmlns="" val="10003"/>
                  </a:ext>
                </a:extLst>
              </a:tr>
              <a:tr h="640067">
                <a:tc>
                  <a:txBody>
                    <a:bodyPr/>
                    <a:lstStyle/>
                    <a:p>
                      <a:r>
                        <a:rPr lang="zh-CN" altLang="en-US" sz="1800" dirty="0"/>
                        <a:t>个人信息</a:t>
                      </a:r>
                    </a:p>
                  </a:txBody>
                  <a:tcPr marL="91439" marR="91439" marT="45715" marB="45715"/>
                </a:tc>
                <a:tc>
                  <a:txBody>
                    <a:bodyPr/>
                    <a:lstStyle/>
                    <a:p>
                      <a:r>
                        <a:rPr lang="zh-CN" altLang="en-US" sz="1800" dirty="0"/>
                        <a:t>极为全面，甚至像人口普查，有的像征婚启示</a:t>
                      </a:r>
                    </a:p>
                  </a:txBody>
                  <a:tcPr marL="91439" marR="91439" marT="45715" marB="45715"/>
                </a:tc>
                <a:tc>
                  <a:txBody>
                    <a:bodyPr/>
                    <a:lstStyle/>
                    <a:p>
                      <a:r>
                        <a:rPr lang="zh-CN" altLang="en-US" sz="1800" dirty="0"/>
                        <a:t>简单，三行搞定最主要信息，包括联系地址、电话、</a:t>
                      </a:r>
                      <a:r>
                        <a:rPr lang="en-US" altLang="zh-CN" sz="1800" dirty="0"/>
                        <a:t>email</a:t>
                      </a:r>
                      <a:endParaRPr lang="zh-CN" altLang="en-US" sz="1800" dirty="0"/>
                    </a:p>
                  </a:txBody>
                  <a:tcPr marL="91439" marR="91439" marT="45715" marB="45715"/>
                </a:tc>
                <a:extLst>
                  <a:ext uri="{0D108BD9-81ED-4DB2-BD59-A6C34878D82A}">
                    <a16:rowId xmlns:a16="http://schemas.microsoft.com/office/drawing/2014/main" xmlns="" val="10004"/>
                  </a:ext>
                </a:extLst>
              </a:tr>
              <a:tr h="640067">
                <a:tc>
                  <a:txBody>
                    <a:bodyPr/>
                    <a:lstStyle/>
                    <a:p>
                      <a:r>
                        <a:rPr lang="zh-CN" altLang="en-US" sz="1800" dirty="0"/>
                        <a:t>教育背景</a:t>
                      </a:r>
                    </a:p>
                  </a:txBody>
                  <a:tcPr marL="91439" marR="91439" marT="45715" marB="45715"/>
                </a:tc>
                <a:tc>
                  <a:txBody>
                    <a:bodyPr/>
                    <a:lstStyle/>
                    <a:p>
                      <a:r>
                        <a:rPr lang="zh-CN" altLang="en-US" sz="1800" dirty="0"/>
                        <a:t>加上很多课程名</a:t>
                      </a:r>
                    </a:p>
                  </a:txBody>
                  <a:tcPr marL="91439" marR="91439" marT="45715" marB="45715"/>
                </a:tc>
                <a:tc>
                  <a:txBody>
                    <a:bodyPr/>
                    <a:lstStyle/>
                    <a:p>
                      <a:r>
                        <a:rPr lang="zh-CN" altLang="en-US" sz="1800" dirty="0"/>
                        <a:t>由近及远写毕业院校，不写课程名，注明</a:t>
                      </a:r>
                      <a:r>
                        <a:rPr lang="en-US" altLang="zh-CN" sz="1800" dirty="0"/>
                        <a:t>GPA</a:t>
                      </a:r>
                      <a:r>
                        <a:rPr lang="zh-CN" altLang="en-US" sz="1800" dirty="0"/>
                        <a:t>及排名</a:t>
                      </a:r>
                    </a:p>
                  </a:txBody>
                  <a:tcPr marL="91439" marR="91439" marT="45715" marB="45715"/>
                </a:tc>
                <a:extLst>
                  <a:ext uri="{0D108BD9-81ED-4DB2-BD59-A6C34878D82A}">
                    <a16:rowId xmlns:a16="http://schemas.microsoft.com/office/drawing/2014/main" xmlns="" val="10005"/>
                  </a:ext>
                </a:extLst>
              </a:tr>
              <a:tr h="914386">
                <a:tc>
                  <a:txBody>
                    <a:bodyPr/>
                    <a:lstStyle/>
                    <a:p>
                      <a:r>
                        <a:rPr lang="zh-CN" altLang="en-US" sz="1800" dirty="0"/>
                        <a:t>实习经历</a:t>
                      </a:r>
                    </a:p>
                  </a:txBody>
                  <a:tcPr marL="91439" marR="91439" marT="45715" marB="45715"/>
                </a:tc>
                <a:tc>
                  <a:txBody>
                    <a:bodyPr/>
                    <a:lstStyle/>
                    <a:p>
                      <a:r>
                        <a:rPr lang="zh-CN" altLang="en-US" sz="1800" dirty="0"/>
                        <a:t>较多，是一堆事情的堆积，而没有轻重之分，也不对其进行详细介绍</a:t>
                      </a:r>
                    </a:p>
                  </a:txBody>
                  <a:tcPr marL="91439" marR="91439" marT="45715" marB="45715"/>
                </a:tc>
                <a:tc>
                  <a:txBody>
                    <a:bodyPr/>
                    <a:lstStyle/>
                    <a:p>
                      <a:r>
                        <a:rPr lang="zh-CN" altLang="en-US" sz="1800" dirty="0"/>
                        <a:t>实习经验有主次之分，在一家公司实习的关键事件不超过</a:t>
                      </a:r>
                      <a:r>
                        <a:rPr lang="en-US" altLang="zh-CN" sz="1800" dirty="0"/>
                        <a:t>5</a:t>
                      </a:r>
                      <a:r>
                        <a:rPr lang="zh-CN" altLang="en-US" sz="1800" dirty="0"/>
                        <a:t>项，按</a:t>
                      </a:r>
                      <a:r>
                        <a:rPr lang="en-US" altLang="zh-CN" sz="1800" dirty="0"/>
                        <a:t>STAR</a:t>
                      </a:r>
                      <a:r>
                        <a:rPr lang="zh-CN" altLang="en-US" sz="1800" dirty="0"/>
                        <a:t>法则填写</a:t>
                      </a:r>
                    </a:p>
                  </a:txBody>
                  <a:tcPr marL="91439" marR="91439" marT="45715" marB="45715"/>
                </a:tc>
                <a:extLst>
                  <a:ext uri="{0D108BD9-81ED-4DB2-BD59-A6C34878D82A}">
                    <a16:rowId xmlns:a16="http://schemas.microsoft.com/office/drawing/2014/main" xmlns="" val="10006"/>
                  </a:ext>
                </a:extLst>
              </a:tr>
              <a:tr h="640067">
                <a:tc>
                  <a:txBody>
                    <a:bodyPr/>
                    <a:lstStyle/>
                    <a:p>
                      <a:r>
                        <a:rPr lang="zh-CN" altLang="en-US" sz="1800" dirty="0"/>
                        <a:t>校内工作</a:t>
                      </a:r>
                    </a:p>
                  </a:txBody>
                  <a:tcPr marL="91439" marR="91439" marT="45715" marB="45715"/>
                </a:tc>
                <a:tc>
                  <a:txBody>
                    <a:bodyPr/>
                    <a:lstStyle/>
                    <a:p>
                      <a:r>
                        <a:rPr lang="zh-CN" altLang="en-US" sz="1800" dirty="0"/>
                        <a:t>大篇幅书写与专业无关的学生工作经验和社会实践经验</a:t>
                      </a:r>
                    </a:p>
                  </a:txBody>
                  <a:tcPr marL="91439" marR="91439" marT="45715" marB="45715"/>
                </a:tc>
                <a:tc>
                  <a:txBody>
                    <a:bodyPr/>
                    <a:lstStyle/>
                    <a:p>
                      <a:r>
                        <a:rPr lang="zh-CN" altLang="en-US" sz="1800" dirty="0"/>
                        <a:t>简洁明快，清晰自然</a:t>
                      </a:r>
                    </a:p>
                  </a:txBody>
                  <a:tcPr marL="91439" marR="91439" marT="45715" marB="45715"/>
                </a:tc>
                <a:extLst>
                  <a:ext uri="{0D108BD9-81ED-4DB2-BD59-A6C34878D82A}">
                    <a16:rowId xmlns:a16="http://schemas.microsoft.com/office/drawing/2014/main" xmlns="" val="10007"/>
                  </a:ext>
                </a:extLst>
              </a:tr>
              <a:tr h="370792">
                <a:tc>
                  <a:txBody>
                    <a:bodyPr/>
                    <a:lstStyle/>
                    <a:p>
                      <a:r>
                        <a:rPr lang="zh-CN" altLang="en-US" sz="1800" dirty="0"/>
                        <a:t>获奖情况</a:t>
                      </a:r>
                    </a:p>
                  </a:txBody>
                  <a:tcPr marL="91439" marR="91439" marT="45715" marB="45715"/>
                </a:tc>
                <a:tc>
                  <a:txBody>
                    <a:bodyPr/>
                    <a:lstStyle/>
                    <a:p>
                      <a:r>
                        <a:rPr lang="zh-CN" altLang="en-US" sz="1800" dirty="0"/>
                        <a:t>罗列，没有归纳</a:t>
                      </a:r>
                    </a:p>
                  </a:txBody>
                  <a:tcPr marL="91439" marR="91439" marT="45715" marB="45715"/>
                </a:tc>
                <a:tc>
                  <a:txBody>
                    <a:bodyPr/>
                    <a:lstStyle/>
                    <a:p>
                      <a:r>
                        <a:rPr lang="zh-CN" altLang="en-US" sz="1800" dirty="0"/>
                        <a:t>除了描述之外，还有奖项的归纳分析</a:t>
                      </a:r>
                    </a:p>
                  </a:txBody>
                  <a:tcPr marL="91439" marR="91439" marT="45715" marB="45715"/>
                </a:tc>
                <a:extLst>
                  <a:ext uri="{0D108BD9-81ED-4DB2-BD59-A6C34878D82A}">
                    <a16:rowId xmlns:a16="http://schemas.microsoft.com/office/drawing/2014/main" xmlns="" val="10008"/>
                  </a:ext>
                </a:extLst>
              </a:tr>
              <a:tr h="640067">
                <a:tc>
                  <a:txBody>
                    <a:bodyPr/>
                    <a:lstStyle/>
                    <a:p>
                      <a:r>
                        <a:rPr lang="zh-CN" altLang="en-US" sz="1800" dirty="0"/>
                        <a:t>个人技能</a:t>
                      </a:r>
                    </a:p>
                  </a:txBody>
                  <a:tcPr marL="91439" marR="91439" marT="45715" marB="45715"/>
                </a:tc>
                <a:tc>
                  <a:txBody>
                    <a:bodyPr/>
                    <a:lstStyle/>
                    <a:p>
                      <a:r>
                        <a:rPr lang="zh-CN" altLang="en-US" sz="1800" dirty="0"/>
                        <a:t>罗列，没有突出自己的特点，有人把自己不太会的也列上了</a:t>
                      </a:r>
                    </a:p>
                  </a:txBody>
                  <a:tcPr marL="91439" marR="91439" marT="45715" marB="45715"/>
                </a:tc>
                <a:tc>
                  <a:txBody>
                    <a:bodyPr/>
                    <a:lstStyle/>
                    <a:p>
                      <a:r>
                        <a:rPr lang="zh-CN" altLang="en-US" sz="1800" dirty="0"/>
                        <a:t>针对性强，够一定水准才写上去</a:t>
                      </a:r>
                    </a:p>
                  </a:txBody>
                  <a:tcPr marL="91439" marR="91439" marT="45715" marB="45715"/>
                </a:tc>
                <a:extLst>
                  <a:ext uri="{0D108BD9-81ED-4DB2-BD59-A6C34878D82A}">
                    <a16:rowId xmlns:a16="http://schemas.microsoft.com/office/drawing/2014/main" xmlns="" val="10009"/>
                  </a:ext>
                </a:extLst>
              </a:tr>
              <a:tr h="365748">
                <a:tc>
                  <a:txBody>
                    <a:bodyPr/>
                    <a:lstStyle/>
                    <a:p>
                      <a:r>
                        <a:rPr lang="zh-CN" altLang="en-US" sz="1800" dirty="0"/>
                        <a:t>个人爱好</a:t>
                      </a:r>
                    </a:p>
                  </a:txBody>
                  <a:tcPr marL="91439" marR="91439" marT="45715" marB="45715"/>
                </a:tc>
                <a:tc>
                  <a:txBody>
                    <a:bodyPr/>
                    <a:lstStyle/>
                    <a:p>
                      <a:r>
                        <a:rPr lang="zh-CN" altLang="en-US" sz="1800" dirty="0"/>
                        <a:t>具体描述，内容不少</a:t>
                      </a:r>
                    </a:p>
                  </a:txBody>
                  <a:tcPr marL="91439" marR="91439" marT="45715" marB="45715"/>
                </a:tc>
                <a:tc>
                  <a:txBody>
                    <a:bodyPr/>
                    <a:lstStyle/>
                    <a:p>
                      <a:r>
                        <a:rPr lang="zh-CN" altLang="en-US" sz="1800" dirty="0"/>
                        <a:t>选择性地添加、描述</a:t>
                      </a:r>
                    </a:p>
                  </a:txBody>
                  <a:tcPr marL="91439" marR="91439" marT="45715" marB="45715"/>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562158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51829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简历制作</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graphicFrame>
        <p:nvGraphicFramePr>
          <p:cNvPr id="3" name="表格 2">
            <a:extLst/>
          </p:cNvPr>
          <p:cNvGraphicFramePr>
            <a:graphicFrameLocks noGrp="1"/>
          </p:cNvGraphicFramePr>
          <p:nvPr>
            <p:extLst>
              <p:ext uri="{D42A27DB-BD31-4B8C-83A1-F6EECF244321}">
                <p14:modId xmlns:p14="http://schemas.microsoft.com/office/powerpoint/2010/main" val="1606529688"/>
              </p:ext>
            </p:extLst>
          </p:nvPr>
        </p:nvGraphicFramePr>
        <p:xfrm>
          <a:off x="1677822" y="1150612"/>
          <a:ext cx="8572500" cy="5694380"/>
        </p:xfrm>
        <a:graphic>
          <a:graphicData uri="http://schemas.openxmlformats.org/drawingml/2006/table">
            <a:tbl>
              <a:tblPr firstRow="1" bandRow="1">
                <a:tableStyleId>{5C22544A-7EE6-4342-B048-85BDC9FD1C3A}</a:tableStyleId>
              </a:tblPr>
              <a:tblGrid>
                <a:gridCol w="1142970">
                  <a:extLst>
                    <a:ext uri="{9D8B030D-6E8A-4147-A177-3AD203B41FA5}">
                      <a16:colId xmlns:a16="http://schemas.microsoft.com/office/drawing/2014/main" xmlns="" val="20000"/>
                    </a:ext>
                  </a:extLst>
                </a:gridCol>
                <a:gridCol w="3357563">
                  <a:extLst>
                    <a:ext uri="{9D8B030D-6E8A-4147-A177-3AD203B41FA5}">
                      <a16:colId xmlns:a16="http://schemas.microsoft.com/office/drawing/2014/main" xmlns="" val="20001"/>
                    </a:ext>
                  </a:extLst>
                </a:gridCol>
                <a:gridCol w="4071967">
                  <a:extLst>
                    <a:ext uri="{9D8B030D-6E8A-4147-A177-3AD203B41FA5}">
                      <a16:colId xmlns:a16="http://schemas.microsoft.com/office/drawing/2014/main" xmlns="" val="20002"/>
                    </a:ext>
                  </a:extLst>
                </a:gridCol>
              </a:tblGrid>
              <a:tr h="370792">
                <a:tc>
                  <a:txBody>
                    <a:bodyPr/>
                    <a:lstStyle/>
                    <a:p>
                      <a:endParaRPr lang="zh-CN" altLang="en-US" sz="1800" dirty="0"/>
                    </a:p>
                  </a:txBody>
                  <a:tcPr marL="91439" marR="91439" marT="45715" marB="45715"/>
                </a:tc>
                <a:tc>
                  <a:txBody>
                    <a:bodyPr/>
                    <a:lstStyle/>
                    <a:p>
                      <a:pPr algn="ctr"/>
                      <a:r>
                        <a:rPr lang="zh-CN" altLang="en-US" sz="1800" dirty="0"/>
                        <a:t>普通简历</a:t>
                      </a:r>
                    </a:p>
                  </a:txBody>
                  <a:tcPr marL="91439" marR="91439" marT="45715" marB="45715"/>
                </a:tc>
                <a:tc>
                  <a:txBody>
                    <a:bodyPr/>
                    <a:lstStyle/>
                    <a:p>
                      <a:pPr algn="ctr"/>
                      <a:r>
                        <a:rPr lang="zh-CN" altLang="en-US" sz="1800" dirty="0"/>
                        <a:t>优秀简历</a:t>
                      </a:r>
                    </a:p>
                  </a:txBody>
                  <a:tcPr marL="91439" marR="91439" marT="45715" marB="45715"/>
                </a:tc>
                <a:extLst>
                  <a:ext uri="{0D108BD9-81ED-4DB2-BD59-A6C34878D82A}">
                    <a16:rowId xmlns:a16="http://schemas.microsoft.com/office/drawing/2014/main" xmlns="" val="10000"/>
                  </a:ext>
                </a:extLst>
              </a:tr>
              <a:tr h="914386">
                <a:tc>
                  <a:txBody>
                    <a:bodyPr/>
                    <a:lstStyle/>
                    <a:p>
                      <a:r>
                        <a:rPr lang="zh-CN" altLang="en-US" sz="1800" dirty="0"/>
                        <a:t>项目经历</a:t>
                      </a:r>
                    </a:p>
                  </a:txBody>
                  <a:tcPr marL="91439" marR="91439" marT="45715" marB="45715"/>
                </a:tc>
                <a:tc>
                  <a:txBody>
                    <a:bodyPr/>
                    <a:lstStyle/>
                    <a:p>
                      <a:r>
                        <a:rPr lang="zh-CN" altLang="en-US" sz="1800" dirty="0"/>
                        <a:t>较多，是一些大小事情的堆积，而没有轻重之分，也不对其进行详细介绍</a:t>
                      </a:r>
                    </a:p>
                  </a:txBody>
                  <a:tcPr marL="91439" marR="91439" marT="45715" marB="45715"/>
                </a:tc>
                <a:tc>
                  <a:txBody>
                    <a:bodyPr/>
                    <a:lstStyle/>
                    <a:p>
                      <a:r>
                        <a:rPr lang="zh-CN" altLang="en-US" sz="1800" dirty="0"/>
                        <a:t>选择与应聘职位相关的项目经验，严格按照</a:t>
                      </a:r>
                      <a:r>
                        <a:rPr lang="en-US" altLang="zh-CN" sz="1800" dirty="0"/>
                        <a:t>STAR</a:t>
                      </a:r>
                      <a:r>
                        <a:rPr lang="zh-CN" altLang="en-US" sz="1800" dirty="0"/>
                        <a:t>法则填写</a:t>
                      </a:r>
                    </a:p>
                  </a:txBody>
                  <a:tcPr marL="91439" marR="91439" marT="45715" marB="45715"/>
                </a:tc>
                <a:extLst>
                  <a:ext uri="{0D108BD9-81ED-4DB2-BD59-A6C34878D82A}">
                    <a16:rowId xmlns:a16="http://schemas.microsoft.com/office/drawing/2014/main" xmlns="" val="10001"/>
                  </a:ext>
                </a:extLst>
              </a:tr>
              <a:tr h="640067">
                <a:tc>
                  <a:txBody>
                    <a:bodyPr/>
                    <a:lstStyle/>
                    <a:p>
                      <a:r>
                        <a:rPr lang="zh-CN" altLang="en-US" sz="1800" dirty="0"/>
                        <a:t>学术研究</a:t>
                      </a:r>
                    </a:p>
                  </a:txBody>
                  <a:tcPr marL="91439" marR="91439" marT="45715" marB="45715"/>
                </a:tc>
                <a:tc>
                  <a:txBody>
                    <a:bodyPr/>
                    <a:lstStyle/>
                    <a:p>
                      <a:r>
                        <a:rPr lang="zh-CN" altLang="en-US" sz="1800" dirty="0"/>
                        <a:t>长篇累牍，散乱无章</a:t>
                      </a:r>
                    </a:p>
                  </a:txBody>
                  <a:tcPr marL="91439" marR="91439" marT="45715" marB="45715"/>
                </a:tc>
                <a:tc>
                  <a:txBody>
                    <a:bodyPr/>
                    <a:lstStyle/>
                    <a:p>
                      <a:r>
                        <a:rPr lang="zh-CN" altLang="en-US" sz="1800" dirty="0"/>
                        <a:t>按照学术论文的书写规范，标明第几作者，</a:t>
                      </a:r>
                      <a:r>
                        <a:rPr lang="en-US" altLang="zh-CN" sz="1800" dirty="0"/>
                        <a:t>EI</a:t>
                      </a:r>
                      <a:r>
                        <a:rPr lang="zh-CN" altLang="en-US" sz="1800" dirty="0"/>
                        <a:t>检索</a:t>
                      </a:r>
                      <a:r>
                        <a:rPr lang="en-US" altLang="zh-CN" sz="1800" dirty="0"/>
                        <a:t>/SCI</a:t>
                      </a:r>
                      <a:r>
                        <a:rPr lang="zh-CN" altLang="en-US" sz="1800" dirty="0"/>
                        <a:t>收录</a:t>
                      </a:r>
                      <a:r>
                        <a:rPr lang="en-US" altLang="zh-CN" sz="1800" dirty="0"/>
                        <a:t>/TEEE</a:t>
                      </a:r>
                      <a:r>
                        <a:rPr lang="zh-CN" altLang="en-US" sz="1800" dirty="0"/>
                        <a:t>收录</a:t>
                      </a:r>
                    </a:p>
                  </a:txBody>
                  <a:tcPr marL="91439" marR="91439" marT="45715" marB="45715"/>
                </a:tc>
                <a:extLst>
                  <a:ext uri="{0D108BD9-81ED-4DB2-BD59-A6C34878D82A}">
                    <a16:rowId xmlns:a16="http://schemas.microsoft.com/office/drawing/2014/main" xmlns="" val="10002"/>
                  </a:ext>
                </a:extLst>
              </a:tr>
              <a:tr h="370792">
                <a:tc>
                  <a:txBody>
                    <a:bodyPr/>
                    <a:lstStyle/>
                    <a:p>
                      <a:r>
                        <a:rPr lang="zh-CN" altLang="en-US" sz="1800" dirty="0"/>
                        <a:t>专利成果</a:t>
                      </a:r>
                    </a:p>
                  </a:txBody>
                  <a:tcPr marL="91439" marR="91439" marT="45715" marB="45715"/>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zh-CN" altLang="en-US" sz="1800" dirty="0"/>
                        <a:t>长篇累牍，散乱无章</a:t>
                      </a:r>
                    </a:p>
                  </a:txBody>
                  <a:tcPr marL="91439" marR="91439" marT="45715" marB="45715"/>
                </a:tc>
                <a:tc>
                  <a:txBody>
                    <a:bodyPr/>
                    <a:lstStyle/>
                    <a:p>
                      <a:r>
                        <a:rPr lang="zh-CN" altLang="en-US" sz="1800" dirty="0"/>
                        <a:t>注明专利名称，按</a:t>
                      </a:r>
                      <a:r>
                        <a:rPr lang="en-US" altLang="zh-CN" sz="1800" dirty="0"/>
                        <a:t>STAR</a:t>
                      </a:r>
                      <a:r>
                        <a:rPr lang="zh-CN" altLang="en-US" sz="1800" dirty="0"/>
                        <a:t>法则填写</a:t>
                      </a:r>
                    </a:p>
                  </a:txBody>
                  <a:tcPr marL="91439" marR="91439" marT="45715" marB="45715"/>
                </a:tc>
                <a:extLst>
                  <a:ext uri="{0D108BD9-81ED-4DB2-BD59-A6C34878D82A}">
                    <a16:rowId xmlns:a16="http://schemas.microsoft.com/office/drawing/2014/main" xmlns="" val="10003"/>
                  </a:ext>
                </a:extLst>
              </a:tr>
              <a:tr h="640067">
                <a:tc>
                  <a:txBody>
                    <a:bodyPr/>
                    <a:lstStyle/>
                    <a:p>
                      <a:r>
                        <a:rPr lang="zh-CN" altLang="en-US" sz="1800" dirty="0"/>
                        <a:t>竞赛实践</a:t>
                      </a:r>
                    </a:p>
                  </a:txBody>
                  <a:tcPr marL="91439" marR="91439" marT="45715" marB="45715"/>
                </a:tc>
                <a:tc>
                  <a:txBody>
                    <a:bodyPr/>
                    <a:lstStyle/>
                    <a:p>
                      <a:r>
                        <a:rPr lang="zh-CN" altLang="en-US" sz="1800" dirty="0"/>
                        <a:t>长篇罗列，各种性质的竞赛混在一起</a:t>
                      </a:r>
                    </a:p>
                  </a:txBody>
                  <a:tcPr marL="91439" marR="91439" marT="45715" marB="45715"/>
                </a:tc>
                <a:tc>
                  <a:txBody>
                    <a:bodyPr/>
                    <a:lstStyle/>
                    <a:p>
                      <a:r>
                        <a:rPr lang="zh-CN" altLang="en-US" sz="1800" dirty="0"/>
                        <a:t>针对性地选择与应聘岗位相关的竞赛，并选择关键性竞赛做详细描述</a:t>
                      </a:r>
                    </a:p>
                  </a:txBody>
                  <a:tcPr marL="91439" marR="91439" marT="45715" marB="45715"/>
                </a:tc>
                <a:extLst>
                  <a:ext uri="{0D108BD9-81ED-4DB2-BD59-A6C34878D82A}">
                    <a16:rowId xmlns:a16="http://schemas.microsoft.com/office/drawing/2014/main" xmlns="" val="10004"/>
                  </a:ext>
                </a:extLst>
              </a:tr>
              <a:tr h="640067">
                <a:tc>
                  <a:txBody>
                    <a:bodyPr/>
                    <a:lstStyle/>
                    <a:p>
                      <a:r>
                        <a:rPr lang="zh-CN" altLang="en-US" sz="1800" dirty="0"/>
                        <a:t>页数</a:t>
                      </a:r>
                    </a:p>
                  </a:txBody>
                  <a:tcPr marL="91439" marR="91439" marT="45715" marB="45715"/>
                </a:tc>
                <a:tc>
                  <a:txBody>
                    <a:bodyPr/>
                    <a:lstStyle/>
                    <a:p>
                      <a:r>
                        <a:rPr lang="en-US" altLang="zh-CN" sz="1800" dirty="0"/>
                        <a:t>2</a:t>
                      </a:r>
                      <a:r>
                        <a:rPr lang="zh-CN" altLang="en-US" sz="1800" dirty="0"/>
                        <a:t>页甚至更多，放大字体和行间距，最后</a:t>
                      </a:r>
                      <a:r>
                        <a:rPr lang="en-US" altLang="zh-CN" sz="1800" dirty="0"/>
                        <a:t>1</a:t>
                      </a:r>
                      <a:r>
                        <a:rPr lang="zh-CN" altLang="en-US" sz="1800" dirty="0"/>
                        <a:t>页不足一半</a:t>
                      </a:r>
                    </a:p>
                  </a:txBody>
                  <a:tcPr marL="91439" marR="91439" marT="45715" marB="45715"/>
                </a:tc>
                <a:tc>
                  <a:txBody>
                    <a:bodyPr/>
                    <a:lstStyle/>
                    <a:p>
                      <a:r>
                        <a:rPr lang="zh-CN" altLang="en-US" sz="1800" dirty="0"/>
                        <a:t>整页，通常为</a:t>
                      </a:r>
                      <a:r>
                        <a:rPr lang="en-US" altLang="zh-CN" sz="1800" dirty="0"/>
                        <a:t>1</a:t>
                      </a:r>
                      <a:r>
                        <a:rPr lang="zh-CN" altLang="en-US" sz="1800" dirty="0"/>
                        <a:t>页，最多</a:t>
                      </a:r>
                      <a:r>
                        <a:rPr lang="en-US" altLang="zh-CN" sz="1800" dirty="0"/>
                        <a:t>2</a:t>
                      </a:r>
                      <a:r>
                        <a:rPr lang="zh-CN" altLang="en-US" sz="1800" dirty="0"/>
                        <a:t>页</a:t>
                      </a:r>
                    </a:p>
                  </a:txBody>
                  <a:tcPr marL="91439" marR="91439" marT="45715" marB="45715"/>
                </a:tc>
                <a:extLst>
                  <a:ext uri="{0D108BD9-81ED-4DB2-BD59-A6C34878D82A}">
                    <a16:rowId xmlns:a16="http://schemas.microsoft.com/office/drawing/2014/main" xmlns="" val="10005"/>
                  </a:ext>
                </a:extLst>
              </a:tr>
              <a:tr h="370792">
                <a:tc>
                  <a:txBody>
                    <a:bodyPr/>
                    <a:lstStyle/>
                    <a:p>
                      <a:r>
                        <a:rPr lang="zh-CN" altLang="en-US" sz="1800" dirty="0"/>
                        <a:t>文字风格</a:t>
                      </a:r>
                    </a:p>
                  </a:txBody>
                  <a:tcPr marL="91439" marR="91439" marT="45715" marB="45715"/>
                </a:tc>
                <a:tc>
                  <a:txBody>
                    <a:bodyPr/>
                    <a:lstStyle/>
                    <a:p>
                      <a:r>
                        <a:rPr lang="zh-CN" altLang="en-US" sz="1800" dirty="0"/>
                        <a:t>平铺直叙，大段描述</a:t>
                      </a:r>
                    </a:p>
                  </a:txBody>
                  <a:tcPr marL="91439" marR="91439" marT="45715" marB="45715"/>
                </a:tc>
                <a:tc>
                  <a:txBody>
                    <a:bodyPr/>
                    <a:lstStyle/>
                    <a:p>
                      <a:r>
                        <a:rPr lang="zh-CN" altLang="en-US" sz="1800" dirty="0"/>
                        <a:t>动宾短句，分点描述</a:t>
                      </a:r>
                    </a:p>
                  </a:txBody>
                  <a:tcPr marL="91439" marR="91439" marT="45715" marB="45715"/>
                </a:tc>
                <a:extLst>
                  <a:ext uri="{0D108BD9-81ED-4DB2-BD59-A6C34878D82A}">
                    <a16:rowId xmlns:a16="http://schemas.microsoft.com/office/drawing/2014/main" xmlns="" val="10006"/>
                  </a:ext>
                </a:extLst>
              </a:tr>
              <a:tr h="370792">
                <a:tc>
                  <a:txBody>
                    <a:bodyPr/>
                    <a:lstStyle/>
                    <a:p>
                      <a:r>
                        <a:rPr lang="zh-CN" altLang="en-US" sz="1800" dirty="0"/>
                        <a:t>真实度</a:t>
                      </a:r>
                    </a:p>
                  </a:txBody>
                  <a:tcPr marL="91439" marR="91439" marT="45715" marB="45715"/>
                </a:tc>
                <a:tc>
                  <a:txBody>
                    <a:bodyPr/>
                    <a:lstStyle/>
                    <a:p>
                      <a:r>
                        <a:rPr lang="zh-CN" altLang="en-US" sz="1800" dirty="0"/>
                        <a:t>一般不造假</a:t>
                      </a:r>
                    </a:p>
                  </a:txBody>
                  <a:tcPr marL="91439" marR="91439" marT="45715" marB="45715"/>
                </a:tc>
                <a:tc>
                  <a:txBody>
                    <a:bodyPr/>
                    <a:lstStyle/>
                    <a:p>
                      <a:r>
                        <a:rPr lang="zh-CN" altLang="en-US" sz="1800" dirty="0"/>
                        <a:t>不造假，有表达的技巧</a:t>
                      </a:r>
                    </a:p>
                  </a:txBody>
                  <a:tcPr marL="91439" marR="91439" marT="45715" marB="45715"/>
                </a:tc>
                <a:extLst>
                  <a:ext uri="{0D108BD9-81ED-4DB2-BD59-A6C34878D82A}">
                    <a16:rowId xmlns:a16="http://schemas.microsoft.com/office/drawing/2014/main" xmlns="" val="10007"/>
                  </a:ext>
                </a:extLst>
              </a:tr>
              <a:tr h="365748">
                <a:tc>
                  <a:txBody>
                    <a:bodyPr/>
                    <a:lstStyle/>
                    <a:p>
                      <a:r>
                        <a:rPr lang="zh-CN" altLang="en-US" sz="1800" dirty="0"/>
                        <a:t>精确度</a:t>
                      </a:r>
                    </a:p>
                  </a:txBody>
                  <a:tcPr marL="91439" marR="91439" marT="45715" marB="45715"/>
                </a:tc>
                <a:tc>
                  <a:txBody>
                    <a:bodyPr/>
                    <a:lstStyle/>
                    <a:p>
                      <a:r>
                        <a:rPr lang="zh-CN" altLang="en-US" sz="1800" dirty="0"/>
                        <a:t>不大使用数字</a:t>
                      </a:r>
                    </a:p>
                  </a:txBody>
                  <a:tcPr marL="91439" marR="91439" marT="45715" marB="45715"/>
                </a:tc>
                <a:tc>
                  <a:txBody>
                    <a:bodyPr/>
                    <a:lstStyle/>
                    <a:p>
                      <a:r>
                        <a:rPr lang="zh-CN" altLang="en-US" sz="1800" dirty="0"/>
                        <a:t>数字敏感性较高，善于使用数字做论据</a:t>
                      </a:r>
                    </a:p>
                  </a:txBody>
                  <a:tcPr marL="91439" marR="91439" marT="45715" marB="45715"/>
                </a:tc>
                <a:extLst>
                  <a:ext uri="{0D108BD9-81ED-4DB2-BD59-A6C34878D82A}">
                    <a16:rowId xmlns:a16="http://schemas.microsoft.com/office/drawing/2014/main" xmlns="" val="10008"/>
                  </a:ext>
                </a:extLst>
              </a:tr>
              <a:tr h="640067">
                <a:tc>
                  <a:txBody>
                    <a:bodyPr/>
                    <a:lstStyle/>
                    <a:p>
                      <a:r>
                        <a:rPr lang="zh-CN" altLang="en-US" sz="1800" dirty="0"/>
                        <a:t>排版</a:t>
                      </a:r>
                    </a:p>
                  </a:txBody>
                  <a:tcPr marL="91439" marR="91439" marT="45715" marB="45715"/>
                </a:tc>
                <a:tc>
                  <a:txBody>
                    <a:bodyPr/>
                    <a:lstStyle/>
                    <a:p>
                      <a:r>
                        <a:rPr lang="zh-CN" altLang="en-US" sz="1800" dirty="0"/>
                        <a:t>不讲究，有拼写、语法、字体不一致等错误</a:t>
                      </a:r>
                    </a:p>
                  </a:txBody>
                  <a:tcPr marL="91439" marR="91439" marT="45715" marB="45715"/>
                </a:tc>
                <a:tc>
                  <a:txBody>
                    <a:bodyPr/>
                    <a:lstStyle/>
                    <a:p>
                      <a:r>
                        <a:rPr lang="zh-CN" altLang="en-US" sz="1800" dirty="0"/>
                        <a:t>十分讲究，一丝不苟</a:t>
                      </a:r>
                    </a:p>
                  </a:txBody>
                  <a:tcPr marL="91439" marR="91439" marT="45715" marB="45715"/>
                </a:tc>
                <a:extLst>
                  <a:ext uri="{0D108BD9-81ED-4DB2-BD59-A6C34878D82A}">
                    <a16:rowId xmlns:a16="http://schemas.microsoft.com/office/drawing/2014/main" xmlns="" val="10009"/>
                  </a:ext>
                </a:extLst>
              </a:tr>
              <a:tr h="370792">
                <a:tc>
                  <a:txBody>
                    <a:bodyPr/>
                    <a:lstStyle/>
                    <a:p>
                      <a:r>
                        <a:rPr lang="zh-CN" altLang="en-US" sz="1800" dirty="0"/>
                        <a:t>主观感受</a:t>
                      </a:r>
                    </a:p>
                  </a:txBody>
                  <a:tcPr marL="91439" marR="91439" marT="45715" marB="45715"/>
                </a:tc>
                <a:tc>
                  <a:txBody>
                    <a:bodyPr/>
                    <a:lstStyle/>
                    <a:p>
                      <a:r>
                        <a:rPr lang="zh-CN" altLang="en-US" sz="1800" dirty="0"/>
                        <a:t>杂乱无章</a:t>
                      </a:r>
                    </a:p>
                  </a:txBody>
                  <a:tcPr marL="91439" marR="91439" marT="45715" marB="45715"/>
                </a:tc>
                <a:tc>
                  <a:txBody>
                    <a:bodyPr/>
                    <a:lstStyle/>
                    <a:p>
                      <a:r>
                        <a:rPr lang="zh-CN" altLang="en-US" sz="1800" dirty="0"/>
                        <a:t>精美悦目，有主有次</a:t>
                      </a:r>
                    </a:p>
                  </a:txBody>
                  <a:tcPr marL="91439" marR="91439" marT="45715" marB="45715"/>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39265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77587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简历制作步骤</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
        <p:nvSpPr>
          <p:cNvPr id="3" name="内容占位符 2"/>
          <p:cNvSpPr txBox="1">
            <a:spLocks/>
          </p:cNvSpPr>
          <p:nvPr/>
        </p:nvSpPr>
        <p:spPr bwMode="auto">
          <a:xfrm>
            <a:off x="2524125" y="1571626"/>
            <a:ext cx="69294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latinLnBrk="0">
              <a:lnSpc>
                <a:spcPct val="150000"/>
              </a:lnSpc>
              <a:spcBef>
                <a:spcPts val="1800"/>
              </a:spcBef>
              <a:buFont typeface="Wingdings" panose="05000000000000000000" pitchFamily="2" charset="2"/>
              <a:buChar char="p"/>
            </a:pPr>
            <a:r>
              <a:rPr kumimoji="1" lang="zh-CN" altLang="en-US" sz="2400" dirty="0">
                <a:latin typeface="宋体" panose="02010600030101010101" pitchFamily="2" charset="-122"/>
                <a:ea typeface="宋体" panose="02010600030101010101" pitchFamily="2" charset="-122"/>
              </a:rPr>
              <a:t>积累素材</a:t>
            </a:r>
            <a:endParaRPr kumimoji="1" lang="en-US" altLang="zh-CN" sz="2400" dirty="0">
              <a:latin typeface="宋体" panose="02010600030101010101" pitchFamily="2" charset="-122"/>
              <a:ea typeface="宋体" panose="02010600030101010101" pitchFamily="2" charset="-122"/>
            </a:endParaRPr>
          </a:p>
          <a:p>
            <a:pPr latinLnBrk="0">
              <a:lnSpc>
                <a:spcPct val="150000"/>
              </a:lnSpc>
              <a:spcBef>
                <a:spcPts val="1800"/>
              </a:spcBef>
              <a:buFont typeface="Wingdings" panose="05000000000000000000" pitchFamily="2" charset="2"/>
              <a:buChar char="p"/>
            </a:pPr>
            <a:r>
              <a:rPr kumimoji="1" lang="zh-CN" altLang="en-US" sz="2400" dirty="0">
                <a:latin typeface="宋体" panose="02010600030101010101" pitchFamily="2" charset="-122"/>
                <a:ea typeface="宋体" panose="02010600030101010101" pitchFamily="2" charset="-122"/>
              </a:rPr>
              <a:t>定主题</a:t>
            </a:r>
            <a:endParaRPr kumimoji="1" lang="en-US" altLang="zh-CN" sz="2400" dirty="0">
              <a:latin typeface="宋体" panose="02010600030101010101" pitchFamily="2" charset="-122"/>
              <a:ea typeface="宋体" panose="02010600030101010101" pitchFamily="2" charset="-122"/>
            </a:endParaRPr>
          </a:p>
          <a:p>
            <a:pPr latinLnBrk="0">
              <a:lnSpc>
                <a:spcPct val="150000"/>
              </a:lnSpc>
              <a:spcBef>
                <a:spcPts val="1800"/>
              </a:spcBef>
              <a:buFont typeface="Wingdings" panose="05000000000000000000" pitchFamily="2" charset="2"/>
              <a:buChar char="p"/>
            </a:pPr>
            <a:r>
              <a:rPr kumimoji="1" lang="zh-CN" altLang="en-US" sz="2400" dirty="0">
                <a:latin typeface="宋体" panose="02010600030101010101" pitchFamily="2" charset="-122"/>
                <a:ea typeface="宋体" panose="02010600030101010101" pitchFamily="2" charset="-122"/>
              </a:rPr>
              <a:t>聚焦点</a:t>
            </a:r>
            <a:endParaRPr kumimoji="1" lang="en-US" altLang="zh-CN" sz="2400" dirty="0">
              <a:latin typeface="宋体" panose="02010600030101010101" pitchFamily="2" charset="-122"/>
              <a:ea typeface="宋体" panose="02010600030101010101" pitchFamily="2" charset="-122"/>
            </a:endParaRPr>
          </a:p>
          <a:p>
            <a:pPr latinLnBrk="0">
              <a:lnSpc>
                <a:spcPct val="150000"/>
              </a:lnSpc>
              <a:spcBef>
                <a:spcPts val="1800"/>
              </a:spcBef>
              <a:buFont typeface="Wingdings" panose="05000000000000000000" pitchFamily="2" charset="2"/>
              <a:buChar char="p"/>
            </a:pPr>
            <a:r>
              <a:rPr kumimoji="1" lang="zh-CN" altLang="en-US" sz="2400" dirty="0">
                <a:latin typeface="宋体" panose="02010600030101010101" pitchFamily="2" charset="-122"/>
                <a:ea typeface="宋体" panose="02010600030101010101" pitchFamily="2" charset="-122"/>
              </a:rPr>
              <a:t>删多余</a:t>
            </a:r>
            <a:endParaRPr kumimoji="1" lang="en-US" altLang="zh-CN" sz="2400" dirty="0">
              <a:latin typeface="宋体" panose="02010600030101010101" pitchFamily="2" charset="-122"/>
              <a:ea typeface="宋体" panose="02010600030101010101" pitchFamily="2" charset="-122"/>
            </a:endParaRPr>
          </a:p>
          <a:p>
            <a:pPr latinLnBrk="0">
              <a:lnSpc>
                <a:spcPct val="150000"/>
              </a:lnSpc>
              <a:spcBef>
                <a:spcPts val="1800"/>
              </a:spcBef>
              <a:buFont typeface="Wingdings" panose="05000000000000000000" pitchFamily="2" charset="2"/>
              <a:buChar char="p"/>
            </a:pPr>
            <a:r>
              <a:rPr kumimoji="1" lang="zh-CN" altLang="en-US" sz="2400" dirty="0">
                <a:latin typeface="宋体" panose="02010600030101010101" pitchFamily="2" charset="-122"/>
                <a:ea typeface="宋体" panose="02010600030101010101" pitchFamily="2" charset="-122"/>
              </a:rPr>
              <a:t>润表达</a:t>
            </a:r>
            <a:endParaRPr kumimoji="1" lang="en-US" altLang="zh-CN" sz="2400" dirty="0">
              <a:latin typeface="宋体" panose="02010600030101010101" pitchFamily="2" charset="-122"/>
              <a:ea typeface="宋体" panose="02010600030101010101" pitchFamily="2" charset="-122"/>
            </a:endParaRPr>
          </a:p>
          <a:p>
            <a:pPr latinLnBrk="0">
              <a:lnSpc>
                <a:spcPct val="150000"/>
              </a:lnSpc>
              <a:spcBef>
                <a:spcPts val="1800"/>
              </a:spcBef>
              <a:buFont typeface="Wingdings" panose="05000000000000000000" pitchFamily="2" charset="2"/>
              <a:buChar char="p"/>
            </a:pPr>
            <a:r>
              <a:rPr kumimoji="1" lang="zh-CN" altLang="en-US" sz="2400" dirty="0">
                <a:latin typeface="宋体" panose="02010600030101010101" pitchFamily="2" charset="-122"/>
                <a:ea typeface="宋体" panose="02010600030101010101" pitchFamily="2" charset="-122"/>
              </a:rPr>
              <a:t>调布局</a:t>
            </a:r>
            <a:endParaRPr kumimoji="1"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5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77587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简历制作</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
        <p:nvSpPr>
          <p:cNvPr id="3" name="Rectangle 2">
            <a:extLst/>
          </p:cNvPr>
          <p:cNvSpPr txBox="1">
            <a:spLocks noChangeArrowheads="1"/>
          </p:cNvSpPr>
          <p:nvPr/>
        </p:nvSpPr>
        <p:spPr>
          <a:xfrm>
            <a:off x="2262163" y="1510210"/>
            <a:ext cx="5791200" cy="1143000"/>
          </a:xfrm>
          <a:prstGeom prst="rect">
            <a:avLst/>
          </a:prstGeom>
        </p:spPr>
        <p:txBody>
          <a:bodyPr/>
          <a:lstStyle/>
          <a:p>
            <a:pPr fontAlgn="auto" latinLnBrk="1">
              <a:spcBef>
                <a:spcPts val="0"/>
              </a:spcBef>
              <a:spcAft>
                <a:spcPts val="0"/>
              </a:spcAft>
              <a:defRPr/>
            </a:pPr>
            <a:r>
              <a:rPr lang="zh-CN" altLang="en-US" sz="3600" b="1" kern="0" dirty="0">
                <a:latin typeface="微软雅黑" pitchFamily="34" charset="-122"/>
                <a:ea typeface="微软雅黑" pitchFamily="34" charset="-122"/>
                <a:cs typeface="+mj-cs"/>
              </a:rPr>
              <a:t>资源分享</a:t>
            </a:r>
          </a:p>
        </p:txBody>
      </p:sp>
      <p:cxnSp>
        <p:nvCxnSpPr>
          <p:cNvPr id="4" name="直接连接符 3">
            <a:extLst/>
          </p:cNvPr>
          <p:cNvCxnSpPr/>
          <p:nvPr/>
        </p:nvCxnSpPr>
        <p:spPr>
          <a:xfrm>
            <a:off x="2354238" y="2176960"/>
            <a:ext cx="6400800" cy="0"/>
          </a:xfrm>
          <a:prstGeom prst="line">
            <a:avLst/>
          </a:prstGeom>
        </p:spPr>
        <p:style>
          <a:lnRef idx="1">
            <a:schemeClr val="accent6"/>
          </a:lnRef>
          <a:fillRef idx="0">
            <a:schemeClr val="accent6"/>
          </a:fillRef>
          <a:effectRef idx="0">
            <a:schemeClr val="accent6"/>
          </a:effectRef>
          <a:fontRef idx="minor">
            <a:schemeClr val="tx1"/>
          </a:fontRef>
        </p:style>
      </p:cxnSp>
      <p:sp>
        <p:nvSpPr>
          <p:cNvPr id="5" name="内容占位符 2">
            <a:extLst/>
          </p:cNvPr>
          <p:cNvSpPr txBox="1">
            <a:spLocks/>
          </p:cNvSpPr>
          <p:nvPr/>
        </p:nvSpPr>
        <p:spPr bwMode="auto">
          <a:xfrm>
            <a:off x="2897163" y="4948735"/>
            <a:ext cx="6929438" cy="785813"/>
          </a:xfrm>
          <a:prstGeom prst="rect">
            <a:avLst/>
          </a:prstGeom>
          <a:noFill/>
          <a:ln w="9525">
            <a:noFill/>
            <a:miter lim="800000"/>
            <a:headEnd/>
            <a:tailEnd/>
          </a:ln>
        </p:spPr>
        <p:txBody>
          <a:bodyPr/>
          <a:lstStyle/>
          <a:p>
            <a:pPr marL="228600" indent="-228600" eaLnBrk="1" hangingPunct="1">
              <a:lnSpc>
                <a:spcPct val="150000"/>
              </a:lnSpc>
              <a:spcBef>
                <a:spcPts val="1800"/>
              </a:spcBef>
              <a:buFont typeface="Wingdings" pitchFamily="2" charset="2"/>
              <a:buChar char="p"/>
              <a:defRPr/>
            </a:pPr>
            <a:r>
              <a:rPr kumimoji="1" lang="zh-CN" altLang="en-US" sz="2400" dirty="0">
                <a:effectLst>
                  <a:outerShdw blurRad="38100" dist="38100" dir="2700000" algn="tl">
                    <a:srgbClr val="000000">
                      <a:alpha val="43137"/>
                    </a:srgbClr>
                  </a:outerShdw>
                </a:effectLst>
                <a:latin typeface="宋体" pitchFamily="2" charset="-122"/>
              </a:rPr>
              <a:t>简历的修改过程，不是玩文字游戏，而是一个不断激发、帮助学生探索自己、构建自己的过程！</a:t>
            </a:r>
            <a:endParaRPr kumimoji="1" lang="en-US" altLang="zh-CN" sz="2400" dirty="0">
              <a:effectLst>
                <a:outerShdw blurRad="38100" dist="38100" dir="2700000" algn="tl">
                  <a:srgbClr val="000000">
                    <a:alpha val="43137"/>
                  </a:srgbClr>
                </a:outerShdw>
              </a:effectLst>
              <a:latin typeface="宋体" pitchFamily="2" charset="-122"/>
            </a:endParaRPr>
          </a:p>
        </p:txBody>
      </p:sp>
      <p:sp>
        <p:nvSpPr>
          <p:cNvPr id="6" name="内容占位符 2"/>
          <p:cNvSpPr txBox="1">
            <a:spLocks/>
          </p:cNvSpPr>
          <p:nvPr/>
        </p:nvSpPr>
        <p:spPr bwMode="auto">
          <a:xfrm>
            <a:off x="2897163" y="3234235"/>
            <a:ext cx="69294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spcBef>
                <a:spcPts val="1800"/>
              </a:spcBef>
              <a:buFont typeface="Wingdings" panose="05000000000000000000" pitchFamily="2" charset="2"/>
              <a:buChar char="p"/>
            </a:pPr>
            <a:r>
              <a:rPr kumimoji="1" lang="zh-CN" altLang="en-US" sz="2400">
                <a:latin typeface="宋体" panose="02010600030101010101" pitchFamily="2" charset="-122"/>
              </a:rPr>
              <a:t>有模板、词条库</a:t>
            </a:r>
            <a:endParaRPr kumimoji="1" lang="en-US" altLang="zh-CN" sz="2400">
              <a:latin typeface="宋体" panose="02010600030101010101" pitchFamily="2" charset="-122"/>
            </a:endParaRPr>
          </a:p>
        </p:txBody>
      </p:sp>
      <p:sp>
        <p:nvSpPr>
          <p:cNvPr id="7" name="内容占位符 2"/>
          <p:cNvSpPr txBox="1">
            <a:spLocks/>
          </p:cNvSpPr>
          <p:nvPr/>
        </p:nvSpPr>
        <p:spPr bwMode="auto">
          <a:xfrm>
            <a:off x="2897163" y="4091485"/>
            <a:ext cx="69294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spcBef>
                <a:spcPts val="1800"/>
              </a:spcBef>
              <a:buFont typeface="Wingdings" panose="05000000000000000000" pitchFamily="2" charset="2"/>
              <a:buChar char="p"/>
            </a:pPr>
            <a:r>
              <a:rPr kumimoji="1" lang="zh-CN" altLang="en-US" sz="2400">
                <a:latin typeface="宋体" panose="02010600030101010101" pitchFamily="2" charset="-122"/>
              </a:rPr>
              <a:t>但是：不能直接用，必须修改，因重复性太高</a:t>
            </a:r>
            <a:endParaRPr kumimoji="1" lang="en-US" altLang="zh-CN" sz="2400">
              <a:latin typeface="宋体" panose="02010600030101010101" pitchFamily="2" charset="-122"/>
            </a:endParaRPr>
          </a:p>
        </p:txBody>
      </p:sp>
      <p:sp>
        <p:nvSpPr>
          <p:cNvPr id="8" name="内容占位符 2"/>
          <p:cNvSpPr txBox="1">
            <a:spLocks/>
          </p:cNvSpPr>
          <p:nvPr/>
        </p:nvSpPr>
        <p:spPr bwMode="auto">
          <a:xfrm>
            <a:off x="2897163" y="2376985"/>
            <a:ext cx="69294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Franklin Gothic Book" panose="020B0503020102020204" pitchFamily="34" charset="0"/>
                <a:ea typeface="宋体" panose="02010600030101010101" pitchFamily="2" charset="-122"/>
              </a:defRPr>
            </a:lvl1pPr>
            <a:lvl2pPr marL="742950" indent="-285750">
              <a:defRPr>
                <a:solidFill>
                  <a:schemeClr val="tx1"/>
                </a:solidFill>
                <a:latin typeface="Franklin Gothic Book" panose="020B0503020102020204" pitchFamily="34" charset="0"/>
                <a:ea typeface="宋体" panose="02010600030101010101" pitchFamily="2" charset="-122"/>
              </a:defRPr>
            </a:lvl2pPr>
            <a:lvl3pPr marL="1143000" indent="-228600">
              <a:defRPr>
                <a:solidFill>
                  <a:schemeClr val="tx1"/>
                </a:solidFill>
                <a:latin typeface="Franklin Gothic Book" panose="020B0503020102020204" pitchFamily="34" charset="0"/>
                <a:ea typeface="宋体" panose="02010600030101010101" pitchFamily="2" charset="-122"/>
              </a:defRPr>
            </a:lvl3pPr>
            <a:lvl4pPr marL="1600200" indent="-228600">
              <a:defRPr>
                <a:solidFill>
                  <a:schemeClr val="tx1"/>
                </a:solidFill>
                <a:latin typeface="Franklin Gothic Book" panose="020B0503020102020204" pitchFamily="34" charset="0"/>
                <a:ea typeface="宋体" panose="02010600030101010101" pitchFamily="2" charset="-122"/>
              </a:defRPr>
            </a:lvl4pPr>
            <a:lvl5pPr marL="2057400" indent="-228600">
              <a:defRPr>
                <a:solidFill>
                  <a:schemeClr val="tx1"/>
                </a:solidFill>
                <a:latin typeface="Franklin Gothic Book" panose="020B05030201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Franklin Gothic Book" panose="020B0503020102020204" pitchFamily="34" charset="0"/>
                <a:ea typeface="宋体" panose="02010600030101010101" pitchFamily="2" charset="-122"/>
              </a:defRPr>
            </a:lvl9pPr>
          </a:lstStyle>
          <a:p>
            <a:pPr eaLnBrk="1" hangingPunct="1">
              <a:lnSpc>
                <a:spcPct val="150000"/>
              </a:lnSpc>
              <a:spcBef>
                <a:spcPts val="1800"/>
              </a:spcBef>
              <a:buFont typeface="Wingdings" panose="05000000000000000000" pitchFamily="2" charset="2"/>
              <a:buChar char="p"/>
            </a:pPr>
            <a:r>
              <a:rPr kumimoji="1" lang="en-US" altLang="zh-CN" sz="2400" dirty="0">
                <a:latin typeface="宋体" panose="02010600030101010101" pitchFamily="2" charset="-122"/>
                <a:hlinkClick r:id="rId2"/>
              </a:rPr>
              <a:t>http://cv.qiaobutang.com/</a:t>
            </a:r>
            <a:r>
              <a:rPr kumimoji="1" lang="en-US" altLang="zh-CN" sz="2400" dirty="0">
                <a:latin typeface="宋体" panose="02010600030101010101" pitchFamily="2" charset="-122"/>
              </a:rPr>
              <a:t>  </a:t>
            </a:r>
            <a:r>
              <a:rPr kumimoji="1" lang="zh-CN" altLang="en-US" sz="2400" dirty="0">
                <a:latin typeface="宋体" panose="02010600030101010101" pitchFamily="2" charset="-122"/>
              </a:rPr>
              <a:t>乔布简历</a:t>
            </a:r>
            <a:endParaRPr kumimoji="1" lang="en-US" altLang="zh-CN" sz="2400" dirty="0">
              <a:latin typeface="宋体" panose="02010600030101010101" pitchFamily="2" charset="-122"/>
            </a:endParaRPr>
          </a:p>
        </p:txBody>
      </p:sp>
    </p:spTree>
    <p:extLst>
      <p:ext uri="{BB962C8B-B14F-4D97-AF65-F5344CB8AC3E}">
        <p14:creationId xmlns:p14="http://schemas.microsoft.com/office/powerpoint/2010/main" val="115060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77587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兴趣特长</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0904" y="4679291"/>
            <a:ext cx="15938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3771092" y="1750354"/>
            <a:ext cx="5884862" cy="4714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smtClean="0">
                <a:solidFill>
                  <a:srgbClr val="000000"/>
                </a:solidFill>
                <a:latin typeface="楷体" panose="02010609060101010101" pitchFamily="49" charset="-122"/>
                <a:ea typeface="楷体" panose="02010609060101010101" pitchFamily="49" charset="-122"/>
              </a:rPr>
              <a:t>篮球</a:t>
            </a:r>
            <a:r>
              <a:rPr lang="en-US" altLang="zh-CN" b="1" smtClean="0">
                <a:solidFill>
                  <a:srgbClr val="000000"/>
                </a:solidFill>
                <a:latin typeface="楷体" panose="02010609060101010101" pitchFamily="49" charset="-122"/>
                <a:ea typeface="楷体" panose="02010609060101010101" pitchFamily="49" charset="-122"/>
              </a:rPr>
              <a:t>/</a:t>
            </a:r>
            <a:r>
              <a:rPr lang="zh-CN" altLang="en-US" b="1" smtClean="0">
                <a:solidFill>
                  <a:srgbClr val="000000"/>
                </a:solidFill>
                <a:latin typeface="楷体" panose="02010609060101010101" pitchFamily="49" charset="-122"/>
                <a:ea typeface="楷体" panose="02010609060101010101" pitchFamily="49" charset="-122"/>
              </a:rPr>
              <a:t>足球</a:t>
            </a:r>
            <a:r>
              <a:rPr lang="en-US" altLang="zh-CN" b="1" smtClean="0">
                <a:solidFill>
                  <a:srgbClr val="000000"/>
                </a:solidFill>
                <a:latin typeface="楷体" panose="02010609060101010101" pitchFamily="49" charset="-122"/>
                <a:ea typeface="楷体" panose="02010609060101010101" pitchFamily="49" charset="-122"/>
              </a:rPr>
              <a:t>/</a:t>
            </a:r>
            <a:r>
              <a:rPr lang="zh-CN" altLang="en-US" b="1" smtClean="0">
                <a:solidFill>
                  <a:srgbClr val="000000"/>
                </a:solidFill>
                <a:latin typeface="楷体" panose="02010609060101010101" pitchFamily="49" charset="-122"/>
                <a:ea typeface="楷体" panose="02010609060101010101" pitchFamily="49" charset="-122"/>
              </a:rPr>
              <a:t>排球</a:t>
            </a:r>
            <a:r>
              <a:rPr lang="en-US" altLang="zh-CN" b="1" smtClean="0">
                <a:solidFill>
                  <a:srgbClr val="000000"/>
                </a:solidFill>
                <a:latin typeface="楷体" panose="02010609060101010101" pitchFamily="49" charset="-122"/>
                <a:ea typeface="楷体" panose="02010609060101010101" pitchFamily="49" charset="-122"/>
              </a:rPr>
              <a:t>/</a:t>
            </a:r>
            <a:r>
              <a:rPr lang="zh-CN" altLang="en-US" b="1" smtClean="0">
                <a:solidFill>
                  <a:srgbClr val="000000"/>
                </a:solidFill>
                <a:latin typeface="楷体" panose="02010609060101010101" pitchFamily="49" charset="-122"/>
                <a:ea typeface="楷体" panose="02010609060101010101" pitchFamily="49" charset="-122"/>
              </a:rPr>
              <a:t>戏剧</a:t>
            </a:r>
            <a:endParaRPr lang="en-US" altLang="zh-CN" b="1" smtClean="0">
              <a:solidFill>
                <a:srgbClr val="000000"/>
              </a:solidFill>
              <a:latin typeface="楷体" panose="02010609060101010101" pitchFamily="49" charset="-122"/>
              <a:ea typeface="楷体" panose="02010609060101010101" pitchFamily="49" charset="-122"/>
            </a:endParaRPr>
          </a:p>
          <a:p>
            <a:pPr>
              <a:buFontTx/>
              <a:buNone/>
            </a:pPr>
            <a:r>
              <a:rPr lang="zh-CN" altLang="en-US" b="1" smtClean="0">
                <a:solidFill>
                  <a:srgbClr val="000000"/>
                </a:solidFill>
                <a:latin typeface="楷体" panose="02010609060101010101" pitchFamily="49" charset="-122"/>
                <a:ea typeface="楷体" panose="02010609060101010101" pitchFamily="49" charset="-122"/>
              </a:rPr>
              <a:t>      </a:t>
            </a:r>
            <a:r>
              <a:rPr lang="en-US" altLang="zh-CN" b="1" smtClean="0">
                <a:solidFill>
                  <a:srgbClr val="000000"/>
                </a:solidFill>
                <a:latin typeface="楷体" panose="02010609060101010101" pitchFamily="49" charset="-122"/>
                <a:ea typeface="楷体" panose="02010609060101010101" pitchFamily="49" charset="-122"/>
              </a:rPr>
              <a:t>——</a:t>
            </a:r>
            <a:r>
              <a:rPr lang="zh-CN" altLang="en-US" b="1" smtClean="0">
                <a:solidFill>
                  <a:srgbClr val="C00000"/>
                </a:solidFill>
                <a:latin typeface="楷体" panose="02010609060101010101" pitchFamily="49" charset="-122"/>
                <a:ea typeface="楷体" panose="02010609060101010101" pitchFamily="49" charset="-122"/>
              </a:rPr>
              <a:t>团队意识</a:t>
            </a:r>
          </a:p>
          <a:p>
            <a:r>
              <a:rPr lang="zh-CN" altLang="en-US" b="1" smtClean="0">
                <a:solidFill>
                  <a:srgbClr val="000000"/>
                </a:solidFill>
                <a:latin typeface="楷体" panose="02010609060101010101" pitchFamily="49" charset="-122"/>
                <a:ea typeface="楷体" panose="02010609060101010101" pitchFamily="49" charset="-122"/>
              </a:rPr>
              <a:t>围棋</a:t>
            </a:r>
            <a:r>
              <a:rPr lang="en-US" altLang="zh-CN" b="1" smtClean="0">
                <a:solidFill>
                  <a:srgbClr val="000000"/>
                </a:solidFill>
                <a:latin typeface="楷体" panose="02010609060101010101" pitchFamily="49" charset="-122"/>
                <a:ea typeface="楷体" panose="02010609060101010101" pitchFamily="49" charset="-122"/>
              </a:rPr>
              <a:t>/</a:t>
            </a:r>
            <a:r>
              <a:rPr lang="zh-CN" altLang="en-US" b="1" smtClean="0">
                <a:solidFill>
                  <a:srgbClr val="000000"/>
                </a:solidFill>
                <a:latin typeface="楷体" panose="02010609060101010101" pitchFamily="49" charset="-122"/>
                <a:ea typeface="楷体" panose="02010609060101010101" pitchFamily="49" charset="-122"/>
              </a:rPr>
              <a:t>国际象棋</a:t>
            </a:r>
            <a:endParaRPr lang="en-US" altLang="zh-CN" b="1" smtClean="0">
              <a:solidFill>
                <a:srgbClr val="000000"/>
              </a:solidFill>
              <a:latin typeface="楷体" panose="02010609060101010101" pitchFamily="49" charset="-122"/>
              <a:ea typeface="楷体" panose="02010609060101010101" pitchFamily="49" charset="-122"/>
            </a:endParaRPr>
          </a:p>
          <a:p>
            <a:pPr>
              <a:buFontTx/>
              <a:buNone/>
            </a:pPr>
            <a:r>
              <a:rPr lang="en-US" altLang="zh-CN" b="1" smtClean="0">
                <a:solidFill>
                  <a:srgbClr val="000000"/>
                </a:solidFill>
                <a:latin typeface="楷体" panose="02010609060101010101" pitchFamily="49" charset="-122"/>
                <a:ea typeface="楷体" panose="02010609060101010101" pitchFamily="49" charset="-122"/>
              </a:rPr>
              <a:t>      ——</a:t>
            </a:r>
            <a:r>
              <a:rPr lang="zh-CN" altLang="en-US" b="1" smtClean="0">
                <a:solidFill>
                  <a:srgbClr val="C00000"/>
                </a:solidFill>
                <a:latin typeface="楷体" panose="02010609060101010101" pitchFamily="49" charset="-122"/>
                <a:ea typeface="楷体" panose="02010609060101010101" pitchFamily="49" charset="-122"/>
              </a:rPr>
              <a:t>战略意识</a:t>
            </a:r>
          </a:p>
          <a:p>
            <a:r>
              <a:rPr lang="zh-CN" altLang="en-US" b="1" smtClean="0">
                <a:solidFill>
                  <a:srgbClr val="000000"/>
                </a:solidFill>
                <a:latin typeface="楷体" panose="02010609060101010101" pitchFamily="49" charset="-122"/>
                <a:ea typeface="楷体" panose="02010609060101010101" pitchFamily="49" charset="-122"/>
              </a:rPr>
              <a:t>跆拳道</a:t>
            </a:r>
            <a:endParaRPr lang="en-US" altLang="zh-CN" b="1" smtClean="0">
              <a:solidFill>
                <a:srgbClr val="000000"/>
              </a:solidFill>
              <a:latin typeface="楷体" panose="02010609060101010101" pitchFamily="49" charset="-122"/>
              <a:ea typeface="楷体" panose="02010609060101010101" pitchFamily="49" charset="-122"/>
            </a:endParaRPr>
          </a:p>
          <a:p>
            <a:pPr>
              <a:buFontTx/>
              <a:buNone/>
            </a:pPr>
            <a:r>
              <a:rPr lang="en-US" altLang="zh-CN" b="1" smtClean="0">
                <a:solidFill>
                  <a:srgbClr val="000000"/>
                </a:solidFill>
                <a:latin typeface="楷体" panose="02010609060101010101" pitchFamily="49" charset="-122"/>
                <a:ea typeface="楷体" panose="02010609060101010101" pitchFamily="49" charset="-122"/>
              </a:rPr>
              <a:t>      ——</a:t>
            </a:r>
            <a:r>
              <a:rPr lang="zh-CN" altLang="en-US" b="1" smtClean="0">
                <a:solidFill>
                  <a:srgbClr val="C00000"/>
                </a:solidFill>
                <a:latin typeface="楷体" panose="02010609060101010101" pitchFamily="49" charset="-122"/>
                <a:ea typeface="楷体" panose="02010609060101010101" pitchFamily="49" charset="-122"/>
              </a:rPr>
              <a:t>新奇，意志，出奇制胜</a:t>
            </a:r>
          </a:p>
          <a:p>
            <a:r>
              <a:rPr lang="zh-CN" altLang="en-US" b="1" smtClean="0">
                <a:solidFill>
                  <a:srgbClr val="000000"/>
                </a:solidFill>
                <a:latin typeface="楷体" panose="02010609060101010101" pitchFamily="49" charset="-122"/>
                <a:ea typeface="楷体" panose="02010609060101010101" pitchFamily="49" charset="-122"/>
              </a:rPr>
              <a:t>演讲</a:t>
            </a:r>
            <a:r>
              <a:rPr lang="en-US" altLang="zh-CN" b="1" smtClean="0">
                <a:solidFill>
                  <a:srgbClr val="000000"/>
                </a:solidFill>
                <a:latin typeface="楷体" panose="02010609060101010101" pitchFamily="49" charset="-122"/>
                <a:ea typeface="楷体" panose="02010609060101010101" pitchFamily="49" charset="-122"/>
              </a:rPr>
              <a:t>/</a:t>
            </a:r>
            <a:r>
              <a:rPr lang="zh-CN" altLang="en-US" b="1" smtClean="0">
                <a:solidFill>
                  <a:srgbClr val="000000"/>
                </a:solidFill>
                <a:latin typeface="楷体" panose="02010609060101010101" pitchFamily="49" charset="-122"/>
                <a:ea typeface="楷体" panose="02010609060101010101" pitchFamily="49" charset="-122"/>
              </a:rPr>
              <a:t>辩论</a:t>
            </a:r>
            <a:endParaRPr lang="en-US" altLang="zh-CN" b="1" smtClean="0">
              <a:latin typeface="楷体" panose="02010609060101010101" pitchFamily="49" charset="-122"/>
              <a:ea typeface="楷体" panose="02010609060101010101" pitchFamily="49" charset="-122"/>
            </a:endParaRPr>
          </a:p>
          <a:p>
            <a:pPr>
              <a:buFontTx/>
              <a:buNone/>
            </a:pPr>
            <a:r>
              <a:rPr lang="en-US" altLang="zh-CN" b="1" smtClean="0">
                <a:solidFill>
                  <a:srgbClr val="FF3300"/>
                </a:solidFill>
                <a:latin typeface="楷体" panose="02010609060101010101" pitchFamily="49" charset="-122"/>
                <a:ea typeface="楷体" panose="02010609060101010101" pitchFamily="49" charset="-122"/>
              </a:rPr>
              <a:t>      </a:t>
            </a:r>
            <a:r>
              <a:rPr lang="en-US" altLang="zh-CN" b="1" smtClean="0">
                <a:latin typeface="楷体" panose="02010609060101010101" pitchFamily="49" charset="-122"/>
                <a:ea typeface="楷体" panose="02010609060101010101" pitchFamily="49" charset="-122"/>
              </a:rPr>
              <a:t>——</a:t>
            </a:r>
            <a:r>
              <a:rPr lang="zh-CN" altLang="en-US" b="1" smtClean="0">
                <a:solidFill>
                  <a:srgbClr val="C00000"/>
                </a:solidFill>
                <a:latin typeface="楷体" panose="02010609060101010101" pitchFamily="49" charset="-122"/>
                <a:ea typeface="楷体" panose="02010609060101010101" pitchFamily="49" charset="-122"/>
              </a:rPr>
              <a:t>沟通能力，演讲能力</a:t>
            </a:r>
            <a:endParaRPr lang="en-US" altLang="zh-CN" b="1" smtClean="0">
              <a:solidFill>
                <a:srgbClr val="C00000"/>
              </a:solidFill>
              <a:latin typeface="楷体" panose="02010609060101010101" pitchFamily="49" charset="-122"/>
              <a:ea typeface="楷体" panose="02010609060101010101" pitchFamily="49" charset="-122"/>
            </a:endParaRPr>
          </a:p>
          <a:p>
            <a:pPr>
              <a:buFont typeface="Wingdings" panose="05000000000000000000" pitchFamily="2" charset="2"/>
              <a:buChar char="p"/>
            </a:pPr>
            <a:endParaRPr lang="zh-CN" altLang="en-US" b="1" dirty="0" smtClean="0">
              <a:solidFill>
                <a:srgbClr val="FF33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727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77587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简历自查</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
        <p:nvSpPr>
          <p:cNvPr id="4" name="文本框 4"/>
          <p:cNvSpPr txBox="1">
            <a:spLocks noChangeArrowheads="1"/>
          </p:cNvSpPr>
          <p:nvPr/>
        </p:nvSpPr>
        <p:spPr bwMode="auto">
          <a:xfrm>
            <a:off x="5275653" y="1971885"/>
            <a:ext cx="1406501"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突出</a:t>
            </a:r>
            <a:r>
              <a:rPr lang="zh-CN" altLang="en-US" sz="1800" b="0" dirty="0" smtClean="0">
                <a:solidFill>
                  <a:schemeClr val="tx1"/>
                </a:solidFill>
                <a:latin typeface="楷体" panose="02010609060101010101" pitchFamily="49" charset="-122"/>
                <a:ea typeface="楷体" panose="02010609060101010101" pitchFamily="49" charset="-122"/>
              </a:rPr>
              <a:t>重点</a:t>
            </a:r>
            <a:endParaRPr lang="zh-CN" altLang="en-US" sz="1800" b="0" dirty="0">
              <a:solidFill>
                <a:schemeClr val="tx1"/>
              </a:solidFill>
              <a:latin typeface="楷体" panose="02010609060101010101" pitchFamily="49" charset="-122"/>
              <a:ea typeface="楷体" panose="02010609060101010101" pitchFamily="49" charset="-122"/>
            </a:endParaRPr>
          </a:p>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减少</a:t>
            </a:r>
            <a:r>
              <a:rPr lang="zh-CN" altLang="en-US" sz="1800" b="0" dirty="0" smtClean="0">
                <a:solidFill>
                  <a:schemeClr val="tx1"/>
                </a:solidFill>
                <a:latin typeface="楷体" panose="02010609060101010101" pitchFamily="49" charset="-122"/>
                <a:ea typeface="楷体" panose="02010609060101010101" pitchFamily="49" charset="-122"/>
              </a:rPr>
              <a:t>干扰</a:t>
            </a:r>
            <a:endParaRPr lang="zh-CN" altLang="en-US" sz="1800" b="0" dirty="0">
              <a:solidFill>
                <a:schemeClr val="tx1"/>
              </a:solidFill>
              <a:latin typeface="楷体" panose="02010609060101010101" pitchFamily="49" charset="-122"/>
              <a:ea typeface="楷体" panose="02010609060101010101" pitchFamily="49" charset="-122"/>
            </a:endParaRPr>
          </a:p>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明确</a:t>
            </a:r>
            <a:r>
              <a:rPr lang="zh-CN" altLang="en-US" sz="1800" b="0" dirty="0" smtClean="0">
                <a:solidFill>
                  <a:schemeClr val="tx1"/>
                </a:solidFill>
                <a:latin typeface="楷体" panose="02010609060101010101" pitchFamily="49" charset="-122"/>
                <a:ea typeface="楷体" panose="02010609060101010101" pitchFamily="49" charset="-122"/>
              </a:rPr>
              <a:t>职位</a:t>
            </a:r>
          </a:p>
          <a:p>
            <a:pPr algn="just" eaLnBrk="0" hangingPunct="0">
              <a:lnSpc>
                <a:spcPct val="150000"/>
              </a:lnSpc>
              <a:buFont typeface="Wingdings" panose="05000000000000000000" pitchFamily="2" charset="2"/>
              <a:buChar char="Ø"/>
            </a:pPr>
            <a:r>
              <a:rPr lang="zh-CN" altLang="en-US" sz="1800" b="0" dirty="0" smtClean="0">
                <a:solidFill>
                  <a:schemeClr val="tx1"/>
                </a:solidFill>
                <a:latin typeface="楷体" panose="02010609060101010101" pitchFamily="49" charset="-122"/>
                <a:ea typeface="楷体" panose="02010609060101010101" pitchFamily="49" charset="-122"/>
              </a:rPr>
              <a:t>满足需求</a:t>
            </a:r>
          </a:p>
          <a:p>
            <a:pPr algn="just" eaLnBrk="0" hangingPunct="0">
              <a:lnSpc>
                <a:spcPct val="150000"/>
              </a:lnSpc>
              <a:buFont typeface="Wingdings" panose="05000000000000000000" pitchFamily="2" charset="2"/>
              <a:buChar char="Ø"/>
            </a:pPr>
            <a:r>
              <a:rPr lang="zh-CN" altLang="en-US" sz="1800" b="0" dirty="0" smtClean="0">
                <a:solidFill>
                  <a:schemeClr val="tx1"/>
                </a:solidFill>
                <a:latin typeface="楷体" panose="02010609060101010101" pitchFamily="49" charset="-122"/>
                <a:ea typeface="楷体" panose="02010609060101010101" pitchFamily="49" charset="-122"/>
              </a:rPr>
              <a:t>展示利他</a:t>
            </a:r>
            <a:endParaRPr lang="zh-CN" altLang="en-US" sz="1800" b="0" dirty="0">
              <a:solidFill>
                <a:schemeClr val="tx1"/>
              </a:solidFill>
              <a:latin typeface="楷体" panose="02010609060101010101" pitchFamily="49" charset="-122"/>
              <a:ea typeface="楷体" panose="02010609060101010101" pitchFamily="49" charset="-122"/>
            </a:endParaRPr>
          </a:p>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使用</a:t>
            </a:r>
            <a:r>
              <a:rPr lang="zh-CN" altLang="en-US" sz="1800" b="0" dirty="0" smtClean="0">
                <a:solidFill>
                  <a:schemeClr val="tx1"/>
                </a:solidFill>
                <a:latin typeface="楷体" panose="02010609060101010101" pitchFamily="49" charset="-122"/>
                <a:ea typeface="楷体" panose="02010609060101010101" pitchFamily="49" charset="-122"/>
              </a:rPr>
              <a:t>列表</a:t>
            </a:r>
            <a:endParaRPr lang="zh-CN" altLang="en-US" sz="1800" b="0" dirty="0">
              <a:solidFill>
                <a:schemeClr val="tx1"/>
              </a:solidFill>
              <a:latin typeface="楷体" panose="02010609060101010101" pitchFamily="49" charset="-122"/>
              <a:ea typeface="楷体" panose="02010609060101010101" pitchFamily="49" charset="-122"/>
            </a:endParaRPr>
          </a:p>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运用</a:t>
            </a:r>
            <a:r>
              <a:rPr lang="zh-CN" altLang="en-US" sz="1800" b="0" dirty="0" smtClean="0">
                <a:solidFill>
                  <a:schemeClr val="tx1"/>
                </a:solidFill>
                <a:latin typeface="楷体" panose="02010609060101010101" pitchFamily="49" charset="-122"/>
                <a:ea typeface="楷体" panose="02010609060101010101" pitchFamily="49" charset="-122"/>
              </a:rPr>
              <a:t>动词</a:t>
            </a:r>
            <a:endParaRPr lang="zh-CN" altLang="en-US" sz="1800" b="0" dirty="0">
              <a:solidFill>
                <a:schemeClr val="tx1"/>
              </a:solidFill>
              <a:latin typeface="楷体" panose="02010609060101010101" pitchFamily="49" charset="-122"/>
              <a:ea typeface="楷体" panose="02010609060101010101" pitchFamily="49" charset="-122"/>
            </a:endParaRPr>
          </a:p>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说明</a:t>
            </a:r>
            <a:r>
              <a:rPr lang="zh-CN" altLang="en-US" sz="1800" b="0" dirty="0" smtClean="0">
                <a:solidFill>
                  <a:schemeClr val="tx1"/>
                </a:solidFill>
                <a:latin typeface="楷体" panose="02010609060101010101" pitchFamily="49" charset="-122"/>
                <a:ea typeface="楷体" panose="02010609060101010101" pitchFamily="49" charset="-122"/>
              </a:rPr>
              <a:t>数字</a:t>
            </a:r>
            <a:endParaRPr lang="zh-CN" altLang="en-US" sz="1800" b="0" dirty="0">
              <a:solidFill>
                <a:schemeClr val="tx1"/>
              </a:solidFill>
              <a:latin typeface="楷体" panose="02010609060101010101" pitchFamily="49" charset="-122"/>
              <a:ea typeface="楷体" panose="02010609060101010101" pitchFamily="49" charset="-122"/>
            </a:endParaRPr>
          </a:p>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对齐</a:t>
            </a:r>
            <a:r>
              <a:rPr lang="zh-CN" altLang="en-US" sz="1800" b="0" dirty="0" smtClean="0">
                <a:solidFill>
                  <a:schemeClr val="tx1"/>
                </a:solidFill>
                <a:latin typeface="楷体" panose="02010609060101010101" pitchFamily="49" charset="-122"/>
                <a:ea typeface="楷体" panose="02010609060101010101" pitchFamily="49" charset="-122"/>
              </a:rPr>
              <a:t>格式</a:t>
            </a:r>
            <a:endParaRPr lang="zh-CN" altLang="en-US" sz="1800" b="0" dirty="0">
              <a:solidFill>
                <a:schemeClr val="tx1"/>
              </a:solidFill>
              <a:latin typeface="楷体" panose="02010609060101010101" pitchFamily="49" charset="-122"/>
              <a:ea typeface="楷体" panose="02010609060101010101" pitchFamily="49" charset="-122"/>
            </a:endParaRPr>
          </a:p>
          <a:p>
            <a:pPr algn="just" eaLnBrk="0" hangingPunct="0">
              <a:lnSpc>
                <a:spcPct val="150000"/>
              </a:lnSpc>
              <a:buFont typeface="Wingdings" panose="05000000000000000000" pitchFamily="2" charset="2"/>
              <a:buChar char="Ø"/>
            </a:pPr>
            <a:r>
              <a:rPr lang="zh-CN" altLang="en-US" sz="1800" b="0" dirty="0">
                <a:solidFill>
                  <a:schemeClr val="tx1"/>
                </a:solidFill>
                <a:latin typeface="楷体" panose="02010609060101010101" pitchFamily="49" charset="-122"/>
                <a:ea typeface="楷体" panose="02010609060101010101" pitchFamily="49" charset="-122"/>
              </a:rPr>
              <a:t>消灭</a:t>
            </a:r>
            <a:r>
              <a:rPr lang="zh-CN" altLang="en-US" sz="1800" b="0" dirty="0" smtClean="0">
                <a:solidFill>
                  <a:schemeClr val="tx1"/>
                </a:solidFill>
                <a:latin typeface="楷体" panose="02010609060101010101" pitchFamily="49" charset="-122"/>
                <a:ea typeface="楷体" panose="02010609060101010101" pitchFamily="49" charset="-122"/>
              </a:rPr>
              <a:t>错字</a:t>
            </a:r>
            <a:endParaRPr lang="zh-CN" altLang="en-US" sz="1600" b="0" dirty="0">
              <a:solidFill>
                <a:schemeClr val="tx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0087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14"/>
          <p:cNvSpPr txBox="1"/>
          <p:nvPr/>
        </p:nvSpPr>
        <p:spPr>
          <a:xfrm>
            <a:off x="3881257" y="775873"/>
            <a:ext cx="4103319"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课后作业</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
        <p:nvSpPr>
          <p:cNvPr id="3" name="内容占位符 2"/>
          <p:cNvSpPr txBox="1">
            <a:spLocks/>
          </p:cNvSpPr>
          <p:nvPr/>
        </p:nvSpPr>
        <p:spPr bwMode="auto">
          <a:xfrm>
            <a:off x="2468197" y="2529158"/>
            <a:ext cx="6929438" cy="225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latinLnBrk="0">
              <a:lnSpc>
                <a:spcPct val="150000"/>
              </a:lnSpc>
              <a:spcBef>
                <a:spcPts val="1800"/>
              </a:spcBef>
              <a:buFont typeface="Wingdings" panose="05000000000000000000" pitchFamily="2" charset="2"/>
              <a:buChar char="p"/>
            </a:pPr>
            <a:r>
              <a:rPr kumimoji="1" lang="zh-CN" altLang="en-US" sz="2400" dirty="0">
                <a:ea typeface="微软雅黑" panose="020B0503020204020204" pitchFamily="34" charset="-122"/>
              </a:rPr>
              <a:t>简历制作（第一次求职时自己希望达到的状态），不用上交，打印好</a:t>
            </a:r>
            <a:r>
              <a:rPr kumimoji="1" lang="zh-CN" altLang="en-US" sz="2400" dirty="0">
                <a:solidFill>
                  <a:srgbClr val="FF0000"/>
                </a:solidFill>
                <a:ea typeface="微软雅黑" panose="020B0503020204020204" pitchFamily="34" charset="-122"/>
              </a:rPr>
              <a:t>下次</a:t>
            </a:r>
            <a:r>
              <a:rPr kumimoji="1" lang="zh-CN" altLang="en-US" sz="2400" dirty="0">
                <a:ea typeface="微软雅黑" panose="020B0503020204020204" pitchFamily="34" charset="-122"/>
              </a:rPr>
              <a:t>课带</a:t>
            </a:r>
            <a:r>
              <a:rPr kumimoji="1" lang="zh-CN" altLang="en-US" sz="2400" dirty="0" smtClean="0">
                <a:ea typeface="微软雅黑" panose="020B0503020204020204" pitchFamily="34" charset="-122"/>
              </a:rPr>
              <a:t>过来。</a:t>
            </a:r>
            <a:endParaRPr kumimoji="1"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12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1770" y="4498174"/>
            <a:ext cx="8155940" cy="1323439"/>
          </a:xfrm>
          <a:prstGeom prst="rect">
            <a:avLst/>
          </a:prstGeom>
          <a:noFill/>
        </p:spPr>
        <p:txBody>
          <a:bodyPr wrap="square" rtlCol="0">
            <a:spAutoFit/>
          </a:bodyPr>
          <a:lstStyle/>
          <a:p>
            <a:r>
              <a:rPr lang="zh-CN" altLang="en-US" sz="8000" spc="800" dirty="0" smtClean="0">
                <a:latin typeface="等线" panose="02010600030101010101" pitchFamily="2" charset="-122"/>
                <a:ea typeface="等线" panose="02010600030101010101" pitchFamily="2" charset="-122"/>
              </a:rPr>
              <a:t>谢谢观看！</a:t>
            </a:r>
            <a:endParaRPr lang="en-US" sz="8000" spc="800" dirty="0">
              <a:latin typeface="等线" panose="02010600030101010101" pitchFamily="2" charset="-122"/>
              <a:ea typeface="等线" panose="02010600030101010101" pitchFamily="2" charset="-122"/>
            </a:endParaRPr>
          </a:p>
        </p:txBody>
      </p:sp>
      <p:sp>
        <p:nvSpPr>
          <p:cNvPr id="3" name="平行四边形 2"/>
          <p:cNvSpPr/>
          <p:nvPr/>
        </p:nvSpPr>
        <p:spPr>
          <a:xfrm>
            <a:off x="-761475" y="132927"/>
            <a:ext cx="4532198" cy="1242907"/>
          </a:xfrm>
          <a:prstGeom prst="parallelogram">
            <a:avLst>
              <a:gd name="adj" fmla="val 60084"/>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 name="直接连接符 3"/>
          <p:cNvCxnSpPr/>
          <p:nvPr/>
        </p:nvCxnSpPr>
        <p:spPr>
          <a:xfrm flipH="1">
            <a:off x="2438400" y="584200"/>
            <a:ext cx="2133600" cy="4775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689615" y="3813043"/>
            <a:ext cx="1229416" cy="249627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747546" y="6460797"/>
            <a:ext cx="2448000" cy="384043"/>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2400">
              <a:solidFill>
                <a:schemeClr val="bg1"/>
              </a:solidFill>
            </a:endParaRPr>
          </a:p>
        </p:txBody>
      </p:sp>
      <p:pic>
        <p:nvPicPr>
          <p:cNvPr id="7" name="图片 6" descr="timg"/>
          <p:cNvPicPr>
            <a:picLocks noChangeAspect="1"/>
          </p:cNvPicPr>
          <p:nvPr/>
        </p:nvPicPr>
        <p:blipFill>
          <a:blip r:embed="rId2"/>
          <a:srcRect l="-2844" t="1749" r="-16601" b="292"/>
          <a:stretch>
            <a:fillRect/>
          </a:stretch>
        </p:blipFill>
        <p:spPr>
          <a:xfrm>
            <a:off x="4821767" y="0"/>
            <a:ext cx="8534400" cy="4267200"/>
          </a:xfrm>
          <a:prstGeom prst="trapezoid">
            <a:avLst>
              <a:gd name="adj" fmla="val 33670"/>
            </a:avLst>
          </a:prstGeom>
        </p:spPr>
      </p:pic>
      <p:pic>
        <p:nvPicPr>
          <p:cNvPr id="9" name="图片 8"/>
          <p:cNvPicPr>
            <a:picLocks noChangeAspect="1"/>
          </p:cNvPicPr>
          <p:nvPr/>
        </p:nvPicPr>
        <p:blipFill>
          <a:blip r:embed="rId3"/>
          <a:stretch>
            <a:fillRect/>
          </a:stretch>
        </p:blipFill>
        <p:spPr>
          <a:xfrm>
            <a:off x="162560" y="260304"/>
            <a:ext cx="2944291" cy="813373"/>
          </a:xfrm>
          <a:prstGeom prst="rect">
            <a:avLst/>
          </a:prstGeom>
        </p:spPr>
      </p:pic>
      <p:sp>
        <p:nvSpPr>
          <p:cNvPr id="10" name="矩形 9"/>
          <p:cNvSpPr/>
          <p:nvPr/>
        </p:nvSpPr>
        <p:spPr>
          <a:xfrm>
            <a:off x="9766400" y="6460791"/>
            <a:ext cx="2560164" cy="369332"/>
          </a:xfrm>
          <a:prstGeom prst="rect">
            <a:avLst/>
          </a:prstGeom>
        </p:spPr>
        <p:txBody>
          <a:bodyPr wrap="square">
            <a:noAutofit/>
          </a:bodyPr>
          <a:lstStyle/>
          <a:p>
            <a:pPr algn="ctr"/>
            <a:r>
              <a:rPr lang="zh-CN" altLang="en-US" dirty="0">
                <a:solidFill>
                  <a:schemeClr val="bg1"/>
                </a:solidFill>
                <a:latin typeface="+mj-ea"/>
              </a:rPr>
              <a:t>浙江大学《就业指导》</a:t>
            </a:r>
          </a:p>
        </p:txBody>
      </p:sp>
    </p:spTree>
    <p:extLst>
      <p:ext uri="{BB962C8B-B14F-4D97-AF65-F5344CB8AC3E}">
        <p14:creationId xmlns:p14="http://schemas.microsoft.com/office/powerpoint/2010/main" val="1200643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98343" y="1811459"/>
            <a:ext cx="5124450" cy="4381500"/>
          </a:xfrm>
          <a:prstGeom prst="rect">
            <a:avLst/>
          </a:prstGeom>
        </p:spPr>
      </p:pic>
      <p:pic>
        <p:nvPicPr>
          <p:cNvPr id="4" name="图片 3"/>
          <p:cNvPicPr>
            <a:picLocks noChangeAspect="1"/>
          </p:cNvPicPr>
          <p:nvPr/>
        </p:nvPicPr>
        <p:blipFill>
          <a:blip r:embed="rId3"/>
          <a:stretch>
            <a:fillRect/>
          </a:stretch>
        </p:blipFill>
        <p:spPr>
          <a:xfrm>
            <a:off x="5604681" y="1811759"/>
            <a:ext cx="3205248" cy="4381200"/>
          </a:xfrm>
          <a:prstGeom prst="rect">
            <a:avLst/>
          </a:prstGeom>
        </p:spPr>
      </p:pic>
      <p:pic>
        <p:nvPicPr>
          <p:cNvPr id="5" name="图片 4"/>
          <p:cNvPicPr>
            <a:picLocks noChangeAspect="1"/>
          </p:cNvPicPr>
          <p:nvPr/>
        </p:nvPicPr>
        <p:blipFill>
          <a:blip r:embed="rId4"/>
          <a:stretch>
            <a:fillRect/>
          </a:stretch>
        </p:blipFill>
        <p:spPr>
          <a:xfrm>
            <a:off x="8891817" y="1811759"/>
            <a:ext cx="2860131" cy="4381200"/>
          </a:xfrm>
          <a:prstGeom prst="rect">
            <a:avLst/>
          </a:prstGeom>
        </p:spPr>
      </p:pic>
      <p:sp>
        <p:nvSpPr>
          <p:cNvPr id="6" name="TextBox 14"/>
          <p:cNvSpPr txBox="1"/>
          <p:nvPr/>
        </p:nvSpPr>
        <p:spPr>
          <a:xfrm>
            <a:off x="2751438" y="775873"/>
            <a:ext cx="6763265"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了解企业</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622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p:nvPr/>
        </p:nvSpPr>
        <p:spPr>
          <a:xfrm>
            <a:off x="2423754" y="775873"/>
            <a:ext cx="7548382"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了解岗位</a:t>
            </a:r>
            <a:r>
              <a:rPr lang="en-US" altLang="zh-CN" sz="4000" b="1" spc="800" dirty="0" smtClean="0">
                <a:solidFill>
                  <a:srgbClr val="404040"/>
                </a:solidFill>
                <a:latin typeface="微软雅黑" panose="020B0503020204020204" pitchFamily="34" charset="-122"/>
                <a:ea typeface="微软雅黑" panose="020B0503020204020204" pitchFamily="34" charset="-122"/>
              </a:rPr>
              <a:t>—</a:t>
            </a:r>
            <a:r>
              <a:rPr lang="zh-CN" altLang="en-US" sz="4000" b="1" spc="800" dirty="0" smtClean="0">
                <a:solidFill>
                  <a:srgbClr val="404040"/>
                </a:solidFill>
                <a:latin typeface="微软雅黑" panose="020B0503020204020204" pitchFamily="34" charset="-122"/>
                <a:ea typeface="微软雅黑" panose="020B0503020204020204" pitchFamily="34" charset="-122"/>
              </a:rPr>
              <a:t>工作能力的范畴</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
        <p:nvSpPr>
          <p:cNvPr id="11" name="矩形 6"/>
          <p:cNvSpPr>
            <a:spLocks noChangeArrowheads="1"/>
          </p:cNvSpPr>
          <p:nvPr/>
        </p:nvSpPr>
        <p:spPr bwMode="auto">
          <a:xfrm>
            <a:off x="7774018" y="3264934"/>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eaLnBrk="1" hangingPunct="1">
              <a:spcBef>
                <a:spcPct val="0"/>
              </a:spcBef>
              <a:buFontTx/>
              <a:buNone/>
            </a:pPr>
            <a:endParaRPr lang="en-US" altLang="zh-CN" sz="1800" b="1">
              <a:latin typeface="楷体_GB2312" pitchFamily="49" charset="-122"/>
              <a:ea typeface="楷体_GB2312" pitchFamily="49" charset="-122"/>
            </a:endParaRPr>
          </a:p>
        </p:txBody>
      </p:sp>
      <p:pic>
        <p:nvPicPr>
          <p:cNvPr id="13" name="Picture 2" descr="C:\Users\ZHUHUI\Pictures\冰山.jpg"/>
          <p:cNvPicPr>
            <a:picLocks noChangeAspect="1" noChangeArrowheads="1"/>
          </p:cNvPicPr>
          <p:nvPr/>
        </p:nvPicPr>
        <p:blipFill rotWithShape="1">
          <a:blip r:embed="rId2">
            <a:extLst>
              <a:ext uri="{28A0092B-C50C-407E-A947-70E740481C1C}">
                <a14:useLocalDpi xmlns:a14="http://schemas.microsoft.com/office/drawing/2010/main" val="0"/>
              </a:ext>
            </a:extLst>
          </a:blip>
          <a:srcRect t="6918" b="2829"/>
          <a:stretch/>
        </p:blipFill>
        <p:spPr bwMode="auto">
          <a:xfrm>
            <a:off x="6340116" y="1906438"/>
            <a:ext cx="4046088" cy="478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p:nvPr/>
        </p:nvCxnSpPr>
        <p:spPr>
          <a:xfrm>
            <a:off x="2423754" y="3227104"/>
            <a:ext cx="392906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7"/>
          <p:cNvSpPr txBox="1">
            <a:spLocks noChangeArrowheads="1"/>
          </p:cNvSpPr>
          <p:nvPr/>
        </p:nvSpPr>
        <p:spPr bwMode="auto">
          <a:xfrm>
            <a:off x="4281129" y="2268254"/>
            <a:ext cx="16430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algn="r" eaLnBrk="1" latinLnBrk="0" hangingPunct="1">
              <a:spcBef>
                <a:spcPct val="0"/>
              </a:spcBef>
              <a:buFontTx/>
              <a:buNone/>
            </a:pPr>
            <a:r>
              <a:rPr lang="zh-CN" altLang="en-US" sz="1800" b="1">
                <a:ea typeface="宋体" panose="02010600030101010101" pitchFamily="2" charset="-122"/>
              </a:rPr>
              <a:t>知识</a:t>
            </a:r>
            <a:r>
              <a:rPr lang="en-US" altLang="zh-CN" sz="1800" b="1">
                <a:ea typeface="宋体" panose="02010600030101010101" pitchFamily="2" charset="-122"/>
              </a:rPr>
              <a:t>—K</a:t>
            </a:r>
          </a:p>
          <a:p>
            <a:pPr algn="r" eaLnBrk="1" latinLnBrk="0" hangingPunct="1">
              <a:spcBef>
                <a:spcPct val="0"/>
              </a:spcBef>
              <a:buFontTx/>
              <a:buNone/>
            </a:pPr>
            <a:endParaRPr lang="en-US" altLang="zh-CN" sz="1200" b="1">
              <a:ea typeface="宋体" panose="02010600030101010101" pitchFamily="2" charset="-122"/>
            </a:endParaRPr>
          </a:p>
          <a:p>
            <a:pPr algn="r" eaLnBrk="1" latinLnBrk="0" hangingPunct="1">
              <a:spcBef>
                <a:spcPct val="0"/>
              </a:spcBef>
              <a:buFontTx/>
              <a:buNone/>
            </a:pPr>
            <a:r>
              <a:rPr lang="zh-CN" altLang="en-US" sz="1800" b="1">
                <a:ea typeface="宋体" panose="02010600030101010101" pitchFamily="2" charset="-122"/>
              </a:rPr>
              <a:t>专业技能</a:t>
            </a:r>
            <a:r>
              <a:rPr lang="en-US" altLang="zh-CN" sz="1800" b="1">
                <a:ea typeface="宋体" panose="02010600030101010101" pitchFamily="2" charset="-122"/>
              </a:rPr>
              <a:t>—S</a:t>
            </a:r>
            <a:endParaRPr lang="zh-CN" altLang="en-US" sz="1800" b="1">
              <a:ea typeface="宋体" panose="02010600030101010101" pitchFamily="2" charset="-122"/>
            </a:endParaRPr>
          </a:p>
        </p:txBody>
      </p:sp>
      <p:sp>
        <p:nvSpPr>
          <p:cNvPr id="16" name="TextBox 18"/>
          <p:cNvSpPr txBox="1">
            <a:spLocks noChangeArrowheads="1"/>
          </p:cNvSpPr>
          <p:nvPr/>
        </p:nvSpPr>
        <p:spPr bwMode="auto">
          <a:xfrm>
            <a:off x="4281129" y="3554129"/>
            <a:ext cx="164306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algn="r" eaLnBrk="1" latinLnBrk="0" hangingPunct="1">
              <a:spcBef>
                <a:spcPct val="0"/>
              </a:spcBef>
              <a:buFontTx/>
              <a:buNone/>
            </a:pPr>
            <a:r>
              <a:rPr lang="zh-CN" altLang="en-US" sz="1800" b="1">
                <a:ea typeface="宋体" panose="02010600030101010101" pitchFamily="2" charset="-122"/>
              </a:rPr>
              <a:t>综合能力</a:t>
            </a:r>
            <a:r>
              <a:rPr lang="en-US" altLang="zh-CN" sz="1800" b="1">
                <a:ea typeface="宋体" panose="02010600030101010101" pitchFamily="2" charset="-122"/>
              </a:rPr>
              <a:t>—A</a:t>
            </a:r>
          </a:p>
          <a:p>
            <a:pPr algn="r" eaLnBrk="1" latinLnBrk="0" hangingPunct="1">
              <a:spcBef>
                <a:spcPct val="0"/>
              </a:spcBef>
              <a:buFontTx/>
              <a:buNone/>
            </a:pPr>
            <a:endParaRPr lang="en-US" altLang="zh-CN" sz="1200" b="1">
              <a:ea typeface="宋体" panose="02010600030101010101" pitchFamily="2" charset="-122"/>
            </a:endParaRPr>
          </a:p>
          <a:p>
            <a:pPr algn="r" eaLnBrk="1" latinLnBrk="0" hangingPunct="1">
              <a:spcBef>
                <a:spcPct val="0"/>
              </a:spcBef>
              <a:buFontTx/>
              <a:buNone/>
            </a:pPr>
            <a:r>
              <a:rPr lang="zh-CN" altLang="en-US" sz="1800" b="1">
                <a:ea typeface="宋体" panose="02010600030101010101" pitchFamily="2" charset="-122"/>
              </a:rPr>
              <a:t>个性特征</a:t>
            </a:r>
            <a:r>
              <a:rPr lang="en-US" altLang="zh-CN" sz="1800" b="1">
                <a:ea typeface="宋体" panose="02010600030101010101" pitchFamily="2" charset="-122"/>
              </a:rPr>
              <a:t>—P</a:t>
            </a:r>
          </a:p>
          <a:p>
            <a:pPr algn="r" eaLnBrk="1" latinLnBrk="0" hangingPunct="1">
              <a:spcBef>
                <a:spcPct val="0"/>
              </a:spcBef>
              <a:buFontTx/>
              <a:buNone/>
            </a:pPr>
            <a:endParaRPr lang="en-US" altLang="zh-CN" sz="1200" b="1">
              <a:ea typeface="宋体" panose="02010600030101010101" pitchFamily="2" charset="-122"/>
            </a:endParaRPr>
          </a:p>
          <a:p>
            <a:pPr algn="r" eaLnBrk="1" latinLnBrk="0" hangingPunct="1">
              <a:spcBef>
                <a:spcPct val="0"/>
              </a:spcBef>
              <a:buFontTx/>
              <a:buNone/>
            </a:pPr>
            <a:r>
              <a:rPr lang="zh-CN" altLang="en-US" sz="1800" b="1">
                <a:ea typeface="宋体" panose="02010600030101010101" pitchFamily="2" charset="-122"/>
              </a:rPr>
              <a:t>动机</a:t>
            </a:r>
            <a:r>
              <a:rPr lang="en-US" altLang="zh-CN" sz="1800" b="1">
                <a:ea typeface="宋体" panose="02010600030101010101" pitchFamily="2" charset="-122"/>
              </a:rPr>
              <a:t>—M</a:t>
            </a:r>
          </a:p>
          <a:p>
            <a:pPr algn="r" eaLnBrk="1" latinLnBrk="0" hangingPunct="1">
              <a:spcBef>
                <a:spcPct val="0"/>
              </a:spcBef>
              <a:buFontTx/>
              <a:buNone/>
            </a:pPr>
            <a:endParaRPr lang="en-US" altLang="zh-CN" sz="1200" b="1">
              <a:ea typeface="宋体" panose="02010600030101010101" pitchFamily="2" charset="-122"/>
            </a:endParaRPr>
          </a:p>
          <a:p>
            <a:pPr algn="r" eaLnBrk="1" latinLnBrk="0" hangingPunct="1">
              <a:spcBef>
                <a:spcPct val="0"/>
              </a:spcBef>
              <a:buFontTx/>
              <a:buNone/>
            </a:pPr>
            <a:r>
              <a:rPr lang="zh-CN" altLang="en-US" sz="1800" b="1">
                <a:ea typeface="宋体" panose="02010600030101010101" pitchFamily="2" charset="-122"/>
              </a:rPr>
              <a:t>价值观</a:t>
            </a:r>
            <a:r>
              <a:rPr lang="en-US" altLang="zh-CN" sz="1800" b="1">
                <a:ea typeface="宋体" panose="02010600030101010101" pitchFamily="2" charset="-122"/>
              </a:rPr>
              <a:t>—V</a:t>
            </a:r>
            <a:endParaRPr lang="zh-CN" altLang="en-US" sz="1800" b="1">
              <a:ea typeface="宋体" panose="02010600030101010101" pitchFamily="2" charset="-122"/>
            </a:endParaRPr>
          </a:p>
        </p:txBody>
      </p:sp>
      <p:cxnSp>
        <p:nvCxnSpPr>
          <p:cNvPr id="17" name="直接连接符 16"/>
          <p:cNvCxnSpPr/>
          <p:nvPr/>
        </p:nvCxnSpPr>
        <p:spPr>
          <a:xfrm>
            <a:off x="5924191" y="2441291"/>
            <a:ext cx="2714625" cy="158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924191" y="2939766"/>
            <a:ext cx="2714625" cy="158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924191" y="3727166"/>
            <a:ext cx="2714625" cy="158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24191" y="4225641"/>
            <a:ext cx="2714625" cy="158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24191" y="4655854"/>
            <a:ext cx="2714625" cy="158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24191" y="5154329"/>
            <a:ext cx="2714625" cy="158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6"/>
          <p:cNvSpPr txBox="1">
            <a:spLocks noChangeArrowheads="1"/>
          </p:cNvSpPr>
          <p:nvPr/>
        </p:nvSpPr>
        <p:spPr bwMode="auto">
          <a:xfrm>
            <a:off x="2066566" y="2298416"/>
            <a:ext cx="242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eaLnBrk="1" latinLnBrk="0" hangingPunct="1">
              <a:spcBef>
                <a:spcPct val="0"/>
              </a:spcBef>
              <a:buFontTx/>
              <a:buNone/>
            </a:pPr>
            <a:r>
              <a:rPr lang="zh-CN" altLang="en-US" sz="1800">
                <a:ea typeface="宋体" panose="02010600030101010101" pitchFamily="2" charset="-122"/>
              </a:rPr>
              <a:t>可培养</a:t>
            </a:r>
            <a:endParaRPr lang="en-US" altLang="zh-CN" sz="1800">
              <a:ea typeface="宋体" panose="02010600030101010101" pitchFamily="2" charset="-122"/>
            </a:endParaRPr>
          </a:p>
          <a:p>
            <a:pPr eaLnBrk="1" latinLnBrk="0" hangingPunct="1">
              <a:spcBef>
                <a:spcPct val="0"/>
              </a:spcBef>
              <a:buFontTx/>
              <a:buNone/>
            </a:pPr>
            <a:r>
              <a:rPr lang="en-US" altLang="zh-CN" sz="1800">
                <a:ea typeface="宋体" panose="02010600030101010101" pitchFamily="2" charset="-122"/>
              </a:rPr>
              <a:t>—</a:t>
            </a:r>
            <a:r>
              <a:rPr lang="zh-CN" altLang="en-US" sz="1800">
                <a:ea typeface="宋体" panose="02010600030101010101" pitchFamily="2" charset="-122"/>
              </a:rPr>
              <a:t>相对容易且富有成效</a:t>
            </a:r>
          </a:p>
        </p:txBody>
      </p:sp>
      <p:sp>
        <p:nvSpPr>
          <p:cNvPr id="24" name="TextBox 29"/>
          <p:cNvSpPr txBox="1">
            <a:spLocks noChangeArrowheads="1"/>
          </p:cNvSpPr>
          <p:nvPr/>
        </p:nvSpPr>
        <p:spPr bwMode="auto">
          <a:xfrm>
            <a:off x="2066566" y="4366929"/>
            <a:ext cx="2643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eaLnBrk="1" latinLnBrk="0" hangingPunct="1">
              <a:spcBef>
                <a:spcPct val="0"/>
              </a:spcBef>
              <a:buFontTx/>
              <a:buNone/>
            </a:pPr>
            <a:r>
              <a:rPr lang="zh-CN" altLang="en-US" sz="1800">
                <a:ea typeface="宋体" panose="02010600030101010101" pitchFamily="2" charset="-122"/>
              </a:rPr>
              <a:t>难于培养</a:t>
            </a:r>
            <a:endParaRPr lang="en-US" altLang="zh-CN" sz="1800">
              <a:ea typeface="宋体" panose="02010600030101010101" pitchFamily="2" charset="-122"/>
            </a:endParaRPr>
          </a:p>
          <a:p>
            <a:pPr eaLnBrk="1" latinLnBrk="0" hangingPunct="1">
              <a:spcBef>
                <a:spcPct val="0"/>
              </a:spcBef>
              <a:buFontTx/>
              <a:buNone/>
            </a:pPr>
            <a:r>
              <a:rPr lang="en-US" altLang="zh-CN" sz="1800">
                <a:ea typeface="宋体" panose="02010600030101010101" pitchFamily="2" charset="-122"/>
              </a:rPr>
              <a:t>—</a:t>
            </a:r>
            <a:r>
              <a:rPr lang="zh-CN" altLang="en-US" sz="1800">
                <a:ea typeface="宋体" panose="02010600030101010101" pitchFamily="2" charset="-122"/>
              </a:rPr>
              <a:t>成本高且往往效果不佳</a:t>
            </a:r>
          </a:p>
        </p:txBody>
      </p:sp>
    </p:spTree>
    <p:extLst>
      <p:ext uri="{BB962C8B-B14F-4D97-AF65-F5344CB8AC3E}">
        <p14:creationId xmlns:p14="http://schemas.microsoft.com/office/powerpoint/2010/main" val="1373800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 xmlns:a16="http://schemas.microsoft.com/office/drawing/2014/main" id="{2C67BFFD-7BE4-47AA-9F01-B3EB98F55A76}"/>
              </a:ext>
            </a:extLst>
          </p:cNvPr>
          <p:cNvGraphicFramePr>
            <a:graphicFrameLocks noGrp="1"/>
          </p:cNvGraphicFramePr>
          <p:nvPr/>
        </p:nvGraphicFramePr>
        <p:xfrm>
          <a:off x="27711" y="1930631"/>
          <a:ext cx="7786686" cy="4079878"/>
        </p:xfrm>
        <a:graphic>
          <a:graphicData uri="http://schemas.openxmlformats.org/drawingml/2006/table">
            <a:tbl>
              <a:tblPr firstRow="1" bandRow="1">
                <a:tableStyleId>{5C22544A-7EE6-4342-B048-85BDC9FD1C3A}</a:tableStyleId>
              </a:tblPr>
              <a:tblGrid>
                <a:gridCol w="1785938">
                  <a:extLst>
                    <a:ext uri="{9D8B030D-6E8A-4147-A177-3AD203B41FA5}">
                      <a16:colId xmlns="" xmlns:a16="http://schemas.microsoft.com/office/drawing/2014/main" val="20000"/>
                    </a:ext>
                  </a:extLst>
                </a:gridCol>
                <a:gridCol w="1428750">
                  <a:extLst>
                    <a:ext uri="{9D8B030D-6E8A-4147-A177-3AD203B41FA5}">
                      <a16:colId xmlns="" xmlns:a16="http://schemas.microsoft.com/office/drawing/2014/main" val="20001"/>
                    </a:ext>
                  </a:extLst>
                </a:gridCol>
                <a:gridCol w="1428750">
                  <a:extLst>
                    <a:ext uri="{9D8B030D-6E8A-4147-A177-3AD203B41FA5}">
                      <a16:colId xmlns="" xmlns:a16="http://schemas.microsoft.com/office/drawing/2014/main" val="20002"/>
                    </a:ext>
                  </a:extLst>
                </a:gridCol>
                <a:gridCol w="1714500">
                  <a:extLst>
                    <a:ext uri="{9D8B030D-6E8A-4147-A177-3AD203B41FA5}">
                      <a16:colId xmlns="" xmlns:a16="http://schemas.microsoft.com/office/drawing/2014/main" val="20003"/>
                    </a:ext>
                  </a:extLst>
                </a:gridCol>
                <a:gridCol w="1428748">
                  <a:extLst>
                    <a:ext uri="{9D8B030D-6E8A-4147-A177-3AD203B41FA5}">
                      <a16:colId xmlns="" xmlns:a16="http://schemas.microsoft.com/office/drawing/2014/main" val="20004"/>
                    </a:ext>
                  </a:extLst>
                </a:gridCol>
              </a:tblGrid>
              <a:tr h="370898">
                <a:tc>
                  <a:txBody>
                    <a:bodyPr/>
                    <a:lstStyle/>
                    <a:p>
                      <a:r>
                        <a:rPr lang="zh-CN" altLang="en-US" sz="1800" dirty="0">
                          <a:latin typeface="宋体" pitchFamily="2" charset="-122"/>
                          <a:ea typeface="宋体" pitchFamily="2" charset="-122"/>
                        </a:rPr>
                        <a:t>战略决策</a:t>
                      </a:r>
                    </a:p>
                  </a:txBody>
                  <a:tcPr marL="91439" marR="91439" marT="45727" marB="45727"/>
                </a:tc>
                <a:tc>
                  <a:txBody>
                    <a:bodyPr/>
                    <a:lstStyle/>
                    <a:p>
                      <a:r>
                        <a:rPr lang="zh-CN" altLang="en-US" sz="1800" dirty="0">
                          <a:latin typeface="宋体" pitchFamily="2" charset="-122"/>
                          <a:ea typeface="宋体" pitchFamily="2" charset="-122"/>
                        </a:rPr>
                        <a:t>组织管理</a:t>
                      </a:r>
                    </a:p>
                  </a:txBody>
                  <a:tcPr marL="91439" marR="91439" marT="45727" marB="45727"/>
                </a:tc>
                <a:tc>
                  <a:txBody>
                    <a:bodyPr/>
                    <a:lstStyle/>
                    <a:p>
                      <a:r>
                        <a:rPr lang="zh-CN" altLang="en-US" sz="1800" dirty="0">
                          <a:latin typeface="宋体" pitchFamily="2" charset="-122"/>
                          <a:ea typeface="宋体" pitchFamily="2" charset="-122"/>
                        </a:rPr>
                        <a:t>执行监控</a:t>
                      </a:r>
                    </a:p>
                  </a:txBody>
                  <a:tcPr marL="91439" marR="91439" marT="45727" marB="45727"/>
                </a:tc>
                <a:tc>
                  <a:txBody>
                    <a:bodyPr/>
                    <a:lstStyle/>
                    <a:p>
                      <a:r>
                        <a:rPr lang="zh-CN" altLang="en-US" sz="1800" dirty="0">
                          <a:latin typeface="宋体" pitchFamily="2" charset="-122"/>
                          <a:ea typeface="宋体" pitchFamily="2" charset="-122"/>
                        </a:rPr>
                        <a:t>沟通影响</a:t>
                      </a:r>
                    </a:p>
                  </a:txBody>
                  <a:tcPr marL="91439" marR="91439" marT="45727" marB="45727"/>
                </a:tc>
                <a:tc>
                  <a:txBody>
                    <a:bodyPr/>
                    <a:lstStyle/>
                    <a:p>
                      <a:r>
                        <a:rPr lang="zh-CN" altLang="en-US" sz="1800" dirty="0">
                          <a:latin typeface="宋体" pitchFamily="2" charset="-122"/>
                          <a:ea typeface="宋体" pitchFamily="2" charset="-122"/>
                        </a:rPr>
                        <a:t>变革成长</a:t>
                      </a:r>
                    </a:p>
                  </a:txBody>
                  <a:tcPr marL="91439" marR="91439" marT="45727" marB="45727"/>
                </a:tc>
                <a:extLst>
                  <a:ext uri="{0D108BD9-81ED-4DB2-BD59-A6C34878D82A}">
                    <a16:rowId xmlns="" xmlns:a16="http://schemas.microsoft.com/office/drawing/2014/main" val="10000"/>
                  </a:ext>
                </a:extLst>
              </a:tr>
              <a:tr h="370898">
                <a:tc>
                  <a:txBody>
                    <a:bodyPr/>
                    <a:lstStyle/>
                    <a:p>
                      <a:r>
                        <a:rPr lang="zh-CN" altLang="en-US" sz="1800" dirty="0">
                          <a:latin typeface="宋体" pitchFamily="2" charset="-122"/>
                          <a:ea typeface="宋体" pitchFamily="2" charset="-122"/>
                        </a:rPr>
                        <a:t>战略理解与执行</a:t>
                      </a:r>
                    </a:p>
                  </a:txBody>
                  <a:tcPr marL="91439" marR="91439" marT="45727" marB="45727"/>
                </a:tc>
                <a:tc>
                  <a:txBody>
                    <a:bodyPr/>
                    <a:lstStyle/>
                    <a:p>
                      <a:r>
                        <a:rPr lang="zh-CN" altLang="en-US" sz="1800" dirty="0">
                          <a:latin typeface="宋体" pitchFamily="2" charset="-122"/>
                          <a:ea typeface="宋体" pitchFamily="2" charset="-122"/>
                        </a:rPr>
                        <a:t>培养下属</a:t>
                      </a:r>
                    </a:p>
                  </a:txBody>
                  <a:tcPr marL="91439" marR="91439" marT="45727" marB="45727"/>
                </a:tc>
                <a:tc>
                  <a:txBody>
                    <a:bodyPr/>
                    <a:lstStyle/>
                    <a:p>
                      <a:r>
                        <a:rPr lang="zh-CN" altLang="en-US" sz="1800" dirty="0">
                          <a:latin typeface="宋体" pitchFamily="2" charset="-122"/>
                          <a:ea typeface="宋体" pitchFamily="2" charset="-122"/>
                        </a:rPr>
                        <a:t>责任心</a:t>
                      </a:r>
                    </a:p>
                  </a:txBody>
                  <a:tcPr marL="91439" marR="91439" marT="45727" marB="45727"/>
                </a:tc>
                <a:tc>
                  <a:txBody>
                    <a:bodyPr/>
                    <a:lstStyle/>
                    <a:p>
                      <a:r>
                        <a:rPr lang="zh-CN" altLang="en-US" sz="1800" dirty="0">
                          <a:latin typeface="宋体" pitchFamily="2" charset="-122"/>
                          <a:ea typeface="宋体" pitchFamily="2" charset="-122"/>
                        </a:rPr>
                        <a:t>影响说服</a:t>
                      </a:r>
                    </a:p>
                  </a:txBody>
                  <a:tcPr marL="91439" marR="91439" marT="45727" marB="45727"/>
                </a:tc>
                <a:tc>
                  <a:txBody>
                    <a:bodyPr/>
                    <a:lstStyle/>
                    <a:p>
                      <a:r>
                        <a:rPr lang="zh-CN" altLang="en-US" sz="1800" dirty="0">
                          <a:latin typeface="宋体" pitchFamily="2" charset="-122"/>
                          <a:ea typeface="宋体" pitchFamily="2" charset="-122"/>
                        </a:rPr>
                        <a:t>抗压能力</a:t>
                      </a:r>
                    </a:p>
                  </a:txBody>
                  <a:tcPr marL="91439" marR="91439" marT="45727" marB="45727"/>
                </a:tc>
                <a:extLst>
                  <a:ext uri="{0D108BD9-81ED-4DB2-BD59-A6C34878D82A}">
                    <a16:rowId xmlns="" xmlns:a16="http://schemas.microsoft.com/office/drawing/2014/main" val="10001"/>
                  </a:ext>
                </a:extLst>
              </a:tr>
              <a:tr h="370898">
                <a:tc>
                  <a:txBody>
                    <a:bodyPr/>
                    <a:lstStyle/>
                    <a:p>
                      <a:r>
                        <a:rPr lang="zh-CN" altLang="en-US" sz="1800" dirty="0">
                          <a:latin typeface="宋体" pitchFamily="2" charset="-122"/>
                          <a:ea typeface="宋体" pitchFamily="2" charset="-122"/>
                        </a:rPr>
                        <a:t>客户导向</a:t>
                      </a:r>
                    </a:p>
                  </a:txBody>
                  <a:tcPr marL="91439" marR="91439" marT="45727" marB="45727"/>
                </a:tc>
                <a:tc>
                  <a:txBody>
                    <a:bodyPr/>
                    <a:lstStyle/>
                    <a:p>
                      <a:r>
                        <a:rPr lang="zh-CN" altLang="en-US" sz="1800" dirty="0">
                          <a:latin typeface="宋体" pitchFamily="2" charset="-122"/>
                          <a:ea typeface="宋体" pitchFamily="2" charset="-122"/>
                        </a:rPr>
                        <a:t>团队建设</a:t>
                      </a:r>
                    </a:p>
                  </a:txBody>
                  <a:tcPr marL="91439" marR="91439" marT="45727" marB="45727"/>
                </a:tc>
                <a:tc>
                  <a:txBody>
                    <a:bodyPr/>
                    <a:lstStyle/>
                    <a:p>
                      <a:r>
                        <a:rPr lang="zh-CN" altLang="en-US" sz="1800" dirty="0">
                          <a:latin typeface="宋体" pitchFamily="2" charset="-122"/>
                          <a:ea typeface="宋体" pitchFamily="2" charset="-122"/>
                        </a:rPr>
                        <a:t>积极主动</a:t>
                      </a:r>
                    </a:p>
                  </a:txBody>
                  <a:tcPr marL="91439" marR="91439" marT="45727" marB="45727"/>
                </a:tc>
                <a:tc>
                  <a:txBody>
                    <a:bodyPr/>
                    <a:lstStyle/>
                    <a:p>
                      <a:r>
                        <a:rPr lang="zh-CN" altLang="en-US" sz="1800" dirty="0">
                          <a:latin typeface="宋体" pitchFamily="2" charset="-122"/>
                          <a:ea typeface="宋体" pitchFamily="2" charset="-122"/>
                        </a:rPr>
                        <a:t>人际关系经营</a:t>
                      </a:r>
                    </a:p>
                  </a:txBody>
                  <a:tcPr marL="91439" marR="91439" marT="45727" marB="45727"/>
                </a:tc>
                <a:tc>
                  <a:txBody>
                    <a:bodyPr/>
                    <a:lstStyle/>
                    <a:p>
                      <a:r>
                        <a:rPr lang="zh-CN" altLang="en-US" sz="1800" dirty="0">
                          <a:latin typeface="宋体" pitchFamily="2" charset="-122"/>
                          <a:ea typeface="宋体" pitchFamily="2" charset="-122"/>
                        </a:rPr>
                        <a:t>灵活应变</a:t>
                      </a:r>
                    </a:p>
                  </a:txBody>
                  <a:tcPr marL="91439" marR="91439" marT="45727" marB="45727"/>
                </a:tc>
                <a:extLst>
                  <a:ext uri="{0D108BD9-81ED-4DB2-BD59-A6C34878D82A}">
                    <a16:rowId xmlns="" xmlns:a16="http://schemas.microsoft.com/office/drawing/2014/main" val="10002"/>
                  </a:ext>
                </a:extLst>
              </a:tr>
              <a:tr h="370898">
                <a:tc>
                  <a:txBody>
                    <a:bodyPr/>
                    <a:lstStyle/>
                    <a:p>
                      <a:r>
                        <a:rPr lang="zh-CN" altLang="en-US" sz="1800" dirty="0">
                          <a:latin typeface="宋体" pitchFamily="2" charset="-122"/>
                          <a:ea typeface="宋体" pitchFamily="2" charset="-122"/>
                        </a:rPr>
                        <a:t>结果导向</a:t>
                      </a:r>
                    </a:p>
                  </a:txBody>
                  <a:tcPr marL="91439" marR="91439" marT="45727" marB="45727"/>
                </a:tc>
                <a:tc>
                  <a:txBody>
                    <a:bodyPr/>
                    <a:lstStyle/>
                    <a:p>
                      <a:r>
                        <a:rPr lang="zh-CN" altLang="en-US" sz="1800" dirty="0">
                          <a:latin typeface="宋体" pitchFamily="2" charset="-122"/>
                          <a:ea typeface="宋体" pitchFamily="2" charset="-122"/>
                        </a:rPr>
                        <a:t>授权管理</a:t>
                      </a:r>
                    </a:p>
                  </a:txBody>
                  <a:tcPr marL="91439" marR="91439" marT="45727" marB="45727"/>
                </a:tc>
                <a:tc>
                  <a:txBody>
                    <a:bodyPr/>
                    <a:lstStyle/>
                    <a:p>
                      <a:r>
                        <a:rPr lang="zh-CN" altLang="en-US" sz="1800" dirty="0">
                          <a:latin typeface="宋体" pitchFamily="2" charset="-122"/>
                          <a:ea typeface="宋体" pitchFamily="2" charset="-122"/>
                        </a:rPr>
                        <a:t>诚信正直</a:t>
                      </a:r>
                    </a:p>
                  </a:txBody>
                  <a:tcPr marL="91439" marR="91439" marT="45727" marB="45727"/>
                </a:tc>
                <a:tc>
                  <a:txBody>
                    <a:bodyPr/>
                    <a:lstStyle/>
                    <a:p>
                      <a:r>
                        <a:rPr lang="zh-CN" altLang="en-US" sz="1800" dirty="0">
                          <a:latin typeface="宋体" pitchFamily="2" charset="-122"/>
                          <a:ea typeface="宋体" pitchFamily="2" charset="-122"/>
                        </a:rPr>
                        <a:t>沟通能力</a:t>
                      </a:r>
                    </a:p>
                  </a:txBody>
                  <a:tcPr marL="91439" marR="91439" marT="45727" marB="45727"/>
                </a:tc>
                <a:tc>
                  <a:txBody>
                    <a:bodyPr/>
                    <a:lstStyle/>
                    <a:p>
                      <a:r>
                        <a:rPr lang="zh-CN" altLang="en-US" sz="1800" dirty="0">
                          <a:latin typeface="宋体" pitchFamily="2" charset="-122"/>
                          <a:ea typeface="宋体" pitchFamily="2" charset="-122"/>
                        </a:rPr>
                        <a:t>自信心</a:t>
                      </a:r>
                    </a:p>
                  </a:txBody>
                  <a:tcPr marL="91439" marR="91439" marT="45727" marB="45727"/>
                </a:tc>
                <a:extLst>
                  <a:ext uri="{0D108BD9-81ED-4DB2-BD59-A6C34878D82A}">
                    <a16:rowId xmlns="" xmlns:a16="http://schemas.microsoft.com/office/drawing/2014/main" val="10003"/>
                  </a:ext>
                </a:extLst>
              </a:tr>
              <a:tr h="370898">
                <a:tc>
                  <a:txBody>
                    <a:bodyPr/>
                    <a:lstStyle/>
                    <a:p>
                      <a:r>
                        <a:rPr lang="zh-CN" altLang="en-US" sz="1800" dirty="0">
                          <a:latin typeface="宋体" pitchFamily="2" charset="-122"/>
                          <a:ea typeface="宋体" pitchFamily="2" charset="-122"/>
                        </a:rPr>
                        <a:t>分析谈判</a:t>
                      </a:r>
                    </a:p>
                  </a:txBody>
                  <a:tcPr marL="91439" marR="91439" marT="45727" marB="45727"/>
                </a:tc>
                <a:tc>
                  <a:txBody>
                    <a:bodyPr/>
                    <a:lstStyle/>
                    <a:p>
                      <a:r>
                        <a:rPr lang="zh-CN" altLang="en-US" sz="1800" dirty="0">
                          <a:latin typeface="宋体" pitchFamily="2" charset="-122"/>
                          <a:ea typeface="宋体" pitchFamily="2" charset="-122"/>
                        </a:rPr>
                        <a:t>任务分配</a:t>
                      </a:r>
                    </a:p>
                  </a:txBody>
                  <a:tcPr marL="91439" marR="91439" marT="45727" marB="45727"/>
                </a:tc>
                <a:tc>
                  <a:txBody>
                    <a:bodyPr/>
                    <a:lstStyle/>
                    <a:p>
                      <a:r>
                        <a:rPr lang="zh-CN" altLang="en-US" sz="1800" dirty="0">
                          <a:latin typeface="宋体" pitchFamily="2" charset="-122"/>
                          <a:ea typeface="宋体" pitchFamily="2" charset="-122"/>
                        </a:rPr>
                        <a:t>严谨细致</a:t>
                      </a:r>
                    </a:p>
                  </a:txBody>
                  <a:tcPr marL="91439" marR="91439" marT="45727" marB="45727"/>
                </a:tc>
                <a:tc>
                  <a:txBody>
                    <a:bodyPr/>
                    <a:lstStyle/>
                    <a:p>
                      <a:r>
                        <a:rPr lang="zh-CN" altLang="en-US" sz="1800" dirty="0">
                          <a:latin typeface="宋体" pitchFamily="2" charset="-122"/>
                          <a:ea typeface="宋体" pitchFamily="2" charset="-122"/>
                        </a:rPr>
                        <a:t>亲和力</a:t>
                      </a:r>
                    </a:p>
                  </a:txBody>
                  <a:tcPr marL="91439" marR="91439" marT="45727" marB="45727"/>
                </a:tc>
                <a:tc>
                  <a:txBody>
                    <a:bodyPr/>
                    <a:lstStyle/>
                    <a:p>
                      <a:r>
                        <a:rPr lang="zh-CN" altLang="en-US" sz="1800" dirty="0">
                          <a:latin typeface="宋体" pitchFamily="2" charset="-122"/>
                          <a:ea typeface="宋体" pitchFamily="2" charset="-122"/>
                        </a:rPr>
                        <a:t>自我提升</a:t>
                      </a:r>
                    </a:p>
                  </a:txBody>
                  <a:tcPr marL="91439" marR="91439" marT="45727" marB="45727"/>
                </a:tc>
                <a:extLst>
                  <a:ext uri="{0D108BD9-81ED-4DB2-BD59-A6C34878D82A}">
                    <a16:rowId xmlns="" xmlns:a16="http://schemas.microsoft.com/office/drawing/2014/main" val="10004"/>
                  </a:ext>
                </a:extLst>
              </a:tr>
              <a:tr h="370898">
                <a:tc>
                  <a:txBody>
                    <a:bodyPr/>
                    <a:lstStyle/>
                    <a:p>
                      <a:r>
                        <a:rPr lang="zh-CN" altLang="en-US" sz="1800" dirty="0">
                          <a:latin typeface="宋体" pitchFamily="2" charset="-122"/>
                          <a:ea typeface="宋体" pitchFamily="2" charset="-122"/>
                        </a:rPr>
                        <a:t>决策能力</a:t>
                      </a:r>
                    </a:p>
                  </a:txBody>
                  <a:tcPr marL="91439" marR="91439" marT="45727" marB="45727"/>
                </a:tc>
                <a:tc>
                  <a:txBody>
                    <a:bodyPr/>
                    <a:lstStyle/>
                    <a:p>
                      <a:r>
                        <a:rPr lang="zh-CN" altLang="en-US" sz="1800" dirty="0">
                          <a:latin typeface="宋体" pitchFamily="2" charset="-122"/>
                          <a:ea typeface="宋体" pitchFamily="2" charset="-122"/>
                        </a:rPr>
                        <a:t>绩效管理</a:t>
                      </a:r>
                    </a:p>
                  </a:txBody>
                  <a:tcPr marL="91439" marR="91439" marT="45727" marB="45727"/>
                </a:tc>
                <a:tc>
                  <a:txBody>
                    <a:bodyPr/>
                    <a:lstStyle/>
                    <a:p>
                      <a:r>
                        <a:rPr lang="zh-CN" altLang="en-US" sz="1800" dirty="0">
                          <a:latin typeface="宋体" pitchFamily="2" charset="-122"/>
                          <a:ea typeface="宋体" pitchFamily="2" charset="-122"/>
                        </a:rPr>
                        <a:t>情绪控制</a:t>
                      </a:r>
                    </a:p>
                  </a:txBody>
                  <a:tcPr marL="91439" marR="91439" marT="45727" marB="45727"/>
                </a:tc>
                <a:tc>
                  <a:txBody>
                    <a:bodyPr/>
                    <a:lstStyle/>
                    <a:p>
                      <a:r>
                        <a:rPr lang="zh-CN" altLang="en-US" sz="1800" dirty="0">
                          <a:latin typeface="宋体" pitchFamily="2" charset="-122"/>
                          <a:ea typeface="宋体" pitchFamily="2" charset="-122"/>
                        </a:rPr>
                        <a:t>感召力</a:t>
                      </a:r>
                    </a:p>
                  </a:txBody>
                  <a:tcPr marL="91439" marR="91439" marT="45727" marB="45727"/>
                </a:tc>
                <a:tc>
                  <a:txBody>
                    <a:bodyPr/>
                    <a:lstStyle/>
                    <a:p>
                      <a:r>
                        <a:rPr lang="zh-CN" altLang="en-US" sz="1800" dirty="0">
                          <a:latin typeface="宋体" pitchFamily="2" charset="-122"/>
                          <a:ea typeface="宋体" pitchFamily="2" charset="-122"/>
                        </a:rPr>
                        <a:t>学习能力</a:t>
                      </a:r>
                    </a:p>
                  </a:txBody>
                  <a:tcPr marL="91439" marR="91439" marT="45727" marB="45727"/>
                </a:tc>
                <a:extLst>
                  <a:ext uri="{0D108BD9-81ED-4DB2-BD59-A6C34878D82A}">
                    <a16:rowId xmlns="" xmlns:a16="http://schemas.microsoft.com/office/drawing/2014/main" val="10005"/>
                  </a:ext>
                </a:extLst>
              </a:tr>
              <a:tr h="370898">
                <a:tc>
                  <a:txBody>
                    <a:bodyPr/>
                    <a:lstStyle/>
                    <a:p>
                      <a:endParaRPr lang="zh-CN" altLang="en-US" sz="1800">
                        <a:latin typeface="宋体" pitchFamily="2" charset="-122"/>
                        <a:ea typeface="宋体" pitchFamily="2" charset="-122"/>
                      </a:endParaRPr>
                    </a:p>
                  </a:txBody>
                  <a:tcPr marL="91439" marR="91439" marT="45727" marB="45727"/>
                </a:tc>
                <a:tc>
                  <a:txBody>
                    <a:bodyPr/>
                    <a:lstStyle/>
                    <a:p>
                      <a:r>
                        <a:rPr lang="zh-CN" altLang="en-US" sz="1800" dirty="0">
                          <a:latin typeface="宋体" pitchFamily="2" charset="-122"/>
                          <a:ea typeface="宋体" pitchFamily="2" charset="-122"/>
                        </a:rPr>
                        <a:t>规划安排</a:t>
                      </a:r>
                    </a:p>
                  </a:txBody>
                  <a:tcPr marL="91439" marR="91439" marT="45727" marB="45727"/>
                </a:tc>
                <a:tc>
                  <a:txBody>
                    <a:bodyPr/>
                    <a:lstStyle/>
                    <a:p>
                      <a:r>
                        <a:rPr lang="zh-CN" altLang="en-US" sz="1800" dirty="0">
                          <a:latin typeface="宋体" pitchFamily="2" charset="-122"/>
                          <a:ea typeface="宋体" pitchFamily="2" charset="-122"/>
                        </a:rPr>
                        <a:t>自主独立</a:t>
                      </a:r>
                    </a:p>
                  </a:txBody>
                  <a:tcPr marL="91439" marR="91439" marT="45727" marB="45727"/>
                </a:tc>
                <a:tc>
                  <a:txBody>
                    <a:bodyPr/>
                    <a:lstStyle/>
                    <a:p>
                      <a:r>
                        <a:rPr lang="zh-CN" altLang="en-US" sz="1800" dirty="0">
                          <a:latin typeface="宋体" pitchFamily="2" charset="-122"/>
                          <a:ea typeface="宋体" pitchFamily="2" charset="-122"/>
                        </a:rPr>
                        <a:t>协调能力</a:t>
                      </a:r>
                    </a:p>
                  </a:txBody>
                  <a:tcPr marL="91439" marR="91439" marT="45727" marB="45727"/>
                </a:tc>
                <a:tc>
                  <a:txBody>
                    <a:bodyPr/>
                    <a:lstStyle/>
                    <a:p>
                      <a:r>
                        <a:rPr lang="zh-CN" altLang="en-US" sz="1800" dirty="0">
                          <a:latin typeface="宋体" pitchFamily="2" charset="-122"/>
                          <a:ea typeface="宋体" pitchFamily="2" charset="-122"/>
                        </a:rPr>
                        <a:t>创新能力</a:t>
                      </a:r>
                    </a:p>
                  </a:txBody>
                  <a:tcPr marL="91439" marR="91439" marT="45727" marB="45727"/>
                </a:tc>
                <a:extLst>
                  <a:ext uri="{0D108BD9-81ED-4DB2-BD59-A6C34878D82A}">
                    <a16:rowId xmlns="" xmlns:a16="http://schemas.microsoft.com/office/drawing/2014/main" val="10006"/>
                  </a:ext>
                </a:extLst>
              </a:tr>
              <a:tr h="370898">
                <a:tc>
                  <a:txBody>
                    <a:bodyPr/>
                    <a:lstStyle/>
                    <a:p>
                      <a:endParaRPr lang="zh-CN" altLang="en-US" sz="1800">
                        <a:latin typeface="宋体" pitchFamily="2" charset="-122"/>
                        <a:ea typeface="宋体" pitchFamily="2" charset="-122"/>
                      </a:endParaRPr>
                    </a:p>
                  </a:txBody>
                  <a:tcPr marL="91439" marR="91439" marT="45727" marB="45727"/>
                </a:tc>
                <a:tc>
                  <a:txBody>
                    <a:bodyPr/>
                    <a:lstStyle/>
                    <a:p>
                      <a:r>
                        <a:rPr lang="zh-CN" altLang="en-US" sz="1800" dirty="0">
                          <a:latin typeface="宋体" pitchFamily="2" charset="-122"/>
                          <a:ea typeface="宋体" pitchFamily="2" charset="-122"/>
                        </a:rPr>
                        <a:t>成本管理</a:t>
                      </a:r>
                    </a:p>
                  </a:txBody>
                  <a:tcPr marL="91439" marR="91439" marT="45727" marB="45727"/>
                </a:tc>
                <a:tc>
                  <a:txBody>
                    <a:bodyPr/>
                    <a:lstStyle/>
                    <a:p>
                      <a:r>
                        <a:rPr lang="zh-CN" altLang="en-US" sz="1800" dirty="0">
                          <a:latin typeface="宋体" pitchFamily="2" charset="-122"/>
                          <a:ea typeface="宋体" pitchFamily="2" charset="-122"/>
                        </a:rPr>
                        <a:t>问题解决</a:t>
                      </a:r>
                    </a:p>
                  </a:txBody>
                  <a:tcPr marL="91439" marR="91439" marT="45727" marB="45727"/>
                </a:tc>
                <a:tc>
                  <a:txBody>
                    <a:bodyPr/>
                    <a:lstStyle/>
                    <a:p>
                      <a:r>
                        <a:rPr lang="zh-CN" altLang="en-US" sz="1800" dirty="0">
                          <a:latin typeface="宋体" pitchFamily="2" charset="-122"/>
                          <a:ea typeface="宋体" pitchFamily="2" charset="-122"/>
                        </a:rPr>
                        <a:t>激励他人</a:t>
                      </a:r>
                    </a:p>
                  </a:txBody>
                  <a:tcPr marL="91439" marR="91439" marT="45727" marB="45727"/>
                </a:tc>
                <a:tc>
                  <a:txBody>
                    <a:bodyPr/>
                    <a:lstStyle/>
                    <a:p>
                      <a:r>
                        <a:rPr lang="zh-CN" altLang="en-US" sz="1800" dirty="0">
                          <a:latin typeface="宋体" pitchFamily="2" charset="-122"/>
                          <a:ea typeface="宋体" pitchFamily="2" charset="-122"/>
                        </a:rPr>
                        <a:t>社会适应</a:t>
                      </a:r>
                    </a:p>
                  </a:txBody>
                  <a:tcPr marL="91439" marR="91439" marT="45727" marB="45727"/>
                </a:tc>
                <a:extLst>
                  <a:ext uri="{0D108BD9-81ED-4DB2-BD59-A6C34878D82A}">
                    <a16:rowId xmlns="" xmlns:a16="http://schemas.microsoft.com/office/drawing/2014/main" val="10007"/>
                  </a:ext>
                </a:extLst>
              </a:tr>
              <a:tr h="370898">
                <a:tc>
                  <a:txBody>
                    <a:bodyPr/>
                    <a:lstStyle/>
                    <a:p>
                      <a:endParaRPr lang="zh-CN" altLang="en-US" sz="1800">
                        <a:latin typeface="宋体" pitchFamily="2" charset="-122"/>
                        <a:ea typeface="宋体" pitchFamily="2" charset="-122"/>
                      </a:endParaRPr>
                    </a:p>
                  </a:txBody>
                  <a:tcPr marL="91439" marR="91439" marT="45727" marB="45727"/>
                </a:tc>
                <a:tc>
                  <a:txBody>
                    <a:bodyPr/>
                    <a:lstStyle/>
                    <a:p>
                      <a:r>
                        <a:rPr lang="zh-CN" altLang="en-US" sz="1800" dirty="0">
                          <a:latin typeface="宋体" pitchFamily="2" charset="-122"/>
                          <a:ea typeface="宋体" pitchFamily="2" charset="-122"/>
                        </a:rPr>
                        <a:t>团队合作</a:t>
                      </a:r>
                    </a:p>
                  </a:txBody>
                  <a:tcPr marL="91439" marR="91439" marT="45727" marB="45727"/>
                </a:tc>
                <a:tc>
                  <a:txBody>
                    <a:bodyPr/>
                    <a:lstStyle/>
                    <a:p>
                      <a:r>
                        <a:rPr lang="zh-CN" altLang="en-US" sz="1800" dirty="0">
                          <a:latin typeface="宋体" pitchFamily="2" charset="-122"/>
                          <a:ea typeface="宋体" pitchFamily="2" charset="-122"/>
                        </a:rPr>
                        <a:t>信息收集</a:t>
                      </a:r>
                    </a:p>
                  </a:txBody>
                  <a:tcPr marL="91439" marR="91439" marT="45727" marB="45727"/>
                </a:tc>
                <a:tc>
                  <a:txBody>
                    <a:bodyPr/>
                    <a:lstStyle/>
                    <a:p>
                      <a:endParaRPr lang="zh-CN" altLang="en-US" sz="1800" dirty="0">
                        <a:latin typeface="宋体" pitchFamily="2" charset="-122"/>
                        <a:ea typeface="宋体" pitchFamily="2" charset="-122"/>
                      </a:endParaRPr>
                    </a:p>
                  </a:txBody>
                  <a:tcPr marL="91439" marR="91439" marT="45727" marB="45727"/>
                </a:tc>
                <a:tc>
                  <a:txBody>
                    <a:bodyPr/>
                    <a:lstStyle/>
                    <a:p>
                      <a:r>
                        <a:rPr lang="zh-CN" altLang="en-US" sz="1800" dirty="0">
                          <a:latin typeface="宋体" pitchFamily="2" charset="-122"/>
                          <a:ea typeface="宋体" pitchFamily="2" charset="-122"/>
                        </a:rPr>
                        <a:t>职业稳定性</a:t>
                      </a:r>
                    </a:p>
                  </a:txBody>
                  <a:tcPr marL="91439" marR="91439" marT="45727" marB="45727"/>
                </a:tc>
                <a:extLst>
                  <a:ext uri="{0D108BD9-81ED-4DB2-BD59-A6C34878D82A}">
                    <a16:rowId xmlns="" xmlns:a16="http://schemas.microsoft.com/office/drawing/2014/main" val="10008"/>
                  </a:ext>
                </a:extLst>
              </a:tr>
              <a:tr h="370898">
                <a:tc>
                  <a:txBody>
                    <a:bodyPr/>
                    <a:lstStyle/>
                    <a:p>
                      <a:endParaRPr lang="zh-CN" altLang="en-US" sz="1800">
                        <a:latin typeface="宋体" pitchFamily="2" charset="-122"/>
                        <a:ea typeface="宋体" pitchFamily="2" charset="-122"/>
                      </a:endParaRPr>
                    </a:p>
                  </a:txBody>
                  <a:tcPr marL="91439" marR="91439" marT="45727" marB="45727"/>
                </a:tc>
                <a:tc>
                  <a:txBody>
                    <a:bodyPr/>
                    <a:lstStyle/>
                    <a:p>
                      <a:endParaRPr lang="zh-CN" altLang="en-US" sz="1800">
                        <a:latin typeface="宋体" pitchFamily="2" charset="-122"/>
                        <a:ea typeface="宋体" pitchFamily="2" charset="-122"/>
                      </a:endParaRPr>
                    </a:p>
                  </a:txBody>
                  <a:tcPr marL="91439" marR="91439" marT="45727" marB="45727"/>
                </a:tc>
                <a:tc>
                  <a:txBody>
                    <a:bodyPr/>
                    <a:lstStyle/>
                    <a:p>
                      <a:r>
                        <a:rPr lang="zh-CN" altLang="en-US" sz="1800" dirty="0">
                          <a:latin typeface="宋体" pitchFamily="2" charset="-122"/>
                          <a:ea typeface="宋体" pitchFamily="2" charset="-122"/>
                        </a:rPr>
                        <a:t>客观理智</a:t>
                      </a:r>
                    </a:p>
                  </a:txBody>
                  <a:tcPr marL="91439" marR="91439" marT="45727" marB="45727"/>
                </a:tc>
                <a:tc>
                  <a:txBody>
                    <a:bodyPr/>
                    <a:lstStyle/>
                    <a:p>
                      <a:endParaRPr lang="zh-CN" altLang="en-US" sz="1800" dirty="0">
                        <a:latin typeface="宋体" pitchFamily="2" charset="-122"/>
                        <a:ea typeface="宋体" pitchFamily="2" charset="-122"/>
                      </a:endParaRPr>
                    </a:p>
                  </a:txBody>
                  <a:tcPr marL="91439" marR="91439" marT="45727" marB="45727"/>
                </a:tc>
                <a:tc>
                  <a:txBody>
                    <a:bodyPr/>
                    <a:lstStyle/>
                    <a:p>
                      <a:endParaRPr lang="zh-CN" altLang="en-US" sz="1800" dirty="0">
                        <a:latin typeface="宋体" pitchFamily="2" charset="-122"/>
                        <a:ea typeface="宋体" pitchFamily="2" charset="-122"/>
                      </a:endParaRPr>
                    </a:p>
                  </a:txBody>
                  <a:tcPr marL="91439" marR="91439" marT="45727" marB="45727"/>
                </a:tc>
                <a:extLst>
                  <a:ext uri="{0D108BD9-81ED-4DB2-BD59-A6C34878D82A}">
                    <a16:rowId xmlns="" xmlns:a16="http://schemas.microsoft.com/office/drawing/2014/main" val="10009"/>
                  </a:ext>
                </a:extLst>
              </a:tr>
              <a:tr h="370898">
                <a:tc>
                  <a:txBody>
                    <a:bodyPr/>
                    <a:lstStyle/>
                    <a:p>
                      <a:endParaRPr lang="zh-CN" altLang="en-US" sz="1800">
                        <a:latin typeface="宋体" pitchFamily="2" charset="-122"/>
                        <a:ea typeface="宋体" pitchFamily="2" charset="-122"/>
                      </a:endParaRPr>
                    </a:p>
                  </a:txBody>
                  <a:tcPr marL="91439" marR="91439" marT="45727" marB="45727"/>
                </a:tc>
                <a:tc>
                  <a:txBody>
                    <a:bodyPr/>
                    <a:lstStyle/>
                    <a:p>
                      <a:endParaRPr lang="zh-CN" altLang="en-US" sz="1800">
                        <a:latin typeface="宋体" pitchFamily="2" charset="-122"/>
                        <a:ea typeface="宋体" pitchFamily="2" charset="-122"/>
                      </a:endParaRPr>
                    </a:p>
                  </a:txBody>
                  <a:tcPr marL="91439" marR="91439" marT="45727" marB="45727"/>
                </a:tc>
                <a:tc>
                  <a:txBody>
                    <a:bodyPr/>
                    <a:lstStyle/>
                    <a:p>
                      <a:r>
                        <a:rPr lang="zh-CN" altLang="en-US" sz="1800" dirty="0">
                          <a:latin typeface="宋体" pitchFamily="2" charset="-122"/>
                          <a:ea typeface="宋体" pitchFamily="2" charset="-122"/>
                        </a:rPr>
                        <a:t>监察反馈</a:t>
                      </a:r>
                    </a:p>
                  </a:txBody>
                  <a:tcPr marL="91439" marR="91439" marT="45727" marB="45727"/>
                </a:tc>
                <a:tc>
                  <a:txBody>
                    <a:bodyPr/>
                    <a:lstStyle/>
                    <a:p>
                      <a:endParaRPr lang="zh-CN" altLang="en-US" sz="1800" dirty="0">
                        <a:latin typeface="宋体" pitchFamily="2" charset="-122"/>
                        <a:ea typeface="宋体" pitchFamily="2" charset="-122"/>
                      </a:endParaRPr>
                    </a:p>
                  </a:txBody>
                  <a:tcPr marL="91439" marR="91439" marT="45727" marB="45727"/>
                </a:tc>
                <a:tc>
                  <a:txBody>
                    <a:bodyPr/>
                    <a:lstStyle/>
                    <a:p>
                      <a:endParaRPr lang="zh-CN" altLang="en-US" sz="1800" dirty="0">
                        <a:latin typeface="宋体" pitchFamily="2" charset="-122"/>
                        <a:ea typeface="宋体" pitchFamily="2" charset="-122"/>
                      </a:endParaRPr>
                    </a:p>
                  </a:txBody>
                  <a:tcPr marL="91439" marR="91439" marT="45727" marB="45727"/>
                </a:tc>
                <a:extLst>
                  <a:ext uri="{0D108BD9-81ED-4DB2-BD59-A6C34878D82A}">
                    <a16:rowId xmlns="" xmlns:a16="http://schemas.microsoft.com/office/drawing/2014/main" val="10010"/>
                  </a:ext>
                </a:extLst>
              </a:tr>
            </a:tbl>
          </a:graphicData>
        </a:graphic>
      </p:graphicFrame>
      <p:cxnSp>
        <p:nvCxnSpPr>
          <p:cNvPr id="4" name="直接连接符 3">
            <a:extLst>
              <a:ext uri="{FF2B5EF4-FFF2-40B4-BE49-F238E27FC236}">
                <a16:creationId xmlns="" xmlns:a16="http://schemas.microsoft.com/office/drawing/2014/main" id="{8360E975-CF59-4A18-A97D-CB1A6AAD1D1B}"/>
              </a:ext>
            </a:extLst>
          </p:cNvPr>
          <p:cNvCxnSpPr/>
          <p:nvPr/>
        </p:nvCxnSpPr>
        <p:spPr>
          <a:xfrm>
            <a:off x="7885835" y="1891830"/>
            <a:ext cx="2330153" cy="357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extBox 27">
            <a:extLst>
              <a:ext uri="{FF2B5EF4-FFF2-40B4-BE49-F238E27FC236}">
                <a16:creationId xmlns="" xmlns:a16="http://schemas.microsoft.com/office/drawing/2014/main" id="{8397558F-95A3-44D0-B010-85348F9FD2D7}"/>
              </a:ext>
            </a:extLst>
          </p:cNvPr>
          <p:cNvSpPr txBox="1">
            <a:spLocks noChangeArrowheads="1"/>
          </p:cNvSpPr>
          <p:nvPr/>
        </p:nvSpPr>
        <p:spPr bwMode="auto">
          <a:xfrm>
            <a:off x="7814396" y="1534643"/>
            <a:ext cx="3392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eaLnBrk="1" latinLnBrk="0" hangingPunct="1">
              <a:spcBef>
                <a:spcPct val="0"/>
              </a:spcBef>
              <a:buFontTx/>
              <a:buNone/>
            </a:pPr>
            <a:r>
              <a:rPr lang="en-US" altLang="zh-CN" sz="1800" dirty="0" smtClean="0">
                <a:ea typeface="宋体" panose="02010600030101010101" pitchFamily="2" charset="-122"/>
              </a:rPr>
              <a:t>X</a:t>
            </a:r>
            <a:r>
              <a:rPr lang="zh-CN" altLang="en-US" sz="1800" dirty="0" smtClean="0">
                <a:ea typeface="宋体" panose="02010600030101010101" pitchFamily="2" charset="-122"/>
              </a:rPr>
              <a:t>公司销售代表</a:t>
            </a:r>
            <a:endParaRPr lang="zh-CN" altLang="en-US" sz="1800" dirty="0">
              <a:ea typeface="宋体" panose="02010600030101010101" pitchFamily="2" charset="-122"/>
            </a:endParaRPr>
          </a:p>
        </p:txBody>
      </p:sp>
      <p:sp>
        <p:nvSpPr>
          <p:cNvPr id="6" name="TextBox 28">
            <a:extLst>
              <a:ext uri="{FF2B5EF4-FFF2-40B4-BE49-F238E27FC236}">
                <a16:creationId xmlns="" xmlns:a16="http://schemas.microsoft.com/office/drawing/2014/main" id="{19E6CCE8-9294-4AC6-8AD7-5D608C675E52}"/>
              </a:ext>
            </a:extLst>
          </p:cNvPr>
          <p:cNvSpPr txBox="1">
            <a:spLocks noChangeArrowheads="1"/>
          </p:cNvSpPr>
          <p:nvPr/>
        </p:nvSpPr>
        <p:spPr bwMode="auto">
          <a:xfrm>
            <a:off x="7885835" y="1981252"/>
            <a:ext cx="4223039"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Arial" panose="020B0604020202020204" pitchFamily="34" charset="0"/>
              <a:buChar char="•"/>
              <a:defRPr sz="3200">
                <a:solidFill>
                  <a:schemeClr val="tx1"/>
                </a:solidFill>
                <a:latin typeface="Franklin Gothic Book" panose="020B0503020102020204" pitchFamily="34" charset="0"/>
                <a:ea typeface="Malgun Gothic" panose="020B0503020000020004" pitchFamily="34" charset="-127"/>
              </a:defRPr>
            </a:lvl1pPr>
            <a:lvl2pPr marL="742950" indent="-285750" latinLnBrk="1">
              <a:spcBef>
                <a:spcPct val="20000"/>
              </a:spcBef>
              <a:buFont typeface="Arial" panose="020B0604020202020204" pitchFamily="34" charset="0"/>
              <a:buChar char="–"/>
              <a:defRPr sz="2800">
                <a:solidFill>
                  <a:schemeClr val="tx1"/>
                </a:solidFill>
                <a:latin typeface="Franklin Gothic Book" panose="020B0503020102020204" pitchFamily="34" charset="0"/>
                <a:ea typeface="Malgun Gothic" panose="020B0503020000020004" pitchFamily="34" charset="-127"/>
              </a:defRPr>
            </a:lvl2pPr>
            <a:lvl3pPr marL="1143000" indent="-228600" latinLnBrk="1">
              <a:spcBef>
                <a:spcPct val="20000"/>
              </a:spcBef>
              <a:buFont typeface="Arial" panose="020B0604020202020204" pitchFamily="34" charset="0"/>
              <a:buChar char="•"/>
              <a:defRPr sz="2400">
                <a:solidFill>
                  <a:schemeClr val="tx1"/>
                </a:solidFill>
                <a:latin typeface="Franklin Gothic Book" panose="020B0503020102020204" pitchFamily="34" charset="0"/>
                <a:ea typeface="Malgun Gothic" panose="020B0503020000020004" pitchFamily="34" charset="-127"/>
              </a:defRPr>
            </a:lvl3pPr>
            <a:lvl4pPr marL="16002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4pPr>
            <a:lvl5pPr marL="2057400" indent="-228600" latinLnBrk="1">
              <a:spcBef>
                <a:spcPct val="20000"/>
              </a:spcBef>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5pPr>
            <a:lvl6pPr marL="25146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6pPr>
            <a:lvl7pPr marL="29718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7pPr>
            <a:lvl8pPr marL="34290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8pPr>
            <a:lvl9pPr marL="3886200" indent="-228600" eaLnBrk="0" fontAlgn="base" latinLnBrk="1" hangingPunct="0">
              <a:spcBef>
                <a:spcPct val="20000"/>
              </a:spcBef>
              <a:spcAft>
                <a:spcPct val="0"/>
              </a:spcAft>
              <a:buFont typeface="Arial" panose="020B0604020202020204" pitchFamily="34" charset="0"/>
              <a:buChar char="»"/>
              <a:defRPr sz="2000">
                <a:solidFill>
                  <a:schemeClr val="tx1"/>
                </a:solidFill>
                <a:latin typeface="Franklin Gothic Book" panose="020B0503020102020204" pitchFamily="34" charset="0"/>
                <a:ea typeface="Malgun Gothic" panose="020B0503020000020004" pitchFamily="34" charset="-127"/>
              </a:defRPr>
            </a:lvl9pPr>
          </a:lstStyle>
          <a:p>
            <a:pPr eaLnBrk="1" latinLnBrk="0" hangingPunct="1">
              <a:spcBef>
                <a:spcPct val="0"/>
              </a:spcBef>
              <a:buFontTx/>
              <a:buNone/>
            </a:pPr>
            <a:r>
              <a:rPr lang="zh-CN" altLang="en-US" sz="1800" u="sng" dirty="0" smtClean="0">
                <a:ea typeface="宋体" panose="02010600030101010101" pitchFamily="2" charset="-122"/>
              </a:rPr>
              <a:t>工作职责</a:t>
            </a:r>
            <a:endParaRPr lang="zh-CN" altLang="en-US" sz="1800" dirty="0">
              <a:ea typeface="宋体" panose="02010600030101010101" pitchFamily="2" charset="-122"/>
            </a:endParaRPr>
          </a:p>
          <a:p>
            <a:pPr latinLnBrk="0">
              <a:spcBef>
                <a:spcPct val="0"/>
              </a:spcBef>
              <a:buNone/>
            </a:pPr>
            <a:r>
              <a:rPr lang="en-US" altLang="zh-CN" sz="1800" dirty="0">
                <a:ea typeface="宋体" panose="02010600030101010101" pitchFamily="2" charset="-122"/>
              </a:rPr>
              <a:t>1</a:t>
            </a:r>
            <a:r>
              <a:rPr lang="zh-CN" altLang="en-US" sz="1800" dirty="0">
                <a:ea typeface="宋体" panose="02010600030101010101" pitchFamily="2" charset="-122"/>
              </a:rPr>
              <a:t>、拜访客户（商超门店），落实公司分销、促销等市场策略，实现零售标准及销量目标；</a:t>
            </a:r>
          </a:p>
          <a:p>
            <a:pPr latinLnBrk="0">
              <a:spcBef>
                <a:spcPct val="0"/>
              </a:spcBef>
              <a:buNone/>
            </a:pPr>
            <a:r>
              <a:rPr lang="en-US" altLang="zh-CN" sz="1800" dirty="0">
                <a:ea typeface="宋体" panose="02010600030101010101" pitchFamily="2" charset="-122"/>
              </a:rPr>
              <a:t>2</a:t>
            </a:r>
            <a:r>
              <a:rPr lang="zh-CN" altLang="en-US" sz="1800" dirty="0">
                <a:ea typeface="宋体" panose="02010600030101010101" pitchFamily="2" charset="-122"/>
              </a:rPr>
              <a:t>、制定高效的拜访路线，保证每周有效拜访的数量；</a:t>
            </a:r>
          </a:p>
          <a:p>
            <a:pPr latinLnBrk="0">
              <a:spcBef>
                <a:spcPct val="0"/>
              </a:spcBef>
              <a:buNone/>
            </a:pPr>
            <a:r>
              <a:rPr lang="en-US" altLang="zh-CN" sz="1800" dirty="0">
                <a:ea typeface="宋体" panose="02010600030101010101" pitchFamily="2" charset="-122"/>
              </a:rPr>
              <a:t>3</a:t>
            </a:r>
            <a:r>
              <a:rPr lang="zh-CN" altLang="en-US" sz="1800" dirty="0">
                <a:ea typeface="宋体" panose="02010600030101010101" pitchFamily="2" charset="-122"/>
              </a:rPr>
              <a:t>、加强客户渗透，发展良好的客户关系；</a:t>
            </a:r>
          </a:p>
          <a:p>
            <a:pPr latinLnBrk="0">
              <a:spcBef>
                <a:spcPct val="0"/>
              </a:spcBef>
              <a:buNone/>
            </a:pPr>
            <a:r>
              <a:rPr lang="en-US" altLang="zh-CN" sz="1800" dirty="0">
                <a:ea typeface="宋体" panose="02010600030101010101" pitchFamily="2" charset="-122"/>
              </a:rPr>
              <a:t>4</a:t>
            </a:r>
            <a:r>
              <a:rPr lang="zh-CN" altLang="en-US" sz="1800" dirty="0">
                <a:ea typeface="宋体" panose="02010600030101010101" pitchFamily="2" charset="-122"/>
              </a:rPr>
              <a:t>、准确及时填写客户拜访记录，按时完成订单流程</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atinLnBrk="0">
              <a:spcBef>
                <a:spcPct val="0"/>
              </a:spcBef>
              <a:buNone/>
            </a:pPr>
            <a:endParaRPr lang="en-US" altLang="zh-CN" sz="1800" dirty="0">
              <a:ea typeface="宋体" panose="02010600030101010101" pitchFamily="2" charset="-122"/>
            </a:endParaRPr>
          </a:p>
          <a:p>
            <a:pPr latinLnBrk="0">
              <a:spcBef>
                <a:spcPct val="0"/>
              </a:spcBef>
              <a:buNone/>
            </a:pPr>
            <a:r>
              <a:rPr lang="zh-CN" altLang="en-US" sz="1800" u="sng" dirty="0">
                <a:ea typeface="宋体" panose="02010600030101010101" pitchFamily="2" charset="-122"/>
              </a:rPr>
              <a:t>任职资格</a:t>
            </a:r>
            <a:endParaRPr lang="zh-CN" altLang="en-US" sz="1800" dirty="0">
              <a:ea typeface="宋体" panose="02010600030101010101" pitchFamily="2" charset="-122"/>
            </a:endParaRPr>
          </a:p>
          <a:p>
            <a:pPr latinLnBrk="0">
              <a:spcBef>
                <a:spcPct val="0"/>
              </a:spcBef>
              <a:buNone/>
            </a:pPr>
            <a:r>
              <a:rPr lang="en-US" altLang="zh-CN" sz="1800" dirty="0">
                <a:ea typeface="宋体" panose="02010600030101010101" pitchFamily="2" charset="-122"/>
              </a:rPr>
              <a:t>1</a:t>
            </a:r>
            <a:r>
              <a:rPr lang="zh-CN" altLang="en-US" sz="1800" dirty="0">
                <a:ea typeface="宋体" panose="02010600030101010101" pitchFamily="2" charset="-122"/>
              </a:rPr>
              <a:t>、专科或以上学历，成绩优良；</a:t>
            </a:r>
          </a:p>
          <a:p>
            <a:pPr latinLnBrk="0">
              <a:spcBef>
                <a:spcPct val="0"/>
              </a:spcBef>
              <a:buNone/>
            </a:pPr>
            <a:r>
              <a:rPr lang="en-US" altLang="zh-CN" sz="1800" dirty="0">
                <a:ea typeface="宋体" panose="02010600030101010101" pitchFamily="2" charset="-122"/>
              </a:rPr>
              <a:t>2</a:t>
            </a:r>
            <a:r>
              <a:rPr lang="zh-CN" altLang="en-US" sz="1800" dirty="0">
                <a:ea typeface="宋体" panose="02010600030101010101" pitchFamily="2" charset="-122"/>
              </a:rPr>
              <a:t>、正直诚信，具备良好的团队合作精神；</a:t>
            </a:r>
          </a:p>
          <a:p>
            <a:pPr latinLnBrk="0">
              <a:spcBef>
                <a:spcPct val="0"/>
              </a:spcBef>
              <a:buNone/>
            </a:pPr>
            <a:r>
              <a:rPr lang="en-US" altLang="zh-CN" sz="1800" dirty="0">
                <a:ea typeface="宋体" panose="02010600030101010101" pitchFamily="2" charset="-122"/>
              </a:rPr>
              <a:t>3</a:t>
            </a:r>
            <a:r>
              <a:rPr lang="zh-CN" altLang="en-US" sz="1800" dirty="0">
                <a:ea typeface="宋体" panose="02010600030101010101" pitchFamily="2" charset="-122"/>
              </a:rPr>
              <a:t>、具备强烈的敢拼敢赢的精神，能有效地达成目标并应对压力和挫折；</a:t>
            </a:r>
          </a:p>
          <a:p>
            <a:pPr latinLnBrk="0">
              <a:spcBef>
                <a:spcPct val="0"/>
              </a:spcBef>
              <a:buNone/>
            </a:pPr>
            <a:r>
              <a:rPr lang="en-US" altLang="zh-CN" sz="1800" dirty="0">
                <a:ea typeface="宋体" panose="02010600030101010101" pitchFamily="2" charset="-122"/>
              </a:rPr>
              <a:t>4</a:t>
            </a:r>
            <a:r>
              <a:rPr lang="zh-CN" altLang="en-US" sz="1800" dirty="0">
                <a:ea typeface="宋体" panose="02010600030101010101" pitchFamily="2" charset="-122"/>
              </a:rPr>
              <a:t>、有良好的社会实践经验，快消行业经验尤佳</a:t>
            </a:r>
            <a:r>
              <a:rPr lang="zh-CN" altLang="en-US" sz="1800" dirty="0" smtClean="0">
                <a:ea typeface="宋体" panose="02010600030101010101" pitchFamily="2" charset="-122"/>
              </a:rPr>
              <a:t>。</a:t>
            </a:r>
            <a:endParaRPr lang="zh-CN" altLang="en-US" sz="1800" dirty="0">
              <a:ea typeface="宋体" panose="02010600030101010101" pitchFamily="2" charset="-122"/>
            </a:endParaRPr>
          </a:p>
        </p:txBody>
      </p:sp>
      <p:sp>
        <p:nvSpPr>
          <p:cNvPr id="7" name="TextBox 14"/>
          <p:cNvSpPr txBox="1"/>
          <p:nvPr/>
        </p:nvSpPr>
        <p:spPr>
          <a:xfrm>
            <a:off x="2751438" y="775873"/>
            <a:ext cx="6763265" cy="707886"/>
          </a:xfrm>
          <a:prstGeom prst="rect">
            <a:avLst/>
          </a:prstGeom>
          <a:noFill/>
        </p:spPr>
        <p:txBody>
          <a:bodyPr vert="horz" wrap="square">
            <a:spAutoFit/>
          </a:bodyPr>
          <a:lstStyle/>
          <a:p>
            <a:pPr algn="ctr" defTabSz="1219170">
              <a:defRPr/>
            </a:pPr>
            <a:r>
              <a:rPr lang="zh-CN" altLang="en-US" sz="4000" b="1" spc="800" dirty="0" smtClean="0">
                <a:solidFill>
                  <a:srgbClr val="404040"/>
                </a:solidFill>
                <a:latin typeface="微软雅黑" panose="020B0503020204020204" pitchFamily="34" charset="-122"/>
                <a:ea typeface="微软雅黑" panose="020B0503020204020204" pitchFamily="34" charset="-122"/>
              </a:rPr>
              <a:t>了解岗位</a:t>
            </a:r>
            <a:endParaRPr lang="zh-CN" altLang="en-US" sz="4000" b="1" spc="800"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2236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p:nvPr/>
        </p:nvSpPr>
        <p:spPr>
          <a:xfrm>
            <a:off x="2510289" y="689612"/>
            <a:ext cx="7125186" cy="707886"/>
          </a:xfrm>
          <a:prstGeom prst="rect">
            <a:avLst/>
          </a:prstGeom>
          <a:noFill/>
        </p:spPr>
        <p:txBody>
          <a:bodyPr vert="horz" wrap="square">
            <a:spAutoFit/>
          </a:bodyPr>
          <a:lstStyle/>
          <a:p>
            <a:pPr algn="ctr" defTabSz="1219170">
              <a:defRPr/>
            </a:pPr>
            <a:r>
              <a:rPr lang="zh-CN" altLang="en-US" sz="4000" b="1" dirty="0" smtClean="0">
                <a:latin typeface="微软雅黑" panose="020B0503020204020204" pitchFamily="34" charset="-122"/>
                <a:ea typeface="微软雅黑" panose="020B0503020204020204" pitchFamily="34" charset="-122"/>
              </a:rPr>
              <a:t>例</a:t>
            </a:r>
            <a:r>
              <a:rPr lang="en-US" altLang="zh-CN" sz="4000" b="1" dirty="0">
                <a:latin typeface="微软雅黑" panose="020B0503020204020204" pitchFamily="34" charset="-122"/>
                <a:ea typeface="微软雅黑" panose="020B0503020204020204" pitchFamily="34" charset="-122"/>
              </a:rPr>
              <a:t>1</a:t>
            </a:r>
            <a:r>
              <a:rPr lang="zh-CN" altLang="en-US" sz="4000" b="1" dirty="0">
                <a:latin typeface="微软雅黑" panose="020B0503020204020204" pitchFamily="34" charset="-122"/>
                <a:ea typeface="微软雅黑" panose="020B0503020204020204" pitchFamily="34" charset="-122"/>
              </a:rPr>
              <a:t>：中科院电子所苏州研究院</a:t>
            </a:r>
            <a:endParaRPr lang="zh-CN" altLang="en-US" sz="4000" b="1" spc="800" dirty="0">
              <a:latin typeface="微软雅黑" panose="020B0503020204020204" pitchFamily="34" charset="-122"/>
              <a:ea typeface="微软雅黑" panose="020B0503020204020204" pitchFamily="34" charset="-122"/>
            </a:endParaRPr>
          </a:p>
        </p:txBody>
      </p:sp>
      <p:pic>
        <p:nvPicPr>
          <p:cNvPr id="8"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758" y="2452597"/>
            <a:ext cx="897096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1488595" y="1809660"/>
            <a:ext cx="592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r>
              <a:rPr lang="zh-CN" altLang="en-US" sz="2800" dirty="0">
                <a:solidFill>
                  <a:schemeClr val="tx1"/>
                </a:solidFill>
                <a:latin typeface="黑体" panose="02010609060101010101" pitchFamily="49" charset="-122"/>
                <a:ea typeface="黑体" panose="02010609060101010101" pitchFamily="49" charset="-122"/>
              </a:rPr>
              <a:t>职位</a:t>
            </a:r>
            <a:r>
              <a:rPr lang="en-US" altLang="zh-CN" sz="2800" dirty="0">
                <a:solidFill>
                  <a:schemeClr val="tx1"/>
                </a:solidFill>
                <a:latin typeface="黑体" panose="02010609060101010101" pitchFamily="49" charset="-122"/>
                <a:ea typeface="黑体" panose="02010609060101010101" pitchFamily="49" charset="-122"/>
              </a:rPr>
              <a:t>1</a:t>
            </a:r>
            <a:r>
              <a:rPr lang="zh-CN" altLang="en-US" sz="2800" dirty="0">
                <a:solidFill>
                  <a:schemeClr val="tx1"/>
                </a:solidFill>
                <a:latin typeface="黑体" panose="02010609060101010101" pitchFamily="49" charset="-122"/>
                <a:ea typeface="黑体" panose="02010609060101010101" pitchFamily="49" charset="-122"/>
              </a:rPr>
              <a:t>：跨平台软件研发工程师</a:t>
            </a:r>
          </a:p>
        </p:txBody>
      </p:sp>
    </p:spTree>
    <p:extLst>
      <p:ext uri="{BB962C8B-B14F-4D97-AF65-F5344CB8AC3E}">
        <p14:creationId xmlns:p14="http://schemas.microsoft.com/office/powerpoint/2010/main" val="330488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p:nvPr/>
        </p:nvSpPr>
        <p:spPr>
          <a:xfrm>
            <a:off x="2018581" y="689612"/>
            <a:ext cx="7616894" cy="707886"/>
          </a:xfrm>
          <a:prstGeom prst="rect">
            <a:avLst/>
          </a:prstGeom>
          <a:noFill/>
        </p:spPr>
        <p:txBody>
          <a:bodyPr vert="horz" wrap="square">
            <a:spAutoFit/>
          </a:bodyPr>
          <a:lstStyle/>
          <a:p>
            <a:pPr algn="ctr" defTabSz="1219170">
              <a:defRPr/>
            </a:pPr>
            <a:r>
              <a:rPr lang="zh-CN" altLang="en-US" sz="4000" b="1" dirty="0" smtClean="0">
                <a:latin typeface="微软雅黑" panose="020B0503020204020204" pitchFamily="34" charset="-122"/>
                <a:ea typeface="微软雅黑" panose="020B0503020204020204" pitchFamily="34" charset="-122"/>
              </a:rPr>
              <a:t>例</a:t>
            </a:r>
            <a:r>
              <a:rPr lang="en-US" altLang="zh-CN" sz="4000" b="1" dirty="0">
                <a:latin typeface="微软雅黑" panose="020B0503020204020204" pitchFamily="34" charset="-122"/>
                <a:ea typeface="微软雅黑" panose="020B0503020204020204" pitchFamily="34" charset="-122"/>
              </a:rPr>
              <a:t>2</a:t>
            </a:r>
            <a:r>
              <a:rPr lang="zh-CN" altLang="en-US" sz="4000" b="1" dirty="0">
                <a:latin typeface="微软雅黑" panose="020B0503020204020204" pitchFamily="34" charset="-122"/>
                <a:ea typeface="微软雅黑" panose="020B0503020204020204" pitchFamily="34" charset="-122"/>
              </a:rPr>
              <a:t>：</a:t>
            </a:r>
            <a:r>
              <a:rPr lang="zh-CN" altLang="en-US" sz="4000" b="1" dirty="0" smtClean="0">
                <a:latin typeface="微软雅黑" panose="020B0503020204020204" pitchFamily="34" charset="-122"/>
                <a:ea typeface="微软雅黑" panose="020B0503020204020204" pitchFamily="34" charset="-122"/>
              </a:rPr>
              <a:t>上海闻普化学技术有限公司</a:t>
            </a:r>
            <a:endParaRPr lang="zh-CN" altLang="en-US" sz="4000" b="1" dirty="0">
              <a:latin typeface="微软雅黑" panose="020B0503020204020204" pitchFamily="34" charset="-122"/>
              <a:ea typeface="微软雅黑" panose="020B0503020204020204" pitchFamily="34" charset="-122"/>
            </a:endParaRPr>
          </a:p>
        </p:txBody>
      </p:sp>
      <p:pic>
        <p:nvPicPr>
          <p:cNvPr id="5"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946" y="1564617"/>
            <a:ext cx="9174163"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2132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p:nvPr/>
        </p:nvSpPr>
        <p:spPr>
          <a:xfrm>
            <a:off x="914399" y="680986"/>
            <a:ext cx="10248181" cy="707886"/>
          </a:xfrm>
          <a:prstGeom prst="rect">
            <a:avLst/>
          </a:prstGeom>
          <a:noFill/>
        </p:spPr>
        <p:txBody>
          <a:bodyPr vert="horz" wrap="square">
            <a:spAutoFit/>
          </a:bodyPr>
          <a:lstStyle/>
          <a:p>
            <a:pPr algn="ctr" defTabSz="1219170">
              <a:defRPr/>
            </a:pPr>
            <a:r>
              <a:rPr lang="zh-CN" altLang="en-US" sz="4000" b="1" dirty="0" smtClean="0">
                <a:latin typeface="微软雅黑" panose="020B0503020204020204" pitchFamily="34" charset="-122"/>
                <a:ea typeface="微软雅黑" panose="020B0503020204020204" pitchFamily="34" charset="-122"/>
              </a:rPr>
              <a:t>例</a:t>
            </a:r>
            <a:r>
              <a:rPr lang="en-US" altLang="zh-CN" sz="4000" b="1" dirty="0">
                <a:latin typeface="微软雅黑" panose="020B0503020204020204" pitchFamily="34" charset="-122"/>
                <a:ea typeface="微软雅黑" panose="020B0503020204020204" pitchFamily="34" charset="-122"/>
              </a:rPr>
              <a:t>3</a:t>
            </a:r>
            <a:r>
              <a:rPr lang="zh-CN" altLang="en-US" sz="4000" b="1" dirty="0">
                <a:latin typeface="微软雅黑" panose="020B0503020204020204" pitchFamily="34" charset="-122"/>
                <a:ea typeface="微软雅黑" panose="020B0503020204020204" pitchFamily="34" charset="-122"/>
              </a:rPr>
              <a:t>：浙江省省市级机关选调</a:t>
            </a:r>
            <a:r>
              <a:rPr lang="en-US" altLang="zh-CN" sz="4000" b="1" dirty="0">
                <a:latin typeface="微软雅黑" panose="020B0503020204020204" pitchFamily="34" charset="-122"/>
                <a:ea typeface="微软雅黑" panose="020B0503020204020204" pitchFamily="34" charset="-122"/>
              </a:rPr>
              <a:t>2019</a:t>
            </a:r>
            <a:r>
              <a:rPr lang="zh-CN" altLang="en-US" sz="4000" b="1" dirty="0">
                <a:latin typeface="微软雅黑" panose="020B0503020204020204" pitchFamily="34" charset="-122"/>
                <a:ea typeface="微软雅黑" panose="020B0503020204020204" pitchFamily="34" charset="-122"/>
              </a:rPr>
              <a:t>届毕业生</a:t>
            </a:r>
            <a:endParaRPr lang="zh-CN" altLang="en-US" sz="4000" b="1" spc="800" dirty="0">
              <a:latin typeface="微软雅黑" panose="020B0503020204020204" pitchFamily="34" charset="-122"/>
              <a:ea typeface="微软雅黑" panose="020B0503020204020204" pitchFamily="34" charset="-122"/>
            </a:endParaRPr>
          </a:p>
        </p:txBody>
      </p:sp>
      <p:sp>
        <p:nvSpPr>
          <p:cNvPr id="3" name="矩形 2"/>
          <p:cNvSpPr/>
          <p:nvPr/>
        </p:nvSpPr>
        <p:spPr>
          <a:xfrm>
            <a:off x="1884064" y="2251765"/>
            <a:ext cx="8429625" cy="4524375"/>
          </a:xfrm>
          <a:prstGeom prst="rect">
            <a:avLst/>
          </a:prstGeom>
          <a:solidFill>
            <a:schemeClr val="accent3">
              <a:lumMod val="20000"/>
              <a:lumOff val="80000"/>
            </a:schemeClr>
          </a:solidFill>
        </p:spPr>
        <p:txBody>
          <a:bodyPr>
            <a:spAutoFit/>
          </a:bodyPr>
          <a:lstStyle/>
          <a:p>
            <a:pPr algn="just">
              <a:defRPr/>
            </a:pPr>
            <a:r>
              <a:rPr lang="zh-CN" altLang="en-US" sz="1800" dirty="0">
                <a:solidFill>
                  <a:schemeClr val="tx1"/>
                </a:solidFill>
                <a:latin typeface="楷体" panose="02010609060101010101" pitchFamily="49" charset="-122"/>
                <a:ea typeface="楷体" panose="02010609060101010101" pitchFamily="49" charset="-122"/>
              </a:rPr>
              <a:t>二、选调条件 </a:t>
            </a:r>
          </a:p>
          <a:p>
            <a:pPr algn="just">
              <a:defRPr/>
            </a:pPr>
            <a:r>
              <a:rPr lang="zh-CN" altLang="en-US" sz="1800" b="0" dirty="0">
                <a:solidFill>
                  <a:schemeClr val="tx1"/>
                </a:solidFill>
                <a:latin typeface="楷体" panose="02010609060101010101" pitchFamily="49" charset="-122"/>
                <a:ea typeface="楷体" panose="02010609060101010101" pitchFamily="49" charset="-122"/>
              </a:rPr>
              <a:t>（一）具有中华人民共和国国籍，思想政治素质好，拥护中国共产党的路线方针政策； </a:t>
            </a:r>
          </a:p>
          <a:p>
            <a:pPr algn="just">
              <a:defRPr/>
            </a:pPr>
            <a:r>
              <a:rPr lang="zh-CN" altLang="en-US" sz="1800" b="0" dirty="0">
                <a:solidFill>
                  <a:schemeClr val="tx1"/>
                </a:solidFill>
                <a:latin typeface="楷体" panose="02010609060101010101" pitchFamily="49" charset="-122"/>
                <a:ea typeface="楷体" panose="02010609060101010101" pitchFamily="49" charset="-122"/>
              </a:rPr>
              <a:t>（二）有志于从事党政工作，品行优良，要求为</a:t>
            </a:r>
            <a:r>
              <a:rPr lang="zh-CN" altLang="en-US" sz="1800" dirty="0">
                <a:solidFill>
                  <a:srgbClr val="FF0000"/>
                </a:solidFill>
                <a:latin typeface="楷体" panose="02010609060101010101" pitchFamily="49" charset="-122"/>
                <a:ea typeface="楷体" panose="02010609060101010101" pitchFamily="49" charset="-122"/>
              </a:rPr>
              <a:t>中共党员（含预备党员）或具有相应学生干部经历一个学年以上</a:t>
            </a:r>
            <a:r>
              <a:rPr lang="zh-CN" altLang="en-US" sz="1800" b="0" dirty="0">
                <a:solidFill>
                  <a:schemeClr val="tx1"/>
                </a:solidFill>
                <a:latin typeface="楷体" panose="02010609060101010101" pitchFamily="49" charset="-122"/>
                <a:ea typeface="楷体" panose="02010609060101010101" pitchFamily="49" charset="-122"/>
              </a:rPr>
              <a:t>； </a:t>
            </a:r>
          </a:p>
          <a:p>
            <a:pPr algn="just">
              <a:defRPr/>
            </a:pPr>
            <a:r>
              <a:rPr lang="zh-CN" altLang="en-US" sz="1800" b="0" dirty="0">
                <a:solidFill>
                  <a:schemeClr val="tx1"/>
                </a:solidFill>
                <a:latin typeface="楷体" panose="02010609060101010101" pitchFamily="49" charset="-122"/>
                <a:ea typeface="楷体" panose="02010609060101010101" pitchFamily="49" charset="-122"/>
              </a:rPr>
              <a:t>（三）学习成绩良好，能够如期取得相应的学历学位； </a:t>
            </a:r>
          </a:p>
          <a:p>
            <a:pPr algn="just">
              <a:defRPr/>
            </a:pPr>
            <a:r>
              <a:rPr lang="zh-CN" altLang="en-US" sz="1800" b="0" dirty="0">
                <a:solidFill>
                  <a:schemeClr val="tx1"/>
                </a:solidFill>
                <a:latin typeface="楷体" panose="02010609060101010101" pitchFamily="49" charset="-122"/>
                <a:ea typeface="楷体" panose="02010609060101010101" pitchFamily="49" charset="-122"/>
              </a:rPr>
              <a:t>（四）本科生年龄</a:t>
            </a:r>
            <a:r>
              <a:rPr lang="en-US" altLang="zh-CN" sz="1800" b="0" dirty="0">
                <a:solidFill>
                  <a:schemeClr val="tx1"/>
                </a:solidFill>
                <a:latin typeface="楷体" panose="02010609060101010101" pitchFamily="49" charset="-122"/>
                <a:ea typeface="楷体" panose="02010609060101010101" pitchFamily="49" charset="-122"/>
              </a:rPr>
              <a:t>18-25</a:t>
            </a:r>
            <a:r>
              <a:rPr lang="zh-CN" altLang="en-US" sz="1800" b="0" dirty="0">
                <a:solidFill>
                  <a:schemeClr val="tx1"/>
                </a:solidFill>
                <a:latin typeface="楷体" panose="02010609060101010101" pitchFamily="49" charset="-122"/>
                <a:ea typeface="楷体" panose="02010609060101010101" pitchFamily="49" charset="-122"/>
              </a:rPr>
              <a:t>周岁（</a:t>
            </a:r>
            <a:r>
              <a:rPr lang="en-US" altLang="zh-CN" sz="1800" b="0" dirty="0">
                <a:solidFill>
                  <a:schemeClr val="tx1"/>
                </a:solidFill>
                <a:latin typeface="楷体" panose="02010609060101010101" pitchFamily="49" charset="-122"/>
                <a:ea typeface="楷体" panose="02010609060101010101" pitchFamily="49" charset="-122"/>
              </a:rPr>
              <a:t>1992</a:t>
            </a:r>
            <a:r>
              <a:rPr lang="zh-CN" altLang="en-US" sz="1800" b="0" dirty="0">
                <a:solidFill>
                  <a:schemeClr val="tx1"/>
                </a:solidFill>
                <a:latin typeface="楷体" panose="02010609060101010101" pitchFamily="49" charset="-122"/>
                <a:ea typeface="楷体" panose="02010609060101010101" pitchFamily="49" charset="-122"/>
              </a:rPr>
              <a:t>年</a:t>
            </a:r>
            <a:r>
              <a:rPr lang="en-US" altLang="zh-CN" sz="1800" b="0" dirty="0">
                <a:solidFill>
                  <a:schemeClr val="tx1"/>
                </a:solidFill>
                <a:latin typeface="楷体" panose="02010609060101010101" pitchFamily="49" charset="-122"/>
                <a:ea typeface="楷体" panose="02010609060101010101" pitchFamily="49" charset="-122"/>
              </a:rPr>
              <a:t>10</a:t>
            </a:r>
            <a:r>
              <a:rPr lang="zh-CN" altLang="en-US" sz="1800" b="0" dirty="0">
                <a:solidFill>
                  <a:schemeClr val="tx1"/>
                </a:solidFill>
                <a:latin typeface="楷体" panose="02010609060101010101" pitchFamily="49" charset="-122"/>
                <a:ea typeface="楷体" panose="02010609060101010101" pitchFamily="49" charset="-122"/>
              </a:rPr>
              <a:t>月</a:t>
            </a:r>
            <a:r>
              <a:rPr lang="en-US" altLang="zh-CN" sz="1800" b="0" dirty="0">
                <a:solidFill>
                  <a:schemeClr val="tx1"/>
                </a:solidFill>
                <a:latin typeface="楷体" panose="02010609060101010101" pitchFamily="49" charset="-122"/>
                <a:ea typeface="楷体" panose="02010609060101010101" pitchFamily="49" charset="-122"/>
              </a:rPr>
              <a:t>30</a:t>
            </a:r>
            <a:r>
              <a:rPr lang="zh-CN" altLang="en-US" sz="1800" b="0" dirty="0">
                <a:solidFill>
                  <a:schemeClr val="tx1"/>
                </a:solidFill>
                <a:latin typeface="楷体" panose="02010609060101010101" pitchFamily="49" charset="-122"/>
                <a:ea typeface="楷体" panose="02010609060101010101" pitchFamily="49" charset="-122"/>
              </a:rPr>
              <a:t>日至</a:t>
            </a:r>
            <a:r>
              <a:rPr lang="en-US" altLang="zh-CN" sz="1800" b="0" dirty="0">
                <a:solidFill>
                  <a:schemeClr val="tx1"/>
                </a:solidFill>
                <a:latin typeface="楷体" panose="02010609060101010101" pitchFamily="49" charset="-122"/>
                <a:ea typeface="楷体" panose="02010609060101010101" pitchFamily="49" charset="-122"/>
              </a:rPr>
              <a:t>2000</a:t>
            </a:r>
            <a:r>
              <a:rPr lang="zh-CN" altLang="en-US" sz="1800" b="0" dirty="0">
                <a:solidFill>
                  <a:schemeClr val="tx1"/>
                </a:solidFill>
                <a:latin typeface="楷体" panose="02010609060101010101" pitchFamily="49" charset="-122"/>
                <a:ea typeface="楷体" panose="02010609060101010101" pitchFamily="49" charset="-122"/>
              </a:rPr>
              <a:t>年</a:t>
            </a:r>
            <a:r>
              <a:rPr lang="en-US" altLang="zh-CN" sz="1800" b="0" dirty="0">
                <a:solidFill>
                  <a:schemeClr val="tx1"/>
                </a:solidFill>
                <a:latin typeface="楷体" panose="02010609060101010101" pitchFamily="49" charset="-122"/>
                <a:ea typeface="楷体" panose="02010609060101010101" pitchFamily="49" charset="-122"/>
              </a:rPr>
              <a:t>10</a:t>
            </a:r>
            <a:r>
              <a:rPr lang="zh-CN" altLang="en-US" sz="1800" b="0" dirty="0">
                <a:solidFill>
                  <a:schemeClr val="tx1"/>
                </a:solidFill>
                <a:latin typeface="楷体" panose="02010609060101010101" pitchFamily="49" charset="-122"/>
                <a:ea typeface="楷体" panose="02010609060101010101" pitchFamily="49" charset="-122"/>
              </a:rPr>
              <a:t>月</a:t>
            </a:r>
            <a:r>
              <a:rPr lang="en-US" altLang="zh-CN" sz="1800" b="0" dirty="0">
                <a:solidFill>
                  <a:schemeClr val="tx1"/>
                </a:solidFill>
                <a:latin typeface="楷体" panose="02010609060101010101" pitchFamily="49" charset="-122"/>
                <a:ea typeface="楷体" panose="02010609060101010101" pitchFamily="49" charset="-122"/>
              </a:rPr>
              <a:t>30</a:t>
            </a:r>
            <a:r>
              <a:rPr lang="zh-CN" altLang="en-US" sz="1800" b="0" dirty="0">
                <a:solidFill>
                  <a:schemeClr val="tx1"/>
                </a:solidFill>
                <a:latin typeface="楷体" panose="02010609060101010101" pitchFamily="49" charset="-122"/>
                <a:ea typeface="楷体" panose="02010609060101010101" pitchFamily="49" charset="-122"/>
              </a:rPr>
              <a:t>日期间出生），硕士研究生年龄</a:t>
            </a:r>
            <a:r>
              <a:rPr lang="en-US" altLang="zh-CN" sz="1800" b="0" dirty="0">
                <a:solidFill>
                  <a:schemeClr val="tx1"/>
                </a:solidFill>
                <a:latin typeface="楷体" panose="02010609060101010101" pitchFamily="49" charset="-122"/>
                <a:ea typeface="楷体" panose="02010609060101010101" pitchFamily="49" charset="-122"/>
              </a:rPr>
              <a:t>18-28</a:t>
            </a:r>
            <a:r>
              <a:rPr lang="zh-CN" altLang="en-US" sz="1800" b="0" dirty="0">
                <a:solidFill>
                  <a:schemeClr val="tx1"/>
                </a:solidFill>
                <a:latin typeface="楷体" panose="02010609060101010101" pitchFamily="49" charset="-122"/>
                <a:ea typeface="楷体" panose="02010609060101010101" pitchFamily="49" charset="-122"/>
              </a:rPr>
              <a:t>周岁（</a:t>
            </a:r>
            <a:r>
              <a:rPr lang="en-US" altLang="zh-CN" sz="1800" b="0" dirty="0">
                <a:solidFill>
                  <a:schemeClr val="tx1"/>
                </a:solidFill>
                <a:latin typeface="楷体" panose="02010609060101010101" pitchFamily="49" charset="-122"/>
                <a:ea typeface="楷体" panose="02010609060101010101" pitchFamily="49" charset="-122"/>
              </a:rPr>
              <a:t>1989</a:t>
            </a:r>
            <a:r>
              <a:rPr lang="zh-CN" altLang="en-US" sz="1800" b="0" dirty="0">
                <a:solidFill>
                  <a:schemeClr val="tx1"/>
                </a:solidFill>
                <a:latin typeface="楷体" panose="02010609060101010101" pitchFamily="49" charset="-122"/>
                <a:ea typeface="楷体" panose="02010609060101010101" pitchFamily="49" charset="-122"/>
              </a:rPr>
              <a:t>年</a:t>
            </a:r>
            <a:r>
              <a:rPr lang="en-US" altLang="zh-CN" sz="1800" b="0" dirty="0">
                <a:solidFill>
                  <a:schemeClr val="tx1"/>
                </a:solidFill>
                <a:latin typeface="楷体" panose="02010609060101010101" pitchFamily="49" charset="-122"/>
                <a:ea typeface="楷体" panose="02010609060101010101" pitchFamily="49" charset="-122"/>
              </a:rPr>
              <a:t>10</a:t>
            </a:r>
            <a:r>
              <a:rPr lang="zh-CN" altLang="en-US" sz="1800" b="0" dirty="0">
                <a:solidFill>
                  <a:schemeClr val="tx1"/>
                </a:solidFill>
                <a:latin typeface="楷体" panose="02010609060101010101" pitchFamily="49" charset="-122"/>
                <a:ea typeface="楷体" panose="02010609060101010101" pitchFamily="49" charset="-122"/>
              </a:rPr>
              <a:t>月</a:t>
            </a:r>
            <a:r>
              <a:rPr lang="en-US" altLang="zh-CN" sz="1800" b="0" dirty="0">
                <a:solidFill>
                  <a:schemeClr val="tx1"/>
                </a:solidFill>
                <a:latin typeface="楷体" panose="02010609060101010101" pitchFamily="49" charset="-122"/>
                <a:ea typeface="楷体" panose="02010609060101010101" pitchFamily="49" charset="-122"/>
              </a:rPr>
              <a:t>30</a:t>
            </a:r>
            <a:r>
              <a:rPr lang="zh-CN" altLang="en-US" sz="1800" b="0" dirty="0">
                <a:solidFill>
                  <a:schemeClr val="tx1"/>
                </a:solidFill>
                <a:latin typeface="楷体" panose="02010609060101010101" pitchFamily="49" charset="-122"/>
                <a:ea typeface="楷体" panose="02010609060101010101" pitchFamily="49" charset="-122"/>
              </a:rPr>
              <a:t>日至</a:t>
            </a:r>
            <a:r>
              <a:rPr lang="en-US" altLang="zh-CN" sz="1800" b="0" dirty="0">
                <a:solidFill>
                  <a:schemeClr val="tx1"/>
                </a:solidFill>
                <a:latin typeface="楷体" panose="02010609060101010101" pitchFamily="49" charset="-122"/>
                <a:ea typeface="楷体" panose="02010609060101010101" pitchFamily="49" charset="-122"/>
              </a:rPr>
              <a:t>2000</a:t>
            </a:r>
            <a:r>
              <a:rPr lang="zh-CN" altLang="en-US" sz="1800" b="0" dirty="0">
                <a:solidFill>
                  <a:schemeClr val="tx1"/>
                </a:solidFill>
                <a:latin typeface="楷体" panose="02010609060101010101" pitchFamily="49" charset="-122"/>
                <a:ea typeface="楷体" panose="02010609060101010101" pitchFamily="49" charset="-122"/>
              </a:rPr>
              <a:t>年</a:t>
            </a:r>
            <a:r>
              <a:rPr lang="en-US" altLang="zh-CN" sz="1800" b="0" dirty="0">
                <a:solidFill>
                  <a:schemeClr val="tx1"/>
                </a:solidFill>
                <a:latin typeface="楷体" panose="02010609060101010101" pitchFamily="49" charset="-122"/>
                <a:ea typeface="楷体" panose="02010609060101010101" pitchFamily="49" charset="-122"/>
              </a:rPr>
              <a:t>10</a:t>
            </a:r>
            <a:r>
              <a:rPr lang="zh-CN" altLang="en-US" sz="1800" b="0" dirty="0">
                <a:solidFill>
                  <a:schemeClr val="tx1"/>
                </a:solidFill>
                <a:latin typeface="楷体" panose="02010609060101010101" pitchFamily="49" charset="-122"/>
                <a:ea typeface="楷体" panose="02010609060101010101" pitchFamily="49" charset="-122"/>
              </a:rPr>
              <a:t>月</a:t>
            </a:r>
            <a:r>
              <a:rPr lang="en-US" altLang="zh-CN" sz="1800" b="0" dirty="0">
                <a:solidFill>
                  <a:schemeClr val="tx1"/>
                </a:solidFill>
                <a:latin typeface="楷体" panose="02010609060101010101" pitchFamily="49" charset="-122"/>
                <a:ea typeface="楷体" panose="02010609060101010101" pitchFamily="49" charset="-122"/>
              </a:rPr>
              <a:t>30</a:t>
            </a:r>
            <a:r>
              <a:rPr lang="zh-CN" altLang="en-US" sz="1800" b="0" dirty="0">
                <a:solidFill>
                  <a:schemeClr val="tx1"/>
                </a:solidFill>
                <a:latin typeface="楷体" panose="02010609060101010101" pitchFamily="49" charset="-122"/>
                <a:ea typeface="楷体" panose="02010609060101010101" pitchFamily="49" charset="-122"/>
              </a:rPr>
              <a:t>日期间出生），博士研究生年龄</a:t>
            </a:r>
            <a:r>
              <a:rPr lang="en-US" altLang="zh-CN" sz="1800" b="0" dirty="0">
                <a:solidFill>
                  <a:schemeClr val="tx1"/>
                </a:solidFill>
                <a:latin typeface="楷体" panose="02010609060101010101" pitchFamily="49" charset="-122"/>
                <a:ea typeface="楷体" panose="02010609060101010101" pitchFamily="49" charset="-122"/>
              </a:rPr>
              <a:t>18-30</a:t>
            </a:r>
            <a:r>
              <a:rPr lang="zh-CN" altLang="en-US" sz="1800" b="0" dirty="0">
                <a:solidFill>
                  <a:schemeClr val="tx1"/>
                </a:solidFill>
                <a:latin typeface="楷体" panose="02010609060101010101" pitchFamily="49" charset="-122"/>
                <a:ea typeface="楷体" panose="02010609060101010101" pitchFamily="49" charset="-122"/>
              </a:rPr>
              <a:t>周岁（</a:t>
            </a:r>
            <a:r>
              <a:rPr lang="en-US" altLang="zh-CN" sz="1800" b="0" dirty="0">
                <a:solidFill>
                  <a:schemeClr val="tx1"/>
                </a:solidFill>
                <a:latin typeface="楷体" panose="02010609060101010101" pitchFamily="49" charset="-122"/>
                <a:ea typeface="楷体" panose="02010609060101010101" pitchFamily="49" charset="-122"/>
              </a:rPr>
              <a:t>1987</a:t>
            </a:r>
            <a:r>
              <a:rPr lang="zh-CN" altLang="en-US" sz="1800" b="0" dirty="0">
                <a:solidFill>
                  <a:schemeClr val="tx1"/>
                </a:solidFill>
                <a:latin typeface="楷体" panose="02010609060101010101" pitchFamily="49" charset="-122"/>
                <a:ea typeface="楷体" panose="02010609060101010101" pitchFamily="49" charset="-122"/>
              </a:rPr>
              <a:t>年</a:t>
            </a:r>
            <a:r>
              <a:rPr lang="en-US" altLang="zh-CN" sz="1800" b="0" dirty="0">
                <a:solidFill>
                  <a:schemeClr val="tx1"/>
                </a:solidFill>
                <a:latin typeface="楷体" panose="02010609060101010101" pitchFamily="49" charset="-122"/>
                <a:ea typeface="楷体" panose="02010609060101010101" pitchFamily="49" charset="-122"/>
              </a:rPr>
              <a:t>10</a:t>
            </a:r>
            <a:r>
              <a:rPr lang="zh-CN" altLang="en-US" sz="1800" b="0" dirty="0">
                <a:solidFill>
                  <a:schemeClr val="tx1"/>
                </a:solidFill>
                <a:latin typeface="楷体" panose="02010609060101010101" pitchFamily="49" charset="-122"/>
                <a:ea typeface="楷体" panose="02010609060101010101" pitchFamily="49" charset="-122"/>
              </a:rPr>
              <a:t>月</a:t>
            </a:r>
            <a:r>
              <a:rPr lang="en-US" altLang="zh-CN" sz="1800" b="0" dirty="0">
                <a:solidFill>
                  <a:schemeClr val="tx1"/>
                </a:solidFill>
                <a:latin typeface="楷体" panose="02010609060101010101" pitchFamily="49" charset="-122"/>
                <a:ea typeface="楷体" panose="02010609060101010101" pitchFamily="49" charset="-122"/>
              </a:rPr>
              <a:t>30</a:t>
            </a:r>
            <a:r>
              <a:rPr lang="zh-CN" altLang="en-US" sz="1800" b="0" dirty="0">
                <a:solidFill>
                  <a:schemeClr val="tx1"/>
                </a:solidFill>
                <a:latin typeface="楷体" panose="02010609060101010101" pitchFamily="49" charset="-122"/>
                <a:ea typeface="楷体" panose="02010609060101010101" pitchFamily="49" charset="-122"/>
              </a:rPr>
              <a:t>日至</a:t>
            </a:r>
            <a:r>
              <a:rPr lang="en-US" altLang="zh-CN" sz="1800" b="0" dirty="0">
                <a:solidFill>
                  <a:schemeClr val="tx1"/>
                </a:solidFill>
                <a:latin typeface="楷体" panose="02010609060101010101" pitchFamily="49" charset="-122"/>
                <a:ea typeface="楷体" panose="02010609060101010101" pitchFamily="49" charset="-122"/>
              </a:rPr>
              <a:t>2000</a:t>
            </a:r>
            <a:r>
              <a:rPr lang="zh-CN" altLang="en-US" sz="1800" b="0" dirty="0">
                <a:solidFill>
                  <a:schemeClr val="tx1"/>
                </a:solidFill>
                <a:latin typeface="楷体" panose="02010609060101010101" pitchFamily="49" charset="-122"/>
                <a:ea typeface="楷体" panose="02010609060101010101" pitchFamily="49" charset="-122"/>
              </a:rPr>
              <a:t>年</a:t>
            </a:r>
            <a:r>
              <a:rPr lang="en-US" altLang="zh-CN" sz="1800" b="0" dirty="0">
                <a:solidFill>
                  <a:schemeClr val="tx1"/>
                </a:solidFill>
                <a:latin typeface="楷体" panose="02010609060101010101" pitchFamily="49" charset="-122"/>
                <a:ea typeface="楷体" panose="02010609060101010101" pitchFamily="49" charset="-122"/>
              </a:rPr>
              <a:t>10</a:t>
            </a:r>
            <a:r>
              <a:rPr lang="zh-CN" altLang="en-US" sz="1800" b="0" dirty="0">
                <a:solidFill>
                  <a:schemeClr val="tx1"/>
                </a:solidFill>
                <a:latin typeface="楷体" panose="02010609060101010101" pitchFamily="49" charset="-122"/>
                <a:ea typeface="楷体" panose="02010609060101010101" pitchFamily="49" charset="-122"/>
              </a:rPr>
              <a:t>月</a:t>
            </a:r>
            <a:r>
              <a:rPr lang="en-US" altLang="zh-CN" sz="1800" b="0" dirty="0">
                <a:solidFill>
                  <a:schemeClr val="tx1"/>
                </a:solidFill>
                <a:latin typeface="楷体" panose="02010609060101010101" pitchFamily="49" charset="-122"/>
                <a:ea typeface="楷体" panose="02010609060101010101" pitchFamily="49" charset="-122"/>
              </a:rPr>
              <a:t>30</a:t>
            </a:r>
            <a:r>
              <a:rPr lang="zh-CN" altLang="en-US" sz="1800" b="0" dirty="0">
                <a:solidFill>
                  <a:schemeClr val="tx1"/>
                </a:solidFill>
                <a:latin typeface="楷体" panose="02010609060101010101" pitchFamily="49" charset="-122"/>
                <a:ea typeface="楷体" panose="02010609060101010101" pitchFamily="49" charset="-122"/>
              </a:rPr>
              <a:t>日期间出生）。具有参军入伍经历的毕业生，可再放宽</a:t>
            </a:r>
            <a:r>
              <a:rPr lang="en-US" altLang="zh-CN" sz="1800" b="0" dirty="0">
                <a:solidFill>
                  <a:schemeClr val="tx1"/>
                </a:solidFill>
                <a:latin typeface="楷体" panose="02010609060101010101" pitchFamily="49" charset="-122"/>
                <a:ea typeface="楷体" panose="02010609060101010101" pitchFamily="49" charset="-122"/>
              </a:rPr>
              <a:t>2</a:t>
            </a:r>
            <a:r>
              <a:rPr lang="zh-CN" altLang="en-US" sz="1800" b="0" dirty="0">
                <a:solidFill>
                  <a:schemeClr val="tx1"/>
                </a:solidFill>
                <a:latin typeface="楷体" panose="02010609060101010101" pitchFamily="49" charset="-122"/>
                <a:ea typeface="楷体" panose="02010609060101010101" pitchFamily="49" charset="-122"/>
              </a:rPr>
              <a:t>岁； </a:t>
            </a:r>
          </a:p>
          <a:p>
            <a:pPr algn="just">
              <a:defRPr/>
            </a:pPr>
            <a:r>
              <a:rPr lang="zh-CN" altLang="en-US" sz="1800" b="0" dirty="0">
                <a:solidFill>
                  <a:schemeClr val="tx1"/>
                </a:solidFill>
                <a:latin typeface="楷体" panose="02010609060101010101" pitchFamily="49" charset="-122"/>
                <a:ea typeface="楷体" panose="02010609060101010101" pitchFamily="49" charset="-122"/>
              </a:rPr>
              <a:t>（五）需具备</a:t>
            </a:r>
            <a:r>
              <a:rPr lang="zh-CN" altLang="en-US" sz="1800" dirty="0">
                <a:solidFill>
                  <a:srgbClr val="FF0000"/>
                </a:solidFill>
                <a:latin typeface="楷体" panose="02010609060101010101" pitchFamily="49" charset="-122"/>
                <a:ea typeface="楷体" panose="02010609060101010101" pitchFamily="49" charset="-122"/>
              </a:rPr>
              <a:t>相应报考职位的其他资格条件</a:t>
            </a:r>
            <a:r>
              <a:rPr lang="zh-CN" altLang="en-US" sz="1800" b="0" dirty="0">
                <a:solidFill>
                  <a:schemeClr val="tx1"/>
                </a:solidFill>
                <a:latin typeface="楷体" panose="02010609060101010101" pitchFamily="49" charset="-122"/>
                <a:ea typeface="楷体" panose="02010609060101010101" pitchFamily="49" charset="-122"/>
              </a:rPr>
              <a:t>； </a:t>
            </a:r>
          </a:p>
          <a:p>
            <a:pPr algn="just">
              <a:defRPr/>
            </a:pPr>
            <a:r>
              <a:rPr lang="zh-CN" altLang="en-US" sz="1800" b="0" dirty="0">
                <a:solidFill>
                  <a:schemeClr val="tx1"/>
                </a:solidFill>
                <a:latin typeface="楷体" panose="02010609060101010101" pitchFamily="49" charset="-122"/>
                <a:ea typeface="楷体" panose="02010609060101010101" pitchFamily="49" charset="-122"/>
              </a:rPr>
              <a:t>（六）具有正常履职的身心条件，符合公务员录用体检标准。 </a:t>
            </a:r>
          </a:p>
          <a:p>
            <a:pPr algn="just">
              <a:defRPr/>
            </a:pPr>
            <a:endParaRPr lang="en-US" altLang="zh-CN" sz="1800" b="0" dirty="0">
              <a:solidFill>
                <a:schemeClr val="tx1"/>
              </a:solidFill>
              <a:latin typeface="仿宋" panose="02010609060101010101" pitchFamily="49" charset="-122"/>
              <a:ea typeface="仿宋" panose="02010609060101010101" pitchFamily="49" charset="-122"/>
            </a:endParaRPr>
          </a:p>
          <a:p>
            <a:pPr algn="just">
              <a:defRPr/>
            </a:pPr>
            <a:r>
              <a:rPr lang="en-US" altLang="zh-CN" sz="1800" b="0" dirty="0">
                <a:solidFill>
                  <a:schemeClr val="tx1"/>
                </a:solidFill>
                <a:latin typeface="仿宋" panose="02010609060101010101" pitchFamily="49" charset="-122"/>
                <a:ea typeface="仿宋" panose="02010609060101010101" pitchFamily="49" charset="-122"/>
              </a:rPr>
              <a:t>(</a:t>
            </a:r>
            <a:r>
              <a:rPr lang="zh-CN" altLang="en-US" sz="1800" b="0" dirty="0">
                <a:solidFill>
                  <a:schemeClr val="tx1"/>
                </a:solidFill>
                <a:latin typeface="仿宋" panose="02010609060101010101" pitchFamily="49" charset="-122"/>
                <a:ea typeface="仿宋" panose="02010609060101010101" pitchFamily="49" charset="-122"/>
              </a:rPr>
              <a:t>“相应学生干部经历”：在选调高校就读期间，担任班级委员，团支部委员，党支部委员，校院系学生会</a:t>
            </a:r>
            <a:r>
              <a:rPr lang="en-US" altLang="zh-CN" sz="1800" b="0" dirty="0">
                <a:solidFill>
                  <a:schemeClr val="tx1"/>
                </a:solidFill>
                <a:latin typeface="仿宋" panose="02010609060101010101" pitchFamily="49" charset="-122"/>
                <a:ea typeface="仿宋" panose="02010609060101010101" pitchFamily="49" charset="-122"/>
              </a:rPr>
              <a:t>(</a:t>
            </a:r>
            <a:r>
              <a:rPr lang="zh-CN" altLang="en-US" sz="1800" b="0" dirty="0">
                <a:solidFill>
                  <a:schemeClr val="tx1"/>
                </a:solidFill>
                <a:latin typeface="仿宋" panose="02010609060101010101" pitchFamily="49" charset="-122"/>
                <a:ea typeface="仿宋" panose="02010609060101010101" pitchFamily="49" charset="-122"/>
              </a:rPr>
              <a:t>研究生会</a:t>
            </a:r>
            <a:r>
              <a:rPr lang="en-US" altLang="zh-CN" sz="1800" b="0" dirty="0">
                <a:solidFill>
                  <a:schemeClr val="tx1"/>
                </a:solidFill>
                <a:latin typeface="仿宋" panose="02010609060101010101" pitchFamily="49" charset="-122"/>
                <a:ea typeface="仿宋" panose="02010609060101010101" pitchFamily="49" charset="-122"/>
              </a:rPr>
              <a:t>)</a:t>
            </a:r>
            <a:r>
              <a:rPr lang="zh-CN" altLang="en-US" sz="1800" b="0" dirty="0">
                <a:solidFill>
                  <a:schemeClr val="tx1"/>
                </a:solidFill>
                <a:latin typeface="仿宋" panose="02010609060101010101" pitchFamily="49" charset="-122"/>
                <a:ea typeface="仿宋" panose="02010609060101010101" pitchFamily="49" charset="-122"/>
              </a:rPr>
              <a:t>、团委中层副职，校院级社团副职以上职务，且担任上述职务时间满一个学年以上。 </a:t>
            </a:r>
            <a:r>
              <a:rPr lang="en-US" altLang="zh-CN" sz="1800" b="0" dirty="0">
                <a:solidFill>
                  <a:schemeClr val="tx1"/>
                </a:solidFill>
                <a:latin typeface="仿宋" panose="02010609060101010101" pitchFamily="49" charset="-122"/>
                <a:ea typeface="仿宋" panose="02010609060101010101" pitchFamily="49" charset="-122"/>
              </a:rPr>
              <a:t>)</a:t>
            </a:r>
            <a:endParaRPr lang="zh-CN" altLang="en-US" sz="1800" b="0" dirty="0">
              <a:solidFill>
                <a:schemeClr val="tx1"/>
              </a:solidFill>
              <a:latin typeface="仿宋" panose="02010609060101010101" pitchFamily="49" charset="-122"/>
              <a:ea typeface="仿宋" panose="02010609060101010101" pitchFamily="49" charset="-122"/>
            </a:endParaRPr>
          </a:p>
        </p:txBody>
      </p:sp>
      <p:sp>
        <p:nvSpPr>
          <p:cNvPr id="4" name="矩形 3"/>
          <p:cNvSpPr/>
          <p:nvPr/>
        </p:nvSpPr>
        <p:spPr>
          <a:xfrm>
            <a:off x="1884064" y="1465952"/>
            <a:ext cx="8429625" cy="646113"/>
          </a:xfrm>
          <a:prstGeom prst="rect">
            <a:avLst/>
          </a:prstGeom>
          <a:solidFill>
            <a:schemeClr val="accent6">
              <a:lumMod val="20000"/>
              <a:lumOff val="80000"/>
            </a:schemeClr>
          </a:solidFill>
        </p:spPr>
        <p:txBody>
          <a:bodyPr>
            <a:spAutoFit/>
          </a:bodyPr>
          <a:lstStyle/>
          <a:p>
            <a:pPr algn="just">
              <a:defRPr/>
            </a:pPr>
            <a:r>
              <a:rPr lang="zh-CN" altLang="en-US" sz="1800" dirty="0">
                <a:solidFill>
                  <a:schemeClr val="tx1"/>
                </a:solidFill>
                <a:latin typeface="楷体" panose="02010609060101010101" pitchFamily="49" charset="-122"/>
                <a:ea typeface="楷体" panose="02010609060101010101" pitchFamily="49" charset="-122"/>
              </a:rPr>
              <a:t>选调范围：</a:t>
            </a:r>
            <a:r>
              <a:rPr lang="zh-CN" altLang="en-US" sz="1800" dirty="0">
                <a:solidFill>
                  <a:srgbClr val="FF0000"/>
                </a:solidFill>
                <a:latin typeface="楷体" panose="02010609060101010101" pitchFamily="49" charset="-122"/>
                <a:ea typeface="楷体" panose="02010609060101010101" pitchFamily="49" charset="-122"/>
              </a:rPr>
              <a:t>浙江大学等</a:t>
            </a:r>
            <a:r>
              <a:rPr lang="en-US" altLang="zh-CN" sz="1800" dirty="0">
                <a:solidFill>
                  <a:srgbClr val="FF0000"/>
                </a:solidFill>
                <a:latin typeface="楷体" panose="02010609060101010101" pitchFamily="49" charset="-122"/>
                <a:ea typeface="楷体" panose="02010609060101010101" pitchFamily="49" charset="-122"/>
              </a:rPr>
              <a:t>24</a:t>
            </a:r>
            <a:r>
              <a:rPr lang="zh-CN" altLang="en-US" sz="1800" dirty="0">
                <a:solidFill>
                  <a:srgbClr val="FF0000"/>
                </a:solidFill>
                <a:latin typeface="楷体" panose="02010609060101010101" pitchFamily="49" charset="-122"/>
                <a:ea typeface="楷体" panose="02010609060101010101" pitchFamily="49" charset="-122"/>
              </a:rPr>
              <a:t>所大学</a:t>
            </a:r>
            <a:r>
              <a:rPr lang="zh-CN" altLang="en-US" sz="1800" b="0" dirty="0">
                <a:solidFill>
                  <a:schemeClr val="tx1"/>
                </a:solidFill>
                <a:latin typeface="楷体" panose="02010609060101010101" pitchFamily="49" charset="-122"/>
                <a:ea typeface="楷体" panose="02010609060101010101" pitchFamily="49" charset="-122"/>
              </a:rPr>
              <a:t>的优秀应届大学毕业生；省纪委、省市法检系统同时面向部分政法类高校定向选调法学专业的优秀应届大学毕业生。 </a:t>
            </a:r>
          </a:p>
        </p:txBody>
      </p:sp>
    </p:spTree>
    <p:extLst>
      <p:ext uri="{BB962C8B-B14F-4D97-AF65-F5344CB8AC3E}">
        <p14:creationId xmlns:p14="http://schemas.microsoft.com/office/powerpoint/2010/main" val="10354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p:nvPr/>
        </p:nvSpPr>
        <p:spPr>
          <a:xfrm>
            <a:off x="1285336" y="689612"/>
            <a:ext cx="8980098" cy="707886"/>
          </a:xfrm>
          <a:prstGeom prst="rect">
            <a:avLst/>
          </a:prstGeom>
          <a:noFill/>
        </p:spPr>
        <p:txBody>
          <a:bodyPr vert="horz" wrap="square">
            <a:spAutoFit/>
          </a:bodyPr>
          <a:lstStyle/>
          <a:p>
            <a:pPr algn="ctr" defTabSz="1219170">
              <a:defRPr/>
            </a:pPr>
            <a:r>
              <a:rPr lang="zh-CN" altLang="en-US" sz="4000" b="1" dirty="0" smtClean="0">
                <a:latin typeface="微软雅黑" panose="020B0503020204020204" pitchFamily="34" charset="-122"/>
                <a:ea typeface="微软雅黑" panose="020B0503020204020204" pitchFamily="34" charset="-122"/>
              </a:rPr>
              <a:t>例</a:t>
            </a:r>
            <a:r>
              <a:rPr lang="en-US" altLang="zh-CN" sz="4000" b="1" dirty="0">
                <a:latin typeface="微软雅黑" panose="020B0503020204020204" pitchFamily="34" charset="-122"/>
                <a:ea typeface="微软雅黑" panose="020B0503020204020204" pitchFamily="34" charset="-122"/>
              </a:rPr>
              <a:t>4</a:t>
            </a:r>
            <a:r>
              <a:rPr lang="zh-CN" altLang="en-US" sz="4000" b="1" dirty="0">
                <a:latin typeface="微软雅黑" panose="020B0503020204020204" pitchFamily="34" charset="-122"/>
                <a:ea typeface="微软雅黑" panose="020B0503020204020204" pitchFamily="34" charset="-122"/>
              </a:rPr>
              <a:t>：电子科技大学</a:t>
            </a:r>
            <a:r>
              <a:rPr lang="en-US" altLang="zh-CN" sz="4000" b="1" dirty="0">
                <a:latin typeface="微软雅黑" panose="020B0503020204020204" pitchFamily="34" charset="-122"/>
                <a:ea typeface="微软雅黑" panose="020B0503020204020204" pitchFamily="34" charset="-122"/>
              </a:rPr>
              <a:t>2018</a:t>
            </a:r>
            <a:r>
              <a:rPr lang="zh-CN" altLang="en-US" sz="4000" b="1" dirty="0">
                <a:latin typeface="微软雅黑" panose="020B0503020204020204" pitchFamily="34" charset="-122"/>
                <a:ea typeface="微软雅黑" panose="020B0503020204020204" pitchFamily="34" charset="-122"/>
              </a:rPr>
              <a:t>年专职辅导员</a:t>
            </a:r>
            <a:endParaRPr lang="zh-CN" altLang="en-US" sz="4000" b="1" spc="800" dirty="0">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1484822" y="1397498"/>
            <a:ext cx="8643938" cy="3078163"/>
          </a:xfrm>
          <a:prstGeom prst="rect">
            <a:avLst/>
          </a:prstGeom>
          <a:solidFill>
            <a:schemeClr val="accent3">
              <a:lumMod val="20000"/>
              <a:lumOff val="80000"/>
            </a:schemeClr>
          </a:solidFill>
          <a:ln>
            <a:noFill/>
          </a:ln>
        </p:spPr>
        <p:txBody>
          <a:bodyPr>
            <a:spAutoFit/>
          </a:bodyPr>
          <a:lstStyle>
            <a:lvl1pPr>
              <a:defRPr sz="2400" b="1">
                <a:solidFill>
                  <a:srgbClr val="0033CC"/>
                </a:solidFill>
                <a:latin typeface="Verdana" panose="020B0604030504040204" pitchFamily="34" charset="0"/>
                <a:ea typeface="宋体" panose="02010600030101010101" pitchFamily="2" charset="-122"/>
              </a:defRPr>
            </a:lvl1pPr>
            <a:lvl2pPr marL="742950" indent="-285750">
              <a:defRPr sz="2400" b="1">
                <a:solidFill>
                  <a:srgbClr val="0033CC"/>
                </a:solidFill>
                <a:latin typeface="Verdana" panose="020B0604030504040204" pitchFamily="34" charset="0"/>
                <a:ea typeface="宋体" panose="02010600030101010101" pitchFamily="2" charset="-122"/>
              </a:defRPr>
            </a:lvl2pPr>
            <a:lvl3pPr marL="1143000" indent="-228600">
              <a:defRPr sz="2400" b="1">
                <a:solidFill>
                  <a:srgbClr val="0033CC"/>
                </a:solidFill>
                <a:latin typeface="Verdana" panose="020B0604030504040204" pitchFamily="34" charset="0"/>
                <a:ea typeface="宋体" panose="02010600030101010101" pitchFamily="2" charset="-122"/>
              </a:defRPr>
            </a:lvl3pPr>
            <a:lvl4pPr marL="1600200" indent="-228600">
              <a:defRPr sz="2400" b="1">
                <a:solidFill>
                  <a:srgbClr val="0033CC"/>
                </a:solidFill>
                <a:latin typeface="Verdana" panose="020B0604030504040204" pitchFamily="34" charset="0"/>
                <a:ea typeface="宋体" panose="02010600030101010101" pitchFamily="2" charset="-122"/>
              </a:defRPr>
            </a:lvl4pPr>
            <a:lvl5pPr marL="2057400" indent="-228600">
              <a:defRPr sz="2400" b="1">
                <a:solidFill>
                  <a:srgbClr val="0033CC"/>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33CC"/>
                </a:solidFill>
                <a:latin typeface="Verdana" panose="020B0604030504040204" pitchFamily="34" charset="0"/>
                <a:ea typeface="宋体" panose="02010600030101010101" pitchFamily="2" charset="-122"/>
              </a:defRPr>
            </a:lvl9pPr>
          </a:lstStyle>
          <a:p>
            <a:pPr algn="just"/>
            <a:r>
              <a:rPr lang="zh-CN" altLang="en-US" sz="1800" dirty="0">
                <a:solidFill>
                  <a:schemeClr val="tx1"/>
                </a:solidFill>
                <a:latin typeface="楷体" panose="02010609060101010101" pitchFamily="49" charset="-122"/>
                <a:ea typeface="楷体" panose="02010609060101010101" pitchFamily="49" charset="-122"/>
              </a:rPr>
              <a:t>一、招聘条件和要求 </a:t>
            </a:r>
          </a:p>
          <a:p>
            <a:pPr algn="just"/>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符合</a:t>
            </a:r>
            <a:r>
              <a:rPr lang="en-US" altLang="zh-CN" sz="1600" b="0" dirty="0">
                <a:solidFill>
                  <a:schemeClr val="tx1"/>
                </a:solidFill>
                <a:latin typeface="楷体" panose="02010609060101010101" pitchFamily="49" charset="-122"/>
                <a:ea typeface="楷体" panose="02010609060101010101" pitchFamily="49" charset="-122"/>
              </a:rPr>
              <a:t>《</a:t>
            </a:r>
            <a:r>
              <a:rPr lang="zh-CN" altLang="en-US" sz="1600" b="0" dirty="0">
                <a:solidFill>
                  <a:schemeClr val="tx1"/>
                </a:solidFill>
                <a:latin typeface="楷体" panose="02010609060101010101" pitchFamily="49" charset="-122"/>
                <a:ea typeface="楷体" panose="02010609060101010101" pitchFamily="49" charset="-122"/>
              </a:rPr>
              <a:t>电子科技大学辅导员管理暂行办法（修订）</a:t>
            </a:r>
            <a:r>
              <a:rPr lang="en-US" altLang="zh-CN" sz="1600" b="0" dirty="0">
                <a:solidFill>
                  <a:schemeClr val="tx1"/>
                </a:solidFill>
                <a:latin typeface="楷体" panose="02010609060101010101" pitchFamily="49" charset="-122"/>
                <a:ea typeface="楷体" panose="02010609060101010101" pitchFamily="49" charset="-122"/>
              </a:rPr>
              <a:t>》</a:t>
            </a:r>
            <a:r>
              <a:rPr lang="zh-CN" altLang="en-US" sz="1600" b="0" dirty="0">
                <a:solidFill>
                  <a:schemeClr val="tx1"/>
                </a:solidFill>
                <a:latin typeface="楷体" panose="02010609060101010101" pitchFamily="49" charset="-122"/>
                <a:ea typeface="楷体" panose="02010609060101010101" pitchFamily="49" charset="-122"/>
              </a:rPr>
              <a:t>（校人</a:t>
            </a:r>
            <a:r>
              <a:rPr lang="en-US" altLang="zh-CN" sz="1600" b="0" dirty="0">
                <a:solidFill>
                  <a:schemeClr val="tx1"/>
                </a:solidFill>
                <a:latin typeface="楷体" panose="02010609060101010101" pitchFamily="49" charset="-122"/>
                <a:ea typeface="楷体" panose="02010609060101010101" pitchFamily="49" charset="-122"/>
              </a:rPr>
              <a:t>[2018]89</a:t>
            </a:r>
            <a:r>
              <a:rPr lang="zh-CN" altLang="en-US" sz="1600" b="0" dirty="0">
                <a:solidFill>
                  <a:schemeClr val="tx1"/>
                </a:solidFill>
                <a:latin typeface="楷体" panose="02010609060101010101" pitchFamily="49" charset="-122"/>
                <a:ea typeface="楷体" panose="02010609060101010101" pitchFamily="49" charset="-122"/>
              </a:rPr>
              <a:t>号）相关要求； </a:t>
            </a:r>
          </a:p>
          <a:p>
            <a:pPr algn="just"/>
            <a:r>
              <a:rPr lang="en-US" altLang="zh-CN" sz="1600" b="0" dirty="0">
                <a:solidFill>
                  <a:schemeClr val="tx1"/>
                </a:solidFill>
                <a:latin typeface="楷体" panose="02010609060101010101" pitchFamily="49" charset="-122"/>
                <a:ea typeface="楷体" panose="02010609060101010101" pitchFamily="49" charset="-122"/>
              </a:rPr>
              <a:t>2.</a:t>
            </a:r>
            <a:r>
              <a:rPr lang="zh-CN" altLang="en-US" sz="1600" b="0" dirty="0">
                <a:solidFill>
                  <a:schemeClr val="tx1"/>
                </a:solidFill>
                <a:latin typeface="楷体" panose="02010609060101010101" pitchFamily="49" charset="-122"/>
                <a:ea typeface="楷体" panose="02010609060101010101" pitchFamily="49" charset="-122"/>
              </a:rPr>
              <a:t>德才兼备，乐于奉献，潜心教书育人，热爱大学生思想政治教育事业，具有强烈的事业心和责任感； </a:t>
            </a:r>
          </a:p>
          <a:p>
            <a:pPr algn="just"/>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具有从事思想政治教育工作相关学科的宽口径知识储备，具备较强的组织管理能力和语言、文字表达能力，及教育引导能力、调查研究能力； </a:t>
            </a:r>
          </a:p>
          <a:p>
            <a:pPr algn="just"/>
            <a:r>
              <a:rPr lang="en-US" altLang="zh-CN" sz="1600" b="0" dirty="0">
                <a:solidFill>
                  <a:schemeClr val="tx1"/>
                </a:solidFill>
                <a:latin typeface="楷体" panose="02010609060101010101" pitchFamily="49" charset="-122"/>
                <a:ea typeface="楷体" panose="02010609060101010101" pitchFamily="49" charset="-122"/>
              </a:rPr>
              <a:t>4.</a:t>
            </a:r>
            <a:r>
              <a:rPr lang="zh-CN" altLang="en-US" sz="1600" b="0" dirty="0">
                <a:solidFill>
                  <a:schemeClr val="tx1"/>
                </a:solidFill>
                <a:latin typeface="楷体" panose="02010609060101010101" pitchFamily="49" charset="-122"/>
                <a:ea typeface="楷体" panose="02010609060101010101" pitchFamily="49" charset="-122"/>
              </a:rPr>
              <a:t>中国共产党党员，坚持党的基本路线，坚决贯彻党的教育路线、方针、政策，有较强的政治辨别力、政治敏感性和法制观念； </a:t>
            </a:r>
          </a:p>
          <a:p>
            <a:pPr algn="just"/>
            <a:r>
              <a:rPr lang="en-US" altLang="zh-CN" sz="1600" b="0" dirty="0">
                <a:solidFill>
                  <a:schemeClr val="tx1"/>
                </a:solidFill>
                <a:latin typeface="楷体" panose="02010609060101010101" pitchFamily="49" charset="-122"/>
                <a:ea typeface="楷体" panose="02010609060101010101" pitchFamily="49" charset="-122"/>
              </a:rPr>
              <a:t>5.</a:t>
            </a:r>
            <a:r>
              <a:rPr lang="zh-CN" altLang="en-US" sz="1600" b="0" dirty="0">
                <a:solidFill>
                  <a:schemeClr val="tx1"/>
                </a:solidFill>
                <a:latin typeface="楷体" panose="02010609060101010101" pitchFamily="49" charset="-122"/>
                <a:ea typeface="楷体" panose="02010609060101010101" pitchFamily="49" charset="-122"/>
              </a:rPr>
              <a:t>原则上应具有博士研究生学历，且本科为普通全日制毕业生，均取得相应学位；应届博士研究生年龄不超过</a:t>
            </a:r>
            <a:r>
              <a:rPr lang="en-US" altLang="zh-CN" sz="1600" b="0" dirty="0">
                <a:solidFill>
                  <a:schemeClr val="tx1"/>
                </a:solidFill>
                <a:latin typeface="楷体" panose="02010609060101010101" pitchFamily="49" charset="-122"/>
                <a:ea typeface="楷体" panose="02010609060101010101" pitchFamily="49" charset="-122"/>
              </a:rPr>
              <a:t>35</a:t>
            </a:r>
            <a:r>
              <a:rPr lang="zh-CN" altLang="en-US" sz="1600" b="0" dirty="0">
                <a:solidFill>
                  <a:schemeClr val="tx1"/>
                </a:solidFill>
                <a:latin typeface="楷体" panose="02010609060101010101" pitchFamily="49" charset="-122"/>
                <a:ea typeface="楷体" panose="02010609060101010101" pitchFamily="49" charset="-122"/>
              </a:rPr>
              <a:t>周岁，具有工作经历的可适当放宽； </a:t>
            </a:r>
          </a:p>
          <a:p>
            <a:pPr algn="just"/>
            <a:r>
              <a:rPr lang="en-US" altLang="zh-CN" sz="1600" b="0" dirty="0">
                <a:solidFill>
                  <a:schemeClr val="tx1"/>
                </a:solidFill>
                <a:latin typeface="楷体" panose="02010609060101010101" pitchFamily="49" charset="-122"/>
                <a:ea typeface="楷体" panose="02010609060101010101" pitchFamily="49" charset="-122"/>
              </a:rPr>
              <a:t>6.</a:t>
            </a:r>
            <a:r>
              <a:rPr lang="zh-CN" altLang="en-US" sz="1600" b="0" dirty="0">
                <a:solidFill>
                  <a:schemeClr val="tx1"/>
                </a:solidFill>
                <a:latin typeface="楷体" panose="02010609060101010101" pitchFamily="49" charset="-122"/>
                <a:ea typeface="楷体" panose="02010609060101010101" pitchFamily="49" charset="-122"/>
              </a:rPr>
              <a:t>在校期间有担任主要学生干部经历； </a:t>
            </a:r>
          </a:p>
          <a:p>
            <a:pPr algn="just"/>
            <a:r>
              <a:rPr lang="en-US" altLang="zh-CN" sz="1600" b="0" dirty="0">
                <a:solidFill>
                  <a:schemeClr val="tx1"/>
                </a:solidFill>
                <a:latin typeface="楷体" panose="02010609060101010101" pitchFamily="49" charset="-122"/>
                <a:ea typeface="楷体" panose="02010609060101010101" pitchFamily="49" charset="-122"/>
              </a:rPr>
              <a:t>7.</a:t>
            </a:r>
            <a:r>
              <a:rPr lang="zh-CN" altLang="en-US" sz="1600" b="0" dirty="0">
                <a:solidFill>
                  <a:schemeClr val="tx1"/>
                </a:solidFill>
                <a:latin typeface="楷体" panose="02010609060101010101" pitchFamily="49" charset="-122"/>
                <a:ea typeface="楷体" panose="02010609060101010101" pitchFamily="49" charset="-122"/>
              </a:rPr>
              <a:t>身心健康，具有履行岗位职责所需的身体条件。 </a:t>
            </a:r>
          </a:p>
        </p:txBody>
      </p:sp>
      <p:sp>
        <p:nvSpPr>
          <p:cNvPr id="4" name="矩形 3"/>
          <p:cNvSpPr/>
          <p:nvPr/>
        </p:nvSpPr>
        <p:spPr>
          <a:xfrm>
            <a:off x="1484822" y="4683623"/>
            <a:ext cx="8643938" cy="2062163"/>
          </a:xfrm>
          <a:prstGeom prst="rect">
            <a:avLst/>
          </a:prstGeom>
          <a:solidFill>
            <a:schemeClr val="accent6">
              <a:lumMod val="20000"/>
              <a:lumOff val="80000"/>
            </a:schemeClr>
          </a:solidFill>
        </p:spPr>
        <p:txBody>
          <a:bodyPr>
            <a:spAutoFit/>
          </a:bodyPr>
          <a:lstStyle/>
          <a:p>
            <a:pPr algn="just">
              <a:defRPr/>
            </a:pPr>
            <a:r>
              <a:rPr lang="zh-CN" altLang="en-US" sz="1600" dirty="0">
                <a:solidFill>
                  <a:schemeClr val="tx1"/>
                </a:solidFill>
                <a:latin typeface="楷体" panose="02010609060101010101" pitchFamily="49" charset="-122"/>
                <a:ea typeface="楷体" panose="02010609060101010101" pitchFamily="49" charset="-122"/>
              </a:rPr>
              <a:t>二、岗位职责 </a:t>
            </a:r>
          </a:p>
          <a:p>
            <a:pPr algn="just">
              <a:defRPr/>
            </a:pP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围绕学生、关爱学生、服务学生，做好学生思想政治教育和价值引领； </a:t>
            </a:r>
          </a:p>
          <a:p>
            <a:pPr algn="just">
              <a:defRPr/>
            </a:pPr>
            <a:r>
              <a:rPr lang="en-US" altLang="zh-CN" sz="1600" b="0" dirty="0">
                <a:solidFill>
                  <a:schemeClr val="tx1"/>
                </a:solidFill>
                <a:latin typeface="楷体" panose="02010609060101010101" pitchFamily="49" charset="-122"/>
                <a:ea typeface="楷体" panose="02010609060101010101" pitchFamily="49" charset="-122"/>
              </a:rPr>
              <a:t>2.</a:t>
            </a:r>
            <a:r>
              <a:rPr lang="zh-CN" altLang="en-US" sz="1600" b="0" dirty="0">
                <a:solidFill>
                  <a:schemeClr val="tx1"/>
                </a:solidFill>
                <a:latin typeface="楷体" panose="02010609060101010101" pitchFamily="49" charset="-122"/>
                <a:ea typeface="楷体" panose="02010609060101010101" pitchFamily="49" charset="-122"/>
              </a:rPr>
              <a:t>培养学生成为又红又专、德才兼备、全面发展的中国特色社会主义合格建设者和可靠接班人</a:t>
            </a:r>
          </a:p>
          <a:p>
            <a:pPr algn="just">
              <a:defRPr/>
            </a:pP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负责学生的党团和班级建设、就业指导、评优评奖、贷款申报、勤工助学、违纪处理、纪律考勤等日常事务管理； </a:t>
            </a:r>
          </a:p>
          <a:p>
            <a:pPr algn="just">
              <a:defRPr/>
            </a:pPr>
            <a:r>
              <a:rPr lang="en-US" altLang="zh-CN" sz="1600" b="0" dirty="0">
                <a:solidFill>
                  <a:schemeClr val="tx1"/>
                </a:solidFill>
                <a:latin typeface="楷体" panose="02010609060101010101" pitchFamily="49" charset="-122"/>
                <a:ea typeface="楷体" panose="02010609060101010101" pitchFamily="49" charset="-122"/>
              </a:rPr>
              <a:t>4.</a:t>
            </a:r>
            <a:r>
              <a:rPr lang="zh-CN" altLang="en-US" sz="1600" b="0" dirty="0">
                <a:solidFill>
                  <a:schemeClr val="tx1"/>
                </a:solidFill>
                <a:latin typeface="楷体" panose="02010609060101010101" pitchFamily="49" charset="-122"/>
                <a:ea typeface="楷体" panose="02010609060101010101" pitchFamily="49" charset="-122"/>
              </a:rPr>
              <a:t>负责开展学风建设和学习发展指导相关工作； </a:t>
            </a:r>
          </a:p>
          <a:p>
            <a:pPr algn="just">
              <a:defRPr/>
            </a:pPr>
            <a:r>
              <a:rPr lang="en-US" altLang="zh-CN" sz="1600" b="0" dirty="0">
                <a:solidFill>
                  <a:schemeClr val="tx1"/>
                </a:solidFill>
                <a:latin typeface="楷体" panose="02010609060101010101" pitchFamily="49" charset="-122"/>
                <a:ea typeface="楷体" panose="02010609060101010101" pitchFamily="49" charset="-122"/>
              </a:rPr>
              <a:t>5.</a:t>
            </a:r>
            <a:r>
              <a:rPr lang="zh-CN" altLang="en-US" sz="1600" b="0" dirty="0">
                <a:solidFill>
                  <a:schemeClr val="tx1"/>
                </a:solidFill>
                <a:latin typeface="楷体" panose="02010609060101010101" pitchFamily="49" charset="-122"/>
                <a:ea typeface="楷体" panose="02010609060101010101" pitchFamily="49" charset="-122"/>
              </a:rPr>
              <a:t>协助学校心理健康教育中心开展心理健康教育； </a:t>
            </a:r>
          </a:p>
          <a:p>
            <a:pPr algn="just">
              <a:defRPr/>
            </a:pPr>
            <a:r>
              <a:rPr lang="en-US" altLang="zh-CN" sz="1600" b="0" dirty="0">
                <a:solidFill>
                  <a:schemeClr val="tx1"/>
                </a:solidFill>
                <a:latin typeface="楷体" panose="02010609060101010101" pitchFamily="49" charset="-122"/>
                <a:ea typeface="楷体" panose="02010609060101010101" pitchFamily="49" charset="-122"/>
              </a:rPr>
              <a:t>6.</a:t>
            </a:r>
            <a:r>
              <a:rPr lang="zh-CN" altLang="en-US" sz="1600" b="0" dirty="0">
                <a:solidFill>
                  <a:schemeClr val="tx1"/>
                </a:solidFill>
                <a:latin typeface="楷体" panose="02010609060101010101" pitchFamily="49" charset="-122"/>
                <a:ea typeface="楷体" panose="02010609060101010101" pitchFamily="49" charset="-122"/>
              </a:rPr>
              <a:t>以及</a:t>
            </a:r>
            <a:r>
              <a:rPr lang="en-US" altLang="zh-CN" sz="1600" b="0" dirty="0">
                <a:solidFill>
                  <a:schemeClr val="tx1"/>
                </a:solidFill>
                <a:latin typeface="楷体" panose="02010609060101010101" pitchFamily="49" charset="-122"/>
                <a:ea typeface="楷体" panose="02010609060101010101" pitchFamily="49" charset="-122"/>
              </a:rPr>
              <a:t>《</a:t>
            </a:r>
            <a:r>
              <a:rPr lang="zh-CN" altLang="en-US" sz="1600" b="0" dirty="0">
                <a:solidFill>
                  <a:schemeClr val="tx1"/>
                </a:solidFill>
                <a:latin typeface="楷体" panose="02010609060101010101" pitchFamily="49" charset="-122"/>
                <a:ea typeface="楷体" panose="02010609060101010101" pitchFamily="49" charset="-122"/>
              </a:rPr>
              <a:t>高等学校辅导员职业能力标准（暂行）</a:t>
            </a:r>
            <a:r>
              <a:rPr lang="en-US" altLang="zh-CN" sz="1600" b="0" dirty="0">
                <a:solidFill>
                  <a:schemeClr val="tx1"/>
                </a:solidFill>
                <a:latin typeface="楷体" panose="02010609060101010101" pitchFamily="49" charset="-122"/>
                <a:ea typeface="楷体" panose="02010609060101010101" pitchFamily="49" charset="-122"/>
              </a:rPr>
              <a:t>》</a:t>
            </a:r>
            <a:r>
              <a:rPr lang="zh-CN" altLang="en-US" sz="1600" b="0" dirty="0">
                <a:solidFill>
                  <a:schemeClr val="tx1"/>
                </a:solidFill>
                <a:latin typeface="楷体" panose="02010609060101010101" pitchFamily="49" charset="-122"/>
                <a:ea typeface="楷体" panose="02010609060101010101" pitchFamily="49" charset="-122"/>
              </a:rPr>
              <a:t>中规定的其他内容。 </a:t>
            </a:r>
          </a:p>
        </p:txBody>
      </p:sp>
    </p:spTree>
    <p:extLst>
      <p:ext uri="{BB962C8B-B14F-4D97-AF65-F5344CB8AC3E}">
        <p14:creationId xmlns:p14="http://schemas.microsoft.com/office/powerpoint/2010/main" val="374548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ial">
      <a:majorFont>
        <a:latin typeface="Bebas Neue"/>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2431</Words>
  <Application>Microsoft Office PowerPoint</Application>
  <PresentationFormat>宽屏</PresentationFormat>
  <Paragraphs>624</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29</vt:i4>
      </vt:variant>
    </vt:vector>
  </HeadingPairs>
  <TitlesOfParts>
    <vt:vector size="48" baseType="lpstr">
      <vt:lpstr>Bebas Neue</vt:lpstr>
      <vt:lpstr>等线</vt:lpstr>
      <vt:lpstr>等线 Light</vt:lpstr>
      <vt:lpstr>仿宋</vt:lpstr>
      <vt:lpstr>黑体</vt:lpstr>
      <vt:lpstr>华文细黑</vt:lpstr>
      <vt:lpstr>楷体</vt:lpstr>
      <vt:lpstr>楷体_GB2312</vt:lpstr>
      <vt:lpstr>宋体</vt:lpstr>
      <vt:lpstr>微软雅黑</vt:lpstr>
      <vt:lpstr>新宋体</vt:lpstr>
      <vt:lpstr>Arial</vt:lpstr>
      <vt:lpstr>Franklin Gothic Book</vt:lpstr>
      <vt:lpstr>Rockwell</vt:lpstr>
      <vt:lpstr>Verdana</vt:lpstr>
      <vt:lpstr>Wingdings</vt:lpstr>
      <vt:lpstr>Office 主题​​</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就业指导与服务中心</dc:creator>
  <cp:lastModifiedBy>Sheep</cp:lastModifiedBy>
  <cp:revision>34</cp:revision>
  <dcterms:created xsi:type="dcterms:W3CDTF">2020-07-06T03:34:39Z</dcterms:created>
  <dcterms:modified xsi:type="dcterms:W3CDTF">2022-02-25T01:47:22Z</dcterms:modified>
</cp:coreProperties>
</file>