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9" r:id="rId3"/>
  </p:sldMasterIdLst>
  <p:notesMasterIdLst>
    <p:notesMasterId r:id="rId41"/>
  </p:notesMasterIdLst>
  <p:sldIdLst>
    <p:sldId id="335" r:id="rId4"/>
    <p:sldId id="337" r:id="rId5"/>
    <p:sldId id="331" r:id="rId6"/>
    <p:sldId id="303" r:id="rId7"/>
    <p:sldId id="322" r:id="rId8"/>
    <p:sldId id="417" r:id="rId9"/>
    <p:sldId id="316" r:id="rId10"/>
    <p:sldId id="413" r:id="rId11"/>
    <p:sldId id="359" r:id="rId12"/>
    <p:sldId id="360" r:id="rId13"/>
    <p:sldId id="365" r:id="rId14"/>
    <p:sldId id="366" r:id="rId15"/>
    <p:sldId id="367" r:id="rId16"/>
    <p:sldId id="371" r:id="rId17"/>
    <p:sldId id="372" r:id="rId18"/>
    <p:sldId id="373" r:id="rId19"/>
    <p:sldId id="374" r:id="rId20"/>
    <p:sldId id="375" r:id="rId21"/>
    <p:sldId id="376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7" r:id="rId39"/>
    <p:sldId id="26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00" autoAdjust="0"/>
  </p:normalViewPr>
  <p:slideViewPr>
    <p:cSldViewPr snapToGrid="0">
      <p:cViewPr varScale="1">
        <p:scale>
          <a:sx n="76" d="100"/>
          <a:sy n="76" d="100"/>
        </p:scale>
        <p:origin x="18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BCE24-8CE1-450D-8EAB-3CDBE54C75F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B44EF-FEDD-4084-8409-8132E187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0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EE-6DEA-4039-909A-F823BA9933B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922A-5240-4E01-8AE9-533509009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Main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61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ection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9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FullScreen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3/30/2023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7173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0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50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3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507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68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758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08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02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8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7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9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6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D1A6-701F-4F23-A153-CA6832236EEB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8905-22B9-4838-AA88-D8917887C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97EE-6DEA-4039-909A-F823BA9933B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922A-5240-4E01-8AE9-533509009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2130-2FC9-4C6D-B432-8BDDEAFFC981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4DE0-8DDE-44A6-ADD0-1A09105104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9"/>
          <p:cNvSpPr/>
          <p:nvPr userDrawn="1"/>
        </p:nvSpPr>
        <p:spPr>
          <a:xfrm>
            <a:off x="9002598" y="-11349"/>
            <a:ext cx="3189402" cy="576000"/>
          </a:xfrm>
          <a:custGeom>
            <a:avLst/>
            <a:gdLst>
              <a:gd name="connsiteX0" fmla="*/ 0 w 2960017"/>
              <a:gd name="connsiteY0" fmla="*/ 661797 h 661797"/>
              <a:gd name="connsiteX1" fmla="*/ 599085 w 2960017"/>
              <a:gd name="connsiteY1" fmla="*/ 0 h 661797"/>
              <a:gd name="connsiteX2" fmla="*/ 2960017 w 2960017"/>
              <a:gd name="connsiteY2" fmla="*/ 0 h 661797"/>
              <a:gd name="connsiteX3" fmla="*/ 2360932 w 2960017"/>
              <a:gd name="connsiteY3" fmla="*/ 661797 h 661797"/>
              <a:gd name="connsiteX4" fmla="*/ 0 w 2960017"/>
              <a:gd name="connsiteY4" fmla="*/ 661797 h 661797"/>
              <a:gd name="connsiteX0" fmla="*/ 0 w 2394409"/>
              <a:gd name="connsiteY0" fmla="*/ 680650 h 680650"/>
              <a:gd name="connsiteX1" fmla="*/ 599085 w 2394409"/>
              <a:gd name="connsiteY1" fmla="*/ 18853 h 680650"/>
              <a:gd name="connsiteX2" fmla="*/ 2394409 w 2394409"/>
              <a:gd name="connsiteY2" fmla="*/ 0 h 680650"/>
              <a:gd name="connsiteX3" fmla="*/ 2360932 w 2394409"/>
              <a:gd name="connsiteY3" fmla="*/ 680650 h 680650"/>
              <a:gd name="connsiteX4" fmla="*/ 0 w 2394409"/>
              <a:gd name="connsiteY4" fmla="*/ 680650 h 680650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18995 w 2360932"/>
              <a:gd name="connsiteY2" fmla="*/ 0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56702 w 2360932"/>
              <a:gd name="connsiteY2" fmla="*/ 18853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7 h 661797"/>
              <a:gd name="connsiteX1" fmla="*/ 599085 w 2360932"/>
              <a:gd name="connsiteY1" fmla="*/ 0 h 661797"/>
              <a:gd name="connsiteX2" fmla="*/ 2356702 w 2360932"/>
              <a:gd name="connsiteY2" fmla="*/ 9426 h 661797"/>
              <a:gd name="connsiteX3" fmla="*/ 2360932 w 2360932"/>
              <a:gd name="connsiteY3" fmla="*/ 661797 h 661797"/>
              <a:gd name="connsiteX4" fmla="*/ 0 w 2360932"/>
              <a:gd name="connsiteY4" fmla="*/ 661797 h 661797"/>
              <a:gd name="connsiteX0" fmla="*/ 0 w 2360932"/>
              <a:gd name="connsiteY0" fmla="*/ 661798 h 661798"/>
              <a:gd name="connsiteX1" fmla="*/ 599085 w 2360932"/>
              <a:gd name="connsiteY1" fmla="*/ 1 h 661798"/>
              <a:gd name="connsiteX2" fmla="*/ 2356702 w 2360932"/>
              <a:gd name="connsiteY2" fmla="*/ 0 h 661798"/>
              <a:gd name="connsiteX3" fmla="*/ 2360932 w 2360932"/>
              <a:gd name="connsiteY3" fmla="*/ 661798 h 661798"/>
              <a:gd name="connsiteX4" fmla="*/ 0 w 2360932"/>
              <a:gd name="connsiteY4" fmla="*/ 661798 h 661798"/>
              <a:gd name="connsiteX0" fmla="*/ 0 w 2360932"/>
              <a:gd name="connsiteY0" fmla="*/ 673350 h 673350"/>
              <a:gd name="connsiteX1" fmla="*/ 363216 w 2360932"/>
              <a:gd name="connsiteY1" fmla="*/ 0 h 673350"/>
              <a:gd name="connsiteX2" fmla="*/ 2356702 w 2360932"/>
              <a:gd name="connsiteY2" fmla="*/ 11552 h 673350"/>
              <a:gd name="connsiteX3" fmla="*/ 2360932 w 2360932"/>
              <a:gd name="connsiteY3" fmla="*/ 673350 h 673350"/>
              <a:gd name="connsiteX4" fmla="*/ 0 w 2360932"/>
              <a:gd name="connsiteY4" fmla="*/ 673350 h 673350"/>
              <a:gd name="connsiteX0" fmla="*/ 0 w 2360932"/>
              <a:gd name="connsiteY0" fmla="*/ 661798 h 661798"/>
              <a:gd name="connsiteX1" fmla="*/ 356477 w 2360932"/>
              <a:gd name="connsiteY1" fmla="*/ 1 h 661798"/>
              <a:gd name="connsiteX2" fmla="*/ 2356702 w 2360932"/>
              <a:gd name="connsiteY2" fmla="*/ 0 h 661798"/>
              <a:gd name="connsiteX3" fmla="*/ 2360932 w 2360932"/>
              <a:gd name="connsiteY3" fmla="*/ 661798 h 661798"/>
              <a:gd name="connsiteX4" fmla="*/ 0 w 2360932"/>
              <a:gd name="connsiteY4" fmla="*/ 661798 h 66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0932" h="661798">
                <a:moveTo>
                  <a:pt x="0" y="661798"/>
                </a:moveTo>
                <a:lnTo>
                  <a:pt x="356477" y="1"/>
                </a:lnTo>
                <a:lnTo>
                  <a:pt x="2356702" y="0"/>
                </a:lnTo>
                <a:lnTo>
                  <a:pt x="2360932" y="661798"/>
                </a:lnTo>
                <a:lnTo>
                  <a:pt x="0" y="66179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6" y="497102"/>
            <a:ext cx="9936000" cy="72000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16933"/>
            <a:ext cx="1727200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72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47840" y="4437112"/>
            <a:ext cx="526297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微软雅黑" pitchFamily="34" charset="-122"/>
                <a:ea typeface="微软雅黑" pitchFamily="34" charset="-122"/>
              </a:rPr>
              <a:t>大学生职业生涯规划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latin typeface="微软雅黑" pitchFamily="34" charset="-122"/>
              <a:ea typeface="-윤고딕330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661" y="1871990"/>
            <a:ext cx="314497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微软雅黑" pitchFamily="34" charset="-122"/>
                <a:ea typeface="微软雅黑" pitchFamily="34" charset="-122"/>
              </a:rPr>
              <a:t>第一讲：概    论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850255" y="5301827"/>
            <a:ext cx="64008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28" name="Subtitle 3"/>
          <p:cNvSpPr>
            <a:spLocks/>
          </p:cNvSpPr>
          <p:nvPr/>
        </p:nvSpPr>
        <p:spPr bwMode="auto">
          <a:xfrm>
            <a:off x="-512120" y="2793659"/>
            <a:ext cx="47513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defTabSz="9128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defTabSz="91281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defTabSz="91281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defTabSz="912813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defTabSz="912813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defTabSz="912813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defTabSz="912813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主讲：蔡  云</a:t>
            </a:r>
            <a:endParaRPr lang="en-US" altLang="zh-CN" sz="24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4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-761475" y="132927"/>
            <a:ext cx="4532198" cy="1242907"/>
          </a:xfrm>
          <a:prstGeom prst="parallelogram">
            <a:avLst>
              <a:gd name="adj" fmla="val 600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438400" y="584200"/>
            <a:ext cx="2133600" cy="4775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89615" y="3813043"/>
            <a:ext cx="1229416" cy="24962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47546" y="6460797"/>
            <a:ext cx="2448000" cy="3840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6" name="图片 15" descr="timg"/>
          <p:cNvPicPr>
            <a:picLocks noChangeAspect="1"/>
          </p:cNvPicPr>
          <p:nvPr/>
        </p:nvPicPr>
        <p:blipFill>
          <a:blip r:embed="rId2"/>
          <a:srcRect l="-2844" t="1749" r="-16601" b="292"/>
          <a:stretch>
            <a:fillRect/>
          </a:stretch>
        </p:blipFill>
        <p:spPr>
          <a:xfrm>
            <a:off x="4821767" y="0"/>
            <a:ext cx="8534400" cy="4267200"/>
          </a:xfrm>
          <a:prstGeom prst="trapezoid">
            <a:avLst>
              <a:gd name="adj" fmla="val 33670"/>
            </a:avLst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260304"/>
            <a:ext cx="2944291" cy="8133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721080" y="6460791"/>
            <a:ext cx="2567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浙江大学《就业指导》</a:t>
            </a:r>
          </a:p>
        </p:txBody>
      </p:sp>
    </p:spTree>
    <p:extLst>
      <p:ext uri="{BB962C8B-B14F-4D97-AF65-F5344CB8AC3E}">
        <p14:creationId xmlns:p14="http://schemas.microsoft.com/office/powerpoint/2010/main" val="421484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/>
          <p:nvPr/>
        </p:nvCxnSpPr>
        <p:spPr>
          <a:xfrm>
            <a:off x="1835150" y="1268413"/>
            <a:ext cx="7308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/>
          <p:cNvSpPr txBox="1"/>
          <p:nvPr/>
        </p:nvSpPr>
        <p:spPr>
          <a:xfrm>
            <a:off x="827583" y="1703710"/>
            <a:ext cx="101792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知识层面：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了解职业生涯规划的基础知识；了解职业发展的阶段特点；较为清晰地认识自己的特性、职业的特性以及职业环境现状；了解相关的职业与职业分类知识，掌握职业决策与定位的方法；合理规划个人的大学生活、专业学习、能力培养；掌握撰写职业规划书的方法步骤。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微软雅黑" pitchFamily="34" charset="-122"/>
              <a:ea typeface="-윤고딕330" pitchFamily="18" charset="-127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800099" y="4314825"/>
            <a:ext cx="102067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实践层面：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通过职业测量来评价自己，通过参加招聘会、与企业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交流等体验和了解职场的人才需求，通过生涯人物访谈了解目标职业情况，撰写生涯规划书。把个人专业、职业的选择发展和经济社会发展结合起来，增强职业生涯成功的自信心</a:t>
            </a:r>
            <a:endParaRPr lang="ko-KR" altLang="en-US" sz="1800" b="1" dirty="0">
              <a:latin typeface="微软雅黑" panose="020B0503020204020204" pitchFamily="34" charset="-122"/>
            </a:endParaRPr>
          </a:p>
        </p:txBody>
      </p:sp>
      <p:cxnSp>
        <p:nvCxnSpPr>
          <p:cNvPr id="5" name="직선 연결선 11"/>
          <p:cNvCxnSpPr/>
          <p:nvPr/>
        </p:nvCxnSpPr>
        <p:spPr>
          <a:xfrm>
            <a:off x="646113" y="1268413"/>
            <a:ext cx="0" cy="55895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1963738" y="404813"/>
            <a:ext cx="8054976" cy="9890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latinLnBrk="1" hangingPunct="1">
              <a:defRPr/>
            </a:pPr>
            <a:r>
              <a:rPr lang="zh-CN" altLang="en-US" sz="4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课程教学目标</a:t>
            </a:r>
            <a:endParaRPr lang="zh-CN" altLang="en-US" sz="320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27088" y="3141663"/>
            <a:ext cx="101797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技能层面：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培养自我探索技能、信息搜索与管理技能、生涯决策技能、社会实践能力等，还应该通过课程学习提高学生的各种通用技能，比如沟通技能、问题解决技能、自我管理技能和人际交往技能等。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259632" y="6381328"/>
            <a:ext cx="1959191" cy="307777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就业指导与服务中心   </a:t>
            </a:r>
          </a:p>
        </p:txBody>
      </p:sp>
    </p:spTree>
    <p:extLst>
      <p:ext uri="{BB962C8B-B14F-4D97-AF65-F5344CB8AC3E}">
        <p14:creationId xmlns:p14="http://schemas.microsoft.com/office/powerpoint/2010/main" val="261830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936955" y="96443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772105" y="2436045"/>
            <a:ext cx="61356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破冰及课程需求澄清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职业生涯规划简介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系统职业生涯规划的具体内容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68" y="305199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61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161264" y="3198812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7847" y="70129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职业</a:t>
            </a:r>
            <a:endParaRPr lang="zh-CN" altLang="en-US" sz="4800" dirty="0">
              <a:effectLst>
                <a:reflection blurRad="6350" stA="55000" endA="300" endPos="45500" dir="5400000" sy="-100000" algn="bl" rotWithShape="0"/>
              </a:effectLst>
              <a:latin typeface="+mn-lt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831608" y="1323975"/>
            <a:ext cx="455771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4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33702" y="1069975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450064" y="5357812"/>
            <a:ext cx="1855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3167114" y="2860675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农民</a:t>
            </a: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3825927" y="2293937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政治家</a:t>
            </a: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3632252" y="3405187"/>
            <a:ext cx="1416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企业家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5529314" y="2287587"/>
            <a:ext cx="80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11" name="矩形 35"/>
          <p:cNvSpPr>
            <a:spLocks noChangeArrowheads="1"/>
          </p:cNvSpPr>
          <p:nvPr/>
        </p:nvSpPr>
        <p:spPr bwMode="auto">
          <a:xfrm>
            <a:off x="4340277" y="3014662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小偷</a:t>
            </a:r>
          </a:p>
        </p:txBody>
      </p:sp>
      <p:sp>
        <p:nvSpPr>
          <p:cNvPr id="12" name="矩形 36"/>
          <p:cNvSpPr>
            <a:spLocks noChangeArrowheads="1"/>
          </p:cNvSpPr>
          <p:nvPr/>
        </p:nvSpPr>
        <p:spPr bwMode="auto">
          <a:xfrm>
            <a:off x="4602214" y="394335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空姐</a:t>
            </a:r>
          </a:p>
        </p:txBody>
      </p:sp>
      <p:sp>
        <p:nvSpPr>
          <p:cNvPr id="13" name="矩形 37"/>
          <p:cNvSpPr>
            <a:spLocks noChangeArrowheads="1"/>
          </p:cNvSpPr>
          <p:nvPr/>
        </p:nvSpPr>
        <p:spPr bwMode="auto">
          <a:xfrm>
            <a:off x="6280202" y="2660650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公务员</a:t>
            </a:r>
          </a:p>
        </p:txBody>
      </p:sp>
      <p:sp>
        <p:nvSpPr>
          <p:cNvPr id="14" name="矩形 38"/>
          <p:cNvSpPr>
            <a:spLocks noChangeArrowheads="1"/>
          </p:cNvSpPr>
          <p:nvPr/>
        </p:nvSpPr>
        <p:spPr bwMode="auto">
          <a:xfrm>
            <a:off x="7231114" y="3268662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家庭主妇</a:t>
            </a:r>
          </a:p>
        </p:txBody>
      </p:sp>
      <p:sp>
        <p:nvSpPr>
          <p:cNvPr id="15" name="矩形 39"/>
          <p:cNvSpPr>
            <a:spLocks noChangeArrowheads="1"/>
          </p:cNvSpPr>
          <p:nvPr/>
        </p:nvSpPr>
        <p:spPr bwMode="auto">
          <a:xfrm>
            <a:off x="6843764" y="3638550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妓女</a:t>
            </a:r>
          </a:p>
        </p:txBody>
      </p:sp>
      <p:sp>
        <p:nvSpPr>
          <p:cNvPr id="16" name="矩形 40"/>
          <p:cNvSpPr>
            <a:spLocks noChangeArrowheads="1"/>
          </p:cNvSpPr>
          <p:nvPr/>
        </p:nvSpPr>
        <p:spPr bwMode="auto">
          <a:xfrm>
            <a:off x="4265664" y="4394200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企业经理</a:t>
            </a:r>
          </a:p>
        </p:txBody>
      </p:sp>
      <p:sp>
        <p:nvSpPr>
          <p:cNvPr id="17" name="矩形 41"/>
          <p:cNvSpPr>
            <a:spLocks noChangeArrowheads="1"/>
          </p:cNvSpPr>
          <p:nvPr/>
        </p:nvSpPr>
        <p:spPr bwMode="auto">
          <a:xfrm>
            <a:off x="7245402" y="2208212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志愿者</a:t>
            </a:r>
          </a:p>
        </p:txBody>
      </p:sp>
      <p:sp>
        <p:nvSpPr>
          <p:cNvPr id="18" name="矩形 42"/>
          <p:cNvSpPr>
            <a:spLocks noChangeArrowheads="1"/>
          </p:cNvSpPr>
          <p:nvPr/>
        </p:nvSpPr>
        <p:spPr bwMode="auto">
          <a:xfrm>
            <a:off x="7053314" y="4213225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保险代理</a:t>
            </a:r>
          </a:p>
        </p:txBody>
      </p:sp>
      <p:sp>
        <p:nvSpPr>
          <p:cNvPr id="19" name="矩形 43"/>
          <p:cNvSpPr>
            <a:spLocks noChangeArrowheads="1"/>
          </p:cNvSpPr>
          <p:nvPr/>
        </p:nvSpPr>
        <p:spPr bwMode="auto">
          <a:xfrm>
            <a:off x="6280202" y="4797425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义工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5329289" y="3713162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家教</a:t>
            </a:r>
          </a:p>
        </p:txBody>
      </p:sp>
      <p:sp>
        <p:nvSpPr>
          <p:cNvPr id="21" name="矩形 45"/>
          <p:cNvSpPr>
            <a:spLocks noChangeArrowheads="1"/>
          </p:cNvSpPr>
          <p:nvPr/>
        </p:nvSpPr>
        <p:spPr bwMode="auto">
          <a:xfrm>
            <a:off x="4024364" y="4857750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举报人</a:t>
            </a:r>
          </a:p>
        </p:txBody>
      </p:sp>
      <p:sp>
        <p:nvSpPr>
          <p:cNvPr id="22" name="矩形 46"/>
          <p:cNvSpPr>
            <a:spLocks noChangeArrowheads="1"/>
          </p:cNvSpPr>
          <p:nvPr/>
        </p:nvSpPr>
        <p:spPr bwMode="auto">
          <a:xfrm>
            <a:off x="7245402" y="4738687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运动员</a:t>
            </a: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751814" y="2827337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婚庆主持</a:t>
            </a:r>
          </a:p>
        </p:txBody>
      </p:sp>
      <p:sp>
        <p:nvSpPr>
          <p:cNvPr id="24" name="矩形 48"/>
          <p:cNvSpPr>
            <a:spLocks noChangeArrowheads="1"/>
          </p:cNvSpPr>
          <p:nvPr/>
        </p:nvSpPr>
        <p:spPr bwMode="auto">
          <a:xfrm>
            <a:off x="3321102" y="4214812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保姆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932039" y="1560512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8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748309" y="3806313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09" y="289191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0197" y="985326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什么是职业？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735109" y="3068126"/>
            <a:ext cx="65246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职业是参与社会分工，利用专门的知识和技能，创造物质财富、精神财富，获得</a:t>
            </a:r>
            <a:r>
              <a:rPr lang="zh-CN" altLang="en-US" sz="2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合理报酬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，满足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物质生活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精神生活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的工作。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536547" y="2280726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4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246864" y="351134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52" y="263504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585964" y="2922383"/>
            <a:ext cx="74628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（职业）生涯（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career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）：生活中各种事件的演进方向和历程，它统合了个人一生中依序发展的各种职业与生活角色，由此表现出个人独特的自我发展形态。（舒伯）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4777" y="928483"/>
            <a:ext cx="44656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生涯之学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603427" y="5009945"/>
            <a:ext cx="688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方向性  时间性  空间性  独特性  现象性  主动性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035102" y="1769858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4652" y="1914320"/>
            <a:ext cx="780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 b="1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是一门探讨人们如何在现实中生存、生活和生长的学问。</a:t>
            </a:r>
          </a:p>
        </p:txBody>
      </p:sp>
    </p:spTree>
    <p:extLst>
      <p:ext uri="{BB962C8B-B14F-4D97-AF65-F5344CB8AC3E}">
        <p14:creationId xmlns:p14="http://schemas.microsoft.com/office/powerpoint/2010/main" val="202309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237031" y="3481849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64567" y="2381712"/>
            <a:ext cx="83915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>
              <a:buClr>
                <a:srgbClr val="008080"/>
              </a:buClr>
              <a:buFontTx/>
              <a:buNone/>
            </a:pPr>
            <a:r>
              <a:rPr lang="zh-TW" altLang="en-US" sz="33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</a:t>
            </a:r>
            <a:r>
              <a:rPr lang="zh-TW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en-US" altLang="zh-TW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TW" altLang="en-US" sz="33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 </a:t>
            </a:r>
            <a:r>
              <a:rPr lang="zh-TW" altLang="en-US" sz="33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TW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  </a:t>
            </a:r>
            <a:r>
              <a:rPr lang="zh-TW" altLang="en-US" sz="33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r>
              <a:rPr lang="zh-TW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TW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〉  </a:t>
            </a:r>
            <a:r>
              <a:rPr lang="zh-TW" altLang="en-US" sz="33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TW" altLang="en-US" sz="20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2000"/>
              </a:spcBef>
              <a:buClr>
                <a:srgbClr val="008080"/>
              </a:buClr>
              <a:buFontTx/>
              <a:buNone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自我实现需求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自尊需求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社会认可需求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TW" altLang="en-US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安全需求</a:t>
            </a:r>
          </a:p>
          <a:p>
            <a:pPr>
              <a:buClr>
                <a:srgbClr val="008080"/>
              </a:buClr>
              <a:buFontTx/>
              <a:buNone/>
            </a:pPr>
            <a:endParaRPr lang="en-US" altLang="zh-TW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8080"/>
              </a:buClr>
              <a:buFontTx/>
              <a:buNone/>
            </a:pPr>
            <a:r>
              <a:rPr lang="zh-TW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追求终生</a:t>
            </a: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一生的事业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营生与</a:t>
            </a:r>
            <a:endParaRPr lang="zh-TW" altLang="en-US" sz="2400" b="1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8080"/>
              </a:buClr>
              <a:buFontTx/>
              <a:buNone/>
            </a:pPr>
            <a:r>
              <a:rPr lang="zh-TW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zh-TW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或志业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b="1" dirty="0">
                <a:solidFill>
                  <a:srgbClr val="CC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生计</a:t>
            </a:r>
            <a:endParaRPr lang="en-US" altLang="zh-CN" sz="2400" b="1" dirty="0">
              <a:solidFill>
                <a:srgbClr val="CC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buClr>
                <a:srgbClr val="008080"/>
              </a:buClr>
              <a:buFontTx/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9231" y="741824"/>
            <a:ext cx="5564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与生涯发展有关的术语</a:t>
            </a:r>
          </a:p>
        </p:txBody>
      </p:sp>
      <p:sp>
        <p:nvSpPr>
          <p:cNvPr id="5" name="矩形 4"/>
          <p:cNvSpPr/>
          <p:nvPr/>
        </p:nvSpPr>
        <p:spPr>
          <a:xfrm>
            <a:off x="4528342" y="5321762"/>
            <a:ext cx="4572000" cy="677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algn="r" fontAlgn="auto" latinLnBrk="1">
              <a:spcBef>
                <a:spcPct val="20000"/>
              </a:spcBef>
              <a:spcAft>
                <a:spcPts val="0"/>
              </a:spcAft>
              <a:buClr>
                <a:srgbClr val="008080"/>
              </a:buClr>
              <a:defRPr/>
            </a:pPr>
            <a:r>
              <a:rPr lang="en-US" altLang="zh-CN" sz="1800" b="1" kern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b="1" kern="0" dirty="0">
                <a:latin typeface="微软雅黑" pitchFamily="34" charset="-122"/>
                <a:ea typeface="微软雅黑" pitchFamily="34" charset="-122"/>
              </a:rPr>
              <a:t>黄素菲      </a:t>
            </a:r>
            <a:r>
              <a:rPr lang="zh-TW" altLang="en-US" sz="2000" b="1" kern="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TW" altLang="en-US" sz="2000" b="1" kern="0" dirty="0">
                <a:latin typeface="微软雅黑" pitchFamily="34" charset="-122"/>
                <a:ea typeface="微软雅黑" pitchFamily="34" charset="-122"/>
              </a:rPr>
            </a:br>
            <a:endParaRPr lang="zh-TW" altLang="en-US" sz="2000" b="1" kern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25269" y="1740362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4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925289" y="2941074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Picture 3" descr="jugg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439" y="1639324"/>
            <a:ext cx="26733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62939" y="4296799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子女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11089" y="3288737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23752" y="4296799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休闲者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147039" y="1991749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持家者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18927" y="1488512"/>
            <a:ext cx="1150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父母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31139" y="3288737"/>
            <a:ext cx="1366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工作者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63389" y="5376299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退休者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723302" y="5376299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公民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250727" y="2423549"/>
            <a:ext cx="1081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夫妻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521439" y="191524"/>
            <a:ext cx="8229600" cy="7112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生活角色平衡（生活空间）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34152" y="983687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54" y="3701845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29" y="5902120"/>
            <a:ext cx="7334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2928831" y="6246350"/>
            <a:ext cx="2214068" cy="338554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wrap="non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就业指导与服务中心   </a:t>
            </a:r>
            <a:endParaRPr lang="zh-CN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17879" y="-108155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生涯彩虹图（</a:t>
            </a:r>
            <a:r>
              <a:rPr kumimoji="1" lang="en-US" altLang="zh-CN" sz="3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kumimoji="1"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Picture 4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53" y="1552370"/>
            <a:ext cx="9144001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2155979" y="872920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685116" y="403020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  宽度  厚度</a:t>
            </a:r>
          </a:p>
        </p:txBody>
      </p:sp>
    </p:spTree>
    <p:extLst>
      <p:ext uri="{BB962C8B-B14F-4D97-AF65-F5344CB8AC3E}">
        <p14:creationId xmlns:p14="http://schemas.microsoft.com/office/powerpoint/2010/main" val="171333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6020722" y="3609667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1569371" y="2712730"/>
            <a:ext cx="88427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规划指为实施既定方针所必须的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任务委派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所采取的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以及其他要素的复合体，</a:t>
            </a:r>
            <a:r>
              <a:rPr lang="zh-CN" altLang="en-US" sz="2800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有必要的安全和经营预算的支持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5322" y="868055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什么是规划？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953422" y="2157105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08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80806" y="297938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职业生涯规划是什么？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41206" y="1860038"/>
            <a:ext cx="3184525" cy="2073275"/>
            <a:chOff x="703" y="1062"/>
            <a:chExt cx="2006" cy="130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blackWhite">
            <a:xfrm>
              <a:off x="703" y="1062"/>
              <a:ext cx="2006" cy="1306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latin typeface="+mn-lt"/>
                <a:ea typeface="宋体" charset="-122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66" y="1086"/>
              <a:ext cx="1920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7874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1pPr>
              <a:lvl2pPr marL="133350" indent="-131763" defTabSz="7874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2pPr>
              <a:lvl3pPr marL="1143000" indent="-228600" defTabSz="7874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3pPr>
              <a:lvl4pPr marL="1600200" indent="-228600" defTabSz="7874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4pPr>
              <a:lvl5pPr marL="2057400" indent="-228600" defTabSz="7874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5pPr>
              <a:lvl6pPr marL="2514600" indent="-228600" defTabSz="7874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6pPr>
              <a:lvl7pPr marL="2971800" indent="-228600" defTabSz="7874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7pPr>
              <a:lvl8pPr marL="3429000" indent="-228600" defTabSz="7874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8pPr>
              <a:lvl9pPr marL="3886200" indent="-228600" defTabSz="78740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回答：</a:t>
              </a:r>
            </a:p>
            <a:p>
              <a:pPr lvl="1" eaLnBrk="1" hangingPunct="1">
                <a:buFontTx/>
                <a:buChar char="–"/>
              </a:pPr>
              <a:r>
                <a:rPr lang="zh-CN" altLang="en-US" b="1">
                  <a:ea typeface="楷体_GB2312" pitchFamily="49" charset="-122"/>
                </a:rPr>
                <a:t>职业？生涯？</a:t>
              </a:r>
            </a:p>
            <a:p>
              <a:pPr lvl="1" eaLnBrk="1" hangingPunct="1">
                <a:buFontTx/>
                <a:buChar char="–"/>
              </a:pPr>
              <a:r>
                <a:rPr lang="zh-CN" altLang="en-US" b="1">
                  <a:ea typeface="楷体_GB2312" pitchFamily="49" charset="-122"/>
                </a:rPr>
                <a:t>规划？</a:t>
              </a:r>
            </a:p>
            <a:p>
              <a:pPr lvl="1" eaLnBrk="1" hangingPunct="1">
                <a:buFontTx/>
                <a:buChar char="–"/>
              </a:pPr>
              <a:r>
                <a:rPr lang="zh-CN" altLang="en-US" b="1">
                  <a:ea typeface="楷体_GB2312" pitchFamily="49" charset="-122"/>
                </a:rPr>
                <a:t>工具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655956" y="1860038"/>
            <a:ext cx="3184525" cy="2073275"/>
            <a:chOff x="3043" y="1062"/>
            <a:chExt cx="2006" cy="1306"/>
          </a:xfrm>
          <a:noFill/>
        </p:grpSpPr>
        <p:sp>
          <p:nvSpPr>
            <p:cNvPr id="7" name="Rectangle 7"/>
            <p:cNvSpPr>
              <a:spLocks noChangeArrowheads="1"/>
            </p:cNvSpPr>
            <p:nvPr/>
          </p:nvSpPr>
          <p:spPr bwMode="blackWhite">
            <a:xfrm>
              <a:off x="3043" y="1062"/>
              <a:ext cx="2006" cy="1306"/>
            </a:xfrm>
            <a:prstGeom prst="rect">
              <a:avLst/>
            </a:prstGeom>
            <a:grpFill/>
            <a:ln w="28575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latin typeface="+mn-lt"/>
                <a:ea typeface="宋体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85" y="1086"/>
              <a:ext cx="1920" cy="127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楷体_GB2312" pitchFamily="49" charset="-122"/>
                </a:rPr>
                <a:t>回答：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楷体_GB2312" pitchFamily="49" charset="-122"/>
                </a:rPr>
                <a:t>想干什么？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楷体_GB2312" pitchFamily="49" charset="-122"/>
                </a:rPr>
                <a:t>能干什么？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楷体_GB2312" pitchFamily="49" charset="-122"/>
                </a:rPr>
                <a:t>为什么干？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655956" y="4338126"/>
            <a:ext cx="3184525" cy="2073275"/>
            <a:chOff x="3043" y="2623"/>
            <a:chExt cx="2006" cy="1306"/>
          </a:xfrm>
          <a:noFill/>
        </p:grpSpPr>
        <p:sp>
          <p:nvSpPr>
            <p:cNvPr id="10" name="Rectangle 10"/>
            <p:cNvSpPr>
              <a:spLocks noChangeArrowheads="1"/>
            </p:cNvSpPr>
            <p:nvPr/>
          </p:nvSpPr>
          <p:spPr bwMode="blackWhite">
            <a:xfrm>
              <a:off x="3043" y="2623"/>
              <a:ext cx="2006" cy="13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  <a:prstDash val="sysDash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latin typeface="+mn-lt"/>
                <a:ea typeface="宋体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085" y="2628"/>
              <a:ext cx="1920" cy="1276"/>
            </a:xfrm>
            <a:prstGeom prst="rect">
              <a:avLst/>
            </a:prstGeom>
            <a:grpFill/>
            <a:ln w="19050">
              <a:noFill/>
              <a:prstDash val="sysDash"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楷体_GB2312" pitchFamily="49" charset="-122"/>
                </a:rPr>
                <a:t>回答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楷体_GB2312" pitchFamily="49" charset="-122"/>
                </a:rPr>
                <a:t>工作内容？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楷体_GB2312" pitchFamily="49" charset="-122"/>
                </a:rPr>
                <a:t>进入途径？</a:t>
              </a:r>
            </a:p>
            <a:p>
              <a:pPr marL="133350" lvl="1" indent="-131763" algn="r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+mn-lt"/>
                  <a:ea typeface="楷体_GB2312" pitchFamily="49" charset="-122"/>
                </a:rPr>
                <a:t>胜任标准？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941206" y="4338126"/>
            <a:ext cx="3184525" cy="2073275"/>
            <a:chOff x="703" y="2623"/>
            <a:chExt cx="2006" cy="1306"/>
          </a:xfrm>
          <a:noFill/>
        </p:grpSpPr>
        <p:sp>
          <p:nvSpPr>
            <p:cNvPr id="13" name="Rectangle 13"/>
            <p:cNvSpPr>
              <a:spLocks noChangeArrowheads="1"/>
            </p:cNvSpPr>
            <p:nvPr/>
          </p:nvSpPr>
          <p:spPr bwMode="blackWhite">
            <a:xfrm>
              <a:off x="703" y="2623"/>
              <a:ext cx="2006" cy="1306"/>
            </a:xfrm>
            <a:prstGeom prst="rect">
              <a:avLst/>
            </a:prstGeom>
            <a:grpFill/>
            <a:ln w="28575">
              <a:solidFill>
                <a:srgbClr val="0070C0"/>
              </a:solidFill>
              <a:prstDash val="sysDash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>
                <a:latin typeface="+mn-lt"/>
                <a:ea typeface="宋体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766" y="2628"/>
              <a:ext cx="1920" cy="1276"/>
            </a:xfrm>
            <a:prstGeom prst="rect">
              <a:avLst/>
            </a:prstGeom>
            <a:grpFill/>
            <a:ln w="28575">
              <a:noFill/>
              <a:prstDash val="sysDash"/>
              <a:miter lim="800000"/>
              <a:headEnd/>
              <a:tailEnd/>
            </a:ln>
          </p:spPr>
          <p:txBody>
            <a:bodyPr lIns="0" tIns="0" rIns="0" bIns="0" anchor="b">
              <a:spAutoFit/>
            </a:bodyPr>
            <a:lstStyle/>
            <a:p>
              <a:pPr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决策</a:t>
              </a:r>
              <a:r>
                <a:rPr lang="en-US" altLang="zh-CN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zh-CN" altLang="en-US" sz="32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行动</a:t>
              </a:r>
            </a:p>
            <a:p>
              <a:pPr marL="133350" lvl="1" indent="-131763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做选择？</a:t>
              </a:r>
            </a:p>
            <a:p>
              <a:pPr marL="133350" lvl="1" indent="-131763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行动计划？</a:t>
              </a:r>
            </a:p>
            <a:p>
              <a:pPr marL="133350" lvl="1" indent="-131763" defTabSz="787400" eaLnBrk="1" fontAlgn="auto" latinLnBrk="1" hangingPunct="1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做了什么</a:t>
              </a:r>
              <a:r>
                <a:rPr lang="en-US" altLang="zh-CN" sz="2800" b="1" dirty="0">
                  <a:solidFill>
                    <a:srgbClr val="FF0000"/>
                  </a:solidFill>
                  <a:latin typeface="Arial" charset="0"/>
                  <a:ea typeface="楷体_GB2312" pitchFamily="49" charset="-122"/>
                </a:rPr>
                <a:t>……</a:t>
              </a:r>
              <a:endPara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723968" y="2309301"/>
            <a:ext cx="1984375" cy="1641475"/>
            <a:chOff x="1826" y="1345"/>
            <a:chExt cx="1250" cy="1034"/>
          </a:xfrm>
        </p:grpSpPr>
        <p:sp>
          <p:nvSpPr>
            <p:cNvPr id="16" name="Freeform 16"/>
            <p:cNvSpPr>
              <a:spLocks/>
            </p:cNvSpPr>
            <p:nvPr/>
          </p:nvSpPr>
          <p:spPr bwMode="blackWhite">
            <a:xfrm>
              <a:off x="1826" y="1345"/>
              <a:ext cx="1250" cy="1034"/>
            </a:xfrm>
            <a:custGeom>
              <a:avLst/>
              <a:gdLst>
                <a:gd name="T0" fmla="*/ 304926950 w 1057"/>
                <a:gd name="T1" fmla="*/ 58355660 h 900"/>
                <a:gd name="T2" fmla="*/ 316022813 w 1057"/>
                <a:gd name="T3" fmla="*/ 55661985 h 900"/>
                <a:gd name="T4" fmla="*/ 328808447 w 1057"/>
                <a:gd name="T5" fmla="*/ 53064546 h 900"/>
                <a:gd name="T6" fmla="*/ 345065640 w 1057"/>
                <a:gd name="T7" fmla="*/ 50602353 h 900"/>
                <a:gd name="T8" fmla="*/ 362935371 w 1057"/>
                <a:gd name="T9" fmla="*/ 48321806 h 900"/>
                <a:gd name="T10" fmla="*/ 382726450 w 1057"/>
                <a:gd name="T11" fmla="*/ 46288744 h 900"/>
                <a:gd name="T12" fmla="*/ 404565248 w 1057"/>
                <a:gd name="T13" fmla="*/ 44283489 h 900"/>
                <a:gd name="T14" fmla="*/ 428819771 w 1057"/>
                <a:gd name="T15" fmla="*/ 42656212 h 900"/>
                <a:gd name="T16" fmla="*/ 453352988 w 1057"/>
                <a:gd name="T17" fmla="*/ 41190476 h 900"/>
                <a:gd name="T18" fmla="*/ 478435724 w 1057"/>
                <a:gd name="T19" fmla="*/ 40170061 h 900"/>
                <a:gd name="T20" fmla="*/ 505238599 w 1057"/>
                <a:gd name="T21" fmla="*/ 39214188 h 900"/>
                <a:gd name="T22" fmla="*/ 532006890 w 1057"/>
                <a:gd name="T23" fmla="*/ 38600414 h 900"/>
                <a:gd name="T24" fmla="*/ 559472319 w 1057"/>
                <a:gd name="T25" fmla="*/ 38185559 h 900"/>
                <a:gd name="T26" fmla="*/ 559265328 w 1057"/>
                <a:gd name="T27" fmla="*/ 47285730 h 900"/>
                <a:gd name="T28" fmla="*/ 708978036 w 1057"/>
                <a:gd name="T29" fmla="*/ 24863037 h 900"/>
                <a:gd name="T30" fmla="*/ 548712420 w 1057"/>
                <a:gd name="T31" fmla="*/ 0 h 900"/>
                <a:gd name="T32" fmla="*/ 549749527 w 1057"/>
                <a:gd name="T33" fmla="*/ 9090439 h 900"/>
                <a:gd name="T34" fmla="*/ 507573976 w 1057"/>
                <a:gd name="T35" fmla="*/ 9451982 h 900"/>
                <a:gd name="T36" fmla="*/ 466044208 w 1057"/>
                <a:gd name="T37" fmla="*/ 10244441 h 900"/>
                <a:gd name="T38" fmla="*/ 425860440 w 1057"/>
                <a:gd name="T39" fmla="*/ 11165184 h 900"/>
                <a:gd name="T40" fmla="*/ 385257532 w 1057"/>
                <a:gd name="T41" fmla="*/ 12476103 h 900"/>
                <a:gd name="T42" fmla="*/ 346288678 w 1057"/>
                <a:gd name="T43" fmla="*/ 13947856 h 900"/>
                <a:gd name="T44" fmla="*/ 308564150 w 1057"/>
                <a:gd name="T45" fmla="*/ 15837877 h 900"/>
                <a:gd name="T46" fmla="*/ 271228631 w 1057"/>
                <a:gd name="T47" fmla="*/ 17901671 h 900"/>
                <a:gd name="T48" fmla="*/ 236360789 w 1057"/>
                <a:gd name="T49" fmla="*/ 20295259 h 900"/>
                <a:gd name="T50" fmla="*/ 202590658 w 1057"/>
                <a:gd name="T51" fmla="*/ 22995789 h 900"/>
                <a:gd name="T52" fmla="*/ 171310660 w 1057"/>
                <a:gd name="T53" fmla="*/ 25927372 h 900"/>
                <a:gd name="T54" fmla="*/ 142156865 w 1057"/>
                <a:gd name="T55" fmla="*/ 29044145 h 900"/>
                <a:gd name="T56" fmla="*/ 113999118 w 1057"/>
                <a:gd name="T57" fmla="*/ 32244879 h 900"/>
                <a:gd name="T58" fmla="*/ 89465408 w 1057"/>
                <a:gd name="T59" fmla="*/ 35823997 h 900"/>
                <a:gd name="T60" fmla="*/ 67526806 w 1057"/>
                <a:gd name="T61" fmla="*/ 39513825 h 900"/>
                <a:gd name="T62" fmla="*/ 48284324 w 1057"/>
                <a:gd name="T63" fmla="*/ 43317789 h 900"/>
                <a:gd name="T64" fmla="*/ 31846866 w 1057"/>
                <a:gd name="T65" fmla="*/ 47285730 h 900"/>
                <a:gd name="T66" fmla="*/ 18534237 w 1057"/>
                <a:gd name="T67" fmla="*/ 51288284 h 900"/>
                <a:gd name="T68" fmla="*/ 7041649 w 1057"/>
                <a:gd name="T69" fmla="*/ 55411167 h 900"/>
                <a:gd name="T70" fmla="*/ 0 w 1057"/>
                <a:gd name="T71" fmla="*/ 59701633 h 900"/>
                <a:gd name="T72" fmla="*/ 159430550 w 1057"/>
                <a:gd name="T73" fmla="*/ 49233305 h 900"/>
                <a:gd name="T74" fmla="*/ 304926950 w 1057"/>
                <a:gd name="T75" fmla="*/ 58355660 h 9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57" h="900">
                  <a:moveTo>
                    <a:pt x="455" y="879"/>
                  </a:moveTo>
                  <a:lnTo>
                    <a:pt x="471" y="838"/>
                  </a:lnTo>
                  <a:lnTo>
                    <a:pt x="490" y="799"/>
                  </a:lnTo>
                  <a:lnTo>
                    <a:pt x="514" y="762"/>
                  </a:lnTo>
                  <a:lnTo>
                    <a:pt x="541" y="728"/>
                  </a:lnTo>
                  <a:lnTo>
                    <a:pt x="570" y="696"/>
                  </a:lnTo>
                  <a:lnTo>
                    <a:pt x="603" y="667"/>
                  </a:lnTo>
                  <a:lnTo>
                    <a:pt x="639" y="642"/>
                  </a:lnTo>
                  <a:lnTo>
                    <a:pt x="676" y="621"/>
                  </a:lnTo>
                  <a:lnTo>
                    <a:pt x="713" y="605"/>
                  </a:lnTo>
                  <a:lnTo>
                    <a:pt x="753" y="591"/>
                  </a:lnTo>
                  <a:lnTo>
                    <a:pt x="793" y="581"/>
                  </a:lnTo>
                  <a:lnTo>
                    <a:pt x="834" y="575"/>
                  </a:lnTo>
                  <a:lnTo>
                    <a:pt x="833" y="711"/>
                  </a:lnTo>
                  <a:lnTo>
                    <a:pt x="1056" y="374"/>
                  </a:lnTo>
                  <a:lnTo>
                    <a:pt x="818" y="0"/>
                  </a:lnTo>
                  <a:lnTo>
                    <a:pt x="819" y="137"/>
                  </a:lnTo>
                  <a:lnTo>
                    <a:pt x="757" y="143"/>
                  </a:lnTo>
                  <a:lnTo>
                    <a:pt x="694" y="154"/>
                  </a:lnTo>
                  <a:lnTo>
                    <a:pt x="634" y="168"/>
                  </a:lnTo>
                  <a:lnTo>
                    <a:pt x="574" y="188"/>
                  </a:lnTo>
                  <a:lnTo>
                    <a:pt x="516" y="211"/>
                  </a:lnTo>
                  <a:lnTo>
                    <a:pt x="460" y="238"/>
                  </a:lnTo>
                  <a:lnTo>
                    <a:pt x="405" y="270"/>
                  </a:lnTo>
                  <a:lnTo>
                    <a:pt x="352" y="306"/>
                  </a:lnTo>
                  <a:lnTo>
                    <a:pt x="302" y="346"/>
                  </a:lnTo>
                  <a:lnTo>
                    <a:pt x="255" y="390"/>
                  </a:lnTo>
                  <a:lnTo>
                    <a:pt x="211" y="437"/>
                  </a:lnTo>
                  <a:lnTo>
                    <a:pt x="170" y="486"/>
                  </a:lnTo>
                  <a:lnTo>
                    <a:pt x="134" y="539"/>
                  </a:lnTo>
                  <a:lnTo>
                    <a:pt x="101" y="595"/>
                  </a:lnTo>
                  <a:lnTo>
                    <a:pt x="72" y="653"/>
                  </a:lnTo>
                  <a:lnTo>
                    <a:pt x="47" y="711"/>
                  </a:lnTo>
                  <a:lnTo>
                    <a:pt x="27" y="773"/>
                  </a:lnTo>
                  <a:lnTo>
                    <a:pt x="11" y="835"/>
                  </a:lnTo>
                  <a:lnTo>
                    <a:pt x="0" y="899"/>
                  </a:lnTo>
                  <a:lnTo>
                    <a:pt x="238" y="741"/>
                  </a:lnTo>
                  <a:lnTo>
                    <a:pt x="455" y="879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WordArt 17"/>
            <p:cNvSpPr>
              <a:spLocks noChangeArrowheads="1" noChangeShapeType="1" noTextEdit="1"/>
            </p:cNvSpPr>
            <p:nvPr/>
          </p:nvSpPr>
          <p:spPr bwMode="auto">
            <a:xfrm rot="-1902681">
              <a:off x="2103" y="1841"/>
              <a:ext cx="888" cy="22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zh-CN" altLang="en-US" sz="28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 panose="02010600030101010101" pitchFamily="2" charset="-122"/>
                </a:rPr>
                <a:t>理念把握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533718" y="2568063"/>
            <a:ext cx="1770063" cy="1943100"/>
            <a:chOff x="2966" y="1508"/>
            <a:chExt cx="1115" cy="1224"/>
          </a:xfrm>
        </p:grpSpPr>
        <p:sp>
          <p:nvSpPr>
            <p:cNvPr id="19" name="Freeform 19"/>
            <p:cNvSpPr>
              <a:spLocks/>
            </p:cNvSpPr>
            <p:nvPr/>
          </p:nvSpPr>
          <p:spPr bwMode="blackWhite">
            <a:xfrm>
              <a:off x="2966" y="1508"/>
              <a:ext cx="1115" cy="1224"/>
            </a:xfrm>
            <a:custGeom>
              <a:avLst/>
              <a:gdLst>
                <a:gd name="T0" fmla="*/ 366518014 w 943"/>
                <a:gd name="T1" fmla="*/ 72714609 h 1065"/>
                <a:gd name="T2" fmla="*/ 623705962 w 943"/>
                <a:gd name="T3" fmla="*/ 57378534 h 1065"/>
                <a:gd name="T4" fmla="*/ 516811389 w 943"/>
                <a:gd name="T5" fmla="*/ 57378534 h 1065"/>
                <a:gd name="T6" fmla="*/ 513994273 w 943"/>
                <a:gd name="T7" fmla="*/ 53079785 h 1065"/>
                <a:gd name="T8" fmla="*/ 507752816 w 943"/>
                <a:gd name="T9" fmla="*/ 48884095 h 1065"/>
                <a:gd name="T10" fmla="*/ 499752908 w 943"/>
                <a:gd name="T11" fmla="*/ 44698319 h 1065"/>
                <a:gd name="T12" fmla="*/ 488089195 w 943"/>
                <a:gd name="T13" fmla="*/ 40640947 h 1065"/>
                <a:gd name="T14" fmla="*/ 472659961 w 943"/>
                <a:gd name="T15" fmla="*/ 36651740 h 1065"/>
                <a:gd name="T16" fmla="*/ 455275044 w 943"/>
                <a:gd name="T17" fmla="*/ 32803470 h 1065"/>
                <a:gd name="T18" fmla="*/ 435828726 w 943"/>
                <a:gd name="T19" fmla="*/ 29018437 h 1065"/>
                <a:gd name="T20" fmla="*/ 413318720 w 943"/>
                <a:gd name="T21" fmla="*/ 25391025 h 1065"/>
                <a:gd name="T22" fmla="*/ 388083371 w 943"/>
                <a:gd name="T23" fmla="*/ 22068649 h 1065"/>
                <a:gd name="T24" fmla="*/ 362731033 w 943"/>
                <a:gd name="T25" fmla="*/ 18795826 h 1065"/>
                <a:gd name="T26" fmla="*/ 332559529 w 943"/>
                <a:gd name="T27" fmla="*/ 15928007 h 1065"/>
                <a:gd name="T28" fmla="*/ 301296800 w 943"/>
                <a:gd name="T29" fmla="*/ 13095119 h 1065"/>
                <a:gd name="T30" fmla="*/ 268283259 w 943"/>
                <a:gd name="T31" fmla="*/ 10492187 h 1065"/>
                <a:gd name="T32" fmla="*/ 232927705 w 943"/>
                <a:gd name="T33" fmla="*/ 8189550 h 1065"/>
                <a:gd name="T34" fmla="*/ 196996256 w 943"/>
                <a:gd name="T35" fmla="*/ 6018002 h 1065"/>
                <a:gd name="T36" fmla="*/ 159682801 w 943"/>
                <a:gd name="T37" fmla="*/ 4252381 h 1065"/>
                <a:gd name="T38" fmla="*/ 120582000 w 943"/>
                <a:gd name="T39" fmla="*/ 2778272 h 1065"/>
                <a:gd name="T40" fmla="*/ 80625482 w 943"/>
                <a:gd name="T41" fmla="*/ 1561208 h 1065"/>
                <a:gd name="T42" fmla="*/ 40332220 w 943"/>
                <a:gd name="T43" fmla="*/ 589438 h 1065"/>
                <a:gd name="T44" fmla="*/ 0 w 943"/>
                <a:gd name="T45" fmla="*/ 0 h 1065"/>
                <a:gd name="T46" fmla="*/ 90882299 w 943"/>
                <a:gd name="T47" fmla="*/ 15473784 h 1065"/>
                <a:gd name="T48" fmla="*/ 3023379 w 943"/>
                <a:gd name="T49" fmla="*/ 30768066 h 1065"/>
                <a:gd name="T50" fmla="*/ 31562913 w 943"/>
                <a:gd name="T51" fmla="*/ 31770364 h 1065"/>
                <a:gd name="T52" fmla="*/ 59607930 w 943"/>
                <a:gd name="T53" fmla="*/ 32984654 h 1065"/>
                <a:gd name="T54" fmla="*/ 86249410 w 943"/>
                <a:gd name="T55" fmla="*/ 34554130 h 1065"/>
                <a:gd name="T56" fmla="*/ 111451295 w 943"/>
                <a:gd name="T57" fmla="*/ 36262908 h 1065"/>
                <a:gd name="T58" fmla="*/ 134043954 w 943"/>
                <a:gd name="T59" fmla="*/ 38329896 h 1065"/>
                <a:gd name="T60" fmla="*/ 154083993 w 943"/>
                <a:gd name="T61" fmla="*/ 40626707 h 1065"/>
                <a:gd name="T62" fmla="*/ 174080022 w 943"/>
                <a:gd name="T63" fmla="*/ 42977824 h 1065"/>
                <a:gd name="T64" fmla="*/ 188808402 w 943"/>
                <a:gd name="T65" fmla="*/ 45673898 h 1065"/>
                <a:gd name="T66" fmla="*/ 202377629 w 943"/>
                <a:gd name="T67" fmla="*/ 48485952 h 1065"/>
                <a:gd name="T68" fmla="*/ 212956624 w 943"/>
                <a:gd name="T69" fmla="*/ 51296914 h 1065"/>
                <a:gd name="T70" fmla="*/ 221131157 w 943"/>
                <a:gd name="T71" fmla="*/ 54287134 h 1065"/>
                <a:gd name="T72" fmla="*/ 225061076 w 943"/>
                <a:gd name="T73" fmla="*/ 57378534 h 1065"/>
                <a:gd name="T74" fmla="*/ 124515261 w 943"/>
                <a:gd name="T75" fmla="*/ 57452030 h 1065"/>
                <a:gd name="T76" fmla="*/ 366518014 w 943"/>
                <a:gd name="T77" fmla="*/ 72714609 h 106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43" h="1065">
                  <a:moveTo>
                    <a:pt x="554" y="1064"/>
                  </a:moveTo>
                  <a:lnTo>
                    <a:pt x="942" y="840"/>
                  </a:lnTo>
                  <a:lnTo>
                    <a:pt x="781" y="840"/>
                  </a:lnTo>
                  <a:lnTo>
                    <a:pt x="776" y="778"/>
                  </a:lnTo>
                  <a:lnTo>
                    <a:pt x="767" y="716"/>
                  </a:lnTo>
                  <a:lnTo>
                    <a:pt x="754" y="655"/>
                  </a:lnTo>
                  <a:lnTo>
                    <a:pt x="737" y="595"/>
                  </a:lnTo>
                  <a:lnTo>
                    <a:pt x="714" y="536"/>
                  </a:lnTo>
                  <a:lnTo>
                    <a:pt x="688" y="480"/>
                  </a:lnTo>
                  <a:lnTo>
                    <a:pt x="658" y="425"/>
                  </a:lnTo>
                  <a:lnTo>
                    <a:pt x="624" y="372"/>
                  </a:lnTo>
                  <a:lnTo>
                    <a:pt x="586" y="323"/>
                  </a:lnTo>
                  <a:lnTo>
                    <a:pt x="547" y="275"/>
                  </a:lnTo>
                  <a:lnTo>
                    <a:pt x="502" y="232"/>
                  </a:lnTo>
                  <a:lnTo>
                    <a:pt x="455" y="191"/>
                  </a:lnTo>
                  <a:lnTo>
                    <a:pt x="405" y="153"/>
                  </a:lnTo>
                  <a:lnTo>
                    <a:pt x="352" y="120"/>
                  </a:lnTo>
                  <a:lnTo>
                    <a:pt x="298" y="89"/>
                  </a:lnTo>
                  <a:lnTo>
                    <a:pt x="241" y="63"/>
                  </a:lnTo>
                  <a:lnTo>
                    <a:pt x="182" y="41"/>
                  </a:lnTo>
                  <a:lnTo>
                    <a:pt x="122" y="23"/>
                  </a:lnTo>
                  <a:lnTo>
                    <a:pt x="61" y="9"/>
                  </a:lnTo>
                  <a:lnTo>
                    <a:pt x="0" y="0"/>
                  </a:lnTo>
                  <a:lnTo>
                    <a:pt x="137" y="226"/>
                  </a:lnTo>
                  <a:lnTo>
                    <a:pt x="5" y="451"/>
                  </a:lnTo>
                  <a:lnTo>
                    <a:pt x="48" y="465"/>
                  </a:lnTo>
                  <a:lnTo>
                    <a:pt x="90" y="483"/>
                  </a:lnTo>
                  <a:lnTo>
                    <a:pt x="130" y="505"/>
                  </a:lnTo>
                  <a:lnTo>
                    <a:pt x="168" y="531"/>
                  </a:lnTo>
                  <a:lnTo>
                    <a:pt x="202" y="561"/>
                  </a:lnTo>
                  <a:lnTo>
                    <a:pt x="233" y="594"/>
                  </a:lnTo>
                  <a:lnTo>
                    <a:pt x="262" y="629"/>
                  </a:lnTo>
                  <a:lnTo>
                    <a:pt x="285" y="668"/>
                  </a:lnTo>
                  <a:lnTo>
                    <a:pt x="305" y="709"/>
                  </a:lnTo>
                  <a:lnTo>
                    <a:pt x="321" y="751"/>
                  </a:lnTo>
                  <a:lnTo>
                    <a:pt x="333" y="795"/>
                  </a:lnTo>
                  <a:lnTo>
                    <a:pt x="340" y="840"/>
                  </a:lnTo>
                  <a:lnTo>
                    <a:pt x="188" y="841"/>
                  </a:lnTo>
                  <a:lnTo>
                    <a:pt x="554" y="1064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WordArt 20"/>
            <p:cNvSpPr>
              <a:spLocks noChangeArrowheads="1" noChangeShapeType="1" noTextEdit="1"/>
            </p:cNvSpPr>
            <p:nvPr/>
          </p:nvSpPr>
          <p:spPr bwMode="auto">
            <a:xfrm rot="3309914">
              <a:off x="3005" y="2059"/>
              <a:ext cx="888" cy="22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pPr algn="ctr"/>
              <a:r>
                <a:rPr lang="zh-CN" altLang="en-US" sz="28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 panose="02010600030101010101" pitchFamily="2" charset="-122"/>
                </a:rPr>
                <a:t>自我了解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051118" y="4360351"/>
            <a:ext cx="1939925" cy="1649412"/>
            <a:chOff x="2662" y="2637"/>
            <a:chExt cx="1222" cy="1039"/>
          </a:xfrm>
        </p:grpSpPr>
        <p:sp>
          <p:nvSpPr>
            <p:cNvPr id="22" name="Freeform 22"/>
            <p:cNvSpPr>
              <a:spLocks/>
            </p:cNvSpPr>
            <p:nvPr/>
          </p:nvSpPr>
          <p:spPr bwMode="blackWhite">
            <a:xfrm>
              <a:off x="2662" y="2637"/>
              <a:ext cx="1222" cy="1039"/>
            </a:xfrm>
            <a:custGeom>
              <a:avLst/>
              <a:gdLst>
                <a:gd name="T0" fmla="*/ 402719531 w 1033"/>
                <a:gd name="T1" fmla="*/ 1 h 904"/>
                <a:gd name="T2" fmla="*/ 394507035 w 1033"/>
                <a:gd name="T3" fmla="*/ 2783259 h 904"/>
                <a:gd name="T4" fmla="*/ 382130644 w 1033"/>
                <a:gd name="T5" fmla="*/ 5343621 h 904"/>
                <a:gd name="T6" fmla="*/ 368843671 w 1033"/>
                <a:gd name="T7" fmla="*/ 7962243 h 904"/>
                <a:gd name="T8" fmla="*/ 353929120 w 1033"/>
                <a:gd name="T9" fmla="*/ 10269699 h 904"/>
                <a:gd name="T10" fmla="*/ 336107906 w 1033"/>
                <a:gd name="T11" fmla="*/ 12414671 h 904"/>
                <a:gd name="T12" fmla="*/ 315587998 w 1033"/>
                <a:gd name="T13" fmla="*/ 14506001 h 904"/>
                <a:gd name="T14" fmla="*/ 293515698 w 1033"/>
                <a:gd name="T15" fmla="*/ 16394017 h 904"/>
                <a:gd name="T16" fmla="*/ 270495040 w 1033"/>
                <a:gd name="T17" fmla="*/ 17920339 h 904"/>
                <a:gd name="T18" fmla="*/ 245211201 w 1033"/>
                <a:gd name="T19" fmla="*/ 19425338 h 904"/>
                <a:gd name="T20" fmla="*/ 218048053 w 1033"/>
                <a:gd name="T21" fmla="*/ 20596496 h 904"/>
                <a:gd name="T22" fmla="*/ 190637277 w 1033"/>
                <a:gd name="T23" fmla="*/ 21514285 h 904"/>
                <a:gd name="T24" fmla="*/ 161878773 w 1033"/>
                <a:gd name="T25" fmla="*/ 22115771 h 904"/>
                <a:gd name="T26" fmla="*/ 161738843 w 1033"/>
                <a:gd name="T27" fmla="*/ 12799058 h 904"/>
                <a:gd name="T28" fmla="*/ 109200182 w 1033"/>
                <a:gd name="T29" fmla="*/ 20455030 h 904"/>
                <a:gd name="T30" fmla="*/ 54972174 w 1033"/>
                <a:gd name="T31" fmla="*/ 28052171 h 904"/>
                <a:gd name="T32" fmla="*/ 0 w 1033"/>
                <a:gd name="T33" fmla="*/ 35428955 h 904"/>
                <a:gd name="T34" fmla="*/ 161878773 w 1033"/>
                <a:gd name="T35" fmla="*/ 61841728 h 904"/>
                <a:gd name="T36" fmla="*/ 161878773 w 1033"/>
                <a:gd name="T37" fmla="*/ 52471544 h 904"/>
                <a:gd name="T38" fmla="*/ 203205133 w 1033"/>
                <a:gd name="T39" fmla="*/ 51974136 h 904"/>
                <a:gd name="T40" fmla="*/ 242510241 w 1033"/>
                <a:gd name="T41" fmla="*/ 51202334 h 904"/>
                <a:gd name="T42" fmla="*/ 282526990 w 1033"/>
                <a:gd name="T43" fmla="*/ 50211869 h 904"/>
                <a:gd name="T44" fmla="*/ 320980574 w 1033"/>
                <a:gd name="T45" fmla="*/ 48853846 h 904"/>
                <a:gd name="T46" fmla="*/ 359337070 w 1033"/>
                <a:gd name="T47" fmla="*/ 47325337 h 904"/>
                <a:gd name="T48" fmla="*/ 395368178 w 1033"/>
                <a:gd name="T49" fmla="*/ 45537810 h 904"/>
                <a:gd name="T50" fmla="*/ 430839954 w 1033"/>
                <a:gd name="T51" fmla="*/ 43489554 h 904"/>
                <a:gd name="T52" fmla="*/ 465243618 w 1033"/>
                <a:gd name="T53" fmla="*/ 41176232 h 904"/>
                <a:gd name="T54" fmla="*/ 498153910 w 1033"/>
                <a:gd name="T55" fmla="*/ 38625735 h 904"/>
                <a:gd name="T56" fmla="*/ 528844163 w 1033"/>
                <a:gd name="T57" fmla="*/ 35940309 h 904"/>
                <a:gd name="T58" fmla="*/ 557129692 w 1033"/>
                <a:gd name="T59" fmla="*/ 32959288 h 904"/>
                <a:gd name="T60" fmla="*/ 584347876 w 1033"/>
                <a:gd name="T61" fmla="*/ 29802123 h 904"/>
                <a:gd name="T62" fmla="*/ 608346451 w 1033"/>
                <a:gd name="T63" fmla="*/ 26505141 h 904"/>
                <a:gd name="T64" fmla="*/ 630320378 w 1033"/>
                <a:gd name="T65" fmla="*/ 23061258 h 904"/>
                <a:gd name="T66" fmla="*/ 650608943 w 1033"/>
                <a:gd name="T67" fmla="*/ 19432084 h 904"/>
                <a:gd name="T68" fmla="*/ 667134563 w 1033"/>
                <a:gd name="T69" fmla="*/ 15802275 h 904"/>
                <a:gd name="T70" fmla="*/ 681764156 w 1033"/>
                <a:gd name="T71" fmla="*/ 11892407 h 904"/>
                <a:gd name="T72" fmla="*/ 694563372 w 1033"/>
                <a:gd name="T73" fmla="*/ 7966715 h 904"/>
                <a:gd name="T74" fmla="*/ 703696774 w 1033"/>
                <a:gd name="T75" fmla="*/ 3970085 h 904"/>
                <a:gd name="T76" fmla="*/ 709782172 w 1033"/>
                <a:gd name="T77" fmla="*/ 0 h 904"/>
                <a:gd name="T78" fmla="*/ 559012693 w 1033"/>
                <a:gd name="T79" fmla="*/ 9055891 h 904"/>
                <a:gd name="T80" fmla="*/ 402719531 w 1033"/>
                <a:gd name="T81" fmla="*/ 1 h 9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33" h="904">
                  <a:moveTo>
                    <a:pt x="585" y="1"/>
                  </a:moveTo>
                  <a:lnTo>
                    <a:pt x="573" y="41"/>
                  </a:lnTo>
                  <a:lnTo>
                    <a:pt x="556" y="78"/>
                  </a:lnTo>
                  <a:lnTo>
                    <a:pt x="537" y="116"/>
                  </a:lnTo>
                  <a:lnTo>
                    <a:pt x="514" y="150"/>
                  </a:lnTo>
                  <a:lnTo>
                    <a:pt x="488" y="182"/>
                  </a:lnTo>
                  <a:lnTo>
                    <a:pt x="459" y="212"/>
                  </a:lnTo>
                  <a:lnTo>
                    <a:pt x="427" y="239"/>
                  </a:lnTo>
                  <a:lnTo>
                    <a:pt x="393" y="262"/>
                  </a:lnTo>
                  <a:lnTo>
                    <a:pt x="356" y="283"/>
                  </a:lnTo>
                  <a:lnTo>
                    <a:pt x="317" y="301"/>
                  </a:lnTo>
                  <a:lnTo>
                    <a:pt x="277" y="314"/>
                  </a:lnTo>
                  <a:lnTo>
                    <a:pt x="236" y="323"/>
                  </a:lnTo>
                  <a:lnTo>
                    <a:pt x="235" y="187"/>
                  </a:lnTo>
                  <a:lnTo>
                    <a:pt x="159" y="298"/>
                  </a:lnTo>
                  <a:lnTo>
                    <a:pt x="80" y="409"/>
                  </a:lnTo>
                  <a:lnTo>
                    <a:pt x="0" y="517"/>
                  </a:lnTo>
                  <a:lnTo>
                    <a:pt x="236" y="903"/>
                  </a:lnTo>
                  <a:lnTo>
                    <a:pt x="236" y="766"/>
                  </a:lnTo>
                  <a:lnTo>
                    <a:pt x="295" y="759"/>
                  </a:lnTo>
                  <a:lnTo>
                    <a:pt x="353" y="747"/>
                  </a:lnTo>
                  <a:lnTo>
                    <a:pt x="411" y="733"/>
                  </a:lnTo>
                  <a:lnTo>
                    <a:pt x="467" y="713"/>
                  </a:lnTo>
                  <a:lnTo>
                    <a:pt x="522" y="691"/>
                  </a:lnTo>
                  <a:lnTo>
                    <a:pt x="575" y="665"/>
                  </a:lnTo>
                  <a:lnTo>
                    <a:pt x="626" y="635"/>
                  </a:lnTo>
                  <a:lnTo>
                    <a:pt x="676" y="601"/>
                  </a:lnTo>
                  <a:lnTo>
                    <a:pt x="724" y="564"/>
                  </a:lnTo>
                  <a:lnTo>
                    <a:pt x="768" y="525"/>
                  </a:lnTo>
                  <a:lnTo>
                    <a:pt x="811" y="481"/>
                  </a:lnTo>
                  <a:lnTo>
                    <a:pt x="849" y="435"/>
                  </a:lnTo>
                  <a:lnTo>
                    <a:pt x="884" y="387"/>
                  </a:lnTo>
                  <a:lnTo>
                    <a:pt x="916" y="337"/>
                  </a:lnTo>
                  <a:lnTo>
                    <a:pt x="945" y="284"/>
                  </a:lnTo>
                  <a:lnTo>
                    <a:pt x="970" y="231"/>
                  </a:lnTo>
                  <a:lnTo>
                    <a:pt x="991" y="174"/>
                  </a:lnTo>
                  <a:lnTo>
                    <a:pt x="1009" y="117"/>
                  </a:lnTo>
                  <a:lnTo>
                    <a:pt x="1023" y="58"/>
                  </a:lnTo>
                  <a:lnTo>
                    <a:pt x="1032" y="0"/>
                  </a:lnTo>
                  <a:lnTo>
                    <a:pt x="812" y="132"/>
                  </a:lnTo>
                  <a:lnTo>
                    <a:pt x="585" y="1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WordArt 23"/>
            <p:cNvSpPr>
              <a:spLocks noChangeArrowheads="1" noChangeShapeType="1" noTextEdit="1"/>
            </p:cNvSpPr>
            <p:nvPr/>
          </p:nvSpPr>
          <p:spPr bwMode="auto">
            <a:xfrm rot="-2380087">
              <a:off x="2744" y="2971"/>
              <a:ext cx="888" cy="222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2800" kern="10" normalizeH="1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 panose="02010600030101010101" pitchFamily="2" charset="-122"/>
                </a:rPr>
                <a:t>环境了解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3495368" y="3760276"/>
            <a:ext cx="1746250" cy="1960562"/>
            <a:chOff x="1682" y="2259"/>
            <a:chExt cx="1100" cy="1235"/>
          </a:xfrm>
        </p:grpSpPr>
        <p:sp>
          <p:nvSpPr>
            <p:cNvPr id="25" name="Freeform 25"/>
            <p:cNvSpPr>
              <a:spLocks/>
            </p:cNvSpPr>
            <p:nvPr/>
          </p:nvSpPr>
          <p:spPr bwMode="blackWhite">
            <a:xfrm>
              <a:off x="1682" y="2259"/>
              <a:ext cx="1100" cy="1235"/>
            </a:xfrm>
            <a:custGeom>
              <a:avLst/>
              <a:gdLst>
                <a:gd name="T0" fmla="*/ 632464036 w 930"/>
                <a:gd name="T1" fmla="*/ 42700586 h 1075"/>
                <a:gd name="T2" fmla="*/ 603267731 w 930"/>
                <a:gd name="T3" fmla="*/ 41933160 h 1075"/>
                <a:gd name="T4" fmla="*/ 576240622 w 930"/>
                <a:gd name="T5" fmla="*/ 41054332 h 1075"/>
                <a:gd name="T6" fmla="*/ 549613602 w 930"/>
                <a:gd name="T7" fmla="*/ 39883091 h 1075"/>
                <a:gd name="T8" fmla="*/ 524541994 w 930"/>
                <a:gd name="T9" fmla="*/ 38512690 h 1075"/>
                <a:gd name="T10" fmla="*/ 500066840 w 930"/>
                <a:gd name="T11" fmla="*/ 36843795 h 1075"/>
                <a:gd name="T12" fmla="*/ 479017440 w 930"/>
                <a:gd name="T13" fmla="*/ 34989685 h 1075"/>
                <a:gd name="T14" fmla="*/ 458363535 w 930"/>
                <a:gd name="T15" fmla="*/ 32878276 h 1075"/>
                <a:gd name="T16" fmla="*/ 441029587 w 930"/>
                <a:gd name="T17" fmla="*/ 30723434 h 1075"/>
                <a:gd name="T18" fmla="*/ 424475836 w 930"/>
                <a:gd name="T19" fmla="*/ 28337715 h 1075"/>
                <a:gd name="T20" fmla="*/ 413011968 w 930"/>
                <a:gd name="T21" fmla="*/ 26303487 h 1075"/>
                <a:gd name="T22" fmla="*/ 404987472 w 930"/>
                <a:gd name="T23" fmla="*/ 24224608 h 1075"/>
                <a:gd name="T24" fmla="*/ 396730355 w 930"/>
                <a:gd name="T25" fmla="*/ 21976889 h 1075"/>
                <a:gd name="T26" fmla="*/ 392860169 w 930"/>
                <a:gd name="T27" fmla="*/ 19685740 h 1075"/>
                <a:gd name="T28" fmla="*/ 391155147 w 930"/>
                <a:gd name="T29" fmla="*/ 17475665 h 1075"/>
                <a:gd name="T30" fmla="*/ 391638159 w 930"/>
                <a:gd name="T31" fmla="*/ 15145694 h 1075"/>
                <a:gd name="T32" fmla="*/ 509185023 w 930"/>
                <a:gd name="T33" fmla="*/ 15145694 h 1075"/>
                <a:gd name="T34" fmla="*/ 244835833 w 930"/>
                <a:gd name="T35" fmla="*/ 0 h 1075"/>
                <a:gd name="T36" fmla="*/ 0 w 930"/>
                <a:gd name="T37" fmla="*/ 15580793 h 1075"/>
                <a:gd name="T38" fmla="*/ 92669629 w 930"/>
                <a:gd name="T39" fmla="*/ 15628885 h 1075"/>
                <a:gd name="T40" fmla="*/ 96417499 w 930"/>
                <a:gd name="T41" fmla="*/ 19840653 h 1075"/>
                <a:gd name="T42" fmla="*/ 101370386 w 930"/>
                <a:gd name="T43" fmla="*/ 23968099 h 1075"/>
                <a:gd name="T44" fmla="*/ 112550816 w 930"/>
                <a:gd name="T45" fmla="*/ 27915626 h 1075"/>
                <a:gd name="T46" fmla="*/ 123460319 w 930"/>
                <a:gd name="T47" fmla="*/ 31972290 h 1075"/>
                <a:gd name="T48" fmla="*/ 138710727 w 930"/>
                <a:gd name="T49" fmla="*/ 35821232 h 1075"/>
                <a:gd name="T50" fmla="*/ 157459229 w 930"/>
                <a:gd name="T51" fmla="*/ 39547788 h 1075"/>
                <a:gd name="T52" fmla="*/ 178407847 w 930"/>
                <a:gd name="T53" fmla="*/ 43163117 h 1075"/>
                <a:gd name="T54" fmla="*/ 201417661 w 930"/>
                <a:gd name="T55" fmla="*/ 46584907 h 1075"/>
                <a:gd name="T56" fmla="*/ 226585221 w 930"/>
                <a:gd name="T57" fmla="*/ 49779760 h 1075"/>
                <a:gd name="T58" fmla="*/ 254396533 w 930"/>
                <a:gd name="T59" fmla="*/ 52797773 h 1075"/>
                <a:gd name="T60" fmla="*/ 285361933 w 930"/>
                <a:gd name="T61" fmla="*/ 55644144 h 1075"/>
                <a:gd name="T62" fmla="*/ 316894962 w 930"/>
                <a:gd name="T63" fmla="*/ 58204640 h 1075"/>
                <a:gd name="T64" fmla="*/ 349423101 w 930"/>
                <a:gd name="T65" fmla="*/ 60683256 h 1075"/>
                <a:gd name="T66" fmla="*/ 384733936 w 930"/>
                <a:gd name="T67" fmla="*/ 63012873 h 1075"/>
                <a:gd name="T68" fmla="*/ 421562008 w 930"/>
                <a:gd name="T69" fmla="*/ 64863004 h 1075"/>
                <a:gd name="T70" fmla="*/ 459302418 w 930"/>
                <a:gd name="T71" fmla="*/ 66644159 h 1075"/>
                <a:gd name="T72" fmla="*/ 497909182 w 930"/>
                <a:gd name="T73" fmla="*/ 68063052 h 1075"/>
                <a:gd name="T74" fmla="*/ 537442536 w 930"/>
                <a:gd name="T75" fmla="*/ 69355334 h 1075"/>
                <a:gd name="T76" fmla="*/ 577806083 w 930"/>
                <a:gd name="T77" fmla="*/ 70271656 h 1075"/>
                <a:gd name="T78" fmla="*/ 619506646 w 930"/>
                <a:gd name="T79" fmla="*/ 71045426 h 1075"/>
                <a:gd name="T80" fmla="*/ 524916753 w 930"/>
                <a:gd name="T81" fmla="*/ 55947918 h 1075"/>
                <a:gd name="T82" fmla="*/ 632464036 w 930"/>
                <a:gd name="T83" fmla="*/ 42700586 h 10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930" h="1075">
                  <a:moveTo>
                    <a:pt x="929" y="645"/>
                  </a:moveTo>
                  <a:lnTo>
                    <a:pt x="887" y="634"/>
                  </a:lnTo>
                  <a:lnTo>
                    <a:pt x="847" y="620"/>
                  </a:lnTo>
                  <a:lnTo>
                    <a:pt x="807" y="603"/>
                  </a:lnTo>
                  <a:lnTo>
                    <a:pt x="771" y="582"/>
                  </a:lnTo>
                  <a:lnTo>
                    <a:pt x="735" y="557"/>
                  </a:lnTo>
                  <a:lnTo>
                    <a:pt x="703" y="529"/>
                  </a:lnTo>
                  <a:lnTo>
                    <a:pt x="673" y="497"/>
                  </a:lnTo>
                  <a:lnTo>
                    <a:pt x="648" y="465"/>
                  </a:lnTo>
                  <a:lnTo>
                    <a:pt x="624" y="428"/>
                  </a:lnTo>
                  <a:lnTo>
                    <a:pt x="607" y="398"/>
                  </a:lnTo>
                  <a:lnTo>
                    <a:pt x="594" y="366"/>
                  </a:lnTo>
                  <a:lnTo>
                    <a:pt x="583" y="332"/>
                  </a:lnTo>
                  <a:lnTo>
                    <a:pt x="577" y="298"/>
                  </a:lnTo>
                  <a:lnTo>
                    <a:pt x="575" y="264"/>
                  </a:lnTo>
                  <a:lnTo>
                    <a:pt x="576" y="229"/>
                  </a:lnTo>
                  <a:lnTo>
                    <a:pt x="748" y="229"/>
                  </a:lnTo>
                  <a:lnTo>
                    <a:pt x="360" y="0"/>
                  </a:lnTo>
                  <a:lnTo>
                    <a:pt x="0" y="236"/>
                  </a:lnTo>
                  <a:lnTo>
                    <a:pt x="136" y="237"/>
                  </a:lnTo>
                  <a:lnTo>
                    <a:pt x="141" y="299"/>
                  </a:lnTo>
                  <a:lnTo>
                    <a:pt x="150" y="362"/>
                  </a:lnTo>
                  <a:lnTo>
                    <a:pt x="165" y="422"/>
                  </a:lnTo>
                  <a:lnTo>
                    <a:pt x="182" y="483"/>
                  </a:lnTo>
                  <a:lnTo>
                    <a:pt x="204" y="541"/>
                  </a:lnTo>
                  <a:lnTo>
                    <a:pt x="231" y="598"/>
                  </a:lnTo>
                  <a:lnTo>
                    <a:pt x="262" y="653"/>
                  </a:lnTo>
                  <a:lnTo>
                    <a:pt x="296" y="704"/>
                  </a:lnTo>
                  <a:lnTo>
                    <a:pt x="333" y="752"/>
                  </a:lnTo>
                  <a:lnTo>
                    <a:pt x="374" y="797"/>
                  </a:lnTo>
                  <a:lnTo>
                    <a:pt x="419" y="841"/>
                  </a:lnTo>
                  <a:lnTo>
                    <a:pt x="465" y="880"/>
                  </a:lnTo>
                  <a:lnTo>
                    <a:pt x="514" y="917"/>
                  </a:lnTo>
                  <a:lnTo>
                    <a:pt x="566" y="951"/>
                  </a:lnTo>
                  <a:lnTo>
                    <a:pt x="620" y="980"/>
                  </a:lnTo>
                  <a:lnTo>
                    <a:pt x="675" y="1007"/>
                  </a:lnTo>
                  <a:lnTo>
                    <a:pt x="732" y="1029"/>
                  </a:lnTo>
                  <a:lnTo>
                    <a:pt x="790" y="1048"/>
                  </a:lnTo>
                  <a:lnTo>
                    <a:pt x="849" y="1062"/>
                  </a:lnTo>
                  <a:lnTo>
                    <a:pt x="910" y="1074"/>
                  </a:lnTo>
                  <a:lnTo>
                    <a:pt x="772" y="845"/>
                  </a:lnTo>
                  <a:lnTo>
                    <a:pt x="929" y="645"/>
                  </a:lnTo>
                </a:path>
              </a:pathLst>
            </a:custGeom>
            <a:solidFill>
              <a:srgbClr val="003366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WordArt 26"/>
            <p:cNvSpPr>
              <a:spLocks noChangeArrowheads="1" noChangeShapeType="1" noTextEdit="1"/>
            </p:cNvSpPr>
            <p:nvPr/>
          </p:nvSpPr>
          <p:spPr bwMode="auto">
            <a:xfrm rot="3461164">
              <a:off x="1871" y="2680"/>
              <a:ext cx="888" cy="222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2800" kern="10" normalizeH="1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 panose="02010600030101010101" pitchFamily="2" charset="-122"/>
                </a:rPr>
                <a:t>决策行动</a:t>
              </a: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1379231" y="1472688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24" y="917491"/>
            <a:ext cx="1711325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上凸带形 18"/>
          <p:cNvSpPr>
            <a:spLocks noChangeArrowheads="1"/>
          </p:cNvSpPr>
          <p:nvPr/>
        </p:nvSpPr>
        <p:spPr bwMode="auto">
          <a:xfrm>
            <a:off x="1822655" y="2382753"/>
            <a:ext cx="1939925" cy="1425575"/>
          </a:xfrm>
          <a:prstGeom prst="ribbon2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1898855" y="2689141"/>
            <a:ext cx="180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生命</a:t>
            </a:r>
          </a:p>
        </p:txBody>
      </p:sp>
      <p:sp>
        <p:nvSpPr>
          <p:cNvPr id="21" name="上凸带形 20"/>
          <p:cNvSpPr>
            <a:spLocks noChangeArrowheads="1"/>
          </p:cNvSpPr>
          <p:nvPr/>
        </p:nvSpPr>
        <p:spPr bwMode="auto">
          <a:xfrm>
            <a:off x="8533924" y="2382753"/>
            <a:ext cx="1939925" cy="1425575"/>
          </a:xfrm>
          <a:prstGeom prst="ribbon2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12"/>
          <p:cNvSpPr txBox="1">
            <a:spLocks noChangeArrowheads="1"/>
          </p:cNvSpPr>
          <p:nvPr/>
        </p:nvSpPr>
        <p:spPr bwMode="auto">
          <a:xfrm>
            <a:off x="8748236" y="2692316"/>
            <a:ext cx="1511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生活</a:t>
            </a:r>
          </a:p>
        </p:txBody>
      </p:sp>
      <p:sp>
        <p:nvSpPr>
          <p:cNvPr id="23" name="前凸带形 22"/>
          <p:cNvSpPr>
            <a:spLocks noChangeArrowheads="1"/>
          </p:cNvSpPr>
          <p:nvPr/>
        </p:nvSpPr>
        <p:spPr bwMode="auto">
          <a:xfrm>
            <a:off x="4912837" y="4830678"/>
            <a:ext cx="2308225" cy="1439863"/>
          </a:xfrm>
          <a:prstGeom prst="ribbon">
            <a:avLst>
              <a:gd name="adj1" fmla="val 16667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4501674" y="5135478"/>
            <a:ext cx="313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生涯</a:t>
            </a:r>
          </a:p>
        </p:txBody>
      </p:sp>
    </p:spTree>
    <p:extLst>
      <p:ext uri="{BB962C8B-B14F-4D97-AF65-F5344CB8AC3E}">
        <p14:creationId xmlns:p14="http://schemas.microsoft.com/office/powerpoint/2010/main" val="90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21" grpId="0" bldLvl="0" animBg="1"/>
      <p:bldP spid="22" grpId="0"/>
      <p:bldP spid="23" grpId="0" bldLvl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04" y="1147251"/>
            <a:ext cx="7272337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>
            <a:spLocks/>
          </p:cNvSpPr>
          <p:nvPr/>
        </p:nvSpPr>
        <p:spPr bwMode="auto">
          <a:xfrm>
            <a:off x="2276629" y="358263"/>
            <a:ext cx="7186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hlink"/>
                </a:solidFill>
                <a:ea typeface="黑体" panose="02010609060101010101" pitchFamily="49" charset="-122"/>
              </a:rPr>
              <a:t>职业生涯规划的意义</a:t>
            </a:r>
          </a:p>
        </p:txBody>
      </p:sp>
    </p:spTree>
    <p:extLst>
      <p:ext uri="{BB962C8B-B14F-4D97-AF65-F5344CB8AC3E}">
        <p14:creationId xmlns:p14="http://schemas.microsoft.com/office/powerpoint/2010/main" val="27135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/>
          </p:cNvSpPr>
          <p:nvPr/>
        </p:nvSpPr>
        <p:spPr>
          <a:xfrm>
            <a:off x="539750" y="692150"/>
            <a:ext cx="8375650" cy="126365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chemeClr val="hlink"/>
                </a:solidFill>
                <a:ea typeface="黑体" panose="02010609060101010101" pitchFamily="49" charset="-122"/>
              </a:rPr>
              <a:t>对大学生而言：</a:t>
            </a:r>
          </a:p>
        </p:txBody>
      </p:sp>
      <p:sp>
        <p:nvSpPr>
          <p:cNvPr id="3" name="Rectangle 6"/>
          <p:cNvSpPr>
            <a:spLocks/>
          </p:cNvSpPr>
          <p:nvPr/>
        </p:nvSpPr>
        <p:spPr bwMode="auto">
          <a:xfrm>
            <a:off x="1796151" y="2028016"/>
            <a:ext cx="9150769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明确人生未来的奋斗目标；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认识自我，促进个性发展和综合素质提升；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认清形势，选择专业，准确定位，合理安排四年的学习生活；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提升职业品质，认清就业形势，转变就业观念；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实现</a:t>
            </a:r>
            <a:r>
              <a:rPr lang="zh-CN" alt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ea typeface="宋体" panose="02010600030101010101" pitchFamily="2" charset="-122"/>
              </a:rPr>
              <a:t>人职匹配</a:t>
            </a:r>
            <a:r>
              <a:rPr lang="zh-CN" alt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>
                <a:ea typeface="宋体" panose="02010600030101010101" pitchFamily="2" charset="-122"/>
              </a:rPr>
              <a:t>，提高就业满意度。 </a:t>
            </a:r>
          </a:p>
        </p:txBody>
      </p:sp>
    </p:spTree>
    <p:extLst>
      <p:ext uri="{BB962C8B-B14F-4D97-AF65-F5344CB8AC3E}">
        <p14:creationId xmlns:p14="http://schemas.microsoft.com/office/powerpoint/2010/main" val="2291209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7544722" y="33147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858297" y="11414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09347" y="2509838"/>
            <a:ext cx="61356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破冰及课程需求澄清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职业生涯规划简介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系统职业生涯规划的具体内容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85" y="38782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02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77909" y="491510"/>
            <a:ext cx="7646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职业生涯规划理念</a:t>
            </a:r>
            <a:endParaRPr kumimoji="1" lang="zh-CN" altLang="en-US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5979959" y="2664798"/>
            <a:ext cx="754063" cy="630237"/>
          </a:xfrm>
          <a:prstGeom prst="leftRightArrow">
            <a:avLst>
              <a:gd name="adj1" fmla="val 50000"/>
              <a:gd name="adj2" fmla="val 23930"/>
            </a:avLst>
          </a:prstGeom>
          <a:noFill/>
          <a:ln w="9525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rot="3774838">
            <a:off x="4327372" y="4195147"/>
            <a:ext cx="952500" cy="320675"/>
          </a:xfrm>
          <a:prstGeom prst="rightArrow">
            <a:avLst>
              <a:gd name="adj1" fmla="val 50000"/>
              <a:gd name="adj2" fmla="val 74257"/>
            </a:avLst>
          </a:prstGeom>
          <a:noFill/>
          <a:ln w="9525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6864037">
            <a:off x="7323778" y="4089579"/>
            <a:ext cx="876300" cy="309562"/>
          </a:xfrm>
          <a:prstGeom prst="rightArrow">
            <a:avLst>
              <a:gd name="adj1" fmla="val 50000"/>
              <a:gd name="adj2" fmla="val 70769"/>
            </a:avLst>
          </a:prstGeom>
          <a:noFill/>
          <a:ln w="9525">
            <a:solidFill>
              <a:srgbClr val="33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4709" y="2131398"/>
            <a:ext cx="3905250" cy="1533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了解内在世界：</a:t>
            </a:r>
          </a:p>
          <a:p>
            <a:pPr marL="285750" indent="-285750" algn="just" fontAlgn="auto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p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你是谁？</a:t>
            </a:r>
          </a:p>
          <a:p>
            <a:pPr marL="285750" indent="-285750" fontAlgn="auto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p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你希望成为谁？</a:t>
            </a:r>
          </a:p>
          <a:p>
            <a:pPr marL="285750" indent="-285750" fontAlgn="auto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p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你的优势和可能的限制是什么？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7180109" y="2139335"/>
            <a:ext cx="34813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了解外部世界：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工作世界是什么样的？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工作世界有哪些需求与机会？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013172" y="5153998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匹配：综合信息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把自己放在最恰当的位置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1197" y="2055198"/>
            <a:ext cx="3910012" cy="172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圆角矩形 9"/>
          <p:cNvSpPr/>
          <p:nvPr/>
        </p:nvSpPr>
        <p:spPr>
          <a:xfrm>
            <a:off x="7035647" y="2055198"/>
            <a:ext cx="3529012" cy="17272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1" name="椭圆 10"/>
          <p:cNvSpPr/>
          <p:nvPr/>
        </p:nvSpPr>
        <p:spPr>
          <a:xfrm>
            <a:off x="4227359" y="4896823"/>
            <a:ext cx="4176713" cy="12652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775172" y="801073"/>
            <a:ext cx="265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kumimoji="1" lang="zh-CN" altLang="en-US" sz="1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“职业辅导三原则”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2290609" y="1410673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2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1943971" y="304800"/>
            <a:ext cx="6843712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系统化生涯规划法</a:t>
            </a:r>
          </a:p>
        </p:txBody>
      </p:sp>
      <p:sp>
        <p:nvSpPr>
          <p:cNvPr id="3" name="椭圆 2"/>
          <p:cNvSpPr/>
          <p:nvPr/>
        </p:nvSpPr>
        <p:spPr>
          <a:xfrm>
            <a:off x="3629896" y="1428750"/>
            <a:ext cx="2201862" cy="220345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5584108" y="1428750"/>
            <a:ext cx="2219325" cy="22193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3715621" y="2208213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自我探索</a:t>
            </a:r>
          </a:p>
        </p:txBody>
      </p:sp>
      <p:sp>
        <p:nvSpPr>
          <p:cNvPr id="6" name="椭圆 5"/>
          <p:cNvSpPr/>
          <p:nvPr/>
        </p:nvSpPr>
        <p:spPr>
          <a:xfrm flipH="1" flipV="1">
            <a:off x="7339883" y="2319338"/>
            <a:ext cx="2219325" cy="22193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8014571" y="3157538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</a:p>
        </p:txBody>
      </p:sp>
      <p:sp>
        <p:nvSpPr>
          <p:cNvPr id="8" name="椭圆 7"/>
          <p:cNvSpPr/>
          <p:nvPr/>
        </p:nvSpPr>
        <p:spPr>
          <a:xfrm flipH="1" flipV="1">
            <a:off x="6298483" y="4251325"/>
            <a:ext cx="2219325" cy="22193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6427071" y="5057775"/>
            <a:ext cx="1825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求职行动</a:t>
            </a:r>
          </a:p>
        </p:txBody>
      </p:sp>
      <p:sp>
        <p:nvSpPr>
          <p:cNvPr id="10" name="椭圆 9"/>
          <p:cNvSpPr/>
          <p:nvPr/>
        </p:nvSpPr>
        <p:spPr>
          <a:xfrm flipH="1" flipV="1">
            <a:off x="4207746" y="4251325"/>
            <a:ext cx="2219325" cy="221932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4490321" y="5057775"/>
            <a:ext cx="1416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再评估</a:t>
            </a:r>
          </a:p>
        </p:txBody>
      </p:sp>
      <p:sp>
        <p:nvSpPr>
          <p:cNvPr id="12" name="椭圆 11"/>
          <p:cNvSpPr/>
          <p:nvPr/>
        </p:nvSpPr>
        <p:spPr>
          <a:xfrm flipH="1" flipV="1">
            <a:off x="2436096" y="3043238"/>
            <a:ext cx="2219325" cy="2219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2429746" y="3824288"/>
            <a:ext cx="2236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觉知与承诺</a:t>
            </a:r>
          </a:p>
        </p:txBody>
      </p:sp>
      <p:sp>
        <p:nvSpPr>
          <p:cNvPr id="14" name="右箭头 13"/>
          <p:cNvSpPr/>
          <p:nvPr/>
        </p:nvSpPr>
        <p:spPr>
          <a:xfrm>
            <a:off x="5490446" y="2855913"/>
            <a:ext cx="581025" cy="3651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右箭头 14"/>
          <p:cNvSpPr/>
          <p:nvPr/>
        </p:nvSpPr>
        <p:spPr>
          <a:xfrm rot="1727176">
            <a:off x="7065246" y="3246438"/>
            <a:ext cx="582612" cy="3651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6" name="右箭头 15"/>
          <p:cNvSpPr/>
          <p:nvPr/>
        </p:nvSpPr>
        <p:spPr>
          <a:xfrm rot="10275518">
            <a:off x="6007971" y="4875213"/>
            <a:ext cx="581025" cy="3651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7" name="右箭头 16"/>
          <p:cNvSpPr/>
          <p:nvPr/>
        </p:nvSpPr>
        <p:spPr>
          <a:xfrm rot="18292720">
            <a:off x="3970414" y="3147219"/>
            <a:ext cx="582613" cy="3651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5780958" y="1962150"/>
            <a:ext cx="1825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工作世界</a:t>
            </a:r>
          </a:p>
        </p:txBody>
      </p:sp>
      <p:sp>
        <p:nvSpPr>
          <p:cNvPr id="19" name="右箭头 18"/>
          <p:cNvSpPr/>
          <p:nvPr/>
        </p:nvSpPr>
        <p:spPr>
          <a:xfrm rot="14595063">
            <a:off x="4113289" y="4642644"/>
            <a:ext cx="582613" cy="36512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cxnSp>
        <p:nvCxnSpPr>
          <p:cNvPr id="20" name="直接连接符 19"/>
          <p:cNvCxnSpPr/>
          <p:nvPr/>
        </p:nvCxnSpPr>
        <p:spPr>
          <a:xfrm>
            <a:off x="1721721" y="1212850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0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1078834" y="740851"/>
            <a:ext cx="7664450" cy="274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觉察到生涯规划的重要性，并愿意花时间来规划自己的生涯；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2540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有时我们播下的种子，未必能马上发芽。 </a:t>
            </a:r>
          </a:p>
        </p:txBody>
      </p:sp>
      <p:sp>
        <p:nvSpPr>
          <p:cNvPr id="3" name="椭圆 2"/>
          <p:cNvSpPr/>
          <p:nvPr/>
        </p:nvSpPr>
        <p:spPr>
          <a:xfrm flipH="1" flipV="1">
            <a:off x="5725446" y="2396613"/>
            <a:ext cx="4098925" cy="40989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47039" y="4122926"/>
            <a:ext cx="3048191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觉知与承诺</a:t>
            </a:r>
          </a:p>
        </p:txBody>
      </p:sp>
    </p:spTree>
    <p:extLst>
      <p:ext uri="{BB962C8B-B14F-4D97-AF65-F5344CB8AC3E}">
        <p14:creationId xmlns:p14="http://schemas.microsoft.com/office/powerpoint/2010/main" val="37764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2484438" y="2852738"/>
            <a:ext cx="5951537" cy="2727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 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Interest: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喜欢做什么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 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Skills: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擅长做什么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性格 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Styles: 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适合做什么？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  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Values: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想要做什么？</a:t>
            </a:r>
          </a:p>
        </p:txBody>
      </p:sp>
      <p:sp>
        <p:nvSpPr>
          <p:cNvPr id="3" name="椭圆 2"/>
          <p:cNvSpPr/>
          <p:nvPr/>
        </p:nvSpPr>
        <p:spPr>
          <a:xfrm>
            <a:off x="-541338" y="-422275"/>
            <a:ext cx="3529013" cy="352901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1762" y="1050114"/>
            <a:ext cx="292470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自我探索</a:t>
            </a:r>
          </a:p>
        </p:txBody>
      </p:sp>
    </p:spTree>
    <p:extLst>
      <p:ext uri="{BB962C8B-B14F-4D97-AF65-F5344CB8AC3E}">
        <p14:creationId xmlns:p14="http://schemas.microsoft.com/office/powerpoint/2010/main" val="111186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708400" y="1017588"/>
            <a:ext cx="4392613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职业的分类和内容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专业与职业的关系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具体职业对工作人员的要求、条件和待遇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 flipV="1">
            <a:off x="-1404938" y="2997200"/>
            <a:ext cx="4824413" cy="482441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4653136"/>
            <a:ext cx="3970372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探索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工作世界</a:t>
            </a:r>
          </a:p>
        </p:txBody>
      </p:sp>
    </p:spTree>
    <p:extLst>
      <p:ext uri="{BB962C8B-B14F-4D97-AF65-F5344CB8AC3E}">
        <p14:creationId xmlns:p14="http://schemas.microsoft.com/office/powerpoint/2010/main" val="32482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79500" y="3068638"/>
            <a:ext cx="8064500" cy="3276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综合与评估信息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目标设立与计划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处理决定过程中的各种问题：生涯信念，障碍 </a:t>
            </a:r>
            <a:endParaRPr lang="en-US" altLang="zh-CN" b="1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把自己放在合适的位置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 flipV="1">
            <a:off x="2278063" y="-1524000"/>
            <a:ext cx="4164012" cy="41624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79912" y="853550"/>
            <a:ext cx="1886302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决策</a:t>
            </a:r>
          </a:p>
        </p:txBody>
      </p:sp>
    </p:spTree>
    <p:extLst>
      <p:ext uri="{BB962C8B-B14F-4D97-AF65-F5344CB8AC3E}">
        <p14:creationId xmlns:p14="http://schemas.microsoft.com/office/powerpoint/2010/main" val="27635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06463" y="2106613"/>
            <a:ext cx="5122862" cy="2641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endParaRPr lang="en-US" altLang="zh-CN" b="1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求职准备与信息获得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简历、面试 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 flipV="1">
            <a:off x="5551488" y="404813"/>
            <a:ext cx="5276850" cy="52768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19355" y="2658323"/>
            <a:ext cx="4342531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求职行动</a:t>
            </a:r>
          </a:p>
        </p:txBody>
      </p:sp>
    </p:spTree>
    <p:extLst>
      <p:ext uri="{BB962C8B-B14F-4D97-AF65-F5344CB8AC3E}">
        <p14:creationId xmlns:p14="http://schemas.microsoft.com/office/powerpoint/2010/main" val="387411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740228" y="2083253"/>
            <a:ext cx="2051957" cy="39583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干货？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95" y="581024"/>
            <a:ext cx="8366905" cy="627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4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95513" y="2133600"/>
            <a:ext cx="3929062" cy="248443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为生涯变化做准备</a:t>
            </a:r>
          </a:p>
          <a:p>
            <a:pPr>
              <a:spcBef>
                <a:spcPct val="30000"/>
              </a:spcBef>
              <a:spcAft>
                <a:spcPct val="30000"/>
              </a:spcAft>
              <a:buFont typeface="Wingdings" pitchFamily="2" charset="2"/>
              <a:buChar char="p"/>
              <a:defRPr/>
            </a:pP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学习管理职业生涯 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 flipH="1" flipV="1">
            <a:off x="1331913" y="3789363"/>
            <a:ext cx="5278437" cy="5278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7824" y="5517232"/>
            <a:ext cx="3368159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再评估</a:t>
            </a:r>
          </a:p>
        </p:txBody>
      </p:sp>
    </p:spTree>
    <p:extLst>
      <p:ext uri="{BB962C8B-B14F-4D97-AF65-F5344CB8AC3E}">
        <p14:creationId xmlns:p14="http://schemas.microsoft.com/office/powerpoint/2010/main" val="258328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图片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056" y="0"/>
            <a:ext cx="8066087" cy="675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5275" y="620713"/>
            <a:ext cx="2087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一个循环的、持续一生的 过程</a:t>
            </a:r>
          </a:p>
        </p:txBody>
      </p:sp>
    </p:spTree>
    <p:extLst>
      <p:ext uri="{BB962C8B-B14F-4D97-AF65-F5344CB8AC3E}">
        <p14:creationId xmlns:p14="http://schemas.microsoft.com/office/powerpoint/2010/main" val="131446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4213" y="4857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课后小组讨论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4213" y="1479550"/>
            <a:ext cx="1047836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：我的人生彩虹图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：生命线（我的人生轨迹）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练习目标：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、舒伯生涯理论的理解和应用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、自我觉察训练，并为第二课的自我探索做准备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练习要求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小组成员完成练习后，在下一次课前碰面讨论（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face to face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）分享交流，并派代表在课上分享。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55650" y="1484313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71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36563" y="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生涯彩虹图（</a:t>
            </a:r>
            <a:r>
              <a:rPr kumimoji="1" lang="en-US" altLang="zh-CN" sz="3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kumimoji="1" lang="zh-CN" altLang="en-US" sz="3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3" y="1627187"/>
            <a:ext cx="9144001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474663" y="981075"/>
            <a:ext cx="640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003800" y="51117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  宽度  厚度</a:t>
            </a:r>
          </a:p>
        </p:txBody>
      </p:sp>
    </p:spTree>
    <p:extLst>
      <p:ext uri="{BB962C8B-B14F-4D97-AF65-F5344CB8AC3E}">
        <p14:creationId xmlns:p14="http://schemas.microsoft.com/office/powerpoint/2010/main" val="377606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50872" y="528638"/>
            <a:ext cx="82327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CC0066"/>
                </a:solidFill>
                <a:ea typeface="黑体" panose="02010609060101010101" pitchFamily="49" charset="-122"/>
              </a:rPr>
              <a:t>课后作业</a:t>
            </a:r>
            <a:r>
              <a:rPr lang="en-US" altLang="zh-CN" sz="4000" b="1">
                <a:solidFill>
                  <a:srgbClr val="CC0066"/>
                </a:solidFill>
                <a:ea typeface="黑体" panose="02010609060101010101" pitchFamily="49" charset="-122"/>
              </a:rPr>
              <a:t>1-</a:t>
            </a:r>
            <a:r>
              <a:rPr lang="zh-CN" altLang="en-US" sz="4000" b="1">
                <a:solidFill>
                  <a:srgbClr val="CC0066"/>
                </a:solidFill>
                <a:ea typeface="黑体" panose="02010609060101010101" pitchFamily="49" charset="-122"/>
              </a:rPr>
              <a:t>我的人生彩虹</a:t>
            </a:r>
          </a:p>
        </p:txBody>
      </p:sp>
      <p:pic>
        <p:nvPicPr>
          <p:cNvPr id="3" name="Picture 3" descr="生涯彩虹图【模板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34" y="3151188"/>
            <a:ext cx="6948488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43034" y="1196975"/>
            <a:ext cx="7129463" cy="1719263"/>
          </a:xfrm>
          <a:prstGeom prst="rect">
            <a:avLst/>
          </a:prstGeom>
          <a:solidFill>
            <a:srgbClr val="FFFFCC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思考与讨论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】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、小组成员间的生涯彩虹图有哪些差别？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、哪个成员的哪个生涯角色特别让你印象深刻，为什么？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、在听了组员们分享后，你希望如何发展自己的生涯可能性？</a:t>
            </a: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78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(}IZENYH3GRQ)[F]0L[8V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434" y="3076575"/>
            <a:ext cx="83534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 txBox="1">
            <a:spLocks/>
          </p:cNvSpPr>
          <p:nvPr/>
        </p:nvSpPr>
        <p:spPr>
          <a:xfrm>
            <a:off x="1690534" y="644525"/>
            <a:ext cx="8232775" cy="452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rgbClr val="CC0066"/>
                </a:solidFill>
                <a:ea typeface="黑体" panose="02010609060101010101" pitchFamily="49" charset="-122"/>
              </a:rPr>
              <a:t>课后作业</a:t>
            </a:r>
            <a:r>
              <a:rPr lang="en-US" altLang="zh-CN" sz="4000" b="1">
                <a:solidFill>
                  <a:srgbClr val="CC0066"/>
                </a:solidFill>
                <a:ea typeface="黑体" panose="02010609060101010101" pitchFamily="49" charset="-122"/>
              </a:rPr>
              <a:t>2-</a:t>
            </a:r>
            <a:r>
              <a:rPr lang="zh-CN" altLang="en-US" sz="4000" b="1">
                <a:solidFill>
                  <a:srgbClr val="CC0066"/>
                </a:solidFill>
                <a:ea typeface="黑体" panose="02010609060101010101" pitchFamily="49" charset="-122"/>
              </a:rPr>
              <a:t>生命线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77872" y="1235075"/>
            <a:ext cx="8532812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400" b="1">
                <a:solidFill>
                  <a:schemeClr val="hlink"/>
                </a:solidFill>
                <a:ea typeface="宋体" panose="02010600030101010101" pitchFamily="2" charset="-122"/>
              </a:rPr>
              <a:t>思考与讨论</a:t>
            </a:r>
            <a:r>
              <a:rPr lang="en-US" altLang="zh-CN" sz="2400" b="1">
                <a:solidFill>
                  <a:schemeClr val="hlink"/>
                </a:solidFill>
                <a:ea typeface="宋体" panose="02010600030101010101" pitchFamily="2" charset="-122"/>
              </a:rPr>
              <a:t>】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、各组员图中的事件疏密度，为什么有的人记录了很多，有的很少？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、如何看待事件的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积极影响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消极影响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？</a:t>
            </a:r>
          </a:p>
          <a:p>
            <a:pPr eaLnBrk="1" latinLnBrk="0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、在听了组员们分享后，自己对某一事件的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积极</a:t>
            </a:r>
            <a:r>
              <a:rPr lang="en-US" altLang="zh-CN" sz="1800">
                <a:solidFill>
                  <a:schemeClr val="hlink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消极影响</a:t>
            </a:r>
            <a:r>
              <a:rPr lang="zh-CN" altLang="en-US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1800">
                <a:solidFill>
                  <a:schemeClr val="hlink"/>
                </a:solidFill>
                <a:ea typeface="宋体" panose="02010600030101010101" pitchFamily="2" charset="-122"/>
              </a:rPr>
              <a:t>有什么新的看法？</a:t>
            </a:r>
            <a:endParaRPr lang="zh-CN" altLang="en-US" sz="1800">
              <a:ea typeface="宋体" panose="02010600030101010101" pitchFamily="2" charset="-122"/>
            </a:endParaRPr>
          </a:p>
          <a:p>
            <a:pPr eaLnBrk="1" latinLnBrk="0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50897" y="3184525"/>
            <a:ext cx="18002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积极影响</a:t>
            </a:r>
            <a:r>
              <a:rPr lang="en-US" altLang="zh-CN" sz="1600" b="1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50897" y="6424612"/>
            <a:ext cx="18002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ea typeface="宋体" panose="02010600030101010101" pitchFamily="2" charset="-122"/>
              </a:rPr>
              <a:t>消极影响</a:t>
            </a:r>
            <a:r>
              <a:rPr lang="en-US" altLang="zh-CN" sz="1600" b="1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170709" y="5057775"/>
            <a:ext cx="233997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30            </a:t>
            </a:r>
            <a:r>
              <a:rPr lang="zh-CN" altLang="en-US" sz="1600" b="1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050897" y="5057775"/>
            <a:ext cx="6477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266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112236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rIns="45720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sym typeface="Arial" panose="020B0604020202020204" pitchFamily="34" charset="0"/>
              </a:rPr>
              <a:t>测评地址</a:t>
            </a:r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61" y="1273175"/>
            <a:ext cx="60134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642032" y="5949949"/>
            <a:ext cx="408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“我的学习”里面有“职业测评”</a:t>
            </a:r>
          </a:p>
        </p:txBody>
      </p:sp>
    </p:spTree>
    <p:extLst>
      <p:ext uri="{BB962C8B-B14F-4D97-AF65-F5344CB8AC3E}">
        <p14:creationId xmlns:p14="http://schemas.microsoft.com/office/powerpoint/2010/main" val="1504086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1770" y="4498174"/>
            <a:ext cx="8155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spc="800" dirty="0">
                <a:latin typeface="等线" panose="02010600030101010101" pitchFamily="2" charset="-122"/>
                <a:ea typeface="等线" panose="02010600030101010101" pitchFamily="2" charset="-122"/>
              </a:rPr>
              <a:t>谢谢观看！</a:t>
            </a:r>
            <a:endParaRPr lang="en-US" sz="8000" spc="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-761475" y="132927"/>
            <a:ext cx="4532198" cy="1242907"/>
          </a:xfrm>
          <a:prstGeom prst="parallelogram">
            <a:avLst>
              <a:gd name="adj" fmla="val 6008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2438400" y="584200"/>
            <a:ext cx="2133600" cy="4775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689615" y="3813043"/>
            <a:ext cx="1229416" cy="24962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47546" y="6460797"/>
            <a:ext cx="2448000" cy="38404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2"/>
          <a:srcRect l="-2844" t="1749" r="-16601" b="292"/>
          <a:stretch>
            <a:fillRect/>
          </a:stretch>
        </p:blipFill>
        <p:spPr>
          <a:xfrm>
            <a:off x="4821767" y="0"/>
            <a:ext cx="8534400" cy="4267200"/>
          </a:xfrm>
          <a:prstGeom prst="trapezoid">
            <a:avLst>
              <a:gd name="adj" fmla="val 33670"/>
            </a:avLst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260304"/>
            <a:ext cx="2944291" cy="8133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66400" y="6460791"/>
            <a:ext cx="2560164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</a:rPr>
              <a:t>浙江大学《就业指导》</a:t>
            </a:r>
          </a:p>
        </p:txBody>
      </p:sp>
    </p:spTree>
    <p:extLst>
      <p:ext uri="{BB962C8B-B14F-4D97-AF65-F5344CB8AC3E}">
        <p14:creationId xmlns:p14="http://schemas.microsoft.com/office/powerpoint/2010/main" val="120064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91658" y="710463"/>
            <a:ext cx="2311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课程形式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292348" y="1489289"/>
            <a:ext cx="3310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</a:t>
            </a:r>
            <a:r>
              <a:rPr lang="zh-CN" altLang="en-US" sz="20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互动、实践、团队合作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4057" y="1707791"/>
            <a:ext cx="5018995" cy="4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团队合作可能的问题：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、团体迷思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、社会性懈怠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、强霸个性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、只享受成果而不贡献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、完美主义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个人主义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262603" y="1707791"/>
            <a:ext cx="5596618" cy="4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有效团队合作学习五大特征：</a:t>
            </a:r>
            <a:endParaRPr lang="en-US" altLang="zh-CN" sz="26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、积极的互相依赖</a:t>
            </a:r>
            <a:endParaRPr lang="en-US" altLang="zh-CN" sz="26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、明确的个人责任</a:t>
            </a:r>
            <a:endParaRPr lang="en-US" altLang="zh-CN" sz="26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、当面交流</a:t>
            </a:r>
            <a:endParaRPr lang="en-US" altLang="zh-CN" sz="26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、社交技巧</a:t>
            </a:r>
            <a:endParaRPr lang="en-US" altLang="zh-CN" sz="26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、团队操作反省</a:t>
            </a:r>
            <a:endParaRPr lang="en-US" altLang="zh-CN" sz="26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3"/>
          <p:cNvGrpSpPr>
            <a:grpSpLocks/>
          </p:cNvGrpSpPr>
          <p:nvPr/>
        </p:nvGrpSpPr>
        <p:grpSpPr bwMode="auto">
          <a:xfrm>
            <a:off x="4597176" y="5990879"/>
            <a:ext cx="2900363" cy="863600"/>
            <a:chOff x="3032769" y="5157193"/>
            <a:chExt cx="2900364" cy="864096"/>
          </a:xfrm>
        </p:grpSpPr>
        <p:sp>
          <p:nvSpPr>
            <p:cNvPr id="10" name="TextBox 8"/>
            <p:cNvSpPr txBox="1"/>
            <p:nvPr/>
          </p:nvSpPr>
          <p:spPr>
            <a:xfrm>
              <a:off x="3365922" y="5334000"/>
              <a:ext cx="223651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微软雅黑" pitchFamily="34" charset="-122"/>
                  <a:ea typeface="微软雅黑" pitchFamily="34" charset="-122"/>
                </a:rPr>
                <a:t>倾听与反馈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032769" y="5157193"/>
              <a:ext cx="2900364" cy="864096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378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2"/>
          <p:cNvCxnSpPr/>
          <p:nvPr/>
        </p:nvCxnSpPr>
        <p:spPr>
          <a:xfrm>
            <a:off x="1835150" y="1268413"/>
            <a:ext cx="10356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1"/>
          <p:cNvCxnSpPr/>
          <p:nvPr/>
        </p:nvCxnSpPr>
        <p:spPr>
          <a:xfrm>
            <a:off x="646113" y="1268413"/>
            <a:ext cx="0" cy="55895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339975" y="333375"/>
            <a:ext cx="8054975" cy="9890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latinLnBrk="1" hangingPunct="1">
              <a:defRPr/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课程安排</a:t>
            </a:r>
            <a:endParaRPr lang="zh-CN" altLang="en-US" sz="320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8688" y="1363663"/>
            <a:ext cx="7849552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生涯点灯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自我探索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兴趣与能力</a:t>
            </a:r>
            <a:endParaRPr lang="en-US" altLang="zh-CN" sz="2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自我探索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性格与价值观</a:t>
            </a:r>
            <a:endParaRPr lang="en-US" altLang="zh-CN" sz="2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自我探索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在团队活动中认识自己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初探职场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求职辅导</a:t>
            </a:r>
            <a:endParaRPr lang="en-US" altLang="zh-CN" sz="2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沙盘活动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成功在梦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生涯起航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决策评估与资源整合</a:t>
            </a:r>
            <a:endParaRPr lang="en-US" altLang="zh-CN" sz="22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学长学姐分享会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</a:t>
            </a:r>
            <a:r>
              <a:rPr lang="zh-CN" altLang="en-US" sz="2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</a:t>
            </a:r>
            <a:r>
              <a:rPr lang="zh-CN" altLang="en-US" sz="22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endParaRPr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2"/>
          <p:cNvCxnSpPr/>
          <p:nvPr/>
        </p:nvCxnSpPr>
        <p:spPr>
          <a:xfrm flipV="1">
            <a:off x="1951692" y="1268413"/>
            <a:ext cx="10240308" cy="33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/>
          <p:nvPr/>
        </p:nvCxnSpPr>
        <p:spPr>
          <a:xfrm>
            <a:off x="646113" y="1268413"/>
            <a:ext cx="0" cy="55895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2339975" y="384830"/>
            <a:ext cx="8054975" cy="9890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latinLnBrk="1" hangingPunct="1">
              <a:defRPr/>
            </a:pPr>
            <a:r>
              <a:rPr lang="zh-CN" altLang="en-US" sz="4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课程评价</a:t>
            </a:r>
            <a:endParaRPr lang="zh-CN" altLang="en-US" sz="320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813" y="1450601"/>
            <a:ext cx="83581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   </a:t>
            </a:r>
            <a:r>
              <a:rPr lang="en-US" altLang="zh-CN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投入度：课堂发言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活动参与情况</a:t>
            </a:r>
            <a:r>
              <a:rPr lang="zh-CN" altLang="en-US" sz="2000" b="1" dirty="0">
                <a:ea typeface="宋体" panose="02010600030101010101" pitchFamily="2" charset="-122"/>
              </a:rPr>
              <a:t>（自我评价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000" b="1" dirty="0"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ea typeface="宋体" panose="02010600030101010101" pitchFamily="2" charset="-122"/>
              </a:rPr>
              <a:t>小组评价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团队成长手册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记录情况</a:t>
            </a:r>
            <a:r>
              <a:rPr lang="zh-CN" altLang="en-US" sz="2000" b="1" dirty="0">
                <a:ea typeface="宋体" panose="02010600030101010101" pitchFamily="2" charset="-122"/>
              </a:rPr>
              <a:t>（教师评分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平时作业：课后作业及讨论情况</a:t>
            </a:r>
            <a:r>
              <a:rPr lang="zh-CN" altLang="en-US" sz="2000" b="1" dirty="0">
                <a:ea typeface="宋体" panose="02010600030101010101" pitchFamily="2" charset="-122"/>
              </a:rPr>
              <a:t>（助教评分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en-US" altLang="zh-CN" sz="2400" b="1" dirty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785813" y="3868270"/>
            <a:ext cx="1001114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期末考核   </a:t>
            </a:r>
            <a:r>
              <a:rPr lang="en-US" altLang="zh-CN" b="1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b="1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期末作业：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个人作业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2023.05.28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简历（含岗位说明）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个人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2023.06.18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：职业生涯规划书（表格）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考核：情景剧表演（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的一生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ea typeface="宋体" panose="02010600030101010101" pitchFamily="2" charset="-122"/>
              </a:rPr>
              <a:t>（评委组评分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（每组</a:t>
            </a:r>
            <a:r>
              <a:rPr lang="en-US" altLang="zh-CN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zh-CN" altLang="en-US" sz="2400" b="1" dirty="0">
              <a:solidFill>
                <a:srgbClr val="CC33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1800" b="1" dirty="0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1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15588" y="100565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    生涯点灯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07863" y="2693171"/>
            <a:ext cx="61356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破冰及课程需求澄清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职业生涯规划简介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系统职业生涯规划的具体内容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47" y="2511607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6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 bwMode="auto">
          <a:xfrm>
            <a:off x="1677681" y="605708"/>
            <a:ext cx="842486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595959"/>
                </a:solidFill>
                <a:latin typeface="Times New Roman" pitchFamily="18" charset="0"/>
                <a:ea typeface="+mn-ea"/>
              </a:rPr>
              <a:t>组长群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53" y="1012783"/>
            <a:ext cx="421751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2398047" y="1220071"/>
            <a:ext cx="8232775" cy="658812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>
                <a:solidFill>
                  <a:srgbClr val="FF0000"/>
                </a:solidFill>
                <a:ea typeface="华文行楷" panose="02010800040101010101" pitchFamily="2" charset="-122"/>
              </a:rPr>
              <a:t>大学生职业生涯规划困惑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2610772" y="2444033"/>
            <a:ext cx="8391525" cy="188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>
                <a:ea typeface="宋体" panose="02010600030101010101" pitchFamily="2" charset="-122"/>
              </a:rPr>
              <a:t>★ 职业生涯规划≈找工作？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>
                <a:ea typeface="宋体" panose="02010600030101010101" pitchFamily="2" charset="-122"/>
              </a:rPr>
              <a:t>★ 职业生涯规划可有可无？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>
                <a:ea typeface="宋体" panose="02010600030101010101" pitchFamily="2" charset="-122"/>
              </a:rPr>
              <a:t>★ 如何引导不同的人做出合理规划？</a:t>
            </a: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zh-CN" altLang="en-US" b="1">
                <a:ea typeface="宋体" panose="02010600030101010101" pitchFamily="2" charset="-122"/>
              </a:rPr>
              <a:t>★ 职业生涯规划的误解（模式、算命、压力）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25460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-Special">
      <a:majorFont>
        <a:latin typeface="Bebas Neue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1440</Words>
  <Application>Microsoft Office PowerPoint</Application>
  <PresentationFormat>宽屏</PresentationFormat>
  <Paragraphs>225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Bebas Neue</vt:lpstr>
      <vt:lpstr>Malgun Gothic</vt:lpstr>
      <vt:lpstr>等线</vt:lpstr>
      <vt:lpstr>等线 Light</vt:lpstr>
      <vt:lpstr>黑体</vt:lpstr>
      <vt:lpstr>华文行楷</vt:lpstr>
      <vt:lpstr>楷体_GB2312</vt:lpstr>
      <vt:lpstr>宋体</vt:lpstr>
      <vt:lpstr>微软雅黑</vt:lpstr>
      <vt:lpstr>-윤고딕330</vt:lpstr>
      <vt:lpstr>Arial</vt:lpstr>
      <vt:lpstr>Calibri</vt:lpstr>
      <vt:lpstr>Calibri Light</vt:lpstr>
      <vt:lpstr>Comic Sans MS</vt:lpstr>
      <vt:lpstr>Rockwell</vt:lpstr>
      <vt:lpstr>Times New Roman</vt:lpstr>
      <vt:lpstr>Wingdings</vt:lpstr>
      <vt:lpstr>自定义设计方案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就业指导与服务中心</dc:creator>
  <cp:lastModifiedBy>lenovo</cp:lastModifiedBy>
  <cp:revision>88</cp:revision>
  <dcterms:created xsi:type="dcterms:W3CDTF">2020-07-06T03:34:39Z</dcterms:created>
  <dcterms:modified xsi:type="dcterms:W3CDTF">2023-03-30T04:04:34Z</dcterms:modified>
</cp:coreProperties>
</file>