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572" r:id="rId2"/>
    <p:sldId id="501" r:id="rId3"/>
    <p:sldId id="560" r:id="rId4"/>
    <p:sldId id="414" r:id="rId5"/>
    <p:sldId id="561" r:id="rId6"/>
    <p:sldId id="562" r:id="rId7"/>
    <p:sldId id="509" r:id="rId8"/>
    <p:sldId id="507" r:id="rId9"/>
    <p:sldId id="521" r:id="rId10"/>
    <p:sldId id="511" r:id="rId11"/>
    <p:sldId id="520" r:id="rId12"/>
    <p:sldId id="514" r:id="rId13"/>
    <p:sldId id="515" r:id="rId14"/>
    <p:sldId id="516" r:id="rId15"/>
    <p:sldId id="517" r:id="rId16"/>
    <p:sldId id="523" r:id="rId17"/>
    <p:sldId id="522" r:id="rId18"/>
    <p:sldId id="525" r:id="rId19"/>
    <p:sldId id="532" r:id="rId20"/>
    <p:sldId id="526" r:id="rId21"/>
    <p:sldId id="527" r:id="rId22"/>
    <p:sldId id="528" r:id="rId23"/>
    <p:sldId id="529" r:id="rId24"/>
    <p:sldId id="530" r:id="rId25"/>
    <p:sldId id="533" r:id="rId26"/>
    <p:sldId id="534" r:id="rId27"/>
    <p:sldId id="535" r:id="rId28"/>
    <p:sldId id="536" r:id="rId29"/>
    <p:sldId id="559" r:id="rId30"/>
    <p:sldId id="537" r:id="rId31"/>
    <p:sldId id="538" r:id="rId32"/>
    <p:sldId id="539" r:id="rId33"/>
    <p:sldId id="540" r:id="rId34"/>
    <p:sldId id="541" r:id="rId35"/>
    <p:sldId id="543" r:id="rId36"/>
    <p:sldId id="567" r:id="rId37"/>
    <p:sldId id="568" r:id="rId38"/>
    <p:sldId id="569" r:id="rId39"/>
    <p:sldId id="566" r:id="rId40"/>
    <p:sldId id="548" r:id="rId41"/>
    <p:sldId id="545" r:id="rId42"/>
    <p:sldId id="544" r:id="rId43"/>
    <p:sldId id="546" r:id="rId44"/>
    <p:sldId id="553" r:id="rId45"/>
    <p:sldId id="552" r:id="rId46"/>
    <p:sldId id="565" r:id="rId47"/>
    <p:sldId id="554" r:id="rId48"/>
    <p:sldId id="558" r:id="rId49"/>
    <p:sldId id="574"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1309E-7D26-4320-94F2-A04D22271E73}" type="datetimeFigureOut">
              <a:rPr lang="zh-CN" altLang="en-US" smtClean="0"/>
              <a:t>2022/3/2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6C5BF-5B23-4BA9-AEE4-D527BC9E5445}" type="slidenum">
              <a:rPr lang="zh-CN" altLang="en-US" smtClean="0"/>
              <a:t>‹#›</a:t>
            </a:fld>
            <a:endParaRPr lang="zh-CN" altLang="en-US"/>
          </a:p>
        </p:txBody>
      </p:sp>
    </p:spTree>
    <p:extLst>
      <p:ext uri="{BB962C8B-B14F-4D97-AF65-F5344CB8AC3E}">
        <p14:creationId xmlns:p14="http://schemas.microsoft.com/office/powerpoint/2010/main" val="328278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xmlns="" id="{8F02F9EF-4EF7-4AE3-8801-058C9671A7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xmlns="" id="{5CC127CC-7DF7-41B3-BC8E-BE124A0574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气质类型</a:t>
            </a:r>
            <a:endParaRPr lang="en-US" altLang="zh-CN"/>
          </a:p>
          <a:p>
            <a:pPr eaLnBrk="1" hangingPunct="1"/>
            <a:r>
              <a:rPr lang="zh-CN" altLang="en-US"/>
              <a:t>气质</a:t>
            </a:r>
            <a:r>
              <a:rPr lang="en-US" altLang="zh-CN"/>
              <a:t>+</a:t>
            </a:r>
            <a:r>
              <a:rPr lang="zh-CN" altLang="en-US"/>
              <a:t>环境</a:t>
            </a:r>
            <a:r>
              <a:rPr lang="en-US" altLang="zh-CN"/>
              <a:t>--</a:t>
            </a:r>
            <a:r>
              <a:rPr lang="en-US" altLang="zh-CN">
                <a:sym typeface="Wingdings" panose="05000000000000000000" pitchFamily="2" charset="2"/>
              </a:rPr>
              <a:t></a:t>
            </a:r>
            <a:r>
              <a:rPr lang="zh-CN" altLang="en-US">
                <a:sym typeface="Wingdings" panose="05000000000000000000" pitchFamily="2" charset="2"/>
              </a:rPr>
              <a:t>性格</a:t>
            </a:r>
            <a:endParaRPr lang="zh-CN" altLang="en-US"/>
          </a:p>
        </p:txBody>
      </p:sp>
      <p:sp>
        <p:nvSpPr>
          <p:cNvPr id="7172" name="灯片编号占位符 3">
            <a:extLst>
              <a:ext uri="{FF2B5EF4-FFF2-40B4-BE49-F238E27FC236}">
                <a16:creationId xmlns:a16="http://schemas.microsoft.com/office/drawing/2014/main" xmlns="" id="{993E5134-D7C1-4978-A8CC-0AF69953082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8237063-1BA7-4DCC-8E2F-689A1153315E}"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96314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xmlns="" id="{8A00BEC6-F077-4BAF-9D22-D4EF02428A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xmlns="" id="{E5A91B13-4CC5-4EC6-BBFA-8BA514BEEA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天生的救火队员，应激状态下创造性地解决问题；</a:t>
            </a:r>
            <a:endParaRPr lang="en-US" altLang="zh-CN"/>
          </a:p>
          <a:p>
            <a:r>
              <a:rPr lang="zh-CN" altLang="en-US"/>
              <a:t>自由自在，活在当下，感受生活，寻找自己</a:t>
            </a:r>
            <a:endParaRPr lang="en-US" altLang="zh-CN"/>
          </a:p>
          <a:p>
            <a:r>
              <a:rPr lang="zh-CN" altLang="en-US"/>
              <a:t>经验主义者，很强的好奇心</a:t>
            </a:r>
            <a:endParaRPr lang="en-US" altLang="zh-CN"/>
          </a:p>
          <a:p>
            <a:r>
              <a:rPr lang="zh-CN" altLang="en-US"/>
              <a:t>最不畏惧权威，沟通上，直接、简单、明了，动手操作极具天赋</a:t>
            </a:r>
            <a:endParaRPr lang="en-US" altLang="zh-CN"/>
          </a:p>
          <a:p>
            <a:r>
              <a:rPr lang="zh-CN" altLang="en-US"/>
              <a:t>占</a:t>
            </a:r>
            <a:r>
              <a:rPr lang="en-US" altLang="zh-CN"/>
              <a:t>30%</a:t>
            </a:r>
            <a:endParaRPr lang="zh-CN" altLang="en-US"/>
          </a:p>
        </p:txBody>
      </p:sp>
      <p:sp>
        <p:nvSpPr>
          <p:cNvPr id="58372" name="灯片编号占位符 3">
            <a:extLst>
              <a:ext uri="{FF2B5EF4-FFF2-40B4-BE49-F238E27FC236}">
                <a16:creationId xmlns:a16="http://schemas.microsoft.com/office/drawing/2014/main" xmlns="" id="{B1100A9C-2362-409A-A185-6E9F842956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8CC77A3D-A71D-44F3-AFC5-B7B0F05A4EBE}"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3515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xmlns="" id="{3658CEE2-5A6A-4630-984A-1DB683BDE1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xmlns="" id="{D0DA1073-131C-4D0C-9DB3-3B0247F382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最具有责任感，责任、义务、承担、重视约定，重视家庭是一种生活方式；</a:t>
            </a:r>
            <a:endParaRPr lang="en-US" altLang="zh-CN"/>
          </a:p>
          <a:p>
            <a:r>
              <a:rPr lang="zh-CN" altLang="en-US"/>
              <a:t>规则性、严谨性，传统主义者，保守主义者，尊重权威；</a:t>
            </a:r>
            <a:endParaRPr lang="en-US" altLang="zh-CN"/>
          </a:p>
          <a:p>
            <a:r>
              <a:rPr lang="zh-CN" altLang="en-US"/>
              <a:t>直接、简单、明了，爱好：有节奏的、可掌控的、不要有太多竞争性；</a:t>
            </a:r>
            <a:endParaRPr lang="en-US" altLang="zh-CN"/>
          </a:p>
          <a:p>
            <a:r>
              <a:rPr lang="zh-CN" altLang="en-US"/>
              <a:t>占</a:t>
            </a:r>
            <a:r>
              <a:rPr lang="en-US" altLang="zh-CN"/>
              <a:t>40%</a:t>
            </a:r>
            <a:endParaRPr lang="zh-CN" altLang="en-US"/>
          </a:p>
        </p:txBody>
      </p:sp>
      <p:sp>
        <p:nvSpPr>
          <p:cNvPr id="60420" name="灯片编号占位符 3">
            <a:extLst>
              <a:ext uri="{FF2B5EF4-FFF2-40B4-BE49-F238E27FC236}">
                <a16:creationId xmlns:a16="http://schemas.microsoft.com/office/drawing/2014/main" xmlns="" id="{47ED7218-9B32-4543-A065-CD06FFE8D0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6F548CAD-508C-48C3-9DB8-F91C34280D54}"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16296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xmlns="" id="{DBE51483-D2FE-41C6-BAF5-1405625D32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xmlns="" id="{605647CB-F5EA-4F07-9592-849A1F0FE9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了解自己的性格类型，让我们能够更好的扬长避短；（对内：了解自己，更好地驾驭自己的性格）</a:t>
            </a:r>
            <a:endParaRPr lang="en-US" altLang="zh-CN"/>
          </a:p>
          <a:p>
            <a:r>
              <a:rPr lang="zh-CN" altLang="en-US"/>
              <a:t>了解他人的性格类型，促进我们更好的达成一致；（对外：理解他人，更好地建立人际关系，适应环境）</a:t>
            </a:r>
            <a:endParaRPr lang="en-US" altLang="zh-CN"/>
          </a:p>
          <a:p>
            <a:r>
              <a:rPr lang="zh-CN" altLang="en-US"/>
              <a:t>重要的在于理解和完善，而非改变和对抗。</a:t>
            </a:r>
            <a:endParaRPr lang="en-US" altLang="zh-CN"/>
          </a:p>
          <a:p>
            <a:r>
              <a:rPr lang="zh-CN" altLang="en-US"/>
              <a:t>性格中的态度和行为倾向可以发生改变，但那是一个“能量消耗”的过程。</a:t>
            </a:r>
          </a:p>
        </p:txBody>
      </p:sp>
      <p:sp>
        <p:nvSpPr>
          <p:cNvPr id="66564" name="灯片编号占位符 3">
            <a:extLst>
              <a:ext uri="{FF2B5EF4-FFF2-40B4-BE49-F238E27FC236}">
                <a16:creationId xmlns:a16="http://schemas.microsoft.com/office/drawing/2014/main" xmlns="" id="{DBE561FA-9974-4005-B890-49D5D655C3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3553FF8E-4768-4AAB-A3E4-727B7C4C5A0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8714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xmlns="" id="{0692AFA0-24CF-42EE-9A91-D1C31A8836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xmlns="" id="{9AE03051-109A-4E02-BB17-F9EB35662B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0244" name="灯片编号占位符 3">
            <a:extLst>
              <a:ext uri="{FF2B5EF4-FFF2-40B4-BE49-F238E27FC236}">
                <a16:creationId xmlns:a16="http://schemas.microsoft.com/office/drawing/2014/main" xmlns="" id="{1A9379A6-A500-4737-BB33-AB9424BA195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575ED466-CC25-48FB-AFC4-5DD305A4971C}"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3615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xmlns="" id="{513594EA-211A-4979-93EB-BC019470A7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xmlns="" id="{F16F2C77-1EE1-4232-B77C-14788128DB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性格偏好理论</a:t>
            </a:r>
          </a:p>
        </p:txBody>
      </p:sp>
      <p:sp>
        <p:nvSpPr>
          <p:cNvPr id="12292" name="灯片编号占位符 3">
            <a:extLst>
              <a:ext uri="{FF2B5EF4-FFF2-40B4-BE49-F238E27FC236}">
                <a16:creationId xmlns:a16="http://schemas.microsoft.com/office/drawing/2014/main" xmlns="" id="{6C0A0C5A-7168-4F9B-A3AD-3F8D8A4EFBB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6670B725-F5C6-4B2E-A4D1-757CADB5B95B}"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2472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xmlns="" id="{764E2FAB-0CAF-4D0C-AED5-D25201E7CA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xmlns="" id="{98F0F6D0-2D1F-41E9-A761-7790C06947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外倾：能量来自外界的相互作用；</a:t>
            </a:r>
            <a:endParaRPr lang="en-US" altLang="zh-CN"/>
          </a:p>
          <a:p>
            <a:r>
              <a:rPr lang="zh-CN" altLang="en-US"/>
              <a:t>内倾：能量来自内心的思考与推理。</a:t>
            </a:r>
          </a:p>
        </p:txBody>
      </p:sp>
      <p:sp>
        <p:nvSpPr>
          <p:cNvPr id="19460" name="灯片编号占位符 3">
            <a:extLst>
              <a:ext uri="{FF2B5EF4-FFF2-40B4-BE49-F238E27FC236}">
                <a16:creationId xmlns:a16="http://schemas.microsoft.com/office/drawing/2014/main" xmlns="" id="{55CDCD47-A6A0-4CDC-947E-E239B9D14A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769EBEF0-CF46-4A72-A17A-43A543FFA0CD}"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6611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xmlns="" id="{06B01E0F-CBB1-4FD3-BDE4-7B448C94A1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xmlns="" id="{4DC91155-A6CB-4173-A2E9-F48FA18FB5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b="1">
                <a:ea typeface="宋体" panose="02010600030101010101" pitchFamily="2" charset="-122"/>
              </a:rPr>
              <a:t>□ </a:t>
            </a:r>
            <a:r>
              <a:rPr lang="zh-CN" altLang="en-US" b="1">
                <a:ea typeface="宋体" panose="02010600030101010101" pitchFamily="2" charset="-122"/>
              </a:rPr>
              <a:t>外倾 </a:t>
            </a:r>
            <a:r>
              <a:rPr lang="en-US" altLang="zh-CN" b="1">
                <a:ea typeface="宋体" panose="02010600030101010101" pitchFamily="2" charset="-122"/>
              </a:rPr>
              <a:t>Extroversion	</a:t>
            </a:r>
            <a:endParaRPr lang="en-US" altLang="zh-CN">
              <a:ea typeface="宋体" panose="02010600030101010101" pitchFamily="2" charset="-122"/>
            </a:endParaRPr>
          </a:p>
          <a:p>
            <a:pPr eaLnBrk="1" hangingPunct="1">
              <a:spcBef>
                <a:spcPct val="0"/>
              </a:spcBef>
            </a:pPr>
            <a:r>
              <a:rPr lang="zh-CN" altLang="en-US">
                <a:ea typeface="宋体" panose="02010600030101010101" pitchFamily="2" charset="-122"/>
              </a:rPr>
              <a:t>注意力和能量主要指向外部世界的人和事，而从与人交往和行动中得到活力。</a:t>
            </a:r>
          </a:p>
          <a:p>
            <a:pPr eaLnBrk="1" hangingPunct="1">
              <a:spcBef>
                <a:spcPct val="0"/>
              </a:spcBef>
            </a:pPr>
            <a:r>
              <a:rPr lang="zh-CN" altLang="en-US">
                <a:ea typeface="宋体" panose="02010600030101010101" pitchFamily="2" charset="-122"/>
              </a:rPr>
              <a:t>关注外部环境	</a:t>
            </a:r>
          </a:p>
          <a:p>
            <a:pPr eaLnBrk="1" hangingPunct="1">
              <a:spcBef>
                <a:spcPct val="0"/>
              </a:spcBef>
            </a:pPr>
            <a:r>
              <a:rPr lang="zh-CN" altLang="en-US">
                <a:ea typeface="宋体" panose="02010600030101010101" pitchFamily="2" charset="-122"/>
              </a:rPr>
              <a:t>喜欢用谈话的方式进行沟通	</a:t>
            </a:r>
          </a:p>
          <a:p>
            <a:pPr eaLnBrk="1" hangingPunct="1">
              <a:spcBef>
                <a:spcPct val="0"/>
              </a:spcBef>
            </a:pPr>
            <a:r>
              <a:rPr lang="zh-CN" altLang="en-US">
                <a:ea typeface="宋体" panose="02010600030101010101" pitchFamily="2" charset="-122"/>
              </a:rPr>
              <a:t>通过谈话形成自己的意见</a:t>
            </a:r>
          </a:p>
          <a:p>
            <a:pPr eaLnBrk="1" hangingPunct="1">
              <a:spcBef>
                <a:spcPct val="0"/>
              </a:spcBef>
            </a:pPr>
            <a:r>
              <a:rPr lang="zh-CN" altLang="en-US">
                <a:ea typeface="宋体" panose="02010600030101010101" pitchFamily="2" charset="-122"/>
              </a:rPr>
              <a:t>用实际操作或讨论的方式能学得最好</a:t>
            </a:r>
          </a:p>
          <a:p>
            <a:pPr eaLnBrk="1" hangingPunct="1">
              <a:spcBef>
                <a:spcPct val="0"/>
              </a:spcBef>
            </a:pPr>
            <a:r>
              <a:rPr lang="zh-CN" altLang="en-US">
                <a:ea typeface="宋体" panose="02010600030101010101" pitchFamily="2" charset="-122"/>
              </a:rPr>
              <a:t>兴趣广泛</a:t>
            </a:r>
          </a:p>
          <a:p>
            <a:pPr eaLnBrk="1" hangingPunct="1">
              <a:spcBef>
                <a:spcPct val="0"/>
              </a:spcBef>
            </a:pPr>
            <a:r>
              <a:rPr lang="zh-CN" altLang="en-US">
                <a:ea typeface="宋体" panose="02010600030101010101" pitchFamily="2" charset="-122"/>
              </a:rPr>
              <a:t>好与人交往，善于表达</a:t>
            </a:r>
          </a:p>
          <a:p>
            <a:pPr eaLnBrk="1" hangingPunct="1">
              <a:spcBef>
                <a:spcPct val="0"/>
              </a:spcBef>
            </a:pPr>
            <a:r>
              <a:rPr lang="zh-CN" altLang="en-US">
                <a:ea typeface="宋体" panose="02010600030101010101" pitchFamily="2" charset="-122"/>
              </a:rPr>
              <a:t>先行动，后思考</a:t>
            </a:r>
          </a:p>
          <a:p>
            <a:pPr eaLnBrk="1" hangingPunct="1">
              <a:spcBef>
                <a:spcPct val="0"/>
              </a:spcBef>
            </a:pPr>
            <a:r>
              <a:rPr lang="zh-CN" altLang="en-US">
                <a:ea typeface="宋体" panose="02010600030101010101" pitchFamily="2" charset="-122"/>
              </a:rPr>
              <a:t>在工作和人际关系中都很积极主动</a:t>
            </a:r>
            <a:endParaRPr lang="zh-CN" altLang="en-US" b="1">
              <a:ea typeface="宋体" panose="02010600030101010101" pitchFamily="2" charset="-122"/>
            </a:endParaRPr>
          </a:p>
          <a:p>
            <a:pPr eaLnBrk="1" hangingPunct="1">
              <a:spcBef>
                <a:spcPct val="0"/>
              </a:spcBef>
            </a:pPr>
            <a:r>
              <a:rPr lang="zh-CN" altLang="en-US" b="1">
                <a:ea typeface="宋体" panose="02010600030101010101" pitchFamily="2" charset="-122"/>
              </a:rPr>
              <a:t>□ 内倾 </a:t>
            </a:r>
            <a:r>
              <a:rPr lang="en-US" altLang="zh-CN" b="1">
                <a:ea typeface="宋体" panose="02010600030101010101" pitchFamily="2" charset="-122"/>
              </a:rPr>
              <a:t>Introversion</a:t>
            </a:r>
            <a:endParaRPr lang="en-US" altLang="zh-CN">
              <a:ea typeface="宋体" panose="02010600030101010101" pitchFamily="2" charset="-122"/>
            </a:endParaRPr>
          </a:p>
          <a:p>
            <a:pPr eaLnBrk="1" hangingPunct="1">
              <a:spcBef>
                <a:spcPct val="0"/>
              </a:spcBef>
            </a:pPr>
            <a:r>
              <a:rPr lang="zh-CN" altLang="en-US">
                <a:ea typeface="宋体" panose="02010600030101010101" pitchFamily="2" charset="-122"/>
              </a:rPr>
              <a:t>注意力和能量集中于自己的内心世界，从对思想、回忆和情感的反思中得到活力。</a:t>
            </a:r>
          </a:p>
          <a:p>
            <a:pPr eaLnBrk="1" hangingPunct="1">
              <a:spcBef>
                <a:spcPct val="0"/>
              </a:spcBef>
            </a:pPr>
            <a:r>
              <a:rPr lang="zh-CN" altLang="en-US">
                <a:ea typeface="宋体" panose="02010600030101010101" pitchFamily="2" charset="-122"/>
              </a:rPr>
              <a:t>关注自己的内心世界</a:t>
            </a:r>
          </a:p>
          <a:p>
            <a:pPr eaLnBrk="1" hangingPunct="1">
              <a:spcBef>
                <a:spcPct val="0"/>
              </a:spcBef>
            </a:pPr>
            <a:r>
              <a:rPr lang="zh-CN" altLang="en-US">
                <a:ea typeface="宋体" panose="02010600030101010101" pitchFamily="2" charset="-122"/>
              </a:rPr>
              <a:t>更愿意用书面方式沟通</a:t>
            </a:r>
          </a:p>
          <a:p>
            <a:pPr eaLnBrk="1" hangingPunct="1">
              <a:spcBef>
                <a:spcPct val="0"/>
              </a:spcBef>
            </a:pPr>
            <a:r>
              <a:rPr lang="zh-CN" altLang="en-US">
                <a:ea typeface="宋体" panose="02010600030101010101" pitchFamily="2" charset="-122"/>
              </a:rPr>
              <a:t>通过思考形成自己的意见</a:t>
            </a:r>
          </a:p>
          <a:p>
            <a:pPr eaLnBrk="1" hangingPunct="1">
              <a:spcBef>
                <a:spcPct val="0"/>
              </a:spcBef>
            </a:pPr>
            <a:r>
              <a:rPr lang="zh-CN" altLang="en-US">
                <a:ea typeface="宋体" panose="02010600030101010101" pitchFamily="2" charset="-122"/>
              </a:rPr>
              <a:t>用思考、在头脑中“练习”的方式学得最好</a:t>
            </a:r>
          </a:p>
          <a:p>
            <a:pPr eaLnBrk="1" hangingPunct="1">
              <a:spcBef>
                <a:spcPct val="0"/>
              </a:spcBef>
            </a:pPr>
            <a:r>
              <a:rPr lang="zh-CN" altLang="en-US">
                <a:ea typeface="宋体" panose="02010600030101010101" pitchFamily="2" charset="-122"/>
              </a:rPr>
              <a:t>兴趣专注</a:t>
            </a:r>
          </a:p>
          <a:p>
            <a:pPr eaLnBrk="1" hangingPunct="1">
              <a:spcBef>
                <a:spcPct val="0"/>
              </a:spcBef>
            </a:pPr>
            <a:r>
              <a:rPr lang="zh-CN" altLang="en-US">
                <a:ea typeface="宋体" panose="02010600030101010101" pitchFamily="2" charset="-122"/>
              </a:rPr>
              <a:t>安静而显得内向</a:t>
            </a:r>
          </a:p>
          <a:p>
            <a:pPr eaLnBrk="1" hangingPunct="1">
              <a:spcBef>
                <a:spcPct val="0"/>
              </a:spcBef>
            </a:pPr>
            <a:r>
              <a:rPr lang="zh-CN" altLang="en-US">
                <a:ea typeface="宋体" panose="02010600030101010101" pitchFamily="2" charset="-122"/>
              </a:rPr>
              <a:t>先思考，后行动</a:t>
            </a:r>
          </a:p>
          <a:p>
            <a:pPr eaLnBrk="1" hangingPunct="1">
              <a:spcBef>
                <a:spcPct val="0"/>
              </a:spcBef>
            </a:pPr>
            <a:r>
              <a:rPr lang="zh-CN" altLang="en-US">
                <a:ea typeface="宋体" panose="02010600030101010101" pitchFamily="2" charset="-122"/>
              </a:rPr>
              <a:t>当情境或事件对他们具有重要意义时会采取主动</a:t>
            </a:r>
          </a:p>
        </p:txBody>
      </p:sp>
      <p:sp>
        <p:nvSpPr>
          <p:cNvPr id="22532" name="灯片编号占位符 3">
            <a:extLst>
              <a:ext uri="{FF2B5EF4-FFF2-40B4-BE49-F238E27FC236}">
                <a16:creationId xmlns:a16="http://schemas.microsoft.com/office/drawing/2014/main" xmlns="" id="{E1E2B3D3-F3DB-4375-938E-7DF64B58EF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F54E87C4-B0B7-4D75-A824-E0C8D4E57321}"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3619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xmlns="" id="{BAB61F6A-A3BC-4C2E-B28A-181976F4FB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xmlns="" id="{920AC578-A2D7-4CCB-BA61-AD4EE6FB53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男神、女神的定义</a:t>
            </a:r>
          </a:p>
        </p:txBody>
      </p:sp>
      <p:sp>
        <p:nvSpPr>
          <p:cNvPr id="27652" name="灯片编号占位符 3">
            <a:extLst>
              <a:ext uri="{FF2B5EF4-FFF2-40B4-BE49-F238E27FC236}">
                <a16:creationId xmlns:a16="http://schemas.microsoft.com/office/drawing/2014/main" xmlns="" id="{EA5F07F4-305F-4BA8-A3CF-6048F56D89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A270518-F0E0-45B3-B4E1-69786EAA0FDA}"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5569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xmlns="" id="{DFCD24F5-4358-4C03-9655-83867F00CA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xmlns="" id="{AFCA9A9A-CEDE-4F24-B0A4-5BBCF0C07B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灯片编号占位符 3">
            <a:extLst>
              <a:ext uri="{FF2B5EF4-FFF2-40B4-BE49-F238E27FC236}">
                <a16:creationId xmlns:a16="http://schemas.microsoft.com/office/drawing/2014/main" xmlns="" id="{1C28E087-3E36-4A4F-BFC9-5C7BAE3A93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E418597-1D90-4605-82ED-047F9738AED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37354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xmlns="" id="{40AEFA78-557E-4BC9-8841-C8E398179A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xmlns="" id="{218FD5DB-2A0D-4989-A63E-424FC34E35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沟通上高标准、严要求</a:t>
            </a:r>
            <a:endParaRPr lang="en-US" altLang="zh-CN"/>
          </a:p>
          <a:p>
            <a:r>
              <a:rPr lang="zh-CN" altLang="en-US"/>
              <a:t>知识、能力、成就、有主见</a:t>
            </a:r>
            <a:endParaRPr lang="en-US" altLang="zh-CN"/>
          </a:p>
          <a:p>
            <a:r>
              <a:rPr lang="zh-CN" altLang="en-US"/>
              <a:t>占</a:t>
            </a:r>
            <a:r>
              <a:rPr lang="en-US" altLang="zh-CN"/>
              <a:t>15%</a:t>
            </a:r>
            <a:endParaRPr lang="zh-CN" altLang="en-US"/>
          </a:p>
        </p:txBody>
      </p:sp>
      <p:sp>
        <p:nvSpPr>
          <p:cNvPr id="54276" name="灯片编号占位符 3">
            <a:extLst>
              <a:ext uri="{FF2B5EF4-FFF2-40B4-BE49-F238E27FC236}">
                <a16:creationId xmlns:a16="http://schemas.microsoft.com/office/drawing/2014/main" xmlns="" id="{8A33C304-F2BB-48A6-BF98-273B372BDA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003EAB7-2665-4952-B196-3650F718CA7D}"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7519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xmlns="" id="{0549F342-6188-43D6-AD1F-D08E1E519A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xmlns="" id="{33FFA188-BAE8-421D-B019-860DF6F373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沟通具有天赋、关注他人感受，情感最丰富的人，真诚、信任他人</a:t>
            </a:r>
            <a:endParaRPr lang="en-US" altLang="zh-CN"/>
          </a:p>
          <a:p>
            <a:r>
              <a:rPr lang="zh-CN" altLang="en-US"/>
              <a:t>看重：有价值、有意义，值得付出，职场环境及职场关系、同事关系</a:t>
            </a:r>
            <a:endParaRPr lang="en-US" altLang="zh-CN"/>
          </a:p>
          <a:p>
            <a:r>
              <a:rPr lang="zh-CN" altLang="en-US"/>
              <a:t>占</a:t>
            </a:r>
            <a:r>
              <a:rPr lang="en-US" altLang="zh-CN"/>
              <a:t>15%</a:t>
            </a:r>
            <a:endParaRPr lang="zh-CN" altLang="en-US"/>
          </a:p>
        </p:txBody>
      </p:sp>
      <p:sp>
        <p:nvSpPr>
          <p:cNvPr id="56324" name="灯片编号占位符 3">
            <a:extLst>
              <a:ext uri="{FF2B5EF4-FFF2-40B4-BE49-F238E27FC236}">
                <a16:creationId xmlns:a16="http://schemas.microsoft.com/office/drawing/2014/main" xmlns="" id="{7ADC8F23-3B03-4EA4-9E58-296D0336B8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B9A485BD-5A5A-42A1-9A31-ACDAFDB62833}"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369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370296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16181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208905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110576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40397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201725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30764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41453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279811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24876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D02130-2FC9-4C6D-B432-8BDDEAFFC981}" type="datetimeFigureOut">
              <a:rPr lang="zh-CN" altLang="en-US" smtClean="0"/>
              <a:t>2022/3/2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1566999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平行四边形 9"/>
          <p:cNvSpPr/>
          <p:nvPr userDrawn="1"/>
        </p:nvSpPr>
        <p:spPr>
          <a:xfrm>
            <a:off x="9002598" y="-11349"/>
            <a:ext cx="3189402" cy="576000"/>
          </a:xfrm>
          <a:custGeom>
            <a:avLst/>
            <a:gdLst>
              <a:gd name="connsiteX0" fmla="*/ 0 w 2960017"/>
              <a:gd name="connsiteY0" fmla="*/ 661797 h 661797"/>
              <a:gd name="connsiteX1" fmla="*/ 599085 w 2960017"/>
              <a:gd name="connsiteY1" fmla="*/ 0 h 661797"/>
              <a:gd name="connsiteX2" fmla="*/ 2960017 w 2960017"/>
              <a:gd name="connsiteY2" fmla="*/ 0 h 661797"/>
              <a:gd name="connsiteX3" fmla="*/ 2360932 w 2960017"/>
              <a:gd name="connsiteY3" fmla="*/ 661797 h 661797"/>
              <a:gd name="connsiteX4" fmla="*/ 0 w 2960017"/>
              <a:gd name="connsiteY4" fmla="*/ 661797 h 661797"/>
              <a:gd name="connsiteX0" fmla="*/ 0 w 2394409"/>
              <a:gd name="connsiteY0" fmla="*/ 680650 h 680650"/>
              <a:gd name="connsiteX1" fmla="*/ 599085 w 2394409"/>
              <a:gd name="connsiteY1" fmla="*/ 18853 h 680650"/>
              <a:gd name="connsiteX2" fmla="*/ 2394409 w 2394409"/>
              <a:gd name="connsiteY2" fmla="*/ 0 h 680650"/>
              <a:gd name="connsiteX3" fmla="*/ 2360932 w 2394409"/>
              <a:gd name="connsiteY3" fmla="*/ 680650 h 680650"/>
              <a:gd name="connsiteX4" fmla="*/ 0 w 2394409"/>
              <a:gd name="connsiteY4" fmla="*/ 680650 h 680650"/>
              <a:gd name="connsiteX0" fmla="*/ 0 w 2360932"/>
              <a:gd name="connsiteY0" fmla="*/ 661797 h 661797"/>
              <a:gd name="connsiteX1" fmla="*/ 599085 w 2360932"/>
              <a:gd name="connsiteY1" fmla="*/ 0 h 661797"/>
              <a:gd name="connsiteX2" fmla="*/ 2318995 w 2360932"/>
              <a:gd name="connsiteY2" fmla="*/ 0 h 661797"/>
              <a:gd name="connsiteX3" fmla="*/ 2360932 w 2360932"/>
              <a:gd name="connsiteY3" fmla="*/ 661797 h 661797"/>
              <a:gd name="connsiteX4" fmla="*/ 0 w 2360932"/>
              <a:gd name="connsiteY4" fmla="*/ 661797 h 661797"/>
              <a:gd name="connsiteX0" fmla="*/ 0 w 2360932"/>
              <a:gd name="connsiteY0" fmla="*/ 661797 h 661797"/>
              <a:gd name="connsiteX1" fmla="*/ 599085 w 2360932"/>
              <a:gd name="connsiteY1" fmla="*/ 0 h 661797"/>
              <a:gd name="connsiteX2" fmla="*/ 2356702 w 2360932"/>
              <a:gd name="connsiteY2" fmla="*/ 18853 h 661797"/>
              <a:gd name="connsiteX3" fmla="*/ 2360932 w 2360932"/>
              <a:gd name="connsiteY3" fmla="*/ 661797 h 661797"/>
              <a:gd name="connsiteX4" fmla="*/ 0 w 2360932"/>
              <a:gd name="connsiteY4" fmla="*/ 661797 h 661797"/>
              <a:gd name="connsiteX0" fmla="*/ 0 w 2360932"/>
              <a:gd name="connsiteY0" fmla="*/ 661797 h 661797"/>
              <a:gd name="connsiteX1" fmla="*/ 599085 w 2360932"/>
              <a:gd name="connsiteY1" fmla="*/ 0 h 661797"/>
              <a:gd name="connsiteX2" fmla="*/ 2356702 w 2360932"/>
              <a:gd name="connsiteY2" fmla="*/ 9426 h 661797"/>
              <a:gd name="connsiteX3" fmla="*/ 2360932 w 2360932"/>
              <a:gd name="connsiteY3" fmla="*/ 661797 h 661797"/>
              <a:gd name="connsiteX4" fmla="*/ 0 w 2360932"/>
              <a:gd name="connsiteY4" fmla="*/ 661797 h 661797"/>
              <a:gd name="connsiteX0" fmla="*/ 0 w 2360932"/>
              <a:gd name="connsiteY0" fmla="*/ 661798 h 661798"/>
              <a:gd name="connsiteX1" fmla="*/ 599085 w 2360932"/>
              <a:gd name="connsiteY1" fmla="*/ 1 h 661798"/>
              <a:gd name="connsiteX2" fmla="*/ 2356702 w 2360932"/>
              <a:gd name="connsiteY2" fmla="*/ 0 h 661798"/>
              <a:gd name="connsiteX3" fmla="*/ 2360932 w 2360932"/>
              <a:gd name="connsiteY3" fmla="*/ 661798 h 661798"/>
              <a:gd name="connsiteX4" fmla="*/ 0 w 2360932"/>
              <a:gd name="connsiteY4" fmla="*/ 661798 h 661798"/>
              <a:gd name="connsiteX0" fmla="*/ 0 w 2360932"/>
              <a:gd name="connsiteY0" fmla="*/ 673350 h 673350"/>
              <a:gd name="connsiteX1" fmla="*/ 363216 w 2360932"/>
              <a:gd name="connsiteY1" fmla="*/ 0 h 673350"/>
              <a:gd name="connsiteX2" fmla="*/ 2356702 w 2360932"/>
              <a:gd name="connsiteY2" fmla="*/ 11552 h 673350"/>
              <a:gd name="connsiteX3" fmla="*/ 2360932 w 2360932"/>
              <a:gd name="connsiteY3" fmla="*/ 673350 h 673350"/>
              <a:gd name="connsiteX4" fmla="*/ 0 w 2360932"/>
              <a:gd name="connsiteY4" fmla="*/ 673350 h 673350"/>
              <a:gd name="connsiteX0" fmla="*/ 0 w 2360932"/>
              <a:gd name="connsiteY0" fmla="*/ 661798 h 661798"/>
              <a:gd name="connsiteX1" fmla="*/ 356477 w 2360932"/>
              <a:gd name="connsiteY1" fmla="*/ 1 h 661798"/>
              <a:gd name="connsiteX2" fmla="*/ 2356702 w 2360932"/>
              <a:gd name="connsiteY2" fmla="*/ 0 h 661798"/>
              <a:gd name="connsiteX3" fmla="*/ 2360932 w 2360932"/>
              <a:gd name="connsiteY3" fmla="*/ 661798 h 661798"/>
              <a:gd name="connsiteX4" fmla="*/ 0 w 2360932"/>
              <a:gd name="connsiteY4" fmla="*/ 661798 h 661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0932" h="661798">
                <a:moveTo>
                  <a:pt x="0" y="661798"/>
                </a:moveTo>
                <a:lnTo>
                  <a:pt x="356477" y="1"/>
                </a:lnTo>
                <a:lnTo>
                  <a:pt x="2356702" y="0"/>
                </a:lnTo>
                <a:lnTo>
                  <a:pt x="2360932" y="661798"/>
                </a:lnTo>
                <a:lnTo>
                  <a:pt x="0" y="661798"/>
                </a:ln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02130-2FC9-4C6D-B432-8BDDEAFFC981}" type="datetimeFigureOut">
              <a:rPr lang="zh-CN" altLang="en-US" smtClean="0"/>
              <a:t>2022/3/2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64DE0-8DDE-44A6-ADD0-1A09105104F6}" type="slidenum">
              <a:rPr lang="zh-CN" altLang="en-US" smtClean="0"/>
              <a:t>‹#›</a:t>
            </a:fld>
            <a:endParaRPr lang="zh-CN" altLang="en-US"/>
          </a:p>
        </p:txBody>
      </p:sp>
      <p:sp>
        <p:nvSpPr>
          <p:cNvPr id="7" name="矩形 6"/>
          <p:cNvSpPr/>
          <p:nvPr userDrawn="1"/>
        </p:nvSpPr>
        <p:spPr>
          <a:xfrm>
            <a:off x="-6" y="497102"/>
            <a:ext cx="9936000" cy="72000"/>
          </a:xfrm>
          <a:prstGeom prst="rect">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033000" y="16933"/>
            <a:ext cx="1727200" cy="5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928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1.png"/><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oleObject" Target="../embeddings/oleObject6.bin"/><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6.png"/><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audio" Target="../media/audio1.wav"/><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audio" Target="../media/audio3.wav"/><Relationship Id="rId4" Type="http://schemas.openxmlformats.org/officeDocument/2006/relationships/audio" Target="../media/audio2.wav"/><Relationship Id="rId9" Type="http://schemas.openxmlformats.org/officeDocument/2006/relationships/image" Target="../media/image22.png"/></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audio" Target="../media/audio2.wav"/><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audio" Target="../media/audio3.wav"/></Relationships>
</file>

<file path=ppt/slides/_rels/slide4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audio" Target="../media/audio2.wav"/><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audio" Target="../media/audio3.wav"/></Relationships>
</file>

<file path=ppt/slides/_rels/slide4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1.xml"/><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2.png"/><Relationship Id="rId5" Type="http://schemas.openxmlformats.org/officeDocument/2006/relationships/audio" Target="../media/audio1.wav"/><Relationship Id="rId10" Type="http://schemas.openxmlformats.org/officeDocument/2006/relationships/image" Target="../media/image34.png"/><Relationship Id="rId4" Type="http://schemas.openxmlformats.org/officeDocument/2006/relationships/audio" Target="../media/audio2.wav"/><Relationship Id="rId9"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1770" y="4498174"/>
            <a:ext cx="794515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Arial" panose="020B0604020202020204" pitchFamily="34" charset="0"/>
                <a:ea typeface="文鼎大标宋简" pitchFamily="49" charset="-122"/>
                <a:cs typeface="+mn-cs"/>
              </a:rPr>
              <a:t>性格探索</a:t>
            </a:r>
            <a:endParaRPr kumimoji="0" lang="en-US" sz="4000" b="0" i="0" u="none" strike="noStrike" kern="1200" cap="none" spc="80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平行四边形 2"/>
          <p:cNvSpPr/>
          <p:nvPr/>
        </p:nvSpPr>
        <p:spPr>
          <a:xfrm>
            <a:off x="-761475" y="132927"/>
            <a:ext cx="4532198" cy="1242907"/>
          </a:xfrm>
          <a:prstGeom prst="parallelogram">
            <a:avLst>
              <a:gd name="adj" fmla="val 60084"/>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p:cNvCxnSpPr/>
          <p:nvPr/>
        </p:nvCxnSpPr>
        <p:spPr>
          <a:xfrm flipH="1">
            <a:off x="2438400" y="584200"/>
            <a:ext cx="2133600" cy="4775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689615" y="3813043"/>
            <a:ext cx="1229416" cy="249627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747546" y="6460797"/>
            <a:ext cx="2448000" cy="3840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descr="timg"/>
          <p:cNvPicPr>
            <a:picLocks noChangeAspect="1"/>
          </p:cNvPicPr>
          <p:nvPr/>
        </p:nvPicPr>
        <p:blipFill>
          <a:blip r:embed="rId2"/>
          <a:srcRect l="-2844" t="1749" r="-16601" b="292"/>
          <a:stretch>
            <a:fillRect/>
          </a:stretch>
        </p:blipFill>
        <p:spPr>
          <a:xfrm>
            <a:off x="4821767" y="0"/>
            <a:ext cx="8534400" cy="4267200"/>
          </a:xfrm>
          <a:prstGeom prst="trapezoid">
            <a:avLst>
              <a:gd name="adj" fmla="val 33670"/>
            </a:avLst>
          </a:prstGeom>
        </p:spPr>
      </p:pic>
      <p:pic>
        <p:nvPicPr>
          <p:cNvPr id="9" name="图片 8"/>
          <p:cNvPicPr>
            <a:picLocks noChangeAspect="1"/>
          </p:cNvPicPr>
          <p:nvPr/>
        </p:nvPicPr>
        <p:blipFill>
          <a:blip r:embed="rId3"/>
          <a:stretch>
            <a:fillRect/>
          </a:stretch>
        </p:blipFill>
        <p:spPr>
          <a:xfrm>
            <a:off x="162560" y="260304"/>
            <a:ext cx="2944291" cy="813373"/>
          </a:xfrm>
          <a:prstGeom prst="rect">
            <a:avLst/>
          </a:prstGeom>
        </p:spPr>
      </p:pic>
      <p:sp>
        <p:nvSpPr>
          <p:cNvPr id="10" name="矩形 9"/>
          <p:cNvSpPr/>
          <p:nvPr/>
        </p:nvSpPr>
        <p:spPr>
          <a:xfrm>
            <a:off x="9814720" y="6460791"/>
            <a:ext cx="2377280" cy="36933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Light" panose="02010600030101010101" pitchFamily="2" charset="-122"/>
                <a:ea typeface="等线" panose="02010600030101010101" pitchFamily="2" charset="-122"/>
                <a:cs typeface="+mn-cs"/>
              </a:rPr>
              <a:t>浙江大学《就业指导》</a:t>
            </a:r>
          </a:p>
        </p:txBody>
      </p:sp>
    </p:spTree>
    <p:extLst>
      <p:ext uri="{BB962C8B-B14F-4D97-AF65-F5344CB8AC3E}">
        <p14:creationId xmlns:p14="http://schemas.microsoft.com/office/powerpoint/2010/main" val="277148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2A441DB1-931C-45A5-9F65-7C53FCBC91FA}"/>
              </a:ext>
            </a:extLst>
          </p:cNvPr>
          <p:cNvSpPr txBox="1">
            <a:spLocks noChangeArrowheads="1"/>
          </p:cNvSpPr>
          <p:nvPr/>
        </p:nvSpPr>
        <p:spPr>
          <a:xfrm>
            <a:off x="1752600" y="712550"/>
            <a:ext cx="5791200"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MBTI</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的四个维度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8FDBE4AE-4FE8-46F3-BAE7-4F28F0A8AF7A}"/>
              </a:ext>
            </a:extLst>
          </p:cNvPr>
          <p:cNvCxnSpPr/>
          <p:nvPr/>
        </p:nvCxnSpPr>
        <p:spPr>
          <a:xfrm>
            <a:off x="1981200" y="1474550"/>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AD02AA76-A289-4B31-80A5-29C2F011BFE9}"/>
              </a:ext>
            </a:extLst>
          </p:cNvPr>
          <p:cNvSpPr/>
          <p:nvPr/>
        </p:nvSpPr>
        <p:spPr>
          <a:xfrm>
            <a:off x="2279650" y="1587264"/>
            <a:ext cx="7696200" cy="1199687"/>
          </a:xfrm>
          <a:prstGeom prst="rect">
            <a:avLst/>
          </a:prstGeom>
        </p:spPr>
        <p:txBody>
          <a:bodyPr>
            <a:spAutoFit/>
          </a:bodyPr>
          <a:lstStyle/>
          <a:p>
            <a:pPr marL="0" marR="0" lvl="0" indent="0" algn="just" defTabSz="914400" rtl="0" eaLnBrk="1" fontAlgn="auto" latinLnBrk="1" hangingPunct="1">
              <a:lnSpc>
                <a:spcPct val="160000"/>
              </a:lnSpc>
              <a:spcBef>
                <a:spcPct val="20000"/>
              </a:spcBef>
              <a:spcAft>
                <a:spcPts val="0"/>
              </a:spcAft>
              <a:buClrTx/>
              <a:buSzTx/>
              <a:buFontTx/>
              <a:buNone/>
              <a:tabLst/>
              <a:defRPr/>
            </a:pP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MBTI</a:t>
            </a:r>
            <a:r>
              <a:rPr kumimoji="0" lang="zh-CN" altLang="en-US" sz="24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理论认为人的性格在四个维度上存在</a:t>
            </a: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8</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种</a:t>
            </a:r>
            <a:r>
              <a:rPr kumimoji="0" lang="zh-CN" altLang="en-US" sz="24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相反的倾向，四种维度上的倾向组合成了</a:t>
            </a: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16</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种</a:t>
            </a:r>
            <a:r>
              <a:rPr kumimoji="0" lang="zh-CN" altLang="en-US" sz="24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相异的性格类型。 </a:t>
            </a:r>
          </a:p>
        </p:txBody>
      </p:sp>
      <p:sp>
        <p:nvSpPr>
          <p:cNvPr id="3" name="Rectangle 3">
            <a:extLst>
              <a:ext uri="{FF2B5EF4-FFF2-40B4-BE49-F238E27FC236}">
                <a16:creationId xmlns:a16="http://schemas.microsoft.com/office/drawing/2014/main" xmlns="" id="{AC3BE354-9A07-47A1-ACC8-F0866FA28FDE}"/>
              </a:ext>
            </a:extLst>
          </p:cNvPr>
          <p:cNvSpPr>
            <a:spLocks noChangeArrowheads="1"/>
          </p:cNvSpPr>
          <p:nvPr/>
        </p:nvSpPr>
        <p:spPr bwMode="auto">
          <a:xfrm>
            <a:off x="2722564" y="3030300"/>
            <a:ext cx="6542087" cy="3238500"/>
          </a:xfrm>
          <a:prstGeom prst="rect">
            <a:avLst/>
          </a:prstGeom>
          <a:ln>
            <a:headEnd/>
            <a:tailEnd/>
          </a:ln>
        </p:spPr>
        <p:style>
          <a:lnRef idx="1">
            <a:schemeClr val="dk1"/>
          </a:lnRef>
          <a:fillRef idx="3">
            <a:schemeClr val="dk1"/>
          </a:fillRef>
          <a:effectRef idx="2">
            <a:schemeClr val="dk1"/>
          </a:effectRef>
          <a:fontRef idx="minor">
            <a:schemeClr val="lt1"/>
          </a:fontRef>
        </p:style>
        <p:txBody>
          <a:bodyPr lIns="92075" tIns="46038" rIns="92075" bIns="46038"/>
          <a:lstStyle/>
          <a:p>
            <a:pPr marL="800100" marR="0" lvl="1" indent="-342900" algn="l" defTabSz="914400" rtl="0" eaLnBrk="1" fontAlgn="auto" latinLnBrk="0" hangingPunct="1">
              <a:lnSpc>
                <a:spcPct val="200000"/>
              </a:lnSpc>
              <a:spcBef>
                <a:spcPct val="20000"/>
              </a:spcBef>
              <a:spcAft>
                <a:spcPts val="0"/>
              </a:spcAft>
              <a:buClr>
                <a:srgbClr val="5B9BD5"/>
              </a:buClr>
              <a:buSzTx/>
              <a:buFontTx/>
              <a:buNone/>
              <a:tabLst/>
              <a:defRPr/>
            </a:pP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能量获得途径：  外倾（</a:t>
            </a:r>
            <a:r>
              <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E</a:t>
            </a: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），内倾（</a:t>
            </a:r>
            <a:r>
              <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I</a:t>
            </a: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a:t>
            </a:r>
            <a:r>
              <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    </a:t>
            </a:r>
          </a:p>
          <a:p>
            <a:pPr marL="800100" marR="0" lvl="1" indent="-342900" algn="l" defTabSz="914400" rtl="0" eaLnBrk="1" fontAlgn="auto" latinLnBrk="0" hangingPunct="1">
              <a:lnSpc>
                <a:spcPct val="200000"/>
              </a:lnSpc>
              <a:spcBef>
                <a:spcPct val="20000"/>
              </a:spcBef>
              <a:spcAft>
                <a:spcPts val="0"/>
              </a:spcAft>
              <a:buClr>
                <a:srgbClr val="5B9BD5"/>
              </a:buClr>
              <a:buSzTx/>
              <a:buFontTx/>
              <a:buNone/>
              <a:tabLst/>
              <a:defRPr/>
            </a:pP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接受信息方式：  感觉（</a:t>
            </a:r>
            <a:r>
              <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S</a:t>
            </a: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），直觉（</a:t>
            </a:r>
            <a:r>
              <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N</a:t>
            </a: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a:t>
            </a:r>
            <a:endPar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a:p>
            <a:pPr marL="800100" marR="0" lvl="1" indent="-342900" algn="l" defTabSz="914400" rtl="0" eaLnBrk="1" fontAlgn="auto" latinLnBrk="0" hangingPunct="1">
              <a:lnSpc>
                <a:spcPct val="200000"/>
              </a:lnSpc>
              <a:spcBef>
                <a:spcPct val="20000"/>
              </a:spcBef>
              <a:spcAft>
                <a:spcPts val="0"/>
              </a:spcAft>
              <a:buClr>
                <a:srgbClr val="5B9BD5"/>
              </a:buClr>
              <a:buSzTx/>
              <a:buFontTx/>
              <a:buNone/>
              <a:tabLst/>
              <a:defRPr/>
            </a:pP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处理信息方式：  思考（</a:t>
            </a:r>
            <a:r>
              <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T</a:t>
            </a: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），情感（</a:t>
            </a:r>
            <a:r>
              <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F</a:t>
            </a: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a:t>
            </a:r>
            <a:endPar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a:p>
            <a:pPr marL="800100" marR="0" lvl="1" indent="-342900" algn="l" defTabSz="914400" rtl="0" eaLnBrk="1" fontAlgn="auto" latinLnBrk="0" hangingPunct="1">
              <a:lnSpc>
                <a:spcPct val="200000"/>
              </a:lnSpc>
              <a:spcBef>
                <a:spcPct val="20000"/>
              </a:spcBef>
              <a:spcAft>
                <a:spcPts val="0"/>
              </a:spcAft>
              <a:buClr>
                <a:srgbClr val="5B9BD5"/>
              </a:buClr>
              <a:buSzTx/>
              <a:buFontTx/>
              <a:buNone/>
              <a:tabLst/>
              <a:defRPr/>
            </a:pP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采取行动方式：  判断（</a:t>
            </a:r>
            <a:r>
              <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J</a:t>
            </a: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），知觉（</a:t>
            </a:r>
            <a:r>
              <a:rPr kumimoji="0" lang="en-US"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P</a:t>
            </a:r>
            <a:r>
              <a:rPr kumimoji="0" lang="zh-CN" altLang="en-US"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a:t>
            </a: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CADD9776-1ABA-445E-B00D-2EAE601D735C}"/>
              </a:ext>
            </a:extLst>
          </p:cNvPr>
          <p:cNvSpPr txBox="1">
            <a:spLocks noChangeArrowheads="1"/>
          </p:cNvSpPr>
          <p:nvPr/>
        </p:nvSpPr>
        <p:spPr>
          <a:xfrm>
            <a:off x="1752600" y="997166"/>
            <a:ext cx="5791200"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MBTI</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的四个维度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57D26408-78A3-4877-BB29-543E1DCE7756}"/>
              </a:ext>
            </a:extLst>
          </p:cNvPr>
          <p:cNvCxnSpPr/>
          <p:nvPr/>
        </p:nvCxnSpPr>
        <p:spPr>
          <a:xfrm>
            <a:off x="1981200" y="1759166"/>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Rectangle 3">
            <a:extLst>
              <a:ext uri="{FF2B5EF4-FFF2-40B4-BE49-F238E27FC236}">
                <a16:creationId xmlns:a16="http://schemas.microsoft.com/office/drawing/2014/main" xmlns="" id="{35D96541-180D-4B1E-B403-64673FB13691}"/>
              </a:ext>
            </a:extLst>
          </p:cNvPr>
          <p:cNvSpPr txBox="1">
            <a:spLocks noChangeArrowheads="1"/>
          </p:cNvSpPr>
          <p:nvPr/>
        </p:nvSpPr>
        <p:spPr>
          <a:xfrm>
            <a:off x="1809751" y="2013166"/>
            <a:ext cx="7680325" cy="2732088"/>
          </a:xfrm>
          <a:prstGeom prst="rect">
            <a:avLst/>
          </a:prstGeom>
        </p:spPr>
        <p:txBody>
          <a:bodyPr/>
          <a:lstStyle/>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MBTI</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用四维度偏好二分法来评估一个人的类型偏好，或称为倾向。这些偏好本身没有优劣之分，却形成了人与人之间不同。</a:t>
            </a:r>
            <a:endPar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大部分的人同时具有一个维度两个倾向的特点，而不是只有其中一个倾向的特点。</a:t>
            </a:r>
            <a:endPar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每个人在某一维度上，会表现出对某倾向的一定偏好。</a:t>
            </a:r>
            <a:endPar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当我们处于偏好的倾向时，我们往往表现更佳，感觉更有效率，而且精力充足。</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E6F79F4D-D578-4559-BEC0-B6FBDB5C464E}"/>
              </a:ext>
            </a:extLst>
          </p:cNvPr>
          <p:cNvSpPr txBox="1">
            <a:spLocks noChangeArrowheads="1"/>
          </p:cNvSpPr>
          <p:nvPr/>
        </p:nvSpPr>
        <p:spPr>
          <a:xfrm>
            <a:off x="1752601" y="906333"/>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E-I</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维度：能量倾向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573A3D12-3B78-4FD8-A888-7108E654A3A4}"/>
              </a:ext>
            </a:extLst>
          </p:cNvPr>
          <p:cNvCxnSpPr/>
          <p:nvPr/>
        </p:nvCxnSpPr>
        <p:spPr>
          <a:xfrm>
            <a:off x="1981200" y="1668333"/>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Rectangle 3">
            <a:extLst>
              <a:ext uri="{FF2B5EF4-FFF2-40B4-BE49-F238E27FC236}">
                <a16:creationId xmlns:a16="http://schemas.microsoft.com/office/drawing/2014/main" xmlns="" id="{BE7D8CBE-D491-41B8-AE4B-F479E3156F3C}"/>
              </a:ext>
            </a:extLst>
          </p:cNvPr>
          <p:cNvSpPr txBox="1">
            <a:spLocks noChangeArrowheads="1"/>
          </p:cNvSpPr>
          <p:nvPr/>
        </p:nvSpPr>
        <p:spPr>
          <a:xfrm>
            <a:off x="2139951" y="1901696"/>
            <a:ext cx="7421563" cy="671512"/>
          </a:xfrm>
          <a:prstGeom prst="rect">
            <a:avLst/>
          </a:prstGeom>
        </p:spPr>
        <p:txBody>
          <a:bodyPr/>
          <a:lstStyle/>
          <a:p>
            <a:pPr marL="0" marR="0" lvl="0" indent="0" algn="l" defTabSz="914400" rtl="0" eaLnBrk="1" fontAlgn="auto" latinLnBrk="1" hangingPunct="1">
              <a:lnSpc>
                <a:spcPct val="100000"/>
              </a:lnSpc>
              <a:spcBef>
                <a:spcPct val="20000"/>
              </a:spcBef>
              <a:spcAft>
                <a:spcPts val="0"/>
              </a:spcAft>
              <a:buClrTx/>
              <a:buSzTx/>
              <a:buFontTx/>
              <a:buNone/>
              <a:tabLst/>
              <a:defRPr/>
            </a:pPr>
            <a:r>
              <a:rPr kumimoji="0" lang="zh-CN" altLang="en-US" sz="2000" b="1" i="0" u="none" strike="noStrike" kern="0" cap="none" spc="0" normalizeH="0" baseline="0" noProof="0" dirty="0">
                <a:ln>
                  <a:noFill/>
                </a:ln>
                <a:solidFill>
                  <a:srgbClr val="C00000"/>
                </a:solidFill>
                <a:effectLst/>
                <a:uLnTx/>
                <a:uFillTx/>
                <a:latin typeface="微软雅黑" pitchFamily="34" charset="-122"/>
                <a:ea typeface="微软雅黑" pitchFamily="34" charset="-122"/>
                <a:cs typeface="+mn-cs"/>
              </a:rPr>
              <a:t>即你更喜欢将自己的注意力集中于何处，从何处获得活力。</a:t>
            </a:r>
          </a:p>
        </p:txBody>
      </p:sp>
      <p:sp>
        <p:nvSpPr>
          <p:cNvPr id="18439" name="矩形 1">
            <a:extLst>
              <a:ext uri="{FF2B5EF4-FFF2-40B4-BE49-F238E27FC236}">
                <a16:creationId xmlns:a16="http://schemas.microsoft.com/office/drawing/2014/main" xmlns="" id="{BEC5EB8E-598F-48F7-B52F-0EDD0CC9EFB7}"/>
              </a:ext>
            </a:extLst>
          </p:cNvPr>
          <p:cNvSpPr>
            <a:spLocks noChangeArrowheads="1"/>
          </p:cNvSpPr>
          <p:nvPr/>
        </p:nvSpPr>
        <p:spPr bwMode="auto">
          <a:xfrm>
            <a:off x="2444751" y="2717672"/>
            <a:ext cx="7720013"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活动</a:t>
            </a:r>
            <a:r>
              <a:rPr kumimoji="0" lang="en-US" altLang="zh-CN"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1</a:t>
            </a:r>
            <a:r>
              <a:rPr kumimoji="0" lang="zh-CN" altLang="en-US"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：四个问题</a:t>
            </a:r>
            <a:r>
              <a:rPr kumimoji="0" lang="en-US" altLang="zh-CN"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哪种方式更让你感到自己充满活力：</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与他人交往互动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独处？</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喜欢同时完成几项任务</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把注意力集中在一件事上？</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哪种行为方式让你感觉更舒服</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先行动，后思考</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先思考后行动</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喜欢成为一个公众人物</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只想做自己？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8" name="Object 5">
            <a:extLst>
              <a:ext uri="{FF2B5EF4-FFF2-40B4-BE49-F238E27FC236}">
                <a16:creationId xmlns:a16="http://schemas.microsoft.com/office/drawing/2014/main" xmlns="" id="{9DD2A815-97CA-42FF-B902-356C3236D5D1}"/>
              </a:ext>
            </a:extLst>
          </p:cNvPr>
          <p:cNvGraphicFramePr>
            <a:graphicFrameLocks noChangeAspect="1"/>
          </p:cNvGraphicFramePr>
          <p:nvPr>
            <p:extLst>
              <p:ext uri="{D42A27DB-BD31-4B8C-83A1-F6EECF244321}">
                <p14:modId xmlns:p14="http://schemas.microsoft.com/office/powerpoint/2010/main" val="3652432357"/>
              </p:ext>
            </p:extLst>
          </p:nvPr>
        </p:nvGraphicFramePr>
        <p:xfrm>
          <a:off x="1919288" y="1431918"/>
          <a:ext cx="3657600" cy="2444750"/>
        </p:xfrm>
        <a:graphic>
          <a:graphicData uri="http://schemas.openxmlformats.org/presentationml/2006/ole">
            <mc:AlternateContent xmlns:mc="http://schemas.openxmlformats.org/markup-compatibility/2006">
              <mc:Choice xmlns:v="urn:schemas-microsoft-com:vml" Requires="v">
                <p:oleObj spid="_x0000_s1034" name="位图图像" r:id="rId4" imgW="1867161" imgH="1247619" progId="Paint.Picture">
                  <p:embed/>
                </p:oleObj>
              </mc:Choice>
              <mc:Fallback>
                <p:oleObj name="位图图像" r:id="rId4" imgW="1867161" imgH="1247619" progId="Paint.Picture">
                  <p:embed/>
                  <p:pic>
                    <p:nvPicPr>
                      <p:cNvPr id="21508" name="Object 5">
                        <a:extLst>
                          <a:ext uri="{FF2B5EF4-FFF2-40B4-BE49-F238E27FC236}">
                            <a16:creationId xmlns:a16="http://schemas.microsoft.com/office/drawing/2014/main" xmlns="" id="{9DD2A815-97CA-42FF-B902-356C3236D5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88" y="1431918"/>
                        <a:ext cx="3657600" cy="2444750"/>
                      </a:xfrm>
                      <a:prstGeom prst="rect">
                        <a:avLst/>
                      </a:prstGeom>
                      <a:noFill/>
                      <a:ln>
                        <a:noFill/>
                      </a:ln>
                      <a:effectLst/>
                      <a:extLst>
                        <a:ext uri="{909E8E84-426E-40DD-AFC4-6F175D3DCCD1}">
                          <a14:hiddenFill xmlns:a14="http://schemas.microsoft.com/office/drawing/2010/main">
                            <a:solidFill>
                              <a:srgbClr val="6CAAC0"/>
                            </a:solidFill>
                          </a14:hiddenFill>
                        </a:ext>
                        <a:ext uri="{91240B29-F687-4F45-9708-019B960494DF}">
                          <a14:hiddenLine xmlns:a14="http://schemas.microsoft.com/office/drawing/2010/main" w="9525">
                            <a:solidFill>
                              <a:srgbClr val="366B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6">
            <a:extLst>
              <a:ext uri="{FF2B5EF4-FFF2-40B4-BE49-F238E27FC236}">
                <a16:creationId xmlns:a16="http://schemas.microsoft.com/office/drawing/2014/main" xmlns="" id="{6FDD8849-6074-415E-8CB7-B89084EE6A41}"/>
              </a:ext>
            </a:extLst>
          </p:cNvPr>
          <p:cNvGraphicFramePr>
            <a:graphicFrameLocks noChangeAspect="1"/>
          </p:cNvGraphicFramePr>
          <p:nvPr>
            <p:extLst>
              <p:ext uri="{D42A27DB-BD31-4B8C-83A1-F6EECF244321}">
                <p14:modId xmlns:p14="http://schemas.microsoft.com/office/powerpoint/2010/main" val="2314320047"/>
              </p:ext>
            </p:extLst>
          </p:nvPr>
        </p:nvGraphicFramePr>
        <p:xfrm>
          <a:off x="6553200" y="1368419"/>
          <a:ext cx="3962400" cy="2511425"/>
        </p:xfrm>
        <a:graphic>
          <a:graphicData uri="http://schemas.openxmlformats.org/presentationml/2006/ole">
            <mc:AlternateContent xmlns:mc="http://schemas.openxmlformats.org/markup-compatibility/2006">
              <mc:Choice xmlns:v="urn:schemas-microsoft-com:vml" Requires="v">
                <p:oleObj spid="_x0000_s1035" name="位图图像" r:id="rId6" imgW="2029108" imgH="1286055" progId="Paint.Picture">
                  <p:embed/>
                </p:oleObj>
              </mc:Choice>
              <mc:Fallback>
                <p:oleObj name="位图图像" r:id="rId6" imgW="2029108" imgH="1286055" progId="Paint.Picture">
                  <p:embed/>
                  <p:pic>
                    <p:nvPicPr>
                      <p:cNvPr id="21509" name="Object 6">
                        <a:extLst>
                          <a:ext uri="{FF2B5EF4-FFF2-40B4-BE49-F238E27FC236}">
                            <a16:creationId xmlns:a16="http://schemas.microsoft.com/office/drawing/2014/main" xmlns="" id="{6FDD8849-6074-415E-8CB7-B89084EE6A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1368419"/>
                        <a:ext cx="3962400" cy="2511425"/>
                      </a:xfrm>
                      <a:prstGeom prst="rect">
                        <a:avLst/>
                      </a:prstGeom>
                      <a:noFill/>
                      <a:ln>
                        <a:noFill/>
                      </a:ln>
                      <a:effectLst/>
                      <a:extLst>
                        <a:ext uri="{909E8E84-426E-40DD-AFC4-6F175D3DCCD1}">
                          <a14:hiddenFill xmlns:a14="http://schemas.microsoft.com/office/drawing/2010/main">
                            <a:solidFill>
                              <a:srgbClr val="6CAAC0"/>
                            </a:solidFill>
                          </a14:hiddenFill>
                        </a:ext>
                        <a:ext uri="{91240B29-F687-4F45-9708-019B960494DF}">
                          <a14:hiddenLine xmlns:a14="http://schemas.microsoft.com/office/drawing/2010/main" w="9525">
                            <a:solidFill>
                              <a:srgbClr val="366B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0">
            <a:extLst>
              <a:ext uri="{FF2B5EF4-FFF2-40B4-BE49-F238E27FC236}">
                <a16:creationId xmlns:a16="http://schemas.microsoft.com/office/drawing/2014/main" xmlns="" id="{652BCC60-F4BB-43E9-A19D-459F2A0E0042}"/>
              </a:ext>
            </a:extLst>
          </p:cNvPr>
          <p:cNvSpPr>
            <a:spLocks noChangeArrowheads="1"/>
          </p:cNvSpPr>
          <p:nvPr/>
        </p:nvSpPr>
        <p:spPr bwMode="auto">
          <a:xfrm>
            <a:off x="2424113" y="3830630"/>
            <a:ext cx="3352800" cy="2590800"/>
          </a:xfrm>
          <a:prstGeom prst="rect">
            <a:avLst/>
          </a:prstGeom>
          <a:noFill/>
          <a:ln>
            <a:noFill/>
          </a:ln>
          <a:effectLst/>
        </p:spPr>
        <p:txBody>
          <a:bodyPr lIns="102590" tIns="51296" rIns="102590" bIns="51296">
            <a:spAutoFit/>
          </a:bodyPr>
          <a:lstStyle/>
          <a:p>
            <a:pPr marL="0" marR="0" lvl="0" indent="0" algn="r" defTabSz="1019175" rtl="0" eaLnBrk="1" fontAlgn="auto" latinLnBrk="1" hangingPunct="1">
              <a:lnSpc>
                <a:spcPct val="85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善于表达 </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自由的表达情绪和想法</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 听、说、想同时进行 </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 朋友圈大</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主动参与</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大家</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许多</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广度</a:t>
            </a:r>
          </a:p>
        </p:txBody>
      </p:sp>
      <p:sp>
        <p:nvSpPr>
          <p:cNvPr id="16" name="Rectangle 11">
            <a:extLst>
              <a:ext uri="{FF2B5EF4-FFF2-40B4-BE49-F238E27FC236}">
                <a16:creationId xmlns:a16="http://schemas.microsoft.com/office/drawing/2014/main" xmlns="" id="{789432E3-9832-40F0-A587-24D72C7891D6}"/>
              </a:ext>
            </a:extLst>
          </p:cNvPr>
          <p:cNvSpPr>
            <a:spLocks noChangeArrowheads="1"/>
          </p:cNvSpPr>
          <p:nvPr/>
        </p:nvSpPr>
        <p:spPr bwMode="auto">
          <a:xfrm>
            <a:off x="5616575" y="3830630"/>
            <a:ext cx="3817938" cy="2681288"/>
          </a:xfrm>
          <a:prstGeom prst="rect">
            <a:avLst/>
          </a:prstGeom>
          <a:noFill/>
          <a:ln>
            <a:noFill/>
          </a:ln>
          <a:effectLst/>
        </p:spPr>
        <p:txBody>
          <a:bodyPr lIns="102590" tIns="51296" rIns="102590" bIns="51296">
            <a:spAutoFit/>
          </a:bodyPr>
          <a:lstStyle/>
          <a:p>
            <a:pPr marL="0" marR="0" lvl="0" indent="0" algn="l" defTabSz="1019175" rtl="0" eaLnBrk="1" fontAlgn="auto" latinLnBrk="1" hangingPunct="1">
              <a:lnSpc>
                <a:spcPct val="65000"/>
              </a:lnSpc>
              <a:spcBef>
                <a:spcPts val="0"/>
              </a:spcBef>
              <a:spcAft>
                <a:spcPts val="1200"/>
              </a:spcAft>
              <a:buClrTx/>
              <a:buSzTx/>
              <a:buFontTx/>
              <a:buNone/>
              <a:tabLst/>
              <a:defRPr/>
            </a:pPr>
            <a:r>
              <a:rPr kumimoji="1" lang="en-US" altLang="zh-CN" sz="3200" b="0"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a:t>
            </a:r>
            <a:r>
              <a:rPr kumimoji="1" lang="en-US" altLang="zh-CN"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通常保留 </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情绪和想法不轻易流露</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先听，后想，再说</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固定的朋友</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静静反思</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个人</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少数</a:t>
            </a:r>
            <a:b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深度</a:t>
            </a:r>
          </a:p>
        </p:txBody>
      </p:sp>
      <p:sp>
        <p:nvSpPr>
          <p:cNvPr id="21512" name="Rectangle 3">
            <a:extLst>
              <a:ext uri="{FF2B5EF4-FFF2-40B4-BE49-F238E27FC236}">
                <a16:creationId xmlns:a16="http://schemas.microsoft.com/office/drawing/2014/main" xmlns="" id="{ABC55050-0709-44FD-8507-2748529885C9}"/>
              </a:ext>
            </a:extLst>
          </p:cNvPr>
          <p:cNvSpPr>
            <a:spLocks noChangeArrowheads="1"/>
          </p:cNvSpPr>
          <p:nvPr/>
        </p:nvSpPr>
        <p:spPr bwMode="auto">
          <a:xfrm>
            <a:off x="2995613" y="842956"/>
            <a:ext cx="220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nchor="ct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1019175" rtl="0" eaLnBrk="1" fontAlgn="auto" latinLnBrk="1" hangingPunct="1">
              <a:lnSpc>
                <a:spcPct val="100000"/>
              </a:lnSpc>
              <a:spcBef>
                <a:spcPct val="0"/>
              </a:spcBef>
              <a:spcAft>
                <a:spcPts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外倾 </a:t>
            </a: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a:t>
            </a:r>
          </a:p>
        </p:txBody>
      </p:sp>
      <p:sp>
        <p:nvSpPr>
          <p:cNvPr id="21513" name="Rectangle 4">
            <a:extLst>
              <a:ext uri="{FF2B5EF4-FFF2-40B4-BE49-F238E27FC236}">
                <a16:creationId xmlns:a16="http://schemas.microsoft.com/office/drawing/2014/main" xmlns="" id="{90A374BE-A6C0-47C0-9705-FBA489D52816}"/>
              </a:ext>
            </a:extLst>
          </p:cNvPr>
          <p:cNvSpPr>
            <a:spLocks noChangeArrowheads="1"/>
          </p:cNvSpPr>
          <p:nvPr/>
        </p:nvSpPr>
        <p:spPr bwMode="auto">
          <a:xfrm>
            <a:off x="7205663" y="690556"/>
            <a:ext cx="190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nchor="ct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1019175" rtl="0" eaLnBrk="1" fontAlgn="auto" latinLnBrk="1" hangingPunct="1">
              <a:lnSpc>
                <a:spcPct val="100000"/>
              </a:lnSpc>
              <a:spcBef>
                <a:spcPct val="0"/>
              </a:spcBef>
              <a:spcAft>
                <a:spcPts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内倾 </a:t>
            </a: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a:t>
            </a:r>
          </a:p>
        </p:txBody>
      </p:sp>
      <p:sp>
        <p:nvSpPr>
          <p:cNvPr id="21514" name="Rectangle 12">
            <a:extLst>
              <a:ext uri="{FF2B5EF4-FFF2-40B4-BE49-F238E27FC236}">
                <a16:creationId xmlns:a16="http://schemas.microsoft.com/office/drawing/2014/main" xmlns="" id="{AE76C455-1002-41FB-A8B6-2FF6D4AE7422}"/>
              </a:ext>
            </a:extLst>
          </p:cNvPr>
          <p:cNvSpPr>
            <a:spLocks noChangeArrowheads="1"/>
          </p:cNvSpPr>
          <p:nvPr/>
        </p:nvSpPr>
        <p:spPr bwMode="auto">
          <a:xfrm>
            <a:off x="2034382" y="742944"/>
            <a:ext cx="779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rPr>
              <a:t>活动</a:t>
            </a:r>
            <a:r>
              <a:rPr kumimoji="0" lang="en-US" altLang="zh-CN"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rPr>
              <a:t>2</a:t>
            </a:r>
            <a:endParaRPr kumimoji="0" lang="zh-CN" altLang="en-US"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AEC5E5CB-AEA1-4EF6-B103-21A46E9AC32E}"/>
              </a:ext>
            </a:extLst>
          </p:cNvPr>
          <p:cNvSpPr txBox="1">
            <a:spLocks noChangeArrowheads="1"/>
          </p:cNvSpPr>
          <p:nvPr/>
        </p:nvSpPr>
        <p:spPr>
          <a:xfrm>
            <a:off x="1752601" y="1178831"/>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E-I</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维度：能量倾向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A2DF7FC9-443B-4F12-BC01-85189505D9A5}"/>
              </a:ext>
            </a:extLst>
          </p:cNvPr>
          <p:cNvCxnSpPr/>
          <p:nvPr/>
        </p:nvCxnSpPr>
        <p:spPr>
          <a:xfrm>
            <a:off x="1981200" y="1940831"/>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4A86C60F-492D-43B1-AF17-B05003D497AD}"/>
              </a:ext>
            </a:extLst>
          </p:cNvPr>
          <p:cNvSpPr/>
          <p:nvPr/>
        </p:nvSpPr>
        <p:spPr>
          <a:xfrm>
            <a:off x="2436813" y="3206069"/>
            <a:ext cx="7720012" cy="1052512"/>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4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外倾者更倾向于选前者，内倾者更倾向于选后者。</a:t>
            </a:r>
          </a:p>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32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内倾≠内向，外倾≠外向</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descr="U637P55T4D27945F50DT20041008113315">
            <a:extLst>
              <a:ext uri="{FF2B5EF4-FFF2-40B4-BE49-F238E27FC236}">
                <a16:creationId xmlns:a16="http://schemas.microsoft.com/office/drawing/2014/main" xmlns="" id="{5D536ED2-BB6A-4726-A2FE-76A2D4AB4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907" y="3107451"/>
            <a:ext cx="4879093" cy="364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xmlns="" id="{CEFD6B06-7EB2-4BF1-A067-FDD23E9E453C}"/>
              </a:ext>
            </a:extLst>
          </p:cNvPr>
          <p:cNvSpPr txBox="1">
            <a:spLocks noChangeArrowheads="1"/>
          </p:cNvSpPr>
          <p:nvPr/>
        </p:nvSpPr>
        <p:spPr>
          <a:xfrm>
            <a:off x="1752601" y="609600"/>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S-N</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维度：接受信息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C54722A5-82FD-4056-BF82-FB3F0A088E72}"/>
              </a:ext>
            </a:extLst>
          </p:cNvPr>
          <p:cNvCxnSpPr/>
          <p:nvPr/>
        </p:nvCxnSpPr>
        <p:spPr>
          <a:xfrm>
            <a:off x="1981200" y="1371600"/>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4583" name="矩形 1">
            <a:extLst>
              <a:ext uri="{FF2B5EF4-FFF2-40B4-BE49-F238E27FC236}">
                <a16:creationId xmlns:a16="http://schemas.microsoft.com/office/drawing/2014/main" xmlns="" id="{57358AF5-4A93-4278-ACC1-BD9A7FE6D849}"/>
              </a:ext>
            </a:extLst>
          </p:cNvPr>
          <p:cNvSpPr>
            <a:spLocks noChangeArrowheads="1"/>
          </p:cNvSpPr>
          <p:nvPr/>
        </p:nvSpPr>
        <p:spPr bwMode="auto">
          <a:xfrm>
            <a:off x="1847851" y="1484313"/>
            <a:ext cx="772001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即你如何获取信息？</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活动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：请用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:10</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个词语描述大海</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活动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请观察下图并描述留下的印象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92CD5676-8E2E-4349-8879-1A93F5D3C894}"/>
              </a:ext>
            </a:extLst>
          </p:cNvPr>
          <p:cNvSpPr txBox="1">
            <a:spLocks noChangeArrowheads="1"/>
          </p:cNvSpPr>
          <p:nvPr/>
        </p:nvSpPr>
        <p:spPr>
          <a:xfrm>
            <a:off x="1752601" y="997163"/>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S-N</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维度：接受信息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9852AB9D-E5C2-47F2-9266-060E0497ED1F}"/>
              </a:ext>
            </a:extLst>
          </p:cNvPr>
          <p:cNvCxnSpPr/>
          <p:nvPr/>
        </p:nvCxnSpPr>
        <p:spPr>
          <a:xfrm>
            <a:off x="1981200" y="1759163"/>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5607" name="矩形 1">
            <a:extLst>
              <a:ext uri="{FF2B5EF4-FFF2-40B4-BE49-F238E27FC236}">
                <a16:creationId xmlns:a16="http://schemas.microsoft.com/office/drawing/2014/main" xmlns="" id="{1E056735-22A7-4A1C-BB52-C6B4F297EB2D}"/>
              </a:ext>
            </a:extLst>
          </p:cNvPr>
          <p:cNvSpPr>
            <a:spLocks noChangeArrowheads="1"/>
          </p:cNvSpPr>
          <p:nvPr/>
        </p:nvSpPr>
        <p:spPr bwMode="auto">
          <a:xfrm>
            <a:off x="2095501" y="2879939"/>
            <a:ext cx="7904163"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活动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：感觉型的人更倾向于用“蓝色、咸的、一望无际”等词汇来描述，而直觉型的人更倾向于用“深邃的、恐惧的、未知的”等词汇来描述。</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活动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：前者注重具体细节，后者注重整体抽象。 </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a:extLst>
              <a:ext uri="{FF2B5EF4-FFF2-40B4-BE49-F238E27FC236}">
                <a16:creationId xmlns:a16="http://schemas.microsoft.com/office/drawing/2014/main" xmlns="" id="{6F4DE549-E9F0-4EE2-8D8C-BA302718A92D}"/>
              </a:ext>
            </a:extLst>
          </p:cNvPr>
          <p:cNvSpPr>
            <a:spLocks noChangeArrowheads="1"/>
          </p:cNvSpPr>
          <p:nvPr/>
        </p:nvSpPr>
        <p:spPr bwMode="auto">
          <a:xfrm>
            <a:off x="2995613" y="638875"/>
            <a:ext cx="220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nchor="ct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1019175" rtl="0" eaLnBrk="1" fontAlgn="auto" latinLnBrk="1" hangingPunct="1">
              <a:lnSpc>
                <a:spcPct val="100000"/>
              </a:lnSpc>
              <a:spcBef>
                <a:spcPct val="0"/>
              </a:spcBef>
              <a:spcAft>
                <a:spcPts val="0"/>
              </a:spcAft>
              <a:buClrTx/>
              <a:buSzTx/>
              <a:buFontTx/>
              <a:buNone/>
              <a:tabLst/>
              <a:defRPr/>
            </a:pPr>
            <a:r>
              <a:rPr kumimoji="1"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感觉 </a:t>
            </a: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a:t>
            </a:r>
          </a:p>
        </p:txBody>
      </p:sp>
      <p:graphicFrame>
        <p:nvGraphicFramePr>
          <p:cNvPr id="26629" name="Object 4">
            <a:extLst>
              <a:ext uri="{FF2B5EF4-FFF2-40B4-BE49-F238E27FC236}">
                <a16:creationId xmlns:a16="http://schemas.microsoft.com/office/drawing/2014/main" xmlns="" id="{E0D6E08D-0065-4EF3-A5A7-683B33581B8B}"/>
              </a:ext>
            </a:extLst>
          </p:cNvPr>
          <p:cNvGraphicFramePr>
            <a:graphicFrameLocks noChangeAspect="1"/>
          </p:cNvGraphicFramePr>
          <p:nvPr>
            <p:extLst>
              <p:ext uri="{D42A27DB-BD31-4B8C-83A1-F6EECF244321}">
                <p14:modId xmlns:p14="http://schemas.microsoft.com/office/powerpoint/2010/main" val="1187315266"/>
              </p:ext>
            </p:extLst>
          </p:nvPr>
        </p:nvGraphicFramePr>
        <p:xfrm>
          <a:off x="6181725" y="1018289"/>
          <a:ext cx="4038600" cy="3032125"/>
        </p:xfrm>
        <a:graphic>
          <a:graphicData uri="http://schemas.openxmlformats.org/presentationml/2006/ole">
            <mc:AlternateContent xmlns:mc="http://schemas.openxmlformats.org/markup-compatibility/2006">
              <mc:Choice xmlns:v="urn:schemas-microsoft-com:vml" Requires="v">
                <p:oleObj spid="_x0000_s2058" name="位图图像" r:id="rId4" imgW="2448267" imgH="1838095" progId="Paint.Picture">
                  <p:embed/>
                </p:oleObj>
              </mc:Choice>
              <mc:Fallback>
                <p:oleObj name="位图图像" r:id="rId4" imgW="2448267" imgH="1838095" progId="Paint.Picture">
                  <p:embed/>
                  <p:pic>
                    <p:nvPicPr>
                      <p:cNvPr id="26629" name="Object 4">
                        <a:extLst>
                          <a:ext uri="{FF2B5EF4-FFF2-40B4-BE49-F238E27FC236}">
                            <a16:creationId xmlns:a16="http://schemas.microsoft.com/office/drawing/2014/main" xmlns="" id="{E0D6E08D-0065-4EF3-A5A7-683B33581B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1725" y="1018289"/>
                        <a:ext cx="4038600" cy="3032125"/>
                      </a:xfrm>
                      <a:prstGeom prst="rect">
                        <a:avLst/>
                      </a:prstGeom>
                      <a:noFill/>
                      <a:ln>
                        <a:noFill/>
                      </a:ln>
                      <a:effectLst/>
                      <a:extLst>
                        <a:ext uri="{909E8E84-426E-40DD-AFC4-6F175D3DCCD1}">
                          <a14:hiddenFill xmlns:a14="http://schemas.microsoft.com/office/drawing/2010/main">
                            <a:solidFill>
                              <a:srgbClr val="6CAAC0"/>
                            </a:solidFill>
                          </a14:hiddenFill>
                        </a:ext>
                        <a:ext uri="{91240B29-F687-4F45-9708-019B960494DF}">
                          <a14:hiddenLine xmlns:a14="http://schemas.microsoft.com/office/drawing/2010/main" w="9525">
                            <a:solidFill>
                              <a:srgbClr val="366B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0" name="Rectangle 4">
            <a:extLst>
              <a:ext uri="{FF2B5EF4-FFF2-40B4-BE49-F238E27FC236}">
                <a16:creationId xmlns:a16="http://schemas.microsoft.com/office/drawing/2014/main" xmlns="" id="{6F6B615D-BC17-4CF3-969F-3775401FE9CA}"/>
              </a:ext>
            </a:extLst>
          </p:cNvPr>
          <p:cNvSpPr>
            <a:spLocks noChangeArrowheads="1"/>
          </p:cNvSpPr>
          <p:nvPr/>
        </p:nvSpPr>
        <p:spPr bwMode="auto">
          <a:xfrm>
            <a:off x="7248525" y="456313"/>
            <a:ext cx="190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nchor="ct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1019175" rtl="0" eaLnBrk="1" fontAlgn="auto" latinLnBrk="1" hangingPunct="1">
              <a:lnSpc>
                <a:spcPct val="100000"/>
              </a:lnSpc>
              <a:spcBef>
                <a:spcPct val="0"/>
              </a:spcBef>
              <a:spcAft>
                <a:spcPts val="0"/>
              </a:spcAft>
              <a:buClrTx/>
              <a:buSzTx/>
              <a:buFontTx/>
              <a:buNone/>
              <a:tabLst/>
              <a:defRPr/>
            </a:pPr>
            <a:r>
              <a:rPr kumimoji="1"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直觉 </a:t>
            </a: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a:t>
            </a:r>
          </a:p>
        </p:txBody>
      </p:sp>
      <p:graphicFrame>
        <p:nvGraphicFramePr>
          <p:cNvPr id="26631" name="Object 3">
            <a:extLst>
              <a:ext uri="{FF2B5EF4-FFF2-40B4-BE49-F238E27FC236}">
                <a16:creationId xmlns:a16="http://schemas.microsoft.com/office/drawing/2014/main" xmlns="" id="{68754E9C-CF3C-4289-8CE8-1B602E565C11}"/>
              </a:ext>
            </a:extLst>
          </p:cNvPr>
          <p:cNvGraphicFramePr>
            <a:graphicFrameLocks noChangeAspect="1"/>
          </p:cNvGraphicFramePr>
          <p:nvPr>
            <p:extLst>
              <p:ext uri="{D42A27DB-BD31-4B8C-83A1-F6EECF244321}">
                <p14:modId xmlns:p14="http://schemas.microsoft.com/office/powerpoint/2010/main" val="1442593152"/>
              </p:ext>
            </p:extLst>
          </p:nvPr>
        </p:nvGraphicFramePr>
        <p:xfrm>
          <a:off x="1763713" y="1254825"/>
          <a:ext cx="3505200" cy="2579688"/>
        </p:xfrm>
        <a:graphic>
          <a:graphicData uri="http://schemas.openxmlformats.org/presentationml/2006/ole">
            <mc:AlternateContent xmlns:mc="http://schemas.openxmlformats.org/markup-compatibility/2006">
              <mc:Choice xmlns:v="urn:schemas-microsoft-com:vml" Requires="v">
                <p:oleObj spid="_x0000_s2059" name="位图图像" r:id="rId6" imgW="2419048" imgH="1781424" progId="Paint.Picture">
                  <p:embed/>
                </p:oleObj>
              </mc:Choice>
              <mc:Fallback>
                <p:oleObj name="位图图像" r:id="rId6" imgW="2419048" imgH="1781424" progId="Paint.Picture">
                  <p:embed/>
                  <p:pic>
                    <p:nvPicPr>
                      <p:cNvPr id="26631" name="Object 3">
                        <a:extLst>
                          <a:ext uri="{FF2B5EF4-FFF2-40B4-BE49-F238E27FC236}">
                            <a16:creationId xmlns:a16="http://schemas.microsoft.com/office/drawing/2014/main" xmlns="" id="{68754E9C-CF3C-4289-8CE8-1B602E565C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1254825"/>
                        <a:ext cx="3505200" cy="2579688"/>
                      </a:xfrm>
                      <a:prstGeom prst="rect">
                        <a:avLst/>
                      </a:prstGeom>
                      <a:noFill/>
                      <a:ln>
                        <a:noFill/>
                      </a:ln>
                      <a:effectLst/>
                      <a:extLst>
                        <a:ext uri="{909E8E84-426E-40DD-AFC4-6F175D3DCCD1}">
                          <a14:hiddenFill xmlns:a14="http://schemas.microsoft.com/office/drawing/2010/main">
                            <a:solidFill>
                              <a:srgbClr val="6CAAC0"/>
                            </a:solidFill>
                          </a14:hiddenFill>
                        </a:ext>
                        <a:ext uri="{91240B29-F687-4F45-9708-019B960494DF}">
                          <a14:hiddenLine xmlns:a14="http://schemas.microsoft.com/office/drawing/2010/main" w="9525">
                            <a:solidFill>
                              <a:srgbClr val="366B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7">
            <a:extLst>
              <a:ext uri="{FF2B5EF4-FFF2-40B4-BE49-F238E27FC236}">
                <a16:creationId xmlns:a16="http://schemas.microsoft.com/office/drawing/2014/main" xmlns="" id="{436757F8-01ED-484F-9672-091443441B75}"/>
              </a:ext>
            </a:extLst>
          </p:cNvPr>
          <p:cNvSpPr>
            <a:spLocks noChangeArrowheads="1"/>
          </p:cNvSpPr>
          <p:nvPr/>
        </p:nvSpPr>
        <p:spPr bwMode="auto">
          <a:xfrm>
            <a:off x="3276601" y="3864675"/>
            <a:ext cx="26654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spAutoFit/>
          </a:bodyP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r" defTabSz="1019175" rtl="0" eaLnBrk="1" fontAlgn="auto" latinLnBrk="1" hangingPunct="1">
              <a:lnSpc>
                <a:spcPct val="85000"/>
              </a:lnSpc>
              <a:spcBef>
                <a:spcPct val="0"/>
              </a:spcBef>
              <a:spcAft>
                <a:spcPts val="120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明确、可测量</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细节、细致</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现实、现在</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看到、听到、闻到</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连续的</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重复</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享受现在</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基于事实、经验</a:t>
            </a:r>
          </a:p>
        </p:txBody>
      </p:sp>
      <p:sp>
        <p:nvSpPr>
          <p:cNvPr id="19" name="Rectangle 8">
            <a:extLst>
              <a:ext uri="{FF2B5EF4-FFF2-40B4-BE49-F238E27FC236}">
                <a16:creationId xmlns:a16="http://schemas.microsoft.com/office/drawing/2014/main" xmlns="" id="{96E9A93E-8113-4AB6-88B9-E34089E662DF}"/>
              </a:ext>
            </a:extLst>
          </p:cNvPr>
          <p:cNvSpPr>
            <a:spLocks noChangeArrowheads="1"/>
          </p:cNvSpPr>
          <p:nvPr/>
        </p:nvSpPr>
        <p:spPr bwMode="auto">
          <a:xfrm>
            <a:off x="5791200" y="3839275"/>
            <a:ext cx="29718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spAutoFit/>
          </a:bodyP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1019175" rtl="0" eaLnBrk="1" fontAlgn="auto" latinLnBrk="1" hangingPunct="1">
              <a:lnSpc>
                <a:spcPct val="65000"/>
              </a:lnSpc>
              <a:spcBef>
                <a:spcPct val="0"/>
              </a:spcBef>
              <a:spcAft>
                <a:spcPts val="1200"/>
              </a:spcAft>
              <a:buClrTx/>
              <a:buSzTx/>
              <a:buFont typeface="Arial" panose="020B0604020202020204" pitchFamily="34" charset="0"/>
              <a:buNone/>
              <a:tabLst/>
              <a:defRPr/>
            </a:pPr>
            <a:r>
              <a:rPr kumimoji="1" lang="en-US" altLang="zh-CN"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可发明、改革</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风格、方向</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革新、将来</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第六感</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任意的</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变化</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预测将来</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基于想象、灵感</a:t>
            </a:r>
          </a:p>
        </p:txBody>
      </p:sp>
      <p:sp>
        <p:nvSpPr>
          <p:cNvPr id="26634" name="Rectangle 12">
            <a:extLst>
              <a:ext uri="{FF2B5EF4-FFF2-40B4-BE49-F238E27FC236}">
                <a16:creationId xmlns:a16="http://schemas.microsoft.com/office/drawing/2014/main" xmlns="" id="{E42DC45E-BE48-44D9-84CB-017091FF3B1A}"/>
              </a:ext>
            </a:extLst>
          </p:cNvPr>
          <p:cNvSpPr>
            <a:spLocks noChangeArrowheads="1"/>
          </p:cNvSpPr>
          <p:nvPr/>
        </p:nvSpPr>
        <p:spPr bwMode="auto">
          <a:xfrm>
            <a:off x="1971675" y="692057"/>
            <a:ext cx="779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rPr>
              <a:t>活动</a:t>
            </a:r>
            <a:r>
              <a:rPr kumimoji="0" lang="en-US" altLang="zh-CN"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rPr>
              <a:t>3</a:t>
            </a:r>
            <a:endParaRPr kumimoji="0" lang="zh-CN" altLang="en-US"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xmlns="" id="{BA56FDE9-DE0A-4A17-844C-22DB57968C47}"/>
              </a:ext>
            </a:extLst>
          </p:cNvPr>
          <p:cNvSpPr txBox="1">
            <a:spLocks noChangeArrowheads="1"/>
          </p:cNvSpPr>
          <p:nvPr/>
        </p:nvSpPr>
        <p:spPr bwMode="auto">
          <a:xfrm>
            <a:off x="1733551" y="1404123"/>
            <a:ext cx="73453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just" defTabSz="914400" rtl="0" eaLnBrk="1" fontAlgn="auto" latinLnBrk="1" hangingPunct="1">
              <a:lnSpc>
                <a:spcPct val="100000"/>
              </a:lnSpc>
              <a:spcBef>
                <a:spcPct val="20000"/>
              </a:spcBef>
              <a:spcAft>
                <a:spcPts val="0"/>
              </a:spcAft>
              <a:buClrTx/>
              <a:buSzTx/>
              <a:buFont typeface="Arial" panose="020B0604020202020204" pitchFamily="34" charset="0"/>
              <a:buNone/>
              <a:tabLst/>
              <a:defRPr/>
            </a:pPr>
            <a:r>
              <a:rPr kumimoji="0" lang="zh-CN" altLang="en-US"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活动</a:t>
            </a: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4</a:t>
            </a:r>
            <a:r>
              <a:rPr kumimoji="0" lang="zh-CN" altLang="en-US"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：案例分析：</a:t>
            </a:r>
          </a:p>
        </p:txBody>
      </p:sp>
      <p:cxnSp>
        <p:nvCxnSpPr>
          <p:cNvPr id="9" name="直接连接符 8">
            <a:extLst>
              <a:ext uri="{FF2B5EF4-FFF2-40B4-BE49-F238E27FC236}">
                <a16:creationId xmlns:a16="http://schemas.microsoft.com/office/drawing/2014/main" xmlns="" id="{0291BEC9-56C2-48B0-9052-FF169786A736}"/>
              </a:ext>
            </a:extLst>
          </p:cNvPr>
          <p:cNvCxnSpPr/>
          <p:nvPr/>
        </p:nvCxnSpPr>
        <p:spPr>
          <a:xfrm>
            <a:off x="1981200" y="2237559"/>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8679" name="矩形 1">
            <a:extLst>
              <a:ext uri="{FF2B5EF4-FFF2-40B4-BE49-F238E27FC236}">
                <a16:creationId xmlns:a16="http://schemas.microsoft.com/office/drawing/2014/main" xmlns="" id="{47F1BB36-F6E7-44F6-AB65-7F2C7DDE1D13}"/>
              </a:ext>
            </a:extLst>
          </p:cNvPr>
          <p:cNvSpPr>
            <a:spLocks noChangeArrowheads="1"/>
          </p:cNvSpPr>
          <p:nvPr/>
        </p:nvSpPr>
        <p:spPr bwMode="auto">
          <a:xfrm>
            <a:off x="2497139" y="2489973"/>
            <a:ext cx="68294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为了减少犯罪，你认为国家的税收最好更多地花在：</a:t>
            </a:r>
          </a:p>
        </p:txBody>
      </p:sp>
      <p:sp>
        <p:nvSpPr>
          <p:cNvPr id="28680" name="矩形 2">
            <a:extLst>
              <a:ext uri="{FF2B5EF4-FFF2-40B4-BE49-F238E27FC236}">
                <a16:creationId xmlns:a16="http://schemas.microsoft.com/office/drawing/2014/main" xmlns="" id="{1D861A3C-1B09-4297-88D6-242F5F1D2253}"/>
              </a:ext>
            </a:extLst>
          </p:cNvPr>
          <p:cNvSpPr>
            <a:spLocks noChangeArrowheads="1"/>
          </p:cNvSpPr>
          <p:nvPr/>
        </p:nvSpPr>
        <p:spPr bwMode="auto">
          <a:xfrm>
            <a:off x="2794001" y="3829822"/>
            <a:ext cx="67024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）增加警察，加重刑罚，建立更多的监狱；</a:t>
            </a:r>
          </a:p>
          <a:p>
            <a:pPr marL="0" marR="0" lvl="0" indent="0" algn="l" defTabSz="914400" rtl="0" eaLnBrk="1" fontAlgn="auto" latinLnBrk="1"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）制定更多的社会性计划，来帮助不良青少年。</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矩形 6">
            <a:extLst>
              <a:ext uri="{FF2B5EF4-FFF2-40B4-BE49-F238E27FC236}">
                <a16:creationId xmlns:a16="http://schemas.microsoft.com/office/drawing/2014/main" xmlns="" id="{7001BF51-6DF9-4B6A-8D26-96842D2A60FD}"/>
              </a:ext>
            </a:extLst>
          </p:cNvPr>
          <p:cNvSpPr>
            <a:spLocks noChangeArrowheads="1"/>
          </p:cNvSpPr>
          <p:nvPr/>
        </p:nvSpPr>
        <p:spPr bwMode="auto">
          <a:xfrm>
            <a:off x="7210425" y="30099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endParaRPr kumimoji="0" lang="en-US" altLang="zh-CN" sz="1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endParaRPr>
          </a:p>
        </p:txBody>
      </p:sp>
      <p:sp>
        <p:nvSpPr>
          <p:cNvPr id="29702" name="Rectangle 5">
            <a:extLst>
              <a:ext uri="{FF2B5EF4-FFF2-40B4-BE49-F238E27FC236}">
                <a16:creationId xmlns:a16="http://schemas.microsoft.com/office/drawing/2014/main" xmlns="" id="{8F9A54CD-85D3-45B9-950B-9BB07D1F5D0A}"/>
              </a:ext>
            </a:extLst>
          </p:cNvPr>
          <p:cNvSpPr txBox="1">
            <a:spLocks noChangeArrowheads="1"/>
          </p:cNvSpPr>
          <p:nvPr/>
        </p:nvSpPr>
        <p:spPr bwMode="auto">
          <a:xfrm>
            <a:off x="1733551" y="895452"/>
            <a:ext cx="73453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just" defTabSz="914400" rtl="0" eaLnBrk="1" fontAlgn="auto" latinLnBrk="1" hangingPunct="1">
              <a:lnSpc>
                <a:spcPct val="100000"/>
              </a:lnSpc>
              <a:spcBef>
                <a:spcPct val="20000"/>
              </a:spcBef>
              <a:spcAft>
                <a:spcPts val="0"/>
              </a:spcAft>
              <a:buClrTx/>
              <a:buSzTx/>
              <a:buFont typeface="Arial" panose="020B0604020202020204" pitchFamily="34" charset="0"/>
              <a:buNone/>
              <a:tabLst/>
              <a:defRPr/>
            </a:pPr>
            <a:r>
              <a:rPr kumimoji="0" lang="zh-CN" altLang="en-US"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案例分析：</a:t>
            </a:r>
          </a:p>
        </p:txBody>
      </p:sp>
      <p:cxnSp>
        <p:nvCxnSpPr>
          <p:cNvPr id="9" name="直接连接符 8">
            <a:extLst>
              <a:ext uri="{FF2B5EF4-FFF2-40B4-BE49-F238E27FC236}">
                <a16:creationId xmlns:a16="http://schemas.microsoft.com/office/drawing/2014/main" xmlns="" id="{42B36869-3ADE-41DE-9EB8-F879C8708C1C}"/>
              </a:ext>
            </a:extLst>
          </p:cNvPr>
          <p:cNvCxnSpPr/>
          <p:nvPr/>
        </p:nvCxnSpPr>
        <p:spPr>
          <a:xfrm>
            <a:off x="1981200" y="1728888"/>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9704" name="矩形 1">
            <a:extLst>
              <a:ext uri="{FF2B5EF4-FFF2-40B4-BE49-F238E27FC236}">
                <a16:creationId xmlns:a16="http://schemas.microsoft.com/office/drawing/2014/main" xmlns="" id="{AB535DEC-3A7D-43BF-B1E9-9EEAA5517255}"/>
              </a:ext>
            </a:extLst>
          </p:cNvPr>
          <p:cNvSpPr>
            <a:spLocks noChangeArrowheads="1"/>
          </p:cNvSpPr>
          <p:nvPr/>
        </p:nvSpPr>
        <p:spPr bwMode="auto">
          <a:xfrm>
            <a:off x="2497139" y="1981302"/>
            <a:ext cx="68294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just" defTabSz="914400" rtl="0" eaLnBrk="1" fontAlgn="auto" latinLnBrk="1" hangingPunct="1">
              <a:lnSpc>
                <a:spcPct val="120000"/>
              </a:lnSpc>
              <a:spcBef>
                <a:spcPct val="0"/>
              </a:spcBef>
              <a:spcAft>
                <a:spcPct val="20000"/>
              </a:spcAft>
              <a:buClrTx/>
              <a:buSzTx/>
              <a:buFont typeface="Wingdings" panose="05000000000000000000" pitchFamily="2" charset="2"/>
              <a:buChar char="p"/>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直觉型人认为应该制定更多社会性计划的是</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感觉型人的</a:t>
            </a:r>
            <a:r>
              <a:rPr kumimoji="0" lang="en-US" altLang="zh-CN"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倍</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，而</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感觉型人回答应该增加警察并建立更多监狱的是</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直觉型人的</a:t>
            </a:r>
            <a:r>
              <a:rPr kumimoji="0" lang="en-US" altLang="zh-CN"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3</a:t>
            </a:r>
            <a:r>
              <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倍</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29705" name="矩形 10">
            <a:extLst>
              <a:ext uri="{FF2B5EF4-FFF2-40B4-BE49-F238E27FC236}">
                <a16:creationId xmlns:a16="http://schemas.microsoft.com/office/drawing/2014/main" xmlns="" id="{2948836E-219A-4CEB-89C2-6DB9A5ECE563}"/>
              </a:ext>
            </a:extLst>
          </p:cNvPr>
          <p:cNvSpPr>
            <a:spLocks noChangeArrowheads="1"/>
          </p:cNvSpPr>
          <p:nvPr/>
        </p:nvSpPr>
        <p:spPr bwMode="auto">
          <a:xfrm>
            <a:off x="2506664" y="3551338"/>
            <a:ext cx="682942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just" defTabSz="914400" rtl="0" eaLnBrk="1" fontAlgn="auto" latinLnBrk="1" hangingPunct="1">
              <a:lnSpc>
                <a:spcPct val="120000"/>
              </a:lnSpc>
              <a:spcBef>
                <a:spcPct val="0"/>
              </a:spcBef>
              <a:spcAft>
                <a:spcPct val="20000"/>
              </a:spcAft>
              <a:buClrTx/>
              <a:buSzTx/>
              <a:buFont typeface="Wingdings" panose="05000000000000000000" pitchFamily="2" charset="2"/>
              <a:buChar char="p"/>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感觉型的人喜欢采取立竿见影的行动</a:t>
            </a:r>
          </a:p>
          <a:p>
            <a:pPr marL="457200" marR="0" lvl="0" indent="-457200" algn="just" defTabSz="914400" rtl="0" eaLnBrk="1" fontAlgn="auto" latinLnBrk="1" hangingPunct="1">
              <a:lnSpc>
                <a:spcPct val="120000"/>
              </a:lnSpc>
              <a:spcBef>
                <a:spcPct val="0"/>
              </a:spcBef>
              <a:spcAft>
                <a:spcPct val="20000"/>
              </a:spcAft>
              <a:buClrTx/>
              <a:buSzTx/>
              <a:buFont typeface="Wingdings" panose="05000000000000000000" pitchFamily="2" charset="2"/>
              <a:buChar char="p"/>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直觉型的人考虑问题则重在能够解决引起社会问题的潜在原因，她们更热衷于寻找新的、具有创新性的解决之道。他们考虑问题的着重点总在今天的行为会对下一代人产生的影响上。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矩形 6">
            <a:extLst>
              <a:ext uri="{FF2B5EF4-FFF2-40B4-BE49-F238E27FC236}">
                <a16:creationId xmlns:a16="http://schemas.microsoft.com/office/drawing/2014/main" xmlns="" id="{01CEB9E7-10F2-4020-8210-23C0FB792523}"/>
              </a:ext>
            </a:extLst>
          </p:cNvPr>
          <p:cNvSpPr>
            <a:spLocks noChangeArrowheads="1"/>
          </p:cNvSpPr>
          <p:nvPr/>
        </p:nvSpPr>
        <p:spPr bwMode="auto">
          <a:xfrm>
            <a:off x="7210425" y="30099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endParaRPr kumimoji="0" lang="en-US" altLang="zh-CN" sz="1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endParaRPr>
          </a:p>
        </p:txBody>
      </p:sp>
      <p:sp>
        <p:nvSpPr>
          <p:cNvPr id="4102" name="Rectangle 2">
            <a:extLst>
              <a:ext uri="{FF2B5EF4-FFF2-40B4-BE49-F238E27FC236}">
                <a16:creationId xmlns:a16="http://schemas.microsoft.com/office/drawing/2014/main" xmlns="" id="{55793F12-F4A6-41E7-A056-B18F053F9091}"/>
              </a:ext>
            </a:extLst>
          </p:cNvPr>
          <p:cNvSpPr txBox="1">
            <a:spLocks noChangeArrowheads="1"/>
          </p:cNvSpPr>
          <p:nvPr/>
        </p:nvSpPr>
        <p:spPr bwMode="auto">
          <a:xfrm>
            <a:off x="1981200" y="101948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rPr>
              <a:t>目录</a:t>
            </a:r>
          </a:p>
        </p:txBody>
      </p:sp>
      <p:sp>
        <p:nvSpPr>
          <p:cNvPr id="4103" name="Rectangle 3">
            <a:extLst>
              <a:ext uri="{FF2B5EF4-FFF2-40B4-BE49-F238E27FC236}">
                <a16:creationId xmlns:a16="http://schemas.microsoft.com/office/drawing/2014/main" xmlns="" id="{5723E3EE-0459-4BD1-BAC3-58D30ABFC251}"/>
              </a:ext>
            </a:extLst>
          </p:cNvPr>
          <p:cNvSpPr txBox="1">
            <a:spLocks noChangeArrowheads="1"/>
          </p:cNvSpPr>
          <p:nvPr/>
        </p:nvSpPr>
        <p:spPr bwMode="auto">
          <a:xfrm>
            <a:off x="3792539" y="2370443"/>
            <a:ext cx="6135687"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l" defTabSz="914400" rtl="0" eaLnBrk="1" fontAlgn="auto" latinLnBrk="1" hangingPunct="1">
              <a:lnSpc>
                <a:spcPct val="140000"/>
              </a:lnSpc>
              <a:spcBef>
                <a:spcPct val="20000"/>
              </a:spcBef>
              <a:spcAft>
                <a:spcPts val="0"/>
              </a:spcAft>
              <a:buClrTx/>
              <a:buSzTx/>
              <a:buFont typeface="Wingdings" panose="05000000000000000000" pitchFamily="2" charset="2"/>
              <a:buChar char="p"/>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性格与生涯发展的关系 </a:t>
            </a:r>
          </a:p>
          <a:p>
            <a:pPr marL="457200" marR="0" lvl="0" indent="-457200" algn="l" defTabSz="914400" rtl="0" eaLnBrk="1" fontAlgn="auto" latinLnBrk="1" hangingPunct="1">
              <a:lnSpc>
                <a:spcPct val="140000"/>
              </a:lnSpc>
              <a:spcBef>
                <a:spcPct val="20000"/>
              </a:spcBef>
              <a:spcAft>
                <a:spcPts val="0"/>
              </a:spcAft>
              <a:buClrTx/>
              <a:buSzTx/>
              <a:buFont typeface="Wingdings" panose="05000000000000000000" pitchFamily="2" charset="2"/>
              <a:buChar char="p"/>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MBTI</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介绍 </a:t>
            </a:r>
          </a:p>
          <a:p>
            <a:pPr marL="457200" marR="0" lvl="0" indent="-457200" algn="l" defTabSz="914400" rtl="0" eaLnBrk="1" fontAlgn="auto" latinLnBrk="1" hangingPunct="1">
              <a:lnSpc>
                <a:spcPct val="140000"/>
              </a:lnSpc>
              <a:spcBef>
                <a:spcPct val="20000"/>
              </a:spcBef>
              <a:spcAft>
                <a:spcPts val="0"/>
              </a:spcAft>
              <a:buClrTx/>
              <a:buSzTx/>
              <a:buFont typeface="Wingdings" panose="05000000000000000000" pitchFamily="2" charset="2"/>
              <a:buChar char="p"/>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MBTI</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与职业的匹配 </a:t>
            </a:r>
          </a:p>
        </p:txBody>
      </p:sp>
      <p:pic>
        <p:nvPicPr>
          <p:cNvPr id="4104" name="Picture 2" descr="D:\Users\David\AppData\Local\Microsoft\Windows\Temporary Internet Files\Content.IE5\07ERSZZY\MC900441310[1].png">
            <a:extLst>
              <a:ext uri="{FF2B5EF4-FFF2-40B4-BE49-F238E27FC236}">
                <a16:creationId xmlns:a16="http://schemas.microsoft.com/office/drawing/2014/main" xmlns="" id="{6289E639-1EFE-408B-B2A6-7F232B545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884" y="228671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A12C4CC8-8FD2-4E47-ABEB-129A6DECBFD0}"/>
              </a:ext>
            </a:extLst>
          </p:cNvPr>
          <p:cNvSpPr txBox="1">
            <a:spLocks noChangeArrowheads="1"/>
          </p:cNvSpPr>
          <p:nvPr/>
        </p:nvSpPr>
        <p:spPr>
          <a:xfrm>
            <a:off x="1752601" y="1178831"/>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S-N</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维度：接受信息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294F1405-BF5D-4BF2-9F0A-15864C5A8FA6}"/>
              </a:ext>
            </a:extLst>
          </p:cNvPr>
          <p:cNvCxnSpPr/>
          <p:nvPr/>
        </p:nvCxnSpPr>
        <p:spPr>
          <a:xfrm>
            <a:off x="1981200" y="1940831"/>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30727" name="矩形 1">
            <a:extLst>
              <a:ext uri="{FF2B5EF4-FFF2-40B4-BE49-F238E27FC236}">
                <a16:creationId xmlns:a16="http://schemas.microsoft.com/office/drawing/2014/main" xmlns="" id="{66E57CD7-51BF-46E4-AD7F-83D65D40767F}"/>
              </a:ext>
            </a:extLst>
          </p:cNvPr>
          <p:cNvSpPr>
            <a:spLocks noChangeArrowheads="1"/>
          </p:cNvSpPr>
          <p:nvPr/>
        </p:nvSpPr>
        <p:spPr bwMode="auto">
          <a:xfrm>
            <a:off x="2279651" y="2485345"/>
            <a:ext cx="77200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20000"/>
              </a:spcBef>
              <a:spcAft>
                <a:spcPts val="0"/>
              </a:spcAft>
              <a:buClrTx/>
              <a:buSzTx/>
              <a:buFontTx/>
              <a:buNone/>
              <a:tabLst/>
              <a:defRPr/>
            </a:pPr>
            <a:r>
              <a:rPr kumimoji="0" lang="en-US" altLang="zh-CN"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S</a:t>
            </a:r>
            <a:r>
              <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sensing</a:t>
            </a:r>
            <a:r>
              <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感觉。用自己的五官来获取信息，喜欢收集实实在在的、确实已出现的信息，对周围所发生的事件观察入微，特别关注现实。</a:t>
            </a:r>
          </a:p>
        </p:txBody>
      </p:sp>
      <p:sp>
        <p:nvSpPr>
          <p:cNvPr id="3" name="矩形 2">
            <a:extLst>
              <a:ext uri="{FF2B5EF4-FFF2-40B4-BE49-F238E27FC236}">
                <a16:creationId xmlns:a16="http://schemas.microsoft.com/office/drawing/2014/main" xmlns="" id="{8BA35017-A2BB-4CD3-BE11-720F6B04CD46}"/>
              </a:ext>
            </a:extLst>
          </p:cNvPr>
          <p:cNvSpPr/>
          <p:nvPr/>
        </p:nvSpPr>
        <p:spPr>
          <a:xfrm>
            <a:off x="2482850" y="4074431"/>
            <a:ext cx="7272338" cy="1016000"/>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其特征是：着眼于当前的实际情况，关注真实的、实际存在的事物，观察敏锐，能记住细节，相信自己的经验，通过实际运用来理解抽象的思维和理论。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4C8F4E36-5E24-411E-A929-D2BE91297065}"/>
              </a:ext>
            </a:extLst>
          </p:cNvPr>
          <p:cNvSpPr txBox="1">
            <a:spLocks noChangeArrowheads="1"/>
          </p:cNvSpPr>
          <p:nvPr/>
        </p:nvSpPr>
        <p:spPr>
          <a:xfrm>
            <a:off x="1752601" y="1221220"/>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S-N</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维度：接受信息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16F30826-0A5B-4CEC-B3A4-6B65EEEF65BF}"/>
              </a:ext>
            </a:extLst>
          </p:cNvPr>
          <p:cNvCxnSpPr/>
          <p:nvPr/>
        </p:nvCxnSpPr>
        <p:spPr>
          <a:xfrm>
            <a:off x="1981200" y="1983220"/>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5D8D66E9-DFAC-440D-BA31-5E3E6287FB4C}"/>
              </a:ext>
            </a:extLst>
          </p:cNvPr>
          <p:cNvSpPr/>
          <p:nvPr/>
        </p:nvSpPr>
        <p:spPr>
          <a:xfrm>
            <a:off x="2312988" y="2345170"/>
            <a:ext cx="7720012" cy="1570038"/>
          </a:xfrm>
          <a:prstGeom prst="rect">
            <a:avLst/>
          </a:prstGeom>
        </p:spPr>
        <p:txBody>
          <a:bodyPr>
            <a:spAutoFit/>
          </a:bodyPr>
          <a:lstStyle/>
          <a:p>
            <a:pPr marL="0" marR="0" lvl="0" indent="0" algn="l" defTabSz="914400" rtl="0" eaLnBrk="1" fontAlgn="auto" latinLnBrk="1" hangingPunct="1">
              <a:lnSpc>
                <a:spcPct val="100000"/>
              </a:lnSpc>
              <a:spcBef>
                <a:spcPct val="20000"/>
              </a:spcBef>
              <a:spcAft>
                <a:spcPts val="0"/>
              </a:spcAft>
              <a:buClrTx/>
              <a:buSzTx/>
              <a:buFontTx/>
              <a:buNone/>
              <a:tabLst/>
              <a:defRPr/>
            </a:pP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N</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intuition</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r>
              <a:rPr kumimoji="0" lang="zh-CN" altLang="en-US" sz="2400" b="0"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直觉。通过想象、无意识等超越感觉的方式来获取信息。喜欢看整个事件的全貌，关注事实之间的关联，想要抓住事件的模式，特别善于看到新的可能性。</a:t>
            </a:r>
          </a:p>
        </p:txBody>
      </p:sp>
      <p:sp>
        <p:nvSpPr>
          <p:cNvPr id="3" name="矩形 2">
            <a:extLst>
              <a:ext uri="{FF2B5EF4-FFF2-40B4-BE49-F238E27FC236}">
                <a16:creationId xmlns:a16="http://schemas.microsoft.com/office/drawing/2014/main" xmlns="" id="{AC6D6C29-6DBC-40F1-9891-2A5B21F476FF}"/>
              </a:ext>
            </a:extLst>
          </p:cNvPr>
          <p:cNvSpPr/>
          <p:nvPr/>
        </p:nvSpPr>
        <p:spPr>
          <a:xfrm>
            <a:off x="2482850" y="4116821"/>
            <a:ext cx="7272338" cy="1323975"/>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其特征是：着眼于未来的可能，富于想象力和创造性，关注数据代表的模式和意义，当细节与某一模式相关时才能够记得，靠直觉很快得出结论，相信自己的灵感，希望在应用理论之前先能对之进行澄清。</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矩形 6">
            <a:extLst>
              <a:ext uri="{FF2B5EF4-FFF2-40B4-BE49-F238E27FC236}">
                <a16:creationId xmlns:a16="http://schemas.microsoft.com/office/drawing/2014/main" xmlns="" id="{26989AF5-219C-4AF7-BA0B-C77BF005DD2B}"/>
              </a:ext>
            </a:extLst>
          </p:cNvPr>
          <p:cNvSpPr>
            <a:spLocks noChangeArrowheads="1"/>
          </p:cNvSpPr>
          <p:nvPr/>
        </p:nvSpPr>
        <p:spPr bwMode="auto">
          <a:xfrm>
            <a:off x="7210425" y="30099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endParaRPr kumimoji="0" lang="en-US" altLang="zh-CN" sz="1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endParaRPr>
          </a:p>
        </p:txBody>
      </p:sp>
      <p:sp>
        <p:nvSpPr>
          <p:cNvPr id="32774" name="Rectangle 5">
            <a:extLst>
              <a:ext uri="{FF2B5EF4-FFF2-40B4-BE49-F238E27FC236}">
                <a16:creationId xmlns:a16="http://schemas.microsoft.com/office/drawing/2014/main" xmlns="" id="{CBCC8A34-0840-4BF8-B210-3556BA2659D3}"/>
              </a:ext>
            </a:extLst>
          </p:cNvPr>
          <p:cNvSpPr txBox="1">
            <a:spLocks noChangeArrowheads="1"/>
          </p:cNvSpPr>
          <p:nvPr/>
        </p:nvSpPr>
        <p:spPr bwMode="auto">
          <a:xfrm>
            <a:off x="2497138" y="2149282"/>
            <a:ext cx="73453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just" defTabSz="914400" rtl="0" eaLnBrk="1" fontAlgn="auto" latinLnBrk="1" hangingPunct="1">
              <a:lnSpc>
                <a:spcPct val="100000"/>
              </a:lnSpc>
              <a:spcBef>
                <a:spcPct val="20000"/>
              </a:spcBef>
              <a:spcAft>
                <a:spcPts val="0"/>
              </a:spcAft>
              <a:buClrTx/>
              <a:buSzTx/>
              <a:buFont typeface="Arial" panose="020B0604020202020204" pitchFamily="34" charset="0"/>
              <a:buNone/>
              <a:tabLst/>
              <a:defRPr/>
            </a:pPr>
            <a:r>
              <a:rPr kumimoji="0" lang="zh-CN" altLang="en-US" sz="41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在现实生活中，面对同样的问题，感觉型和直觉型人采取迥然不同的处理方式。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AC98C92E-1829-479F-92BE-2CFEFD003DC5}"/>
              </a:ext>
            </a:extLst>
          </p:cNvPr>
          <p:cNvSpPr txBox="1">
            <a:spLocks noChangeArrowheads="1"/>
          </p:cNvSpPr>
          <p:nvPr/>
        </p:nvSpPr>
        <p:spPr>
          <a:xfrm>
            <a:off x="1752601" y="1372611"/>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T-F</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维度：处理信息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47484F78-3574-4787-B0D3-FBB403A27B09}"/>
              </a:ext>
            </a:extLst>
          </p:cNvPr>
          <p:cNvCxnSpPr/>
          <p:nvPr/>
        </p:nvCxnSpPr>
        <p:spPr>
          <a:xfrm>
            <a:off x="1981200" y="2134611"/>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33798" name="矩形 1">
            <a:extLst>
              <a:ext uri="{FF2B5EF4-FFF2-40B4-BE49-F238E27FC236}">
                <a16:creationId xmlns:a16="http://schemas.microsoft.com/office/drawing/2014/main" xmlns="" id="{B3F0D2B2-9F42-4237-B815-609BDFB8668D}"/>
              </a:ext>
            </a:extLst>
          </p:cNvPr>
          <p:cNvSpPr>
            <a:spLocks noChangeArrowheads="1"/>
          </p:cNvSpPr>
          <p:nvPr/>
        </p:nvSpPr>
        <p:spPr bwMode="auto">
          <a:xfrm>
            <a:off x="2497139" y="2904550"/>
            <a:ext cx="7343775"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活动</a:t>
            </a:r>
            <a:r>
              <a:rPr kumimoji="0" lang="en-US" altLang="zh-CN"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：案例分析</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面对考生作弊，你会如何决策？</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endParaRPr kumimoji="0" lang="zh-CN" altLang="en-US"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0" name="Object 3">
            <a:extLst>
              <a:ext uri="{FF2B5EF4-FFF2-40B4-BE49-F238E27FC236}">
                <a16:creationId xmlns:a16="http://schemas.microsoft.com/office/drawing/2014/main" xmlns="" id="{E6F888D2-FFB9-4E03-A62C-2D53F4D7FFE3}"/>
              </a:ext>
            </a:extLst>
          </p:cNvPr>
          <p:cNvGraphicFramePr>
            <a:graphicFrameLocks noChangeAspect="1"/>
          </p:cNvGraphicFramePr>
          <p:nvPr>
            <p:extLst>
              <p:ext uri="{D42A27DB-BD31-4B8C-83A1-F6EECF244321}">
                <p14:modId xmlns:p14="http://schemas.microsoft.com/office/powerpoint/2010/main" val="3802061041"/>
              </p:ext>
            </p:extLst>
          </p:nvPr>
        </p:nvGraphicFramePr>
        <p:xfrm>
          <a:off x="6816725" y="1183259"/>
          <a:ext cx="3200400" cy="2560637"/>
        </p:xfrm>
        <a:graphic>
          <a:graphicData uri="http://schemas.openxmlformats.org/presentationml/2006/ole">
            <mc:AlternateContent xmlns:mc="http://schemas.openxmlformats.org/markup-compatibility/2006">
              <mc:Choice xmlns:v="urn:schemas-microsoft-com:vml" Requires="v">
                <p:oleObj spid="_x0000_s3082" name="位图图像" r:id="rId3" imgW="1666667" imgH="1333333" progId="Paint.Picture">
                  <p:embed/>
                </p:oleObj>
              </mc:Choice>
              <mc:Fallback>
                <p:oleObj name="位图图像" r:id="rId3" imgW="1666667" imgH="1333333" progId="Paint.Picture">
                  <p:embed/>
                  <p:pic>
                    <p:nvPicPr>
                      <p:cNvPr id="34820" name="Object 3">
                        <a:extLst>
                          <a:ext uri="{FF2B5EF4-FFF2-40B4-BE49-F238E27FC236}">
                            <a16:creationId xmlns:a16="http://schemas.microsoft.com/office/drawing/2014/main" xmlns="" id="{E6F888D2-FFB9-4E03-A62C-2D53F4D7F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725" y="1183259"/>
                        <a:ext cx="3200400" cy="2560637"/>
                      </a:xfrm>
                      <a:prstGeom prst="rect">
                        <a:avLst/>
                      </a:prstGeom>
                      <a:noFill/>
                      <a:ln>
                        <a:noFill/>
                      </a:ln>
                      <a:effectLst/>
                      <a:extLst>
                        <a:ext uri="{909E8E84-426E-40DD-AFC4-6F175D3DCCD1}">
                          <a14:hiddenFill xmlns:a14="http://schemas.microsoft.com/office/drawing/2010/main">
                            <a:solidFill>
                              <a:srgbClr val="6CAAC0"/>
                            </a:solidFill>
                          </a14:hiddenFill>
                        </a:ext>
                        <a:ext uri="{91240B29-F687-4F45-9708-019B960494DF}">
                          <a14:hiddenLine xmlns:a14="http://schemas.microsoft.com/office/drawing/2010/main" w="9525">
                            <a:solidFill>
                              <a:srgbClr val="366B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1" name="Object 4">
            <a:extLst>
              <a:ext uri="{FF2B5EF4-FFF2-40B4-BE49-F238E27FC236}">
                <a16:creationId xmlns:a16="http://schemas.microsoft.com/office/drawing/2014/main" xmlns="" id="{C6C43C9B-78C1-40EC-B787-62A22415BB0E}"/>
              </a:ext>
            </a:extLst>
          </p:cNvPr>
          <p:cNvGraphicFramePr>
            <a:graphicFrameLocks noChangeAspect="1"/>
          </p:cNvGraphicFramePr>
          <p:nvPr>
            <p:extLst>
              <p:ext uri="{D42A27DB-BD31-4B8C-83A1-F6EECF244321}">
                <p14:modId xmlns:p14="http://schemas.microsoft.com/office/powerpoint/2010/main" val="1483741534"/>
              </p:ext>
            </p:extLst>
          </p:nvPr>
        </p:nvGraphicFramePr>
        <p:xfrm>
          <a:off x="3033713" y="1046734"/>
          <a:ext cx="2895600" cy="2498725"/>
        </p:xfrm>
        <a:graphic>
          <a:graphicData uri="http://schemas.openxmlformats.org/presentationml/2006/ole">
            <mc:AlternateContent xmlns:mc="http://schemas.openxmlformats.org/markup-compatibility/2006">
              <mc:Choice xmlns:v="urn:schemas-microsoft-com:vml" Requires="v">
                <p:oleObj spid="_x0000_s3083" name="位图图像" r:id="rId5" imgW="1695687" imgH="1324160" progId="Paint.Picture">
                  <p:embed/>
                </p:oleObj>
              </mc:Choice>
              <mc:Fallback>
                <p:oleObj name="位图图像" r:id="rId5" imgW="1695687" imgH="1324160" progId="Paint.Picture">
                  <p:embed/>
                  <p:pic>
                    <p:nvPicPr>
                      <p:cNvPr id="34821" name="Object 4">
                        <a:extLst>
                          <a:ext uri="{FF2B5EF4-FFF2-40B4-BE49-F238E27FC236}">
                            <a16:creationId xmlns:a16="http://schemas.microsoft.com/office/drawing/2014/main" xmlns="" id="{C6C43C9B-78C1-40EC-B787-62A22415BB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713" y="1046734"/>
                        <a:ext cx="2895600" cy="2498725"/>
                      </a:xfrm>
                      <a:prstGeom prst="rect">
                        <a:avLst/>
                      </a:prstGeom>
                      <a:noFill/>
                      <a:ln>
                        <a:noFill/>
                      </a:ln>
                      <a:effectLst/>
                      <a:extLst>
                        <a:ext uri="{909E8E84-426E-40DD-AFC4-6F175D3DCCD1}">
                          <a14:hiddenFill xmlns:a14="http://schemas.microsoft.com/office/drawing/2010/main">
                            <a:solidFill>
                              <a:srgbClr val="6CAAC0"/>
                            </a:solidFill>
                          </a14:hiddenFill>
                        </a:ext>
                        <a:ext uri="{91240B29-F687-4F45-9708-019B960494DF}">
                          <a14:hiddenLine xmlns:a14="http://schemas.microsoft.com/office/drawing/2010/main" w="9525">
                            <a:solidFill>
                              <a:srgbClr val="366B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Rectangle 5">
            <a:extLst>
              <a:ext uri="{FF2B5EF4-FFF2-40B4-BE49-F238E27FC236}">
                <a16:creationId xmlns:a16="http://schemas.microsoft.com/office/drawing/2014/main" xmlns="" id="{0DDB887C-BEFD-4A94-B7B9-4F0372234640}"/>
              </a:ext>
            </a:extLst>
          </p:cNvPr>
          <p:cNvSpPr>
            <a:spLocks noChangeArrowheads="1"/>
          </p:cNvSpPr>
          <p:nvPr/>
        </p:nvSpPr>
        <p:spPr bwMode="auto">
          <a:xfrm>
            <a:off x="3033713" y="648271"/>
            <a:ext cx="259080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nchor="ct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1019175" rtl="0" eaLnBrk="1" fontAlgn="auto" latinLnBrk="1" hangingPunct="1">
              <a:lnSpc>
                <a:spcPct val="100000"/>
              </a:lnSpc>
              <a:spcBef>
                <a:spcPct val="0"/>
              </a:spcBef>
              <a:spcAft>
                <a:spcPts val="0"/>
              </a:spcAft>
              <a:buClrTx/>
              <a:buSzTx/>
              <a:buFontTx/>
              <a:buNone/>
              <a:tabLst/>
              <a:defRPr/>
            </a:pPr>
            <a:r>
              <a:rPr kumimoji="1"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思考 </a:t>
            </a: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a:t>
            </a:r>
          </a:p>
        </p:txBody>
      </p:sp>
      <p:sp>
        <p:nvSpPr>
          <p:cNvPr id="34823" name="Rectangle 6">
            <a:extLst>
              <a:ext uri="{FF2B5EF4-FFF2-40B4-BE49-F238E27FC236}">
                <a16:creationId xmlns:a16="http://schemas.microsoft.com/office/drawing/2014/main" xmlns="" id="{3FB974ED-564C-40DD-8617-CBA6E6B8B546}"/>
              </a:ext>
            </a:extLst>
          </p:cNvPr>
          <p:cNvSpPr>
            <a:spLocks noChangeArrowheads="1"/>
          </p:cNvSpPr>
          <p:nvPr/>
        </p:nvSpPr>
        <p:spPr bwMode="auto">
          <a:xfrm>
            <a:off x="7391401" y="492695"/>
            <a:ext cx="2333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nchor="ct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1019175" rtl="0" eaLnBrk="1" fontAlgn="auto" latinLnBrk="1" hangingPunct="1">
              <a:lnSpc>
                <a:spcPct val="100000"/>
              </a:lnSpc>
              <a:spcBef>
                <a:spcPct val="0"/>
              </a:spcBef>
              <a:spcAft>
                <a:spcPts val="0"/>
              </a:spcAft>
              <a:buClrTx/>
              <a:buSzTx/>
              <a:buFontTx/>
              <a:buNone/>
              <a:tabLst/>
              <a:defRPr/>
            </a:pPr>
            <a:r>
              <a:rPr kumimoji="1"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情感 </a:t>
            </a: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a:t>
            </a:r>
          </a:p>
        </p:txBody>
      </p:sp>
      <p:sp>
        <p:nvSpPr>
          <p:cNvPr id="22" name="Rectangle 7">
            <a:extLst>
              <a:ext uri="{FF2B5EF4-FFF2-40B4-BE49-F238E27FC236}">
                <a16:creationId xmlns:a16="http://schemas.microsoft.com/office/drawing/2014/main" xmlns="" id="{126C5951-A292-49D8-A920-2A1748B79C5C}"/>
              </a:ext>
            </a:extLst>
          </p:cNvPr>
          <p:cNvSpPr>
            <a:spLocks noChangeArrowheads="1"/>
          </p:cNvSpPr>
          <p:nvPr/>
        </p:nvSpPr>
        <p:spPr bwMode="auto">
          <a:xfrm>
            <a:off x="3033713" y="3743896"/>
            <a:ext cx="319881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spAutoFit/>
          </a:bodyP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r" defTabSz="1019175" rtl="0" eaLnBrk="1" fontAlgn="auto" latinLnBrk="1" hangingPunct="1">
              <a:lnSpc>
                <a:spcPct val="83000"/>
              </a:lnSpc>
              <a:spcBef>
                <a:spcPct val="0"/>
              </a:spcBef>
              <a:spcAft>
                <a:spcPts val="120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客观、公正</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批评，不感情用事</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清晰</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基于分析的</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关注事情和联系</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理智、冷酷</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头脑</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原则、规范</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情有可原、法不容恕</a:t>
            </a:r>
          </a:p>
        </p:txBody>
      </p:sp>
      <p:sp>
        <p:nvSpPr>
          <p:cNvPr id="23" name="Rectangle 8">
            <a:extLst>
              <a:ext uri="{FF2B5EF4-FFF2-40B4-BE49-F238E27FC236}">
                <a16:creationId xmlns:a16="http://schemas.microsoft.com/office/drawing/2014/main" xmlns="" id="{990BE023-9A90-415E-9BC7-DF2B197D4C2D}"/>
              </a:ext>
            </a:extLst>
          </p:cNvPr>
          <p:cNvSpPr>
            <a:spLocks noChangeArrowheads="1"/>
          </p:cNvSpPr>
          <p:nvPr/>
        </p:nvSpPr>
        <p:spPr bwMode="auto">
          <a:xfrm>
            <a:off x="6240463" y="3743896"/>
            <a:ext cx="365760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spAutoFit/>
          </a:bodyP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1019175" rtl="0" eaLnBrk="1" fontAlgn="auto" latinLnBrk="1" hangingPunct="1">
              <a:lnSpc>
                <a:spcPct val="62000"/>
              </a:lnSpc>
              <a:spcBef>
                <a:spcPct val="0"/>
              </a:spcBef>
              <a:spcAft>
                <a:spcPts val="1200"/>
              </a:spcAft>
              <a:buClrTx/>
              <a:buSzTx/>
              <a:buFont typeface="Arial" panose="020B0604020202020204" pitchFamily="34" charset="0"/>
              <a:buNone/>
              <a:tabLst/>
              <a:defRPr/>
            </a:pPr>
            <a:r>
              <a:rPr kumimoji="1" lang="en-US" altLang="zh-CN" sz="3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1" lang="en-US" altLang="zh-CN"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主观、仁慈</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赏识，也喜欢被表扬</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协调</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基于体验的</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关注人和关系</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善良、善解人意</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心灵</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价值、人情</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1" lang="zh-CN" altLang="en-US" sz="3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1" lang="zh-CN" altLang="en-US" sz="3200" b="0" i="0" u="none" strike="noStrike" kern="1200" cap="none" spc="0" normalizeH="0" baseline="0" noProof="0">
                <a:ln>
                  <a:noFill/>
                </a:ln>
                <a:solidFill>
                  <a:srgbClr val="FFCC66"/>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法不容恕、情有可原</a:t>
            </a:r>
          </a:p>
        </p:txBody>
      </p:sp>
      <p:sp>
        <p:nvSpPr>
          <p:cNvPr id="34826" name="Rectangle 12">
            <a:extLst>
              <a:ext uri="{FF2B5EF4-FFF2-40B4-BE49-F238E27FC236}">
                <a16:creationId xmlns:a16="http://schemas.microsoft.com/office/drawing/2014/main" xmlns="" id="{77B5C029-D84C-48A1-9F49-715D938AD79A}"/>
              </a:ext>
            </a:extLst>
          </p:cNvPr>
          <p:cNvSpPr>
            <a:spLocks noChangeArrowheads="1"/>
          </p:cNvSpPr>
          <p:nvPr/>
        </p:nvSpPr>
        <p:spPr bwMode="auto">
          <a:xfrm>
            <a:off x="1949451" y="863378"/>
            <a:ext cx="779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rPr>
              <a:t>活动</a:t>
            </a:r>
            <a:r>
              <a:rPr kumimoji="0" lang="en-US" altLang="zh-CN"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rPr>
              <a:t>2</a:t>
            </a:r>
            <a:endParaRPr kumimoji="0" lang="zh-CN" altLang="en-US"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43FAC654-D0AC-4CDE-9662-981DE4AC91BD}"/>
              </a:ext>
            </a:extLst>
          </p:cNvPr>
          <p:cNvSpPr txBox="1">
            <a:spLocks noChangeArrowheads="1"/>
          </p:cNvSpPr>
          <p:nvPr/>
        </p:nvSpPr>
        <p:spPr>
          <a:xfrm>
            <a:off x="1752601" y="1190943"/>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T-F</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维度：处理信息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74A07C7A-C63F-47D5-9C18-DB4DC3580293}"/>
              </a:ext>
            </a:extLst>
          </p:cNvPr>
          <p:cNvCxnSpPr/>
          <p:nvPr/>
        </p:nvCxnSpPr>
        <p:spPr>
          <a:xfrm>
            <a:off x="1981200" y="1952943"/>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83911692-0647-4994-9BE7-FAA8A8B15E2F}"/>
              </a:ext>
            </a:extLst>
          </p:cNvPr>
          <p:cNvSpPr/>
          <p:nvPr/>
        </p:nvSpPr>
        <p:spPr>
          <a:xfrm>
            <a:off x="2279651" y="2497456"/>
            <a:ext cx="7720013" cy="831850"/>
          </a:xfrm>
          <a:prstGeom prst="rect">
            <a:avLst/>
          </a:prstGeom>
        </p:spPr>
        <p:txBody>
          <a:bodyPr>
            <a:spAutoFit/>
          </a:bodyPr>
          <a:lstStyle/>
          <a:p>
            <a:pPr marL="0" marR="0" lvl="0" indent="0" algn="l" defTabSz="914400" rtl="0" eaLnBrk="1" fontAlgn="auto" latinLnBrk="1" hangingPunct="1">
              <a:lnSpc>
                <a:spcPct val="100000"/>
              </a:lnSpc>
              <a:spcBef>
                <a:spcPct val="20000"/>
              </a:spcBef>
              <a:spcAft>
                <a:spcPts val="0"/>
              </a:spcAft>
              <a:buClrTx/>
              <a:buSzTx/>
              <a:buFontTx/>
              <a:buNone/>
              <a:tabLst/>
              <a:defRPr/>
            </a:pP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T</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thinking</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r>
              <a:rPr kumimoji="0" lang="zh-CN" altLang="en-US" sz="2400" b="0"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思考。通过分析某一行动或选择的逻辑后果来做出决定。</a:t>
            </a:r>
          </a:p>
        </p:txBody>
      </p:sp>
      <p:sp>
        <p:nvSpPr>
          <p:cNvPr id="3" name="矩形 2">
            <a:extLst>
              <a:ext uri="{FF2B5EF4-FFF2-40B4-BE49-F238E27FC236}">
                <a16:creationId xmlns:a16="http://schemas.microsoft.com/office/drawing/2014/main" xmlns="" id="{96ADE059-9772-4A7E-8A5F-6564C15874C2}"/>
              </a:ext>
            </a:extLst>
          </p:cNvPr>
          <p:cNvSpPr/>
          <p:nvPr/>
        </p:nvSpPr>
        <p:spPr>
          <a:xfrm>
            <a:off x="2482850" y="4086543"/>
            <a:ext cx="7272338" cy="1016000"/>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其特征是：好分析，爱讲道理，运用因果推理，以逻辑的方式解决问题，寻求一个合乎真理的客观标准，可能显得不近人情，公平意味着每个人都能得到平等待遇。</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886A7E24-0E9A-44CC-BDB2-E65CAD712D25}"/>
              </a:ext>
            </a:extLst>
          </p:cNvPr>
          <p:cNvSpPr txBox="1">
            <a:spLocks noChangeArrowheads="1"/>
          </p:cNvSpPr>
          <p:nvPr/>
        </p:nvSpPr>
        <p:spPr>
          <a:xfrm>
            <a:off x="1752601" y="1614836"/>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T-F</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维度：处理信息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1E5C5048-09DA-47F5-B66E-DBAC8B2A191F}"/>
              </a:ext>
            </a:extLst>
          </p:cNvPr>
          <p:cNvCxnSpPr/>
          <p:nvPr/>
        </p:nvCxnSpPr>
        <p:spPr>
          <a:xfrm>
            <a:off x="1981200" y="2376836"/>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40BD9E9D-C19A-47E6-90AB-9C8C7493C9D1}"/>
              </a:ext>
            </a:extLst>
          </p:cNvPr>
          <p:cNvSpPr/>
          <p:nvPr/>
        </p:nvSpPr>
        <p:spPr>
          <a:xfrm>
            <a:off x="2279651" y="2921349"/>
            <a:ext cx="7720013" cy="831850"/>
          </a:xfrm>
          <a:prstGeom prst="rect">
            <a:avLst/>
          </a:prstGeom>
        </p:spPr>
        <p:txBody>
          <a:bodyPr>
            <a:spAutoFit/>
          </a:bodyPr>
          <a:lstStyle/>
          <a:p>
            <a:pPr marL="0" marR="0" lvl="0" indent="0" algn="l" defTabSz="914400" rtl="0" eaLnBrk="1" fontAlgn="auto" latinLnBrk="1" hangingPunct="1">
              <a:lnSpc>
                <a:spcPct val="100000"/>
              </a:lnSpc>
              <a:spcBef>
                <a:spcPct val="20000"/>
              </a:spcBef>
              <a:spcAft>
                <a:spcPts val="0"/>
              </a:spcAft>
              <a:buClrTx/>
              <a:buSzTx/>
              <a:buFontTx/>
              <a:buNone/>
              <a:tabLst/>
              <a:defRPr/>
            </a:pP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F</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feeling</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）：情感。</a:t>
            </a:r>
            <a:r>
              <a:rPr kumimoji="0" lang="zh-CN" altLang="en-US" sz="2400" b="0"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喜欢考虑对自己和他人来说什么是最重要的。</a:t>
            </a:r>
          </a:p>
        </p:txBody>
      </p:sp>
      <p:sp>
        <p:nvSpPr>
          <p:cNvPr id="3" name="矩形 2">
            <a:extLst>
              <a:ext uri="{FF2B5EF4-FFF2-40B4-BE49-F238E27FC236}">
                <a16:creationId xmlns:a16="http://schemas.microsoft.com/office/drawing/2014/main" xmlns="" id="{A9C5DE20-FE8B-4F61-A9E6-713DF5AC4E24}"/>
              </a:ext>
            </a:extLst>
          </p:cNvPr>
          <p:cNvSpPr/>
          <p:nvPr/>
        </p:nvSpPr>
        <p:spPr>
          <a:xfrm>
            <a:off x="2497139" y="4146899"/>
            <a:ext cx="7272337" cy="1014412"/>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其特征是：善于体贴他人、感同身受，受个人价值观的引导，寻求和谐的气氛和积极的人际交往，富于同情心，可能会显得心肠太软。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A6EE8379-2B08-48FD-BF19-A19D27EBC32E}"/>
              </a:ext>
            </a:extLst>
          </p:cNvPr>
          <p:cNvSpPr txBox="1">
            <a:spLocks noChangeArrowheads="1"/>
          </p:cNvSpPr>
          <p:nvPr/>
        </p:nvSpPr>
        <p:spPr>
          <a:xfrm>
            <a:off x="1752601" y="1221221"/>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T-F</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维度：处理信息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6518CC45-AC20-4D65-B40F-5C20A54FBC2D}"/>
              </a:ext>
            </a:extLst>
          </p:cNvPr>
          <p:cNvCxnSpPr/>
          <p:nvPr/>
        </p:nvCxnSpPr>
        <p:spPr>
          <a:xfrm>
            <a:off x="1981200" y="1983221"/>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37895" name="矩形 1">
            <a:extLst>
              <a:ext uri="{FF2B5EF4-FFF2-40B4-BE49-F238E27FC236}">
                <a16:creationId xmlns:a16="http://schemas.microsoft.com/office/drawing/2014/main" xmlns="" id="{FAE98975-3D22-4B2A-A65A-4AAA8181D0CA}"/>
              </a:ext>
            </a:extLst>
          </p:cNvPr>
          <p:cNvSpPr>
            <a:spLocks noChangeArrowheads="1"/>
          </p:cNvSpPr>
          <p:nvPr/>
        </p:nvSpPr>
        <p:spPr bwMode="auto">
          <a:xfrm>
            <a:off x="2444751" y="2364222"/>
            <a:ext cx="7720013" cy="256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活动</a:t>
            </a:r>
            <a:r>
              <a:rPr kumimoji="0" lang="en-US" altLang="zh-CN"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3</a:t>
            </a:r>
            <a:r>
              <a:rPr kumimoji="0" lang="zh-CN" altLang="en-US"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：四个问题</a:t>
            </a:r>
            <a:r>
              <a:rPr kumimoji="0" lang="en-US" altLang="zh-CN"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重视原则</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重视价值？</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逻辑性强，善于分析</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感性而富于同情心？</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对你来说什么更重要？即使可能伤害其他人的感情，也要真实地做人</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圆滑一点，即使偶尔要撒点小谎</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你更赞成哪种做人方式？强硬</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柔和</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701491F3-48BE-4EDF-8ECF-C0E22A5709F2}"/>
              </a:ext>
            </a:extLst>
          </p:cNvPr>
          <p:cNvSpPr txBox="1">
            <a:spLocks noChangeArrowheads="1"/>
          </p:cNvSpPr>
          <p:nvPr/>
        </p:nvSpPr>
        <p:spPr>
          <a:xfrm>
            <a:off x="1752601" y="1190943"/>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T-F</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维度：处理信息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F0952357-BC3C-4A48-9657-78FC8389D905}"/>
              </a:ext>
            </a:extLst>
          </p:cNvPr>
          <p:cNvCxnSpPr/>
          <p:nvPr/>
        </p:nvCxnSpPr>
        <p:spPr>
          <a:xfrm>
            <a:off x="1981200" y="1952943"/>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39942" name="矩形 1">
            <a:extLst>
              <a:ext uri="{FF2B5EF4-FFF2-40B4-BE49-F238E27FC236}">
                <a16:creationId xmlns:a16="http://schemas.microsoft.com/office/drawing/2014/main" xmlns="" id="{C3E931C8-1C49-4ABA-B4A1-78C7F83C76BE}"/>
              </a:ext>
            </a:extLst>
          </p:cNvPr>
          <p:cNvSpPr>
            <a:spLocks noChangeArrowheads="1"/>
          </p:cNvSpPr>
          <p:nvPr/>
        </p:nvSpPr>
        <p:spPr bwMode="auto">
          <a:xfrm>
            <a:off x="2497139" y="2722882"/>
            <a:ext cx="7343775"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活动</a:t>
            </a:r>
            <a:r>
              <a:rPr kumimoji="0" lang="en-US" altLang="zh-CN"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4</a:t>
            </a:r>
            <a:endParaRPr kumimoji="0" lang="zh-CN" altLang="en-US"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案例分析：年度篮球先生评选</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endParaRPr kumimoji="0" lang="zh-CN" altLang="en-US" sz="3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0EE25D1A-EAD9-4EB1-ABDB-ED318676D8EC}"/>
              </a:ext>
            </a:extLst>
          </p:cNvPr>
          <p:cNvSpPr>
            <a:spLocks noChangeArrowheads="1"/>
          </p:cNvSpPr>
          <p:nvPr/>
        </p:nvSpPr>
        <p:spPr bwMode="auto">
          <a:xfrm>
            <a:off x="1282785" y="3669344"/>
            <a:ext cx="9683959" cy="2695122"/>
          </a:xfrm>
          <a:prstGeom prst="rect">
            <a:avLst/>
          </a:prstGeom>
          <a:solidFill>
            <a:schemeClr val="bg1"/>
          </a:solidFill>
          <a:ln w="9525">
            <a:solidFill>
              <a:schemeClr val="tx1"/>
            </a:solidFill>
            <a:prstDash val="dash"/>
            <a:miter lim="800000"/>
            <a:headEnd/>
            <a:tailEnd/>
          </a:ln>
          <a:effectLst>
            <a:outerShdw dist="107763" dir="2700000" algn="ctr" rotWithShape="0">
              <a:schemeClr val="bg2">
                <a:alpha val="50000"/>
              </a:schemeClr>
            </a:outerShdw>
          </a:effectLst>
        </p:spPr>
        <p:txBody>
          <a:bodyPr/>
          <a:lstStyle>
            <a:lvl1pPr marL="342900" indent="-3429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342900" marR="0" lvl="0" indent="-342900" defTabSz="914400" rtl="0" eaLnBrk="1" fontAlgn="auto" latinLnBrk="0" hangingPunct="1">
              <a:lnSpc>
                <a:spcPct val="110000"/>
              </a:lnSpc>
              <a:spcBef>
                <a:spcPct val="20000"/>
              </a:spcBef>
              <a:spcAft>
                <a:spcPts val="0"/>
              </a:spcAft>
              <a:buClr>
                <a:srgbClr val="5B9BD5"/>
              </a:buClr>
              <a:buSzTx/>
              <a:buFont typeface="Wingdings" panose="05000000000000000000" pitchFamily="2" charset="2"/>
              <a:buNone/>
              <a:tabLst/>
              <a:defRPr/>
            </a:pP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B</a:t>
            </a: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虽然不是最佳的球手，但是他付出了超出常人的努力去练球，总是拿出</a:t>
            </a: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150%</a:t>
            </a: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的努力打好每场比赛。每一场比赛他都热情高涨，并且很好地鼓动其他的战友共同努力。而且</a:t>
            </a: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a:t>
            </a: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是高年级的，因为家境问题，高中毕业后就得找份工作，而不能进入大学学习。所以，这次可能是他唯一一次获得这样荣誉的机会。奖金还可能使他有机会继续读书。 </a:t>
            </a:r>
          </a:p>
        </p:txBody>
      </p:sp>
      <p:sp>
        <p:nvSpPr>
          <p:cNvPr id="3" name="Rectangle 4">
            <a:extLst>
              <a:ext uri="{FF2B5EF4-FFF2-40B4-BE49-F238E27FC236}">
                <a16:creationId xmlns:a16="http://schemas.microsoft.com/office/drawing/2014/main" xmlns="" id="{5747FBE4-6219-4E7A-B25B-A4B4C22D17D0}"/>
              </a:ext>
            </a:extLst>
          </p:cNvPr>
          <p:cNvSpPr>
            <a:spLocks noChangeArrowheads="1"/>
          </p:cNvSpPr>
          <p:nvPr/>
        </p:nvSpPr>
        <p:spPr bwMode="auto">
          <a:xfrm>
            <a:off x="1282785" y="1120292"/>
            <a:ext cx="9683959" cy="2269652"/>
          </a:xfrm>
          <a:prstGeom prst="rect">
            <a:avLst/>
          </a:prstGeom>
          <a:solidFill>
            <a:schemeClr val="bg1"/>
          </a:solidFill>
          <a:ln w="9525">
            <a:solidFill>
              <a:schemeClr val="tx1"/>
            </a:solidFill>
            <a:prstDash val="dash"/>
            <a:miter lim="800000"/>
            <a:headEnd/>
            <a:tailEnd/>
          </a:ln>
          <a:effectLst>
            <a:outerShdw dist="107763" dir="2700000" algn="ctr" rotWithShape="0">
              <a:schemeClr val="bg2">
                <a:alpha val="50000"/>
              </a:schemeClr>
            </a:outerShdw>
          </a:effectLst>
        </p:spPr>
        <p:txBody>
          <a:bodyPr/>
          <a:lstStyle>
            <a:lvl1pPr marL="342900" indent="-3429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342900" marR="0" lvl="0" indent="-342900" defTabSz="914400" rtl="0" eaLnBrk="1" fontAlgn="auto" latinLnBrk="0" hangingPunct="1">
              <a:lnSpc>
                <a:spcPct val="90000"/>
              </a:lnSpc>
              <a:spcBef>
                <a:spcPct val="20000"/>
              </a:spcBef>
              <a:spcAft>
                <a:spcPct val="20000"/>
              </a:spcAft>
              <a:buClr>
                <a:srgbClr val="5B9BD5"/>
              </a:buClr>
              <a:buSzTx/>
              <a:buFont typeface="Wingdings" panose="05000000000000000000" pitchFamily="2" charset="2"/>
              <a:buNone/>
              <a:tabLst/>
              <a:defRPr/>
            </a:pPr>
            <a:r>
              <a:rPr kumimoji="0" lang="en-US" altLang="zh-CN" sz="2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对于</a:t>
            </a: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，很明显，他是一个明星队员。虽然他还是一个低年级</a:t>
            </a:r>
            <a:r>
              <a:rPr kumimoji="0" lang="zh-CN" altLang="en-US" sz="2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学生，但是</a:t>
            </a: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他为球队赢得了许多分数，并使得全队获得年度金奖。虽然说</a:t>
            </a: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是天生的运动健将，但是他还是非常尽力地打好每场比赛。所以，出于公平起见，选择必须仅仅根据赛场表现来做出。否则，如果有偏袒，那么会开一个不好的先例。自然了，相信所有的人都会毫无异意地同意</a:t>
            </a: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获得这个荣誉。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a:extLst>
              <a:ext uri="{FF2B5EF4-FFF2-40B4-BE49-F238E27FC236}">
                <a16:creationId xmlns:a16="http://schemas.microsoft.com/office/drawing/2014/main" xmlns="" id="{D5C97CB3-FB5C-42AB-8932-B1AD60BE8B16}"/>
              </a:ext>
            </a:extLst>
          </p:cNvPr>
          <p:cNvSpPr txBox="1">
            <a:spLocks noChangeArrowheads="1"/>
          </p:cNvSpPr>
          <p:nvPr/>
        </p:nvSpPr>
        <p:spPr bwMode="auto">
          <a:xfrm>
            <a:off x="1905001" y="1104652"/>
            <a:ext cx="296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什么是性格？</a:t>
            </a:r>
          </a:p>
        </p:txBody>
      </p:sp>
      <p:cxnSp>
        <p:nvCxnSpPr>
          <p:cNvPr id="5" name="直接连接符 4">
            <a:extLst>
              <a:ext uri="{FF2B5EF4-FFF2-40B4-BE49-F238E27FC236}">
                <a16:creationId xmlns:a16="http://schemas.microsoft.com/office/drawing/2014/main" xmlns="" id="{1935BB2D-FFE9-4C23-B064-A7FEA06F19F2}"/>
              </a:ext>
            </a:extLst>
          </p:cNvPr>
          <p:cNvCxnSpPr/>
          <p:nvPr/>
        </p:nvCxnSpPr>
        <p:spPr>
          <a:xfrm>
            <a:off x="1828800" y="1838076"/>
            <a:ext cx="6400800" cy="0"/>
          </a:xfrm>
          <a:prstGeom prst="line">
            <a:avLst/>
          </a:prstGeom>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xmlns="" id="{977FE54C-7B28-401F-9B33-77A5A849CBF6}"/>
              </a:ext>
            </a:extLst>
          </p:cNvPr>
          <p:cNvSpPr txBox="1">
            <a:spLocks noChangeArrowheads="1"/>
          </p:cNvSpPr>
          <p:nvPr/>
        </p:nvSpPr>
        <p:spPr bwMode="auto">
          <a:xfrm>
            <a:off x="2057400" y="2019052"/>
            <a:ext cx="7772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性格是人</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a:t>
            </a:r>
            <a:r>
              <a:rPr kumimoji="0" lang="zh-CN"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现实</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的稳定</a:t>
            </a:r>
            <a:r>
              <a:rPr kumimoji="0" lang="zh-CN"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态度和习惯</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化行为方式</a:t>
            </a:r>
            <a:r>
              <a:rPr kumimoji="0" lang="zh-CN"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总和，表现为个体独特的心理特征</a:t>
            </a:r>
            <a:r>
              <a:rPr kumimoji="0" lang="zh-CN"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性格是在社会生活中逐渐形成的，同时也受个体的生物学因素影响</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xmlns="" id="{F26297D3-CDFE-475C-997F-3991FDF37D4F}"/>
              </a:ext>
            </a:extLst>
          </p:cNvPr>
          <p:cNvCxnSpPr/>
          <p:nvPr/>
        </p:nvCxnSpPr>
        <p:spPr>
          <a:xfrm>
            <a:off x="5375275" y="2687389"/>
            <a:ext cx="1600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7A436BDE-5546-425D-BAF2-E874ED7C0C6E}"/>
              </a:ext>
            </a:extLst>
          </p:cNvPr>
          <p:cNvCxnSpPr/>
          <p:nvPr/>
        </p:nvCxnSpPr>
        <p:spPr>
          <a:xfrm>
            <a:off x="8320088" y="2687389"/>
            <a:ext cx="1447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6151" name="Picture 7" descr="D:\北森\插入图片\传道\学生众生像.jpg">
            <a:extLst>
              <a:ext uri="{FF2B5EF4-FFF2-40B4-BE49-F238E27FC236}">
                <a16:creationId xmlns:a16="http://schemas.microsoft.com/office/drawing/2014/main" xmlns="" id="{8D092383-5990-4AEE-A71D-EF924A26E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651"/>
          <a:stretch>
            <a:fillRect/>
          </a:stretch>
        </p:blipFill>
        <p:spPr bwMode="auto">
          <a:xfrm>
            <a:off x="7751763" y="4652964"/>
            <a:ext cx="274320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blinds(horizontal)">
                                      <p:cBhvr>
                                        <p:cTn id="2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21126150-4265-493B-BBA7-8D939AFC1B11}"/>
              </a:ext>
            </a:extLst>
          </p:cNvPr>
          <p:cNvSpPr txBox="1">
            <a:spLocks noChangeArrowheads="1"/>
          </p:cNvSpPr>
          <p:nvPr/>
        </p:nvSpPr>
        <p:spPr>
          <a:xfrm>
            <a:off x="1752601" y="815494"/>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J-P</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维度：行动方式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22B17414-32B0-4CB6-B141-70401B48982B}"/>
              </a:ext>
            </a:extLst>
          </p:cNvPr>
          <p:cNvCxnSpPr/>
          <p:nvPr/>
        </p:nvCxnSpPr>
        <p:spPr>
          <a:xfrm>
            <a:off x="1981200" y="1577494"/>
            <a:ext cx="6400800" cy="0"/>
          </a:xfrm>
          <a:prstGeom prst="line">
            <a:avLst/>
          </a:prstGeom>
        </p:spPr>
        <p:style>
          <a:lnRef idx="1">
            <a:schemeClr val="accent6"/>
          </a:lnRef>
          <a:fillRef idx="0">
            <a:schemeClr val="accent6"/>
          </a:fillRef>
          <a:effectRef idx="0">
            <a:schemeClr val="accent6"/>
          </a:effectRef>
          <a:fontRef idx="minor">
            <a:schemeClr val="tx1"/>
          </a:fontRef>
        </p:style>
      </p:cxnSp>
      <p:pic>
        <p:nvPicPr>
          <p:cNvPr id="43015" name="Picture 5" descr="D:\北森\插入图片\times.wmf">
            <a:extLst>
              <a:ext uri="{FF2B5EF4-FFF2-40B4-BE49-F238E27FC236}">
                <a16:creationId xmlns:a16="http://schemas.microsoft.com/office/drawing/2014/main" xmlns="" id="{6488A7D0-3BB3-4299-9FB0-6873A2F537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7626" y="4420707"/>
            <a:ext cx="25431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xmlns="" id="{C9212193-E52C-44E7-A759-8000491D5769}"/>
              </a:ext>
            </a:extLst>
          </p:cNvPr>
          <p:cNvSpPr>
            <a:spLocks noChangeArrowheads="1"/>
          </p:cNvSpPr>
          <p:nvPr/>
        </p:nvSpPr>
        <p:spPr bwMode="auto">
          <a:xfrm>
            <a:off x="2930525" y="663326"/>
            <a:ext cx="259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6" tIns="57154" rIns="114306" bIns="57154" anchor="ct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1019175" rtl="0" eaLnBrk="1" fontAlgn="auto" latinLnBrk="1" hangingPunct="1">
              <a:lnSpc>
                <a:spcPct val="100000"/>
              </a:lnSpc>
              <a:spcBef>
                <a:spcPct val="0"/>
              </a:spcBef>
              <a:spcAft>
                <a:spcPts val="0"/>
              </a:spcAft>
              <a:buClrTx/>
              <a:buSzTx/>
              <a:buFontTx/>
              <a:buNone/>
              <a:tabLst/>
              <a:defRPr/>
            </a:pPr>
            <a:r>
              <a:rPr kumimoji="1"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判断 </a:t>
            </a: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J</a:t>
            </a:r>
          </a:p>
        </p:txBody>
      </p:sp>
      <p:sp>
        <p:nvSpPr>
          <p:cNvPr id="44037" name="Rectangle 4">
            <a:extLst>
              <a:ext uri="{FF2B5EF4-FFF2-40B4-BE49-F238E27FC236}">
                <a16:creationId xmlns:a16="http://schemas.microsoft.com/office/drawing/2014/main" xmlns="" id="{6A62FF84-596F-481B-9B83-043B1686E756}"/>
              </a:ext>
            </a:extLst>
          </p:cNvPr>
          <p:cNvSpPr>
            <a:spLocks noChangeArrowheads="1"/>
          </p:cNvSpPr>
          <p:nvPr/>
        </p:nvSpPr>
        <p:spPr bwMode="auto">
          <a:xfrm>
            <a:off x="7627938" y="580776"/>
            <a:ext cx="213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6" tIns="57154" rIns="114306" bIns="57154" anchor="ct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1019175" rtl="0" eaLnBrk="1" fontAlgn="auto" latinLnBrk="1" hangingPunct="1">
              <a:lnSpc>
                <a:spcPct val="100000"/>
              </a:lnSpc>
              <a:spcBef>
                <a:spcPct val="0"/>
              </a:spcBef>
              <a:spcAft>
                <a:spcPts val="0"/>
              </a:spcAft>
              <a:buClrTx/>
              <a:buSzTx/>
              <a:buFontTx/>
              <a:buNone/>
              <a:tabLst/>
              <a:defRPr/>
            </a:pPr>
            <a:r>
              <a:rPr kumimoji="1"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知觉 </a:t>
            </a: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p>
        </p:txBody>
      </p:sp>
      <p:pic>
        <p:nvPicPr>
          <p:cNvPr id="44038" name="Picture 5">
            <a:extLst>
              <a:ext uri="{FF2B5EF4-FFF2-40B4-BE49-F238E27FC236}">
                <a16:creationId xmlns:a16="http://schemas.microsoft.com/office/drawing/2014/main" xmlns="" id="{A8681472-16E5-400A-891B-4310F70CC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475" y="1415801"/>
            <a:ext cx="3352800"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39" name="Group 6">
            <a:extLst>
              <a:ext uri="{FF2B5EF4-FFF2-40B4-BE49-F238E27FC236}">
                <a16:creationId xmlns:a16="http://schemas.microsoft.com/office/drawing/2014/main" xmlns="" id="{C3A08B5D-9A88-46D0-87B1-0054C38627EB}"/>
              </a:ext>
            </a:extLst>
          </p:cNvPr>
          <p:cNvGrpSpPr>
            <a:grpSpLocks/>
          </p:cNvGrpSpPr>
          <p:nvPr/>
        </p:nvGrpSpPr>
        <p:grpSpPr bwMode="auto">
          <a:xfrm>
            <a:off x="2455863" y="1293565"/>
            <a:ext cx="3886200" cy="2714625"/>
            <a:chOff x="0" y="768"/>
            <a:chExt cx="2448" cy="1710"/>
          </a:xfrm>
        </p:grpSpPr>
        <p:graphicFrame>
          <p:nvGraphicFramePr>
            <p:cNvPr id="44043" name="Object 7">
              <a:extLst>
                <a:ext uri="{FF2B5EF4-FFF2-40B4-BE49-F238E27FC236}">
                  <a16:creationId xmlns:a16="http://schemas.microsoft.com/office/drawing/2014/main" xmlns="" id="{1EB72644-A178-4E82-BF38-81D96B1A4775}"/>
                </a:ext>
              </a:extLst>
            </p:cNvPr>
            <p:cNvGraphicFramePr>
              <a:graphicFrameLocks noChangeAspect="1"/>
            </p:cNvGraphicFramePr>
            <p:nvPr/>
          </p:nvGraphicFramePr>
          <p:xfrm>
            <a:off x="0" y="816"/>
            <a:ext cx="2400" cy="1662"/>
          </p:xfrm>
          <a:graphic>
            <a:graphicData uri="http://schemas.openxmlformats.org/presentationml/2006/ole">
              <mc:AlternateContent xmlns:mc="http://schemas.openxmlformats.org/markup-compatibility/2006">
                <mc:Choice xmlns:v="urn:schemas-microsoft-com:vml" Requires="v">
                  <p:oleObj spid="_x0000_s4106" name="位图图像" r:id="rId4" imgW="1733333" imgH="1305107" progId="Paint.Picture">
                    <p:embed/>
                  </p:oleObj>
                </mc:Choice>
                <mc:Fallback>
                  <p:oleObj name="位图图像" r:id="rId4" imgW="1733333" imgH="1305107" progId="Paint.Picture">
                    <p:embed/>
                    <p:pic>
                      <p:nvPicPr>
                        <p:cNvPr id="44043" name="Object 7">
                          <a:extLst>
                            <a:ext uri="{FF2B5EF4-FFF2-40B4-BE49-F238E27FC236}">
                              <a16:creationId xmlns:a16="http://schemas.microsoft.com/office/drawing/2014/main" xmlns="" id="{1EB72644-A178-4E82-BF38-81D96B1A47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16"/>
                          <a:ext cx="2400" cy="1662"/>
                        </a:xfrm>
                        <a:prstGeom prst="rect">
                          <a:avLst/>
                        </a:prstGeom>
                        <a:noFill/>
                        <a:ln>
                          <a:noFill/>
                        </a:ln>
                        <a:effectLst/>
                        <a:extLst>
                          <a:ext uri="{909E8E84-426E-40DD-AFC4-6F175D3DCCD1}">
                            <a14:hiddenFill xmlns:a14="http://schemas.microsoft.com/office/drawing/2010/main">
                              <a:solidFill>
                                <a:srgbClr val="6CAAC0"/>
                              </a:solidFill>
                            </a14:hiddenFill>
                          </a:ext>
                          <a:ext uri="{91240B29-F687-4F45-9708-019B960494DF}">
                            <a14:hiddenLine xmlns:a14="http://schemas.microsoft.com/office/drawing/2010/main" w="9525">
                              <a:solidFill>
                                <a:srgbClr val="366B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4" name="Object 8">
              <a:extLst>
                <a:ext uri="{FF2B5EF4-FFF2-40B4-BE49-F238E27FC236}">
                  <a16:creationId xmlns:a16="http://schemas.microsoft.com/office/drawing/2014/main" xmlns="" id="{6175F2CC-1311-45D8-BD43-2CDFBBFDA51E}"/>
                </a:ext>
              </a:extLst>
            </p:cNvPr>
            <p:cNvGraphicFramePr>
              <a:graphicFrameLocks noChangeAspect="1"/>
            </p:cNvGraphicFramePr>
            <p:nvPr/>
          </p:nvGraphicFramePr>
          <p:xfrm>
            <a:off x="1392" y="768"/>
            <a:ext cx="1056" cy="872"/>
          </p:xfrm>
          <a:graphic>
            <a:graphicData uri="http://schemas.openxmlformats.org/presentationml/2006/ole">
              <mc:AlternateContent xmlns:mc="http://schemas.openxmlformats.org/markup-compatibility/2006">
                <mc:Choice xmlns:v="urn:schemas-microsoft-com:vml" Requires="v">
                  <p:oleObj spid="_x0000_s4107" name="位图图像" r:id="rId6" imgW="1838095" imgH="1685714" progId="Paint.Picture">
                    <p:embed/>
                  </p:oleObj>
                </mc:Choice>
                <mc:Fallback>
                  <p:oleObj name="位图图像" r:id="rId6" imgW="1838095" imgH="1685714" progId="Paint.Picture">
                    <p:embed/>
                    <p:pic>
                      <p:nvPicPr>
                        <p:cNvPr id="44044" name="Object 8">
                          <a:extLst>
                            <a:ext uri="{FF2B5EF4-FFF2-40B4-BE49-F238E27FC236}">
                              <a16:creationId xmlns:a16="http://schemas.microsoft.com/office/drawing/2014/main" xmlns="" id="{6175F2CC-1311-45D8-BD43-2CDFBBFDA5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768"/>
                          <a:ext cx="1056" cy="872"/>
                        </a:xfrm>
                        <a:prstGeom prst="rect">
                          <a:avLst/>
                        </a:prstGeom>
                        <a:noFill/>
                        <a:ln>
                          <a:noFill/>
                        </a:ln>
                        <a:effectLst/>
                        <a:extLst>
                          <a:ext uri="{909E8E84-426E-40DD-AFC4-6F175D3DCCD1}">
                            <a14:hiddenFill xmlns:a14="http://schemas.microsoft.com/office/drawing/2010/main">
                              <a:solidFill>
                                <a:srgbClr val="6CAAC0"/>
                              </a:solidFill>
                            </a14:hiddenFill>
                          </a:ext>
                          <a:ext uri="{91240B29-F687-4F45-9708-019B960494DF}">
                            <a14:hiddenLine xmlns:a14="http://schemas.microsoft.com/office/drawing/2010/main" w="9525">
                              <a:solidFill>
                                <a:srgbClr val="366B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Rectangle 9">
            <a:extLst>
              <a:ext uri="{FF2B5EF4-FFF2-40B4-BE49-F238E27FC236}">
                <a16:creationId xmlns:a16="http://schemas.microsoft.com/office/drawing/2014/main" xmlns="" id="{7D2D95F7-DF93-41C1-9847-2CDD0795F7F9}"/>
              </a:ext>
            </a:extLst>
          </p:cNvPr>
          <p:cNvSpPr>
            <a:spLocks noChangeArrowheads="1"/>
          </p:cNvSpPr>
          <p:nvPr/>
        </p:nvSpPr>
        <p:spPr bwMode="auto">
          <a:xfrm>
            <a:off x="2501901" y="3908176"/>
            <a:ext cx="3795713"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90" tIns="51296" rIns="102590" bIns="51296">
            <a:spAutoFit/>
          </a:bodyPr>
          <a:lstStyle>
            <a:lvl1pPr defTabSz="1019175"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defTabSz="1019175"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defTabSz="1019175"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defTabSz="1019175"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defTabSz="1019175"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r" defTabSz="1019175" rtl="0" eaLnBrk="1" fontAlgn="auto" latinLnBrk="1" hangingPunct="1">
              <a:lnSpc>
                <a:spcPct val="85000"/>
              </a:lnSpc>
              <a:spcBef>
                <a:spcPct val="0"/>
              </a:spcBef>
              <a:spcAft>
                <a:spcPts val="120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按部就班</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随时控制</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明确规则和结构</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有计划、有条理</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快速判断、决定</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确定</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最终期限</a:t>
            </a:r>
            <a:b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避免“燃眉之急”的压力</a:t>
            </a:r>
          </a:p>
        </p:txBody>
      </p:sp>
      <p:sp>
        <p:nvSpPr>
          <p:cNvPr id="31" name="Rectangle 10">
            <a:extLst>
              <a:ext uri="{FF2B5EF4-FFF2-40B4-BE49-F238E27FC236}">
                <a16:creationId xmlns:a16="http://schemas.microsoft.com/office/drawing/2014/main" xmlns="" id="{DF01CC10-636D-4D2B-A971-ECB8FD0D0B48}"/>
              </a:ext>
            </a:extLst>
          </p:cNvPr>
          <p:cNvSpPr>
            <a:spLocks noChangeArrowheads="1"/>
          </p:cNvSpPr>
          <p:nvPr/>
        </p:nvSpPr>
        <p:spPr bwMode="auto">
          <a:xfrm>
            <a:off x="6146800" y="3908177"/>
            <a:ext cx="4648200" cy="2625725"/>
          </a:xfrm>
          <a:prstGeom prst="rect">
            <a:avLst/>
          </a:prstGeom>
          <a:noFill/>
          <a:ln>
            <a:noFill/>
          </a:ln>
          <a:effectLst/>
        </p:spPr>
        <p:txBody>
          <a:bodyPr lIns="102590" tIns="51296" rIns="102590" bIns="51296">
            <a:spAutoFit/>
          </a:bodyPr>
          <a:lstStyle/>
          <a:p>
            <a:pPr marL="0" marR="0" lvl="0" indent="0" algn="l" defTabSz="1019175" rtl="0" eaLnBrk="1" fontAlgn="auto" latinLnBrk="1" hangingPunct="1">
              <a:lnSpc>
                <a:spcPct val="64000"/>
              </a:lnSpc>
              <a:spcBef>
                <a:spcPts val="0"/>
              </a:spcBef>
              <a:spcAft>
                <a:spcPts val="1200"/>
              </a:spcAft>
              <a:buClrTx/>
              <a:buSzTx/>
              <a:buFontTx/>
              <a:buNone/>
              <a:tabLst/>
              <a:defRPr/>
            </a:pPr>
            <a:r>
              <a:rPr kumimoji="1" lang="en-US" altLang="zh-CN" sz="3200" b="0" i="0" u="none" strike="noStrike" kern="1200" cap="none" spc="0" normalizeH="0" baseline="0" noProof="0" dirty="0">
                <a:ln>
                  <a:noFill/>
                </a:ln>
                <a:solidFill>
                  <a:srgbClr val="A5A5A5">
                    <a:lumMod val="75000"/>
                  </a:srgbClr>
                </a:solidFill>
                <a:effectLst/>
                <a:uLnTx/>
                <a:uFillTx/>
                <a:latin typeface="微软雅黑" pitchFamily="34" charset="-122"/>
                <a:ea typeface="微软雅黑" pitchFamily="34" charset="-122"/>
                <a:cs typeface="+mn-cs"/>
              </a:rPr>
              <a:t>⊕</a:t>
            </a:r>
            <a:r>
              <a:rPr kumimoji="1" lang="en-US" altLang="zh-CN"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随遇而安</a:t>
            </a:r>
            <a:b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A5A5A5">
                    <a:lumMod val="75000"/>
                  </a:srgbClr>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不断体验</a:t>
            </a:r>
            <a:b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A5A5A5">
                    <a:lumMod val="75000"/>
                  </a:srgbClr>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确定基本方向</a:t>
            </a:r>
            <a:b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A5A5A5">
                    <a:lumMod val="75000"/>
                  </a:srgbClr>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灵活的、即兴的</a:t>
            </a:r>
            <a:b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A5A5A5">
                    <a:lumMod val="75000"/>
                  </a:srgbClr>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喜欢开放、获取</a:t>
            </a:r>
            <a:b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A5A5A5">
                    <a:lumMod val="75000"/>
                  </a:srgbClr>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好奇</a:t>
            </a:r>
            <a:b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A5A5A5">
                    <a:lumMod val="75000"/>
                  </a:srgbClr>
                </a:solidFill>
                <a:effectLst/>
                <a:uLnTx/>
                <a:uFillTx/>
                <a:latin typeface="微软雅黑" pitchFamily="34" charset="-122"/>
                <a:ea typeface="微软雅黑" pitchFamily="34" charset="-122"/>
                <a:cs typeface="+mn-cs"/>
              </a:rPr>
              <a:t>⊕</a:t>
            </a:r>
            <a:r>
              <a:rPr kumimoji="1" lang="zh-CN" altLang="en-US" sz="3200" b="0" i="0" u="none" strike="noStrike" kern="1200" cap="none" spc="0" normalizeH="0" baseline="0" noProof="0" dirty="0">
                <a:ln>
                  <a:noFill/>
                </a:ln>
                <a:solidFill>
                  <a:srgbClr val="FFCC66"/>
                </a:solidFill>
                <a:effectLst/>
                <a:uLnTx/>
                <a:uFillTx/>
                <a:latin typeface="微软雅黑" pitchFamily="34" charset="-122"/>
                <a:ea typeface="微软雅黑"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新的发现</a:t>
            </a:r>
            <a:b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br>
            <a:r>
              <a:rPr kumimoji="1" lang="zh-CN" altLang="en-US" sz="3200" b="0" i="0" u="none" strike="noStrike" kern="1200" cap="none" spc="0" normalizeH="0" baseline="0" noProof="0" dirty="0">
                <a:ln>
                  <a:noFill/>
                </a:ln>
                <a:solidFill>
                  <a:srgbClr val="A5A5A5">
                    <a:lumMod val="75000"/>
                  </a:srgbClr>
                </a:solidFill>
                <a:effectLst/>
                <a:uLnTx/>
                <a:uFillTx/>
                <a:latin typeface="微软雅黑" pitchFamily="34" charset="-122"/>
                <a:ea typeface="微软雅黑"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从最后关头压力中得到动力</a:t>
            </a:r>
          </a:p>
        </p:txBody>
      </p:sp>
      <p:sp>
        <p:nvSpPr>
          <p:cNvPr id="44042" name="Rectangle 14">
            <a:extLst>
              <a:ext uri="{FF2B5EF4-FFF2-40B4-BE49-F238E27FC236}">
                <a16:creationId xmlns:a16="http://schemas.microsoft.com/office/drawing/2014/main" xmlns="" id="{9272C27F-EC63-4A47-98E9-B7EE08752ED9}"/>
              </a:ext>
            </a:extLst>
          </p:cNvPr>
          <p:cNvSpPr>
            <a:spLocks noChangeArrowheads="1"/>
          </p:cNvSpPr>
          <p:nvPr/>
        </p:nvSpPr>
        <p:spPr bwMode="auto">
          <a:xfrm>
            <a:off x="2040731" y="866526"/>
            <a:ext cx="779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rPr>
              <a:t>活动</a:t>
            </a:r>
            <a:r>
              <a:rPr kumimoji="0" lang="en-US" altLang="zh-CN"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rPr>
              <a:t>2</a:t>
            </a:r>
            <a:endParaRPr kumimoji="0" lang="zh-CN" altLang="en-US" sz="1800" b="1" i="0" u="none" strike="noStrike" kern="1200" cap="none" spc="0" normalizeH="0" baseline="0" noProof="0" dirty="0">
              <a:ln>
                <a:noFill/>
              </a:ln>
              <a:solidFill>
                <a:srgbClr val="558ED5"/>
              </a:solidFill>
              <a:effectLst/>
              <a:uLnTx/>
              <a:uFillTx/>
              <a:latin typeface="Franklin Gothic Book" panose="020B05030201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DFC3E0C5-24E2-40C4-8C40-89139A2A0C56}"/>
              </a:ext>
            </a:extLst>
          </p:cNvPr>
          <p:cNvSpPr txBox="1">
            <a:spLocks noChangeArrowheads="1"/>
          </p:cNvSpPr>
          <p:nvPr/>
        </p:nvSpPr>
        <p:spPr>
          <a:xfrm>
            <a:off x="1752601" y="1324166"/>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J-P</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维度：行动方式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AB19840F-7CDE-459C-B39F-746EA45143CD}"/>
              </a:ext>
            </a:extLst>
          </p:cNvPr>
          <p:cNvCxnSpPr/>
          <p:nvPr/>
        </p:nvCxnSpPr>
        <p:spPr>
          <a:xfrm>
            <a:off x="1981200" y="2086166"/>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496D5366-19D9-4851-AC2F-1C1FB589E96B}"/>
              </a:ext>
            </a:extLst>
          </p:cNvPr>
          <p:cNvSpPr/>
          <p:nvPr/>
        </p:nvSpPr>
        <p:spPr>
          <a:xfrm>
            <a:off x="2279651" y="2630679"/>
            <a:ext cx="7720013" cy="831850"/>
          </a:xfrm>
          <a:prstGeom prst="rect">
            <a:avLst/>
          </a:prstGeom>
        </p:spPr>
        <p:txBody>
          <a:bodyPr>
            <a:spAutoFit/>
          </a:bodyPr>
          <a:lstStyle/>
          <a:p>
            <a:pPr marL="0" marR="0" lvl="0" indent="0" algn="l" defTabSz="914400" rtl="0" eaLnBrk="1" fontAlgn="auto" latinLnBrk="1" hangingPunct="1">
              <a:lnSpc>
                <a:spcPct val="100000"/>
              </a:lnSpc>
              <a:spcBef>
                <a:spcPct val="20000"/>
              </a:spcBef>
              <a:spcAft>
                <a:spcPts val="0"/>
              </a:spcAft>
              <a:buClrTx/>
              <a:buSzTx/>
              <a:buFontTx/>
              <a:buNone/>
              <a:tabLst/>
              <a:defRPr/>
            </a:pP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J</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judging</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r>
              <a:rPr kumimoji="0" lang="zh-CN" altLang="en-US" sz="2400" b="0"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判断。喜欢将事情管理的井井有条，过一种有计划的、井然有序的生活</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p>
        </p:txBody>
      </p:sp>
      <p:sp>
        <p:nvSpPr>
          <p:cNvPr id="3" name="矩形 2">
            <a:extLst>
              <a:ext uri="{FF2B5EF4-FFF2-40B4-BE49-F238E27FC236}">
                <a16:creationId xmlns:a16="http://schemas.microsoft.com/office/drawing/2014/main" xmlns="" id="{B12EF5BA-E500-4E87-A538-5DCDBF2D4975}"/>
              </a:ext>
            </a:extLst>
          </p:cNvPr>
          <p:cNvSpPr/>
          <p:nvPr/>
        </p:nvSpPr>
        <p:spPr>
          <a:xfrm>
            <a:off x="2497139" y="3856230"/>
            <a:ext cx="7272337" cy="706437"/>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 其特征是：有计划有系统有规则，按部就班，喜欢组织管理自己的生活。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EDCB2BCA-A6D5-4916-ADA6-E482ECDEBE87}"/>
              </a:ext>
            </a:extLst>
          </p:cNvPr>
          <p:cNvSpPr txBox="1">
            <a:spLocks noChangeArrowheads="1"/>
          </p:cNvSpPr>
          <p:nvPr/>
        </p:nvSpPr>
        <p:spPr>
          <a:xfrm>
            <a:off x="1752601" y="1178831"/>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J-P</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维度：行动方式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BC743FE7-18DF-4DC1-83A5-1A6FBAE59BC9}"/>
              </a:ext>
            </a:extLst>
          </p:cNvPr>
          <p:cNvCxnSpPr/>
          <p:nvPr/>
        </p:nvCxnSpPr>
        <p:spPr>
          <a:xfrm>
            <a:off x="1981200" y="1940831"/>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E398670D-6BA1-4849-BF31-1A95B495F026}"/>
              </a:ext>
            </a:extLst>
          </p:cNvPr>
          <p:cNvSpPr/>
          <p:nvPr/>
        </p:nvSpPr>
        <p:spPr>
          <a:xfrm>
            <a:off x="2279651" y="2485345"/>
            <a:ext cx="7720013" cy="1201737"/>
          </a:xfrm>
          <a:prstGeom prst="rect">
            <a:avLst/>
          </a:prstGeom>
        </p:spPr>
        <p:txBody>
          <a:bodyPr>
            <a:spAutoFit/>
          </a:bodyPr>
          <a:lstStyle/>
          <a:p>
            <a:pPr marL="0" marR="0" lvl="0" indent="0" algn="l" defTabSz="914400" rtl="0" eaLnBrk="1" fontAlgn="auto" latinLnBrk="1" hangingPunct="1">
              <a:lnSpc>
                <a:spcPct val="100000"/>
              </a:lnSpc>
              <a:spcBef>
                <a:spcPct val="20000"/>
              </a:spcBef>
              <a:spcAft>
                <a:spcPts val="0"/>
              </a:spcAft>
              <a:buClrTx/>
              <a:buSzTx/>
              <a:buFontTx/>
              <a:buNone/>
              <a:tabLst/>
              <a:defRPr/>
            </a:pP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P</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perceiving</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a:t>
            </a:r>
            <a:r>
              <a:rPr kumimoji="0" lang="zh-CN" altLang="en-US" sz="2400" b="0"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知觉。喜欢以一种灵活、自发的方式生活，更愿意去体验和理解生活而不是去控制它，善于调节自己适应当前场合的需要，并从中获得能量。</a:t>
            </a:r>
          </a:p>
        </p:txBody>
      </p:sp>
      <p:sp>
        <p:nvSpPr>
          <p:cNvPr id="3" name="矩形 2">
            <a:extLst>
              <a:ext uri="{FF2B5EF4-FFF2-40B4-BE49-F238E27FC236}">
                <a16:creationId xmlns:a16="http://schemas.microsoft.com/office/drawing/2014/main" xmlns="" id="{720E013A-742B-472E-8869-84B0CFBDE756}"/>
              </a:ext>
            </a:extLst>
          </p:cNvPr>
          <p:cNvSpPr/>
          <p:nvPr/>
        </p:nvSpPr>
        <p:spPr>
          <a:xfrm>
            <a:off x="2279650" y="4025219"/>
            <a:ext cx="7272338" cy="1016000"/>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其特征是：灵活、随意、开放，适应，不喜欢把事情确定下来，以留有改变的可能性，最后一分钟的压力会使他们感到活力充沛。</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989CDB74-CE11-4B81-9A76-76CDE38F79CB}"/>
              </a:ext>
            </a:extLst>
          </p:cNvPr>
          <p:cNvSpPr txBox="1">
            <a:spLocks noChangeArrowheads="1"/>
          </p:cNvSpPr>
          <p:nvPr/>
        </p:nvSpPr>
        <p:spPr>
          <a:xfrm>
            <a:off x="1752601" y="1306001"/>
            <a:ext cx="7656513"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J-P</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维度：行动方式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0339632F-111A-4B83-9ED8-9E2CD508D9F4}"/>
              </a:ext>
            </a:extLst>
          </p:cNvPr>
          <p:cNvCxnSpPr/>
          <p:nvPr/>
        </p:nvCxnSpPr>
        <p:spPr>
          <a:xfrm>
            <a:off x="1981200" y="2068001"/>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47110" name="矩形 1">
            <a:extLst>
              <a:ext uri="{FF2B5EF4-FFF2-40B4-BE49-F238E27FC236}">
                <a16:creationId xmlns:a16="http://schemas.microsoft.com/office/drawing/2014/main" xmlns="" id="{1B4A02A7-28FA-42D5-9D29-EDA1CB6A6BAF}"/>
              </a:ext>
            </a:extLst>
          </p:cNvPr>
          <p:cNvSpPr>
            <a:spLocks noChangeArrowheads="1"/>
          </p:cNvSpPr>
          <p:nvPr/>
        </p:nvSpPr>
        <p:spPr bwMode="auto">
          <a:xfrm>
            <a:off x="2135189" y="2449002"/>
            <a:ext cx="8029575" cy="301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活动</a:t>
            </a:r>
            <a:r>
              <a:rPr kumimoji="0" lang="en-US" altLang="zh-CN"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3</a:t>
            </a:r>
            <a:r>
              <a:rPr kumimoji="0" lang="zh-CN" altLang="en-US" sz="24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：五个问题</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凡事计划</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随意而行？</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喜欢自己掌握一切</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喜欢让别人来做出安排？</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时间观念很强，总是非常守时</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经常迟到，让时间在不知不觉中溜走了？</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把一切安排得井井有条</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总是找不到东西，杂乱无章？</a:t>
            </a:r>
          </a:p>
          <a:p>
            <a:pPr marL="0" marR="0" lvl="0" indent="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先做好工作和家务再休息</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找借口拖延该做的工作？</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xmlns="" id="{32405323-A5B5-4A7D-8183-A6AC5C36F6DA}"/>
              </a:ext>
            </a:extLst>
          </p:cNvPr>
          <p:cNvSpPr txBox="1">
            <a:spLocks noChangeArrowheads="1"/>
          </p:cNvSpPr>
          <p:nvPr/>
        </p:nvSpPr>
        <p:spPr bwMode="auto">
          <a:xfrm>
            <a:off x="2208213" y="3213100"/>
            <a:ext cx="741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MBTI</a:t>
            </a:r>
            <a:r>
              <a:rPr kumimoji="0" lang="zh-CN" altLang="en-US"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与职业的匹配举例</a:t>
            </a:r>
            <a:endParaRPr kumimoji="0" lang="zh-CN" altLang="en-US" sz="32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a:extLst>
              <a:ext uri="{FF2B5EF4-FFF2-40B4-BE49-F238E27FC236}">
                <a16:creationId xmlns:a16="http://schemas.microsoft.com/office/drawing/2014/main" xmlns="" id="{3B2CAF5D-485A-4897-B74C-BFC8CCAB1AA5}"/>
              </a:ext>
            </a:extLst>
          </p:cNvPr>
          <p:cNvCxnSpPr/>
          <p:nvPr/>
        </p:nvCxnSpPr>
        <p:spPr>
          <a:xfrm>
            <a:off x="1981200" y="1371600"/>
            <a:ext cx="6400800" cy="0"/>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TextBox 3">
            <a:extLst>
              <a:ext uri="{FF2B5EF4-FFF2-40B4-BE49-F238E27FC236}">
                <a16:creationId xmlns:a16="http://schemas.microsoft.com/office/drawing/2014/main" xmlns="" id="{341561DC-F8FE-4655-A4A9-7D08F17EFE9A}"/>
              </a:ext>
            </a:extLst>
          </p:cNvPr>
          <p:cNvSpPr txBox="1">
            <a:spLocks noChangeArrowheads="1"/>
          </p:cNvSpPr>
          <p:nvPr/>
        </p:nvSpPr>
        <p:spPr bwMode="auto">
          <a:xfrm>
            <a:off x="1876425" y="1207060"/>
            <a:ext cx="5715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性格与职业</a:t>
            </a:r>
            <a:r>
              <a:rPr kumimoji="0" lang="en-US" altLang="zh-CN"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匹配</a:t>
            </a:r>
          </a:p>
        </p:txBody>
      </p:sp>
      <p:sp>
        <p:nvSpPr>
          <p:cNvPr id="49158" name="TextBox 5">
            <a:extLst>
              <a:ext uri="{FF2B5EF4-FFF2-40B4-BE49-F238E27FC236}">
                <a16:creationId xmlns:a16="http://schemas.microsoft.com/office/drawing/2014/main" xmlns="" id="{39E04BA7-13DA-4766-8150-3269E42B42D0}"/>
              </a:ext>
            </a:extLst>
          </p:cNvPr>
          <p:cNvSpPr txBox="1">
            <a:spLocks noChangeArrowheads="1"/>
          </p:cNvSpPr>
          <p:nvPr/>
        </p:nvSpPr>
        <p:spPr bwMode="auto">
          <a:xfrm>
            <a:off x="2514600" y="2550085"/>
            <a:ext cx="70866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Char char="Ø"/>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性格决定了你跟别人沟通的方式、讲话的方法、工作的风格。</a:t>
            </a:r>
            <a:endPar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ct val="0"/>
              </a:spcBef>
              <a:spcAft>
                <a:spcPts val="0"/>
              </a:spcAft>
              <a:buClrTx/>
              <a:buSzTx/>
              <a:buFont typeface="Wingdings" panose="05000000000000000000" pitchFamily="2" charset="2"/>
              <a:buChar char="Ø"/>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性格类型与工作要求的最佳匹配，使我们成为更有效的工作者。</a:t>
            </a:r>
          </a:p>
        </p:txBody>
      </p:sp>
      <p:cxnSp>
        <p:nvCxnSpPr>
          <p:cNvPr id="9" name="直接连接符 8">
            <a:extLst>
              <a:ext uri="{FF2B5EF4-FFF2-40B4-BE49-F238E27FC236}">
                <a16:creationId xmlns:a16="http://schemas.microsoft.com/office/drawing/2014/main" xmlns="" id="{193E38BB-CBD8-4921-B10D-986F724770E8}"/>
              </a:ext>
            </a:extLst>
          </p:cNvPr>
          <p:cNvCxnSpPr/>
          <p:nvPr/>
        </p:nvCxnSpPr>
        <p:spPr>
          <a:xfrm>
            <a:off x="2057400" y="1849997"/>
            <a:ext cx="6096000" cy="0"/>
          </a:xfrm>
          <a:prstGeom prst="line">
            <a:avLst/>
          </a:prstGeom>
          <a:ln>
            <a:solidFill>
              <a:srgbClr val="0070C0"/>
            </a:solidFill>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xmlns="" id="{ACA76E3C-A207-4210-A3E2-AA5BAB5ED844}"/>
              </a:ext>
            </a:extLst>
          </p:cNvPr>
          <p:cNvSpPr txBox="1">
            <a:spLocks noChangeArrowheads="1"/>
          </p:cNvSpPr>
          <p:nvPr/>
        </p:nvSpPr>
        <p:spPr>
          <a:xfrm>
            <a:off x="2286001" y="1676400"/>
            <a:ext cx="7123113" cy="5181600"/>
          </a:xfrm>
          <a:prstGeom prst="rect">
            <a:avLst/>
          </a:prstGeom>
        </p:spPr>
        <p:txBody>
          <a:bodyPr/>
          <a:lstStyle/>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税务人员：</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100%</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具有</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S</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倾向</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律师：</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&gt;50%</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是</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ISTJ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ESTJ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INTJ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ENTP</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程序员：</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S</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偏好的工作优于</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N</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偏向</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护理人员：</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&gt;60%</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是</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ENFP</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ESFP</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飞行员：</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&gt;88%</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是</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STJ</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教育实践：</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SFP</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高校研究倾向教师：</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NT</a:t>
            </a:r>
          </a:p>
        </p:txBody>
      </p:sp>
      <p:sp>
        <p:nvSpPr>
          <p:cNvPr id="50182" name="TextBox 3">
            <a:extLst>
              <a:ext uri="{FF2B5EF4-FFF2-40B4-BE49-F238E27FC236}">
                <a16:creationId xmlns:a16="http://schemas.microsoft.com/office/drawing/2014/main" xmlns="" id="{596A5EA6-575E-4B1D-B121-5B2FE10948EB}"/>
              </a:ext>
            </a:extLst>
          </p:cNvPr>
          <p:cNvSpPr txBox="1">
            <a:spLocks noChangeArrowheads="1"/>
          </p:cNvSpPr>
          <p:nvPr/>
        </p:nvSpPr>
        <p:spPr bwMode="auto">
          <a:xfrm>
            <a:off x="1876425" y="728663"/>
            <a:ext cx="5715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相关统计</a:t>
            </a:r>
          </a:p>
        </p:txBody>
      </p:sp>
      <p:cxnSp>
        <p:nvCxnSpPr>
          <p:cNvPr id="9" name="直接连接符 8">
            <a:extLst>
              <a:ext uri="{FF2B5EF4-FFF2-40B4-BE49-F238E27FC236}">
                <a16:creationId xmlns:a16="http://schemas.microsoft.com/office/drawing/2014/main" xmlns="" id="{3CF181AD-76D3-447F-8331-40675E816651}"/>
              </a:ext>
            </a:extLst>
          </p:cNvPr>
          <p:cNvCxnSpPr/>
          <p:nvPr/>
        </p:nvCxnSpPr>
        <p:spPr>
          <a:xfrm>
            <a:off x="2057400" y="1371600"/>
            <a:ext cx="6096000" cy="0"/>
          </a:xfrm>
          <a:prstGeom prst="line">
            <a:avLst/>
          </a:prstGeom>
          <a:ln>
            <a:solidFill>
              <a:srgbClr val="0070C0"/>
            </a:solidFill>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xmlns="" id="{4931A402-8DD2-4E0A-B105-33D4D7553CFF}"/>
              </a:ext>
            </a:extLst>
          </p:cNvPr>
          <p:cNvSpPr txBox="1">
            <a:spLocks noChangeArrowheads="1"/>
          </p:cNvSpPr>
          <p:nvPr/>
        </p:nvSpPr>
        <p:spPr>
          <a:xfrm>
            <a:off x="2286000" y="1676400"/>
            <a:ext cx="8382000" cy="5181600"/>
          </a:xfrm>
          <a:prstGeom prst="rect">
            <a:avLst/>
          </a:prstGeom>
        </p:spPr>
        <p:txBody>
          <a:bodyPr/>
          <a:lstStyle/>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领导干部：</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ESFJ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最多，其次是</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ESTJ</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企业管理者：</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ESTJ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ISTJ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比较典型</a:t>
            </a:r>
            <a:endPar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人力资源管理者：</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ESFJ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最高，其次是</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ESTJ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ESFP</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图书馆员：</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ISFJ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和</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ISTJ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居多</a:t>
            </a:r>
            <a:endPar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辅导员：</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ISFJ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最高，其次是</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ESTJ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和</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ESFP</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吸毒群体：</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ESFP</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比较典型</a:t>
            </a:r>
            <a:endPar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Char char="Ø"/>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中国大众：</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ISFJ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最高，</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ENFJ</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最少</a:t>
            </a:r>
            <a:endPar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1206" name="TextBox 3">
            <a:extLst>
              <a:ext uri="{FF2B5EF4-FFF2-40B4-BE49-F238E27FC236}">
                <a16:creationId xmlns:a16="http://schemas.microsoft.com/office/drawing/2014/main" xmlns="" id="{6A859FDC-391F-4C3A-8352-C2A71E670AD3}"/>
              </a:ext>
            </a:extLst>
          </p:cNvPr>
          <p:cNvSpPr txBox="1">
            <a:spLocks noChangeArrowheads="1"/>
          </p:cNvSpPr>
          <p:nvPr/>
        </p:nvSpPr>
        <p:spPr bwMode="auto">
          <a:xfrm>
            <a:off x="1876425" y="728663"/>
            <a:ext cx="5715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相关统计</a:t>
            </a:r>
          </a:p>
        </p:txBody>
      </p:sp>
      <p:cxnSp>
        <p:nvCxnSpPr>
          <p:cNvPr id="7" name="直接连接符 6">
            <a:extLst>
              <a:ext uri="{FF2B5EF4-FFF2-40B4-BE49-F238E27FC236}">
                <a16:creationId xmlns:a16="http://schemas.microsoft.com/office/drawing/2014/main" xmlns="" id="{EFE1CA81-4EF1-4B8C-8A70-22B025434044}"/>
              </a:ext>
            </a:extLst>
          </p:cNvPr>
          <p:cNvCxnSpPr/>
          <p:nvPr/>
        </p:nvCxnSpPr>
        <p:spPr>
          <a:xfrm>
            <a:off x="2057400" y="1371600"/>
            <a:ext cx="6096000" cy="0"/>
          </a:xfrm>
          <a:prstGeom prst="line">
            <a:avLst/>
          </a:prstGeom>
          <a:ln>
            <a:solidFill>
              <a:srgbClr val="0070C0"/>
            </a:solidFill>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xmlns="" id="{67D82C1C-54EB-4A7F-B581-C3868D3C5A9A}"/>
              </a:ext>
            </a:extLst>
          </p:cNvPr>
          <p:cNvCxnSpPr/>
          <p:nvPr/>
        </p:nvCxnSpPr>
        <p:spPr>
          <a:xfrm>
            <a:off x="1981200" y="1386463"/>
            <a:ext cx="6400800" cy="0"/>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7" name="表格 6">
            <a:extLst>
              <a:ext uri="{FF2B5EF4-FFF2-40B4-BE49-F238E27FC236}">
                <a16:creationId xmlns:a16="http://schemas.microsoft.com/office/drawing/2014/main" xmlns="" id="{9A8731A9-A808-4F0F-A7F9-A818E5DD8C92}"/>
              </a:ext>
            </a:extLst>
          </p:cNvPr>
          <p:cNvGraphicFramePr>
            <a:graphicFrameLocks noGrp="1"/>
          </p:cNvGraphicFramePr>
          <p:nvPr>
            <p:extLst>
              <p:ext uri="{D42A27DB-BD31-4B8C-83A1-F6EECF244321}">
                <p14:modId xmlns:p14="http://schemas.microsoft.com/office/powerpoint/2010/main" val="1145311087"/>
              </p:ext>
            </p:extLst>
          </p:nvPr>
        </p:nvGraphicFramePr>
        <p:xfrm>
          <a:off x="2209800" y="1672213"/>
          <a:ext cx="7772400" cy="45720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xmlns="" val="20000"/>
                    </a:ext>
                  </a:extLst>
                </a:gridCol>
                <a:gridCol w="3886200">
                  <a:extLst>
                    <a:ext uri="{9D8B030D-6E8A-4147-A177-3AD203B41FA5}">
                      <a16:colId xmlns:a16="http://schemas.microsoft.com/office/drawing/2014/main" xmlns="" val="20001"/>
                    </a:ext>
                  </a:extLst>
                </a:gridCol>
              </a:tblGrid>
              <a:tr h="1143000">
                <a:tc>
                  <a:txBody>
                    <a:bodyPr/>
                    <a:lstStyle/>
                    <a:p>
                      <a:pPr algn="ctr"/>
                      <a:r>
                        <a:rPr lang="en-US" altLang="zh-CN" sz="4400" b="1" dirty="0">
                          <a:solidFill>
                            <a:schemeClr val="tx1"/>
                          </a:solidFill>
                        </a:rPr>
                        <a:t>E</a:t>
                      </a:r>
                      <a:endParaRPr lang="zh-CN" altLang="en-US" sz="4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chemeClr val="tx1"/>
                          </a:solidFill>
                        </a:rPr>
                        <a:t>I</a:t>
                      </a:r>
                      <a:endParaRPr lang="zh-CN" altLang="en-US" sz="4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43000">
                <a:tc>
                  <a:txBody>
                    <a:bodyPr/>
                    <a:lstStyle/>
                    <a:p>
                      <a:pPr algn="ctr"/>
                      <a:r>
                        <a:rPr lang="en-US" altLang="zh-CN" sz="4400" b="1" dirty="0">
                          <a:solidFill>
                            <a:schemeClr val="tx1"/>
                          </a:solidFill>
                        </a:rPr>
                        <a:t>S</a:t>
                      </a:r>
                      <a:endParaRPr lang="zh-CN" altLang="en-US" sz="4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chemeClr val="tx1"/>
                          </a:solidFill>
                        </a:rPr>
                        <a:t>N</a:t>
                      </a:r>
                      <a:endParaRPr lang="zh-CN" altLang="en-US" sz="4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143000">
                <a:tc>
                  <a:txBody>
                    <a:bodyPr/>
                    <a:lstStyle/>
                    <a:p>
                      <a:pPr algn="ctr"/>
                      <a:r>
                        <a:rPr lang="en-US" altLang="zh-CN" sz="4400" b="1" dirty="0">
                          <a:solidFill>
                            <a:schemeClr val="tx1"/>
                          </a:solidFill>
                        </a:rPr>
                        <a:t>T</a:t>
                      </a:r>
                      <a:endParaRPr lang="zh-CN" altLang="en-US" sz="4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chemeClr val="tx1"/>
                          </a:solidFill>
                        </a:rPr>
                        <a:t>F</a:t>
                      </a:r>
                      <a:endParaRPr lang="zh-CN" altLang="en-US" sz="4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143000">
                <a:tc>
                  <a:txBody>
                    <a:bodyPr/>
                    <a:lstStyle/>
                    <a:p>
                      <a:pPr algn="ctr"/>
                      <a:r>
                        <a:rPr lang="en-US" altLang="zh-CN" sz="4400" b="1" dirty="0">
                          <a:solidFill>
                            <a:schemeClr val="tx1"/>
                          </a:solidFill>
                        </a:rPr>
                        <a:t>J</a:t>
                      </a:r>
                      <a:endParaRPr lang="zh-CN" altLang="en-US" sz="4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chemeClr val="tx1"/>
                          </a:solidFill>
                        </a:rPr>
                        <a:t>P</a:t>
                      </a:r>
                      <a:endParaRPr lang="zh-CN" altLang="en-US" sz="4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8" name="表格 7">
            <a:extLst>
              <a:ext uri="{FF2B5EF4-FFF2-40B4-BE49-F238E27FC236}">
                <a16:creationId xmlns:a16="http://schemas.microsoft.com/office/drawing/2014/main" xmlns="" id="{D773022E-EC89-4CA2-956C-01B12FBD428A}"/>
              </a:ext>
            </a:extLst>
          </p:cNvPr>
          <p:cNvGraphicFramePr>
            <a:graphicFrameLocks noGrp="1"/>
          </p:cNvGraphicFramePr>
          <p:nvPr>
            <p:extLst>
              <p:ext uri="{D42A27DB-BD31-4B8C-83A1-F6EECF244321}">
                <p14:modId xmlns:p14="http://schemas.microsoft.com/office/powerpoint/2010/main" val="3106073005"/>
              </p:ext>
            </p:extLst>
          </p:nvPr>
        </p:nvGraphicFramePr>
        <p:xfrm>
          <a:off x="2209800" y="1672213"/>
          <a:ext cx="7772400" cy="45720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xmlns="" val="20000"/>
                    </a:ext>
                  </a:extLst>
                </a:gridCol>
                <a:gridCol w="1943100">
                  <a:extLst>
                    <a:ext uri="{9D8B030D-6E8A-4147-A177-3AD203B41FA5}">
                      <a16:colId xmlns:a16="http://schemas.microsoft.com/office/drawing/2014/main" xmlns="" val="20001"/>
                    </a:ext>
                  </a:extLst>
                </a:gridCol>
                <a:gridCol w="1943100">
                  <a:extLst>
                    <a:ext uri="{9D8B030D-6E8A-4147-A177-3AD203B41FA5}">
                      <a16:colId xmlns:a16="http://schemas.microsoft.com/office/drawing/2014/main" xmlns="" val="20002"/>
                    </a:ext>
                  </a:extLst>
                </a:gridCol>
                <a:gridCol w="1943100">
                  <a:extLst>
                    <a:ext uri="{9D8B030D-6E8A-4147-A177-3AD203B41FA5}">
                      <a16:colId xmlns:a16="http://schemas.microsoft.com/office/drawing/2014/main" xmlns="" val="20003"/>
                    </a:ext>
                  </a:extLst>
                </a:gridCol>
              </a:tblGrid>
              <a:tr h="1143000">
                <a:tc>
                  <a:txBody>
                    <a:bodyPr/>
                    <a:lstStyle/>
                    <a:p>
                      <a:pPr algn="ctr"/>
                      <a:r>
                        <a:rPr lang="en-US" altLang="zh-CN" sz="4400" b="1" dirty="0">
                          <a:solidFill>
                            <a:schemeClr val="tx1"/>
                          </a:solidFill>
                        </a:rPr>
                        <a:t>INTP</a:t>
                      </a:r>
                    </a:p>
                    <a:p>
                      <a:pPr marL="342900" indent="-342900" algn="ctr">
                        <a:spcBef>
                          <a:spcPct val="20000"/>
                        </a:spcBef>
                        <a:buFont typeface="Wingdings" pitchFamily="2" charset="2"/>
                        <a:buNone/>
                      </a:pPr>
                      <a:r>
                        <a:rPr kumimoji="1" lang="zh-CN" altLang="en-US" sz="1400" b="1" dirty="0">
                          <a:solidFill>
                            <a:schemeClr val="tx1"/>
                          </a:solidFill>
                          <a:latin typeface="Times New Roman" pitchFamily="18" charset="0"/>
                        </a:rPr>
                        <a:t>建筑师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chemeClr val="tx1"/>
                          </a:solidFill>
                        </a:rPr>
                        <a:t>INTJ</a:t>
                      </a:r>
                    </a:p>
                    <a:p>
                      <a:pPr marL="342900" indent="-342900" algn="ctr">
                        <a:spcBef>
                          <a:spcPct val="20000"/>
                        </a:spcBef>
                        <a:buFont typeface="Wingdings" pitchFamily="2" charset="2"/>
                        <a:buNone/>
                      </a:pPr>
                      <a:r>
                        <a:rPr kumimoji="1" lang="zh-CN" altLang="en-US" sz="1400" b="1" dirty="0">
                          <a:solidFill>
                            <a:schemeClr val="tx1"/>
                          </a:solidFill>
                          <a:latin typeface="Times New Roman" pitchFamily="18" charset="0"/>
                        </a:rPr>
                        <a:t>策划者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chemeClr val="tx1"/>
                          </a:solidFill>
                        </a:rPr>
                        <a:t>INFP</a:t>
                      </a:r>
                    </a:p>
                    <a:p>
                      <a:pPr marL="342900" indent="-342900" algn="ctr">
                        <a:spcBef>
                          <a:spcPct val="20000"/>
                        </a:spcBef>
                        <a:buFont typeface="Wingdings" pitchFamily="2" charset="2"/>
                        <a:buNone/>
                      </a:pPr>
                      <a:r>
                        <a:rPr kumimoji="1" lang="zh-CN" altLang="en-US" sz="1400" b="1" dirty="0">
                          <a:solidFill>
                            <a:schemeClr val="tx1"/>
                          </a:solidFill>
                          <a:latin typeface="Times New Roman" pitchFamily="18" charset="0"/>
                        </a:rPr>
                        <a:t>化解者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chemeClr val="tx1"/>
                          </a:solidFill>
                        </a:rPr>
                        <a:t>INFJ</a:t>
                      </a:r>
                    </a:p>
                    <a:p>
                      <a:pPr marL="342900" indent="-342900" algn="ctr">
                        <a:spcBef>
                          <a:spcPct val="20000"/>
                        </a:spcBef>
                        <a:buFont typeface="Wingdings" pitchFamily="2" charset="2"/>
                        <a:buNone/>
                      </a:pPr>
                      <a:r>
                        <a:rPr kumimoji="1" lang="zh-CN" altLang="en-US" sz="1400" b="1" dirty="0">
                          <a:solidFill>
                            <a:schemeClr val="tx1"/>
                          </a:solidFill>
                          <a:latin typeface="Times New Roman" pitchFamily="18" charset="0"/>
                        </a:rPr>
                        <a:t>劝告者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43000">
                <a:tc>
                  <a:txBody>
                    <a:bodyPr/>
                    <a:lstStyle/>
                    <a:p>
                      <a:pPr algn="ctr"/>
                      <a:r>
                        <a:rPr lang="en-US" altLang="zh-CN" sz="4400" b="1" dirty="0">
                          <a:solidFill>
                            <a:srgbClr val="0070C0"/>
                          </a:solidFill>
                        </a:rPr>
                        <a:t>ENTP</a:t>
                      </a:r>
                    </a:p>
                    <a:p>
                      <a:pPr marL="342900" indent="-342900" algn="ctr">
                        <a:spcBef>
                          <a:spcPct val="20000"/>
                        </a:spcBef>
                        <a:buFont typeface="Wingdings" pitchFamily="2" charset="2"/>
                        <a:buNone/>
                      </a:pPr>
                      <a:r>
                        <a:rPr kumimoji="1" lang="zh-CN" altLang="en-US" sz="1400" b="1" dirty="0">
                          <a:solidFill>
                            <a:srgbClr val="0070C0"/>
                          </a:solidFill>
                          <a:latin typeface="Times New Roman" pitchFamily="18" charset="0"/>
                        </a:rPr>
                        <a:t>发明家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rgbClr val="0070C0"/>
                          </a:solidFill>
                        </a:rPr>
                        <a:t>ENTJ</a:t>
                      </a:r>
                    </a:p>
                    <a:p>
                      <a:pPr marL="342900" indent="-342900" algn="ctr">
                        <a:spcBef>
                          <a:spcPct val="20000"/>
                        </a:spcBef>
                        <a:buFont typeface="Wingdings" pitchFamily="2" charset="2"/>
                        <a:buNone/>
                      </a:pPr>
                      <a:r>
                        <a:rPr kumimoji="1" lang="zh-CN" altLang="en-US" sz="1400" b="1" dirty="0">
                          <a:solidFill>
                            <a:srgbClr val="0070C0"/>
                          </a:solidFill>
                          <a:latin typeface="Times New Roman" pitchFamily="18" charset="0"/>
                        </a:rPr>
                        <a:t>陆军元帅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rgbClr val="0070C0"/>
                          </a:solidFill>
                        </a:rPr>
                        <a:t>ENFP</a:t>
                      </a:r>
                    </a:p>
                    <a:p>
                      <a:pPr marL="342900" indent="-342900" algn="ctr">
                        <a:spcBef>
                          <a:spcPct val="20000"/>
                        </a:spcBef>
                        <a:buFont typeface="Wingdings" pitchFamily="2" charset="2"/>
                        <a:buNone/>
                      </a:pPr>
                      <a:r>
                        <a:rPr kumimoji="1" lang="zh-CN" altLang="en-US" sz="1400" b="1" dirty="0">
                          <a:solidFill>
                            <a:srgbClr val="0070C0"/>
                          </a:solidFill>
                          <a:latin typeface="Times New Roman" pitchFamily="18" charset="0"/>
                        </a:rPr>
                        <a:t>奋斗者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rgbClr val="0070C0"/>
                          </a:solidFill>
                        </a:rPr>
                        <a:t>ENFJ</a:t>
                      </a:r>
                    </a:p>
                    <a:p>
                      <a:pPr marL="342900" indent="-342900" algn="ctr">
                        <a:spcBef>
                          <a:spcPct val="20000"/>
                        </a:spcBef>
                        <a:buFont typeface="Wingdings" pitchFamily="2" charset="2"/>
                        <a:buNone/>
                      </a:pPr>
                      <a:r>
                        <a:rPr kumimoji="1" lang="zh-CN" altLang="en-US" sz="1400" b="1" dirty="0">
                          <a:solidFill>
                            <a:srgbClr val="0070C0"/>
                          </a:solidFill>
                          <a:latin typeface="Times New Roman" pitchFamily="18" charset="0"/>
                        </a:rPr>
                        <a:t>教导者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143000">
                <a:tc>
                  <a:txBody>
                    <a:bodyPr/>
                    <a:lstStyle/>
                    <a:p>
                      <a:pPr algn="ctr"/>
                      <a:r>
                        <a:rPr lang="en-US" altLang="zh-CN" sz="4400" b="1" dirty="0">
                          <a:solidFill>
                            <a:srgbClr val="FF9900"/>
                          </a:solidFill>
                        </a:rPr>
                        <a:t>ISFP</a:t>
                      </a:r>
                    </a:p>
                    <a:p>
                      <a:pPr marL="342900" indent="-342900" algn="ctr">
                        <a:spcBef>
                          <a:spcPct val="20000"/>
                        </a:spcBef>
                        <a:buFont typeface="Wingdings" pitchFamily="2" charset="2"/>
                        <a:buNone/>
                      </a:pPr>
                      <a:r>
                        <a:rPr kumimoji="1" lang="zh-CN" altLang="en-US" sz="1400" b="1" dirty="0">
                          <a:solidFill>
                            <a:srgbClr val="FF9900"/>
                          </a:solidFill>
                          <a:latin typeface="Times New Roman" pitchFamily="18" charset="0"/>
                        </a:rPr>
                        <a:t>创作者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rgbClr val="FF9900"/>
                          </a:solidFill>
                        </a:rPr>
                        <a:t>ISTP</a:t>
                      </a:r>
                    </a:p>
                    <a:p>
                      <a:pPr marL="342900" indent="-342900" algn="ctr">
                        <a:spcBef>
                          <a:spcPct val="20000"/>
                        </a:spcBef>
                        <a:buFont typeface="Wingdings" pitchFamily="2" charset="2"/>
                        <a:buNone/>
                      </a:pPr>
                      <a:r>
                        <a:rPr kumimoji="1" lang="zh-CN" altLang="en-US" sz="1400" b="1" dirty="0">
                          <a:solidFill>
                            <a:srgbClr val="FF9900"/>
                          </a:solidFill>
                          <a:latin typeface="Times New Roman" pitchFamily="18" charset="0"/>
                        </a:rPr>
                        <a:t>手艺者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rgbClr val="FF9900"/>
                          </a:solidFill>
                        </a:rPr>
                        <a:t>ISTJ</a:t>
                      </a:r>
                    </a:p>
                    <a:p>
                      <a:pPr marL="342900" indent="-342900" algn="ctr">
                        <a:spcBef>
                          <a:spcPct val="20000"/>
                        </a:spcBef>
                        <a:buFont typeface="Wingdings" pitchFamily="2" charset="2"/>
                        <a:buNone/>
                      </a:pPr>
                      <a:r>
                        <a:rPr kumimoji="1" lang="zh-CN" altLang="en-US" sz="1400" b="1" dirty="0">
                          <a:solidFill>
                            <a:srgbClr val="FF9900"/>
                          </a:solidFill>
                          <a:latin typeface="Times New Roman" pitchFamily="18" charset="0"/>
                        </a:rPr>
                        <a:t>检查者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rgbClr val="FF9900"/>
                          </a:solidFill>
                        </a:rPr>
                        <a:t>ISFJ</a:t>
                      </a:r>
                    </a:p>
                    <a:p>
                      <a:pPr marL="342900" indent="-342900" algn="ctr">
                        <a:spcBef>
                          <a:spcPct val="20000"/>
                        </a:spcBef>
                        <a:buFont typeface="Wingdings" pitchFamily="2" charset="2"/>
                        <a:buNone/>
                      </a:pPr>
                      <a:r>
                        <a:rPr kumimoji="1" lang="zh-CN" altLang="en-US" sz="1400" b="1" dirty="0">
                          <a:solidFill>
                            <a:srgbClr val="FF9900"/>
                          </a:solidFill>
                          <a:latin typeface="Times New Roman" pitchFamily="18" charset="0"/>
                        </a:rPr>
                        <a:t>保护者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143000">
                <a:tc>
                  <a:txBody>
                    <a:bodyPr/>
                    <a:lstStyle/>
                    <a:p>
                      <a:pPr algn="ctr"/>
                      <a:r>
                        <a:rPr lang="en-US" altLang="zh-CN" sz="4400" b="1" dirty="0">
                          <a:solidFill>
                            <a:srgbClr val="7030A0"/>
                          </a:solidFill>
                        </a:rPr>
                        <a:t>ESFP</a:t>
                      </a:r>
                    </a:p>
                    <a:p>
                      <a:pPr marL="342900" indent="-342900" algn="ctr">
                        <a:spcBef>
                          <a:spcPct val="20000"/>
                        </a:spcBef>
                        <a:buFont typeface="Wingdings" pitchFamily="2" charset="2"/>
                        <a:buNone/>
                      </a:pPr>
                      <a:r>
                        <a:rPr kumimoji="1" lang="zh-CN" altLang="en-US" sz="1400" b="1" dirty="0">
                          <a:solidFill>
                            <a:srgbClr val="7030A0"/>
                          </a:solidFill>
                          <a:latin typeface="Times New Roman" pitchFamily="18" charset="0"/>
                        </a:rPr>
                        <a:t>表演者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rgbClr val="7030A0"/>
                          </a:solidFill>
                        </a:rPr>
                        <a:t>ESTP</a:t>
                      </a:r>
                    </a:p>
                    <a:p>
                      <a:pPr marL="342900" indent="-342900" algn="ctr">
                        <a:spcBef>
                          <a:spcPct val="20000"/>
                        </a:spcBef>
                        <a:buFont typeface="Wingdings" pitchFamily="2" charset="2"/>
                        <a:buNone/>
                      </a:pPr>
                      <a:r>
                        <a:rPr kumimoji="1" lang="zh-CN" altLang="en-US" sz="1400" b="1" dirty="0">
                          <a:solidFill>
                            <a:srgbClr val="7030A0"/>
                          </a:solidFill>
                          <a:latin typeface="Times New Roman" pitchFamily="18" charset="0"/>
                        </a:rPr>
                        <a:t>创业者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rgbClr val="7030A0"/>
                          </a:solidFill>
                        </a:rPr>
                        <a:t>ESTJ</a:t>
                      </a:r>
                    </a:p>
                    <a:p>
                      <a:pPr marL="342900" indent="-342900" algn="ctr">
                        <a:spcBef>
                          <a:spcPct val="20000"/>
                        </a:spcBef>
                        <a:buFont typeface="Wingdings" pitchFamily="2" charset="2"/>
                        <a:buNone/>
                      </a:pPr>
                      <a:r>
                        <a:rPr kumimoji="1" lang="zh-CN" altLang="en-US" sz="1400" b="1" dirty="0">
                          <a:solidFill>
                            <a:srgbClr val="7030A0"/>
                          </a:solidFill>
                          <a:latin typeface="Times New Roman" pitchFamily="18" charset="0"/>
                        </a:rPr>
                        <a:t>监督者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400" b="1" dirty="0">
                          <a:solidFill>
                            <a:srgbClr val="7030A0"/>
                          </a:solidFill>
                        </a:rPr>
                        <a:t>ESFJ</a:t>
                      </a:r>
                    </a:p>
                    <a:p>
                      <a:pPr marL="342900" indent="-342900" algn="ctr">
                        <a:spcBef>
                          <a:spcPct val="20000"/>
                        </a:spcBef>
                        <a:buFont typeface="Wingdings" pitchFamily="2" charset="2"/>
                        <a:buNone/>
                      </a:pPr>
                      <a:r>
                        <a:rPr kumimoji="1" lang="zh-CN" altLang="en-US" sz="1400" b="1" dirty="0">
                          <a:solidFill>
                            <a:srgbClr val="7030A0"/>
                          </a:solidFill>
                          <a:latin typeface="Times New Roman" pitchFamily="18" charset="0"/>
                        </a:rPr>
                        <a:t>供应者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9" name="Text Box 36">
            <a:extLst>
              <a:ext uri="{FF2B5EF4-FFF2-40B4-BE49-F238E27FC236}">
                <a16:creationId xmlns:a16="http://schemas.microsoft.com/office/drawing/2014/main" xmlns="" id="{651158CE-9356-4B26-B4B5-FDE17E20832C}"/>
              </a:ext>
            </a:extLst>
          </p:cNvPr>
          <p:cNvSpPr txBox="1">
            <a:spLocks noChangeArrowheads="1"/>
          </p:cNvSpPr>
          <p:nvPr/>
        </p:nvSpPr>
        <p:spPr bwMode="auto">
          <a:xfrm>
            <a:off x="3781425" y="2489775"/>
            <a:ext cx="762000" cy="5794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NT</a:t>
            </a:r>
          </a:p>
        </p:txBody>
      </p:sp>
      <p:sp>
        <p:nvSpPr>
          <p:cNvPr id="10" name="Text Box 45">
            <a:extLst>
              <a:ext uri="{FF2B5EF4-FFF2-40B4-BE49-F238E27FC236}">
                <a16:creationId xmlns:a16="http://schemas.microsoft.com/office/drawing/2014/main" xmlns="" id="{5173105A-C884-445F-B988-A557B5430512}"/>
              </a:ext>
            </a:extLst>
          </p:cNvPr>
          <p:cNvSpPr txBox="1">
            <a:spLocks noChangeArrowheads="1"/>
          </p:cNvSpPr>
          <p:nvPr/>
        </p:nvSpPr>
        <p:spPr bwMode="auto">
          <a:xfrm>
            <a:off x="7669213" y="2489775"/>
            <a:ext cx="762000" cy="5794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NF</a:t>
            </a:r>
          </a:p>
        </p:txBody>
      </p:sp>
      <p:sp>
        <p:nvSpPr>
          <p:cNvPr id="12" name="Text Box 54">
            <a:extLst>
              <a:ext uri="{FF2B5EF4-FFF2-40B4-BE49-F238E27FC236}">
                <a16:creationId xmlns:a16="http://schemas.microsoft.com/office/drawing/2014/main" xmlns="" id="{3E27515F-529D-48B5-AFD5-40DBA512E7DC}"/>
              </a:ext>
            </a:extLst>
          </p:cNvPr>
          <p:cNvSpPr txBox="1">
            <a:spLocks noChangeArrowheads="1"/>
          </p:cNvSpPr>
          <p:nvPr/>
        </p:nvSpPr>
        <p:spPr bwMode="auto">
          <a:xfrm>
            <a:off x="3776663" y="4769425"/>
            <a:ext cx="762000" cy="5794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SP</a:t>
            </a:r>
          </a:p>
        </p:txBody>
      </p:sp>
      <p:sp>
        <p:nvSpPr>
          <p:cNvPr id="13" name="Text Box 63">
            <a:extLst>
              <a:ext uri="{FF2B5EF4-FFF2-40B4-BE49-F238E27FC236}">
                <a16:creationId xmlns:a16="http://schemas.microsoft.com/office/drawing/2014/main" xmlns="" id="{DE0FF1A2-EE02-4986-B002-7E399A599DF6}"/>
              </a:ext>
            </a:extLst>
          </p:cNvPr>
          <p:cNvSpPr txBox="1">
            <a:spLocks noChangeArrowheads="1"/>
          </p:cNvSpPr>
          <p:nvPr/>
        </p:nvSpPr>
        <p:spPr bwMode="auto">
          <a:xfrm>
            <a:off x="7670800" y="4769425"/>
            <a:ext cx="762000" cy="5794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SJ</a:t>
            </a:r>
          </a:p>
        </p:txBody>
      </p:sp>
      <p:sp>
        <p:nvSpPr>
          <p:cNvPr id="15" name="矩形 14">
            <a:extLst>
              <a:ext uri="{FF2B5EF4-FFF2-40B4-BE49-F238E27FC236}">
                <a16:creationId xmlns:a16="http://schemas.microsoft.com/office/drawing/2014/main" xmlns="" id="{421D844E-5EBB-4551-9230-D7320BA96E92}"/>
              </a:ext>
            </a:extLst>
          </p:cNvPr>
          <p:cNvSpPr/>
          <p:nvPr/>
        </p:nvSpPr>
        <p:spPr>
          <a:xfrm>
            <a:off x="2181225" y="1678563"/>
            <a:ext cx="3913188" cy="2286000"/>
          </a:xfrm>
          <a:prstGeom prst="rect">
            <a:avLst/>
          </a:prstGeom>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03300"/>
                </a:solidFill>
                <a:effectLst/>
                <a:uLnTx/>
                <a:uFillTx/>
                <a:latin typeface="微软雅黑" pitchFamily="34" charset="-122"/>
                <a:ea typeface="微软雅黑" pitchFamily="34" charset="-122"/>
                <a:cs typeface="+mn-cs"/>
              </a:rPr>
              <a:t>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003300"/>
                </a:solidFill>
                <a:effectLst/>
                <a:uLnTx/>
                <a:uFillTx/>
                <a:latin typeface="微软雅黑" pitchFamily="34" charset="-122"/>
                <a:ea typeface="微软雅黑" pitchFamily="34" charset="-122"/>
                <a:cs typeface="+mn-cs"/>
              </a:rPr>
              <a:t>概念</a:t>
            </a:r>
          </a:p>
        </p:txBody>
      </p:sp>
      <p:sp>
        <p:nvSpPr>
          <p:cNvPr id="16" name="矩形 15">
            <a:extLst>
              <a:ext uri="{FF2B5EF4-FFF2-40B4-BE49-F238E27FC236}">
                <a16:creationId xmlns:a16="http://schemas.microsoft.com/office/drawing/2014/main" xmlns="" id="{72C927C7-465D-4A6A-9E50-FE2705639025}"/>
              </a:ext>
            </a:extLst>
          </p:cNvPr>
          <p:cNvSpPr/>
          <p:nvPr/>
        </p:nvSpPr>
        <p:spPr>
          <a:xfrm>
            <a:off x="6081714" y="1692850"/>
            <a:ext cx="3914775" cy="2286000"/>
          </a:xfrm>
          <a:prstGeom prst="rect">
            <a:avLst/>
          </a:prstGeom>
          <a:solidFill>
            <a:srgbClr val="92D05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7030A0"/>
                </a:solidFill>
                <a:effectLst/>
                <a:uLnTx/>
                <a:uFillTx/>
                <a:latin typeface="微软雅黑" pitchFamily="34" charset="-122"/>
                <a:ea typeface="微软雅黑" pitchFamily="34" charset="-122"/>
                <a:cs typeface="+mn-cs"/>
              </a:rPr>
              <a:t>NF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7030A0"/>
                </a:solidFill>
                <a:effectLst/>
                <a:uLnTx/>
                <a:uFillTx/>
                <a:latin typeface="微软雅黑" pitchFamily="34" charset="-122"/>
                <a:ea typeface="微软雅黑" pitchFamily="34" charset="-122"/>
                <a:cs typeface="+mn-cs"/>
              </a:rPr>
              <a:t>理想</a:t>
            </a:r>
            <a:endParaRPr kumimoji="0" lang="zh-CN" altLang="en-US" sz="4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p:txBody>
      </p:sp>
      <p:sp>
        <p:nvSpPr>
          <p:cNvPr id="17" name="矩形 16">
            <a:extLst>
              <a:ext uri="{FF2B5EF4-FFF2-40B4-BE49-F238E27FC236}">
                <a16:creationId xmlns:a16="http://schemas.microsoft.com/office/drawing/2014/main" xmlns="" id="{2D385A76-5159-4AEA-86AC-5E91A2010CB5}"/>
              </a:ext>
            </a:extLst>
          </p:cNvPr>
          <p:cNvSpPr/>
          <p:nvPr/>
        </p:nvSpPr>
        <p:spPr>
          <a:xfrm>
            <a:off x="2181225" y="3964563"/>
            <a:ext cx="3913188" cy="2286000"/>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SP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经验</a:t>
            </a:r>
            <a:endParaRPr kumimoji="0" lang="zh-CN" altLang="en-US" sz="4400" b="1" i="0" u="none" strike="noStrike" kern="1200" cap="none" spc="0" normalizeH="0" baseline="0" noProof="0" dirty="0">
              <a:ln>
                <a:noFill/>
              </a:ln>
              <a:solidFill>
                <a:srgbClr val="006600"/>
              </a:solidFill>
              <a:effectLst/>
              <a:uLnTx/>
              <a:uFillTx/>
              <a:latin typeface="微软雅黑" pitchFamily="34" charset="-122"/>
              <a:ea typeface="微软雅黑" pitchFamily="34" charset="-122"/>
              <a:cs typeface="+mn-cs"/>
            </a:endParaRPr>
          </a:p>
        </p:txBody>
      </p:sp>
      <p:sp>
        <p:nvSpPr>
          <p:cNvPr id="18" name="矩形 17">
            <a:extLst>
              <a:ext uri="{FF2B5EF4-FFF2-40B4-BE49-F238E27FC236}">
                <a16:creationId xmlns:a16="http://schemas.microsoft.com/office/drawing/2014/main" xmlns="" id="{0201539F-5464-4CDE-AC13-5B63F9D7FC77}"/>
              </a:ext>
            </a:extLst>
          </p:cNvPr>
          <p:cNvSpPr/>
          <p:nvPr/>
        </p:nvSpPr>
        <p:spPr>
          <a:xfrm>
            <a:off x="6081714" y="3964563"/>
            <a:ext cx="3914775" cy="2286000"/>
          </a:xfrm>
          <a:prstGeom prst="rect">
            <a:avLst/>
          </a:prstGeom>
          <a:solidFill>
            <a:schemeClr val="accent1">
              <a:lumMod val="20000"/>
              <a:lumOff val="80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SJ</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保守</a:t>
            </a:r>
            <a:endParaRPr kumimoji="0" lang="zh-CN" altLang="en-US" sz="4400" b="1" i="0" u="none" strike="noStrike" kern="1200" cap="none" spc="0" normalizeH="0" baseline="0" noProof="0" dirty="0">
              <a:ln>
                <a:noFill/>
              </a:ln>
              <a:solidFill>
                <a:srgbClr val="7030A0"/>
              </a:solidFill>
              <a:effectLst/>
              <a:uLnTx/>
              <a:uFillTx/>
              <a:latin typeface="微软雅黑" pitchFamily="34" charset="-122"/>
              <a:ea typeface="微软雅黑" pitchFamily="34" charset="-122"/>
              <a:cs typeface="+mn-cs"/>
            </a:endParaRPr>
          </a:p>
        </p:txBody>
      </p:sp>
      <p:sp>
        <p:nvSpPr>
          <p:cNvPr id="52282" name="TextBox 3">
            <a:extLst>
              <a:ext uri="{FF2B5EF4-FFF2-40B4-BE49-F238E27FC236}">
                <a16:creationId xmlns:a16="http://schemas.microsoft.com/office/drawing/2014/main" xmlns="" id="{9A7275DD-6D42-44D9-8AB5-10CD170890E1}"/>
              </a:ext>
            </a:extLst>
          </p:cNvPr>
          <p:cNvSpPr txBox="1">
            <a:spLocks noChangeArrowheads="1"/>
          </p:cNvSpPr>
          <p:nvPr/>
        </p:nvSpPr>
        <p:spPr bwMode="auto">
          <a:xfrm>
            <a:off x="1867437" y="776863"/>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MBTI</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性格类型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ppt_w</p:attrName>
                                        </p:attrNameLst>
                                      </p:cBhvr>
                                      <p:tavLst>
                                        <p:tav tm="0">
                                          <p:val>
                                            <p:fltVal val="0"/>
                                          </p:val>
                                        </p:tav>
                                        <p:tav tm="100000">
                                          <p:val>
                                            <p:strVal val="#ppt_w"/>
                                          </p:val>
                                        </p:tav>
                                      </p:tavLst>
                                    </p:anim>
                                    <p:anim calcmode="lin" valueType="num">
                                      <p:cBhvr>
                                        <p:cTn id="59"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2" grpId="0" animBg="1" autoUpdateAnimBg="0"/>
      <p:bldP spid="13" grpId="0" animBg="1" autoUpdateAnimBg="0"/>
      <p:bldP spid="15"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矩形 6">
            <a:extLst>
              <a:ext uri="{FF2B5EF4-FFF2-40B4-BE49-F238E27FC236}">
                <a16:creationId xmlns:a16="http://schemas.microsoft.com/office/drawing/2014/main" xmlns="" id="{069808FC-C0B0-4D34-A683-344423C2F7FD}"/>
              </a:ext>
            </a:extLst>
          </p:cNvPr>
          <p:cNvSpPr>
            <a:spLocks noChangeArrowheads="1"/>
          </p:cNvSpPr>
          <p:nvPr/>
        </p:nvSpPr>
        <p:spPr bwMode="auto">
          <a:xfrm>
            <a:off x="7210425" y="30099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endParaRPr kumimoji="0" lang="en-US" altLang="zh-CN" sz="1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endParaRPr>
          </a:p>
        </p:txBody>
      </p:sp>
      <p:sp>
        <p:nvSpPr>
          <p:cNvPr id="8198" name="Rectangle 5">
            <a:extLst>
              <a:ext uri="{FF2B5EF4-FFF2-40B4-BE49-F238E27FC236}">
                <a16:creationId xmlns:a16="http://schemas.microsoft.com/office/drawing/2014/main" xmlns="" id="{183B7BD6-DEC6-4E5A-8518-9AB4D20AA554}"/>
              </a:ext>
            </a:extLst>
          </p:cNvPr>
          <p:cNvSpPr txBox="1">
            <a:spLocks noChangeArrowheads="1"/>
          </p:cNvSpPr>
          <p:nvPr/>
        </p:nvSpPr>
        <p:spPr bwMode="auto">
          <a:xfrm>
            <a:off x="2855914" y="2264829"/>
            <a:ext cx="66246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just" defTabSz="914400" rtl="0" eaLnBrk="1" fontAlgn="auto" latinLnBrk="1" hangingPunct="1">
              <a:lnSpc>
                <a:spcPct val="130000"/>
              </a:lnSpc>
              <a:spcBef>
                <a:spcPct val="20000"/>
              </a:spcBef>
              <a:spcAft>
                <a:spcPts val="0"/>
              </a:spcAft>
              <a:buClrTx/>
              <a:buSzTx/>
              <a:buFont typeface="Arial" panose="020B0604020202020204" pitchFamily="34" charset="0"/>
              <a:buNone/>
              <a:tabLst/>
              <a:defRPr/>
            </a:pPr>
            <a:r>
              <a:rPr kumimoji="0" lang="zh-CN" altLang="en-US" sz="44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性格</a:t>
            </a:r>
            <a:r>
              <a:rPr kumimoji="0" lang="zh-CN" altLang="en-US" sz="4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没有好坏对错之分，只有</a:t>
            </a:r>
            <a:r>
              <a:rPr kumimoji="0" lang="zh-CN" altLang="en-US" sz="44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擅长与</a:t>
            </a:r>
            <a:r>
              <a:rPr kumimoji="0" lang="zh-CN" altLang="en-US" sz="4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不擅长之分。</a:t>
            </a:r>
            <a:endParaRPr kumimoji="0" lang="en-US" altLang="zh-CN" sz="4800" b="1" i="0" u="none" strike="noStrike" kern="1200" cap="none" spc="0" normalizeH="0" baseline="0" noProof="0" dirty="0">
              <a:ln>
                <a:noFill/>
              </a:ln>
              <a:solidFill>
                <a:srgbClr val="0070C0"/>
              </a:solidFill>
              <a:effectLst/>
              <a:uLnTx/>
              <a:uFillTx/>
              <a:latin typeface="Franklin Gothic Book" panose="020B0503020102020204" pitchFamily="34" charset="0"/>
              <a:ea typeface="黑体" panose="02010609060101010101" pitchFamily="49"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xmlns="" id="{88E9D18F-8069-4474-AE74-C07B82718B98}"/>
              </a:ext>
            </a:extLst>
          </p:cNvPr>
          <p:cNvSpPr txBox="1">
            <a:spLocks noChangeArrowheads="1"/>
          </p:cNvSpPr>
          <p:nvPr/>
        </p:nvSpPr>
        <p:spPr bwMode="auto">
          <a:xfrm>
            <a:off x="1752601" y="609600"/>
            <a:ext cx="9312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a:t>
            </a:r>
            <a:r>
              <a:rPr kumimoji="0" lang="zh-CN" altLang="en-US" sz="1800" b="1"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（直觉）</a:t>
            </a:r>
            <a:r>
              <a:rPr kumimoji="0" lang="en-US" altLang="zh-CN" sz="1800" b="0"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 </a:t>
            </a: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a:t>
            </a:r>
            <a:r>
              <a:rPr kumimoji="0" lang="zh-CN" altLang="en-US" sz="1800" b="1"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（思考）</a:t>
            </a: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科学家、思想家的摇篮</a:t>
            </a:r>
          </a:p>
        </p:txBody>
      </p:sp>
      <p:cxnSp>
        <p:nvCxnSpPr>
          <p:cNvPr id="11" name="直接连接符 10">
            <a:extLst>
              <a:ext uri="{FF2B5EF4-FFF2-40B4-BE49-F238E27FC236}">
                <a16:creationId xmlns:a16="http://schemas.microsoft.com/office/drawing/2014/main" xmlns="" id="{9AE0C337-0600-4623-BB8B-B2F01ECB6790}"/>
              </a:ext>
            </a:extLst>
          </p:cNvPr>
          <p:cNvCxnSpPr/>
          <p:nvPr/>
        </p:nvCxnSpPr>
        <p:spPr>
          <a:xfrm>
            <a:off x="1981200" y="1371600"/>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47A46846-05C4-435D-BF97-6CC8DD1126D7}"/>
              </a:ext>
            </a:extLst>
          </p:cNvPr>
          <p:cNvSpPr/>
          <p:nvPr/>
        </p:nvSpPr>
        <p:spPr>
          <a:xfrm>
            <a:off x="2265363" y="1398588"/>
            <a:ext cx="7720012" cy="2246312"/>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“有逻辑性且机敏”</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天生有好奇心，喜欢梦想，有独创性、创造力、洞察力，有兴趣获得新知识，有极强的分析问题、解决问题的能力，产出高质量的新观点，关注自己的观点和成就被他们所尊重的人看重。是独立的、理性的、有能力的人。大多数人喜欢物理、研究、管理、电脑、法律、金融、工程等理论性和技术性强的工作。达尔文、牛顿、爱迪生、瓦特这些发明家、科学家大多是这种特点的人。</a:t>
            </a:r>
          </a:p>
        </p:txBody>
      </p:sp>
      <p:grpSp>
        <p:nvGrpSpPr>
          <p:cNvPr id="3" name="Group 4">
            <a:extLst>
              <a:ext uri="{FF2B5EF4-FFF2-40B4-BE49-F238E27FC236}">
                <a16:creationId xmlns:a16="http://schemas.microsoft.com/office/drawing/2014/main" xmlns="" id="{3C53BC82-C7C2-4549-B34F-626F50C3EA91}"/>
              </a:ext>
            </a:extLst>
          </p:cNvPr>
          <p:cNvGrpSpPr>
            <a:grpSpLocks/>
          </p:cNvGrpSpPr>
          <p:nvPr/>
        </p:nvGrpSpPr>
        <p:grpSpPr bwMode="auto">
          <a:xfrm>
            <a:off x="2751138" y="3860801"/>
            <a:ext cx="1458912" cy="2384425"/>
            <a:chOff x="672" y="2496"/>
            <a:chExt cx="919" cy="1502"/>
          </a:xfrm>
        </p:grpSpPr>
        <p:pic>
          <p:nvPicPr>
            <p:cNvPr id="53265" name="Picture 5" descr="A05">
              <a:extLst>
                <a:ext uri="{FF2B5EF4-FFF2-40B4-BE49-F238E27FC236}">
                  <a16:creationId xmlns:a16="http://schemas.microsoft.com/office/drawing/2014/main" xmlns="" id="{7C256F5B-F63C-4923-9982-953017E23B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2496"/>
              <a:ext cx="919"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6" name="Rectangle 6">
              <a:extLst>
                <a:ext uri="{FF2B5EF4-FFF2-40B4-BE49-F238E27FC236}">
                  <a16:creationId xmlns:a16="http://schemas.microsoft.com/office/drawing/2014/main" xmlns="" id="{A1F44D2C-A72C-4C3B-B9DF-C6E47E51D9C2}"/>
                </a:ext>
              </a:extLst>
            </p:cNvPr>
            <p:cNvSpPr>
              <a:spLocks noChangeArrowheads="1"/>
            </p:cNvSpPr>
            <p:nvPr/>
          </p:nvSpPr>
          <p:spPr bwMode="auto">
            <a:xfrm>
              <a:off x="796" y="3594"/>
              <a:ext cx="7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比尔</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盖茨</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Bill Gates </a:t>
              </a:r>
            </a:p>
          </p:txBody>
        </p:sp>
      </p:grpSp>
      <p:grpSp>
        <p:nvGrpSpPr>
          <p:cNvPr id="4" name="Group 7">
            <a:extLst>
              <a:ext uri="{FF2B5EF4-FFF2-40B4-BE49-F238E27FC236}">
                <a16:creationId xmlns:a16="http://schemas.microsoft.com/office/drawing/2014/main" xmlns="" id="{C07FF33E-D9FD-45C3-8D6C-8334B446244E}"/>
              </a:ext>
            </a:extLst>
          </p:cNvPr>
          <p:cNvGrpSpPr>
            <a:grpSpLocks/>
          </p:cNvGrpSpPr>
          <p:nvPr/>
        </p:nvGrpSpPr>
        <p:grpSpPr bwMode="auto">
          <a:xfrm>
            <a:off x="4510088" y="3860800"/>
            <a:ext cx="1638300" cy="2368550"/>
            <a:chOff x="1780" y="2496"/>
            <a:chExt cx="1032" cy="1492"/>
          </a:xfrm>
        </p:grpSpPr>
        <p:sp>
          <p:nvSpPr>
            <p:cNvPr id="53263" name="Rectangle 8">
              <a:extLst>
                <a:ext uri="{FF2B5EF4-FFF2-40B4-BE49-F238E27FC236}">
                  <a16:creationId xmlns:a16="http://schemas.microsoft.com/office/drawing/2014/main" xmlns="" id="{DFAEF804-24F6-4F6B-A1BB-1E2936133C07}"/>
                </a:ext>
              </a:extLst>
            </p:cNvPr>
            <p:cNvSpPr>
              <a:spLocks noChangeArrowheads="1"/>
            </p:cNvSpPr>
            <p:nvPr/>
          </p:nvSpPr>
          <p:spPr bwMode="auto">
            <a:xfrm>
              <a:off x="1780" y="3584"/>
              <a:ext cx="10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邓小平</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Deng Xiaoping</a:t>
              </a:r>
            </a:p>
          </p:txBody>
        </p:sp>
        <p:pic>
          <p:nvPicPr>
            <p:cNvPr id="53264" name="Picture 9" descr="邓小平 拷贝">
              <a:extLst>
                <a:ext uri="{FF2B5EF4-FFF2-40B4-BE49-F238E27FC236}">
                  <a16:creationId xmlns:a16="http://schemas.microsoft.com/office/drawing/2014/main" xmlns="" id="{560EAAD5-F92F-4680-947C-4C35B31AAC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2496"/>
              <a:ext cx="94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10">
            <a:extLst>
              <a:ext uri="{FF2B5EF4-FFF2-40B4-BE49-F238E27FC236}">
                <a16:creationId xmlns:a16="http://schemas.microsoft.com/office/drawing/2014/main" xmlns="" id="{3CFF6D00-93BC-4700-9B4F-3C13F03D8645}"/>
              </a:ext>
            </a:extLst>
          </p:cNvPr>
          <p:cNvGrpSpPr>
            <a:grpSpLocks/>
          </p:cNvGrpSpPr>
          <p:nvPr/>
        </p:nvGrpSpPr>
        <p:grpSpPr bwMode="auto">
          <a:xfrm>
            <a:off x="6305552" y="3860801"/>
            <a:ext cx="1870075" cy="2389188"/>
            <a:chOff x="2911" y="2496"/>
            <a:chExt cx="1178" cy="1505"/>
          </a:xfrm>
        </p:grpSpPr>
        <p:pic>
          <p:nvPicPr>
            <p:cNvPr id="53261" name="Picture 11" descr="A16">
              <a:extLst>
                <a:ext uri="{FF2B5EF4-FFF2-40B4-BE49-F238E27FC236}">
                  <a16:creationId xmlns:a16="http://schemas.microsoft.com/office/drawing/2014/main" xmlns="" id="{76CDA5FF-A824-497E-A477-ADA12923B4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6" y="2496"/>
              <a:ext cx="948"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2" name="Rectangle 12">
              <a:extLst>
                <a:ext uri="{FF2B5EF4-FFF2-40B4-BE49-F238E27FC236}">
                  <a16:creationId xmlns:a16="http://schemas.microsoft.com/office/drawing/2014/main" xmlns="" id="{7B0F3AD6-03CD-433B-B2B3-C97A2726A40E}"/>
                </a:ext>
              </a:extLst>
            </p:cNvPr>
            <p:cNvSpPr>
              <a:spLocks noChangeArrowheads="1"/>
            </p:cNvSpPr>
            <p:nvPr/>
          </p:nvSpPr>
          <p:spPr bwMode="auto">
            <a:xfrm>
              <a:off x="2911" y="3594"/>
              <a:ext cx="117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阿伯特</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爱因斯坦</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Albert Einstein</a:t>
              </a:r>
            </a:p>
          </p:txBody>
        </p:sp>
      </p:grpSp>
      <p:grpSp>
        <p:nvGrpSpPr>
          <p:cNvPr id="6" name="Group 13">
            <a:extLst>
              <a:ext uri="{FF2B5EF4-FFF2-40B4-BE49-F238E27FC236}">
                <a16:creationId xmlns:a16="http://schemas.microsoft.com/office/drawing/2014/main" xmlns="" id="{89E68386-081E-4C8D-A01B-E4397A39298A}"/>
              </a:ext>
            </a:extLst>
          </p:cNvPr>
          <p:cNvGrpSpPr>
            <a:grpSpLocks/>
          </p:cNvGrpSpPr>
          <p:nvPr/>
        </p:nvGrpSpPr>
        <p:grpSpPr bwMode="auto">
          <a:xfrm>
            <a:off x="8116888" y="3860801"/>
            <a:ext cx="2082800" cy="2384425"/>
            <a:chOff x="4052" y="2496"/>
            <a:chExt cx="1312" cy="1502"/>
          </a:xfrm>
        </p:grpSpPr>
        <p:pic>
          <p:nvPicPr>
            <p:cNvPr id="53259" name="Picture 14" descr="A06">
              <a:extLst>
                <a:ext uri="{FF2B5EF4-FFF2-40B4-BE49-F238E27FC236}">
                  <a16:creationId xmlns:a16="http://schemas.microsoft.com/office/drawing/2014/main" xmlns="" id="{40613853-39B3-4036-945C-D1FDA9D732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2496"/>
              <a:ext cx="926"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0" name="Rectangle 15">
              <a:extLst>
                <a:ext uri="{FF2B5EF4-FFF2-40B4-BE49-F238E27FC236}">
                  <a16:creationId xmlns:a16="http://schemas.microsoft.com/office/drawing/2014/main" xmlns="" id="{6DD1F524-DA03-4BEE-9A3D-498F9D9F13DF}"/>
                </a:ext>
              </a:extLst>
            </p:cNvPr>
            <p:cNvSpPr>
              <a:spLocks noChangeArrowheads="1"/>
            </p:cNvSpPr>
            <p:nvPr/>
          </p:nvSpPr>
          <p:spPr bwMode="auto">
            <a:xfrm>
              <a:off x="4052" y="3594"/>
              <a:ext cx="13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玛格丽特</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萨切尔</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Margaret Thatcher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arbrak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out)">
                                      <p:cBhvr>
                                        <p:cTn id="18" dur="500"/>
                                        <p:tgtEl>
                                          <p:spTgt spid="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xmlns="" id="{354DCF2D-F731-4DA4-B55F-F9CB3C4157C4}"/>
              </a:ext>
            </a:extLst>
          </p:cNvPr>
          <p:cNvSpPr txBox="1">
            <a:spLocks noChangeArrowheads="1"/>
          </p:cNvSpPr>
          <p:nvPr/>
        </p:nvSpPr>
        <p:spPr bwMode="auto">
          <a:xfrm>
            <a:off x="1752601" y="609600"/>
            <a:ext cx="9312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a:t>
            </a:r>
            <a:r>
              <a:rPr kumimoji="0" lang="zh-CN" altLang="en-US" sz="1800" b="1"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（直觉）</a:t>
            </a:r>
            <a:r>
              <a:rPr kumimoji="0" lang="en-US" altLang="zh-CN" sz="1800" b="0"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 </a:t>
            </a: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a:t>
            </a:r>
            <a:r>
              <a:rPr kumimoji="0" lang="zh-CN" altLang="en-US" sz="1800" b="1"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（情感）</a:t>
            </a: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理想主义者、精神领袖</a:t>
            </a:r>
          </a:p>
        </p:txBody>
      </p:sp>
      <p:cxnSp>
        <p:nvCxnSpPr>
          <p:cNvPr id="11" name="直接连接符 10">
            <a:extLst>
              <a:ext uri="{FF2B5EF4-FFF2-40B4-BE49-F238E27FC236}">
                <a16:creationId xmlns:a16="http://schemas.microsoft.com/office/drawing/2014/main" xmlns="" id="{FEB5260A-29B7-492B-A4E2-7CEE55434113}"/>
              </a:ext>
            </a:extLst>
          </p:cNvPr>
          <p:cNvCxnSpPr/>
          <p:nvPr/>
        </p:nvCxnSpPr>
        <p:spPr>
          <a:xfrm>
            <a:off x="1981200" y="1371600"/>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CE9BBD43-0087-4F31-896E-D7A01EA0CDA2}"/>
              </a:ext>
            </a:extLst>
          </p:cNvPr>
          <p:cNvSpPr/>
          <p:nvPr/>
        </p:nvSpPr>
        <p:spPr>
          <a:xfrm>
            <a:off x="2265363" y="1398589"/>
            <a:ext cx="7720012" cy="1938337"/>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“热心而有洞察力”</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在精神上有极强的哲理性，善于言辩、充满活力、有感染力、能影响他人的价值观并鼓舞其激情。帮助别人成长和进步，具有煽动性，被称为传播者和催化剂，用“教导”的方式帮助他人。约有一半的人在教育界、文学界、宗教界、咨询界以及心理学、文学、美术和音乐等行业显示着他们的非凡成就。在令人鼓舞和和谐的环境中被认同和支持。</a:t>
            </a:r>
          </a:p>
        </p:txBody>
      </p:sp>
      <p:grpSp>
        <p:nvGrpSpPr>
          <p:cNvPr id="3" name="Group 4">
            <a:extLst>
              <a:ext uri="{FF2B5EF4-FFF2-40B4-BE49-F238E27FC236}">
                <a16:creationId xmlns:a16="http://schemas.microsoft.com/office/drawing/2014/main" xmlns="" id="{6BA9FA3C-552F-45AF-BE2D-4CB009C2C74B}"/>
              </a:ext>
            </a:extLst>
          </p:cNvPr>
          <p:cNvGrpSpPr>
            <a:grpSpLocks/>
          </p:cNvGrpSpPr>
          <p:nvPr/>
        </p:nvGrpSpPr>
        <p:grpSpPr bwMode="auto">
          <a:xfrm>
            <a:off x="2362200" y="3644900"/>
            <a:ext cx="1847850" cy="2478088"/>
            <a:chOff x="555" y="2304"/>
            <a:chExt cx="1164" cy="1561"/>
          </a:xfrm>
        </p:grpSpPr>
        <p:pic>
          <p:nvPicPr>
            <p:cNvPr id="55313" name="Picture 5" descr="A11">
              <a:extLst>
                <a:ext uri="{FF2B5EF4-FFF2-40B4-BE49-F238E27FC236}">
                  <a16:creationId xmlns:a16="http://schemas.microsoft.com/office/drawing/2014/main" xmlns="" id="{B37D8F3E-46F4-4F21-BCC0-8407CABC6E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304"/>
              <a:ext cx="899"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4" name="Rectangle 6">
              <a:extLst>
                <a:ext uri="{FF2B5EF4-FFF2-40B4-BE49-F238E27FC236}">
                  <a16:creationId xmlns:a16="http://schemas.microsoft.com/office/drawing/2014/main" xmlns="" id="{CC492A02-3115-4920-A837-4145A81C18FE}"/>
                </a:ext>
              </a:extLst>
            </p:cNvPr>
            <p:cNvSpPr>
              <a:spLocks noChangeArrowheads="1"/>
            </p:cNvSpPr>
            <p:nvPr/>
          </p:nvSpPr>
          <p:spPr bwMode="auto">
            <a:xfrm>
              <a:off x="555" y="3461"/>
              <a:ext cx="11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夫拉迪默</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列宁</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VLadimir Lenin </a:t>
              </a:r>
            </a:p>
          </p:txBody>
        </p:sp>
      </p:grpSp>
      <p:grpSp>
        <p:nvGrpSpPr>
          <p:cNvPr id="4" name="Group 7">
            <a:extLst>
              <a:ext uri="{FF2B5EF4-FFF2-40B4-BE49-F238E27FC236}">
                <a16:creationId xmlns:a16="http://schemas.microsoft.com/office/drawing/2014/main" xmlns="" id="{5D04E3D9-AAF9-47EE-BEBB-2F38E4E126DF}"/>
              </a:ext>
            </a:extLst>
          </p:cNvPr>
          <p:cNvGrpSpPr>
            <a:grpSpLocks/>
          </p:cNvGrpSpPr>
          <p:nvPr/>
        </p:nvGrpSpPr>
        <p:grpSpPr bwMode="auto">
          <a:xfrm>
            <a:off x="4038601" y="3644901"/>
            <a:ext cx="2576513" cy="2468563"/>
            <a:chOff x="1584" y="2304"/>
            <a:chExt cx="1623" cy="1555"/>
          </a:xfrm>
        </p:grpSpPr>
        <p:sp>
          <p:nvSpPr>
            <p:cNvPr id="55311" name="Rectangle 8">
              <a:extLst>
                <a:ext uri="{FF2B5EF4-FFF2-40B4-BE49-F238E27FC236}">
                  <a16:creationId xmlns:a16="http://schemas.microsoft.com/office/drawing/2014/main" xmlns="" id="{FBC0B559-880D-4D6F-B72B-2D1BED07E959}"/>
                </a:ext>
              </a:extLst>
            </p:cNvPr>
            <p:cNvSpPr>
              <a:spLocks noChangeArrowheads="1"/>
            </p:cNvSpPr>
            <p:nvPr/>
          </p:nvSpPr>
          <p:spPr bwMode="auto">
            <a:xfrm>
              <a:off x="1584" y="3455"/>
              <a:ext cx="162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孙中山</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Sun ZhongShan</a:t>
              </a:r>
            </a:p>
          </p:txBody>
        </p:sp>
        <p:pic>
          <p:nvPicPr>
            <p:cNvPr id="55312" name="Picture 9" descr="孙中山 拷贝">
              <a:extLst>
                <a:ext uri="{FF2B5EF4-FFF2-40B4-BE49-F238E27FC236}">
                  <a16:creationId xmlns:a16="http://schemas.microsoft.com/office/drawing/2014/main" xmlns="" id="{0966EC38-492B-48BB-BCD1-B18CFD8754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2304"/>
              <a:ext cx="94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10">
            <a:extLst>
              <a:ext uri="{FF2B5EF4-FFF2-40B4-BE49-F238E27FC236}">
                <a16:creationId xmlns:a16="http://schemas.microsoft.com/office/drawing/2014/main" xmlns="" id="{B2C398F1-8FD4-43F1-B47F-6C7EE04D4FB4}"/>
              </a:ext>
            </a:extLst>
          </p:cNvPr>
          <p:cNvGrpSpPr>
            <a:grpSpLocks/>
          </p:cNvGrpSpPr>
          <p:nvPr/>
        </p:nvGrpSpPr>
        <p:grpSpPr bwMode="auto">
          <a:xfrm>
            <a:off x="6553200" y="3644900"/>
            <a:ext cx="1701800" cy="2478088"/>
            <a:chOff x="2994" y="2304"/>
            <a:chExt cx="1072" cy="1561"/>
          </a:xfrm>
        </p:grpSpPr>
        <p:pic>
          <p:nvPicPr>
            <p:cNvPr id="55309" name="Picture 11" descr="A01">
              <a:extLst>
                <a:ext uri="{FF2B5EF4-FFF2-40B4-BE49-F238E27FC236}">
                  <a16:creationId xmlns:a16="http://schemas.microsoft.com/office/drawing/2014/main" xmlns="" id="{24CF5B1E-E3C1-4DC0-B200-1696740FC7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 y="2304"/>
              <a:ext cx="899"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Rectangle 12">
              <a:extLst>
                <a:ext uri="{FF2B5EF4-FFF2-40B4-BE49-F238E27FC236}">
                  <a16:creationId xmlns:a16="http://schemas.microsoft.com/office/drawing/2014/main" xmlns="" id="{C88BCBBA-FA06-42AF-A401-917EE61DCD52}"/>
                </a:ext>
              </a:extLst>
            </p:cNvPr>
            <p:cNvSpPr>
              <a:spLocks noChangeArrowheads="1"/>
            </p:cNvSpPr>
            <p:nvPr/>
          </p:nvSpPr>
          <p:spPr bwMode="auto">
            <a:xfrm>
              <a:off x="2994" y="3461"/>
              <a:ext cx="10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奥普拉</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温弗尼</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Oprah Winfrey</a:t>
              </a:r>
            </a:p>
          </p:txBody>
        </p:sp>
      </p:grpSp>
      <p:grpSp>
        <p:nvGrpSpPr>
          <p:cNvPr id="6" name="Group 13">
            <a:extLst>
              <a:ext uri="{FF2B5EF4-FFF2-40B4-BE49-F238E27FC236}">
                <a16:creationId xmlns:a16="http://schemas.microsoft.com/office/drawing/2014/main" xmlns="" id="{16906CB3-6D7B-4DC0-8ED0-8F33FBE9F909}"/>
              </a:ext>
            </a:extLst>
          </p:cNvPr>
          <p:cNvGrpSpPr>
            <a:grpSpLocks/>
          </p:cNvGrpSpPr>
          <p:nvPr/>
        </p:nvGrpSpPr>
        <p:grpSpPr bwMode="auto">
          <a:xfrm>
            <a:off x="8229600" y="3644900"/>
            <a:ext cx="2063750" cy="2514600"/>
            <a:chOff x="4008" y="2304"/>
            <a:chExt cx="1300" cy="1584"/>
          </a:xfrm>
        </p:grpSpPr>
        <p:pic>
          <p:nvPicPr>
            <p:cNvPr id="55307" name="Picture 14" descr="A13">
              <a:extLst>
                <a:ext uri="{FF2B5EF4-FFF2-40B4-BE49-F238E27FC236}">
                  <a16:creationId xmlns:a16="http://schemas.microsoft.com/office/drawing/2014/main" xmlns="" id="{D9D7E5C4-87EA-4952-A263-5415F8BB8B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 y="2304"/>
              <a:ext cx="899"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Rectangle 15">
              <a:extLst>
                <a:ext uri="{FF2B5EF4-FFF2-40B4-BE49-F238E27FC236}">
                  <a16:creationId xmlns:a16="http://schemas.microsoft.com/office/drawing/2014/main" xmlns="" id="{E5804A93-3E27-4EE6-8941-C933B69595EB}"/>
                </a:ext>
              </a:extLst>
            </p:cNvPr>
            <p:cNvSpPr>
              <a:spLocks noChangeArrowheads="1"/>
            </p:cNvSpPr>
            <p:nvPr/>
          </p:nvSpPr>
          <p:spPr bwMode="auto">
            <a:xfrm>
              <a:off x="4008" y="3484"/>
              <a:ext cx="13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莫汉迪斯</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甘地</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Mohandas Gandhi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xmlns="" id="{65D09086-0E2B-4648-9FC1-CAC39AF85C04}"/>
              </a:ext>
            </a:extLst>
          </p:cNvPr>
          <p:cNvSpPr txBox="1">
            <a:spLocks noChangeArrowheads="1"/>
          </p:cNvSpPr>
          <p:nvPr/>
        </p:nvSpPr>
        <p:spPr bwMode="auto">
          <a:xfrm>
            <a:off x="1752601" y="609600"/>
            <a:ext cx="9312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（感觉）</a:t>
            </a: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（知觉）</a:t>
            </a: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天才的艺术家</a:t>
            </a:r>
            <a:endParaRPr kumimoji="0" lang="zh-CN" altLang="en-US" sz="32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a:extLst>
              <a:ext uri="{FF2B5EF4-FFF2-40B4-BE49-F238E27FC236}">
                <a16:creationId xmlns:a16="http://schemas.microsoft.com/office/drawing/2014/main" xmlns="" id="{3F1A696F-D0A3-43D1-9DDD-641DE3CD80AC}"/>
              </a:ext>
            </a:extLst>
          </p:cNvPr>
          <p:cNvCxnSpPr/>
          <p:nvPr/>
        </p:nvCxnSpPr>
        <p:spPr>
          <a:xfrm>
            <a:off x="1981200" y="1371600"/>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57350" name="矩形 1">
            <a:extLst>
              <a:ext uri="{FF2B5EF4-FFF2-40B4-BE49-F238E27FC236}">
                <a16:creationId xmlns:a16="http://schemas.microsoft.com/office/drawing/2014/main" xmlns="" id="{05AD009B-5EA8-4E00-89AB-438F2211C462}"/>
              </a:ext>
            </a:extLst>
          </p:cNvPr>
          <p:cNvSpPr>
            <a:spLocks noChangeArrowheads="1"/>
          </p:cNvSpPr>
          <p:nvPr/>
        </p:nvSpPr>
        <p:spPr bwMode="auto">
          <a:xfrm>
            <a:off x="2265363" y="1398589"/>
            <a:ext cx="772001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Char char="p"/>
              <a:tabLst/>
              <a:defRPr/>
            </a:pPr>
            <a:r>
              <a:rPr kumimoji="0" lang="zh-CN" altLang="en-US" sz="2000" b="1" i="0" u="none" strike="noStrike" kern="1200" cap="none" spc="0" normalizeH="0" baseline="0" noProof="0">
                <a:ln>
                  <a:noFill/>
                </a:ln>
                <a:solidFill>
                  <a:srgbClr val="953735"/>
                </a:solidFill>
                <a:effectLst/>
                <a:uLnTx/>
                <a:uFillTx/>
                <a:latin typeface="微软雅黑" panose="020B0503020204020204" pitchFamily="34" charset="-122"/>
                <a:ea typeface="微软雅黑" panose="020B0503020204020204" pitchFamily="34" charset="-122"/>
                <a:cs typeface="+mn-cs"/>
              </a:rPr>
              <a:t>“适应的现实主义者” </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有冒险精神，反应灵敏。在任何要求技巧性强的领域中游刃有余，常常被认为是</a:t>
            </a:r>
            <a:r>
              <a:rPr kumimoji="0" lang="zh-CN" altLang="en-US" sz="2000" b="1" i="0" u="none" strike="noStrike" kern="1200" cap="none" spc="0" normalizeH="0" baseline="0" noProof="0">
                <a:ln>
                  <a:noFill/>
                </a:ln>
                <a:solidFill>
                  <a:srgbClr val="953735"/>
                </a:solidFill>
                <a:effectLst/>
                <a:uLnTx/>
                <a:uFillTx/>
                <a:latin typeface="微软雅黑" panose="020B0503020204020204" pitchFamily="34" charset="-122"/>
                <a:ea typeface="微软雅黑" panose="020B0503020204020204" pitchFamily="34" charset="-122"/>
                <a:cs typeface="+mn-cs"/>
              </a:rPr>
              <a:t>喜欢活在危险边缘寻找刺激的人。</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喜欢处理大量的事情和紧急事件，解决具体问题和面对压力。为行动、冲动和享受现在而活着。约有</a:t>
            </a:r>
            <a:r>
              <a:rPr kumimoji="0" lang="en-US" altLang="zh-CN" sz="2000" b="1" i="0" u="none" strike="noStrike" kern="1200" cap="none" spc="0" normalizeH="0" baseline="0" noProof="0">
                <a:ln>
                  <a:noFill/>
                </a:ln>
                <a:solidFill>
                  <a:srgbClr val="953735"/>
                </a:solidFill>
                <a:effectLst/>
                <a:uLnTx/>
                <a:uFillTx/>
                <a:latin typeface="微软雅黑" panose="020B0503020204020204" pitchFamily="34" charset="-122"/>
                <a:ea typeface="微软雅黑" panose="020B0503020204020204" pitchFamily="34" charset="-122"/>
                <a:cs typeface="+mn-cs"/>
              </a:rPr>
              <a:t>60% </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左右</a:t>
            </a:r>
            <a:r>
              <a:rPr kumimoji="0" lang="en-US" altLang="zh-CN" sz="2000" b="1" i="0" u="none" strike="noStrike" kern="1200" cap="none" spc="0" normalizeH="0" baseline="0" noProof="0">
                <a:ln>
                  <a:noFill/>
                </a:ln>
                <a:solidFill>
                  <a:srgbClr val="953735"/>
                </a:solidFill>
                <a:effectLst/>
                <a:uLnTx/>
                <a:uFillTx/>
                <a:latin typeface="微软雅黑" panose="020B0503020204020204" pitchFamily="34" charset="-122"/>
                <a:ea typeface="微软雅黑" panose="020B0503020204020204" pitchFamily="34" charset="-122"/>
                <a:cs typeface="+mn-cs"/>
              </a:rPr>
              <a:t>SP</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偏好的人喜欢艺术、娱乐、体育和文学。被称赞为天才的艺术家：麦当娜、篮球明星乔丹、音乐大师莫扎特、陈道明、刘德华等</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grpSp>
        <p:nvGrpSpPr>
          <p:cNvPr id="2" name="Group 4">
            <a:extLst>
              <a:ext uri="{FF2B5EF4-FFF2-40B4-BE49-F238E27FC236}">
                <a16:creationId xmlns:a16="http://schemas.microsoft.com/office/drawing/2014/main" xmlns="" id="{6CB637D6-3343-4546-9472-0B109A145445}"/>
              </a:ext>
            </a:extLst>
          </p:cNvPr>
          <p:cNvGrpSpPr>
            <a:grpSpLocks/>
          </p:cNvGrpSpPr>
          <p:nvPr/>
        </p:nvGrpSpPr>
        <p:grpSpPr bwMode="auto">
          <a:xfrm>
            <a:off x="2946400" y="3860800"/>
            <a:ext cx="1784350" cy="2393950"/>
            <a:chOff x="556" y="2474"/>
            <a:chExt cx="1124" cy="1508"/>
          </a:xfrm>
        </p:grpSpPr>
        <p:pic>
          <p:nvPicPr>
            <p:cNvPr id="57361" name="Picture 5" descr="A15">
              <a:extLst>
                <a:ext uri="{FF2B5EF4-FFF2-40B4-BE49-F238E27FC236}">
                  <a16:creationId xmlns:a16="http://schemas.microsoft.com/office/drawing/2014/main" xmlns="" id="{FB71ECD6-34F4-4A72-8A94-FEE4D255C7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2474"/>
              <a:ext cx="936"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2" name="Rectangle 6">
              <a:extLst>
                <a:ext uri="{FF2B5EF4-FFF2-40B4-BE49-F238E27FC236}">
                  <a16:creationId xmlns:a16="http://schemas.microsoft.com/office/drawing/2014/main" xmlns="" id="{007F3AEF-ED51-4FC2-B828-3BD038D0AEE2}"/>
                </a:ext>
              </a:extLst>
            </p:cNvPr>
            <p:cNvSpPr>
              <a:spLocks noChangeArrowheads="1"/>
            </p:cNvSpPr>
            <p:nvPr/>
          </p:nvSpPr>
          <p:spPr bwMode="auto">
            <a:xfrm>
              <a:off x="556" y="3578"/>
              <a:ext cx="11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迈克尔</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乔丹</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Michael Jordan </a:t>
              </a:r>
            </a:p>
          </p:txBody>
        </p:sp>
      </p:grpSp>
      <p:grpSp>
        <p:nvGrpSpPr>
          <p:cNvPr id="3" name="Group 7">
            <a:extLst>
              <a:ext uri="{FF2B5EF4-FFF2-40B4-BE49-F238E27FC236}">
                <a16:creationId xmlns:a16="http://schemas.microsoft.com/office/drawing/2014/main" xmlns="" id="{F18BF9E9-E95C-4E08-8B5B-BE0F31FC2DBB}"/>
              </a:ext>
            </a:extLst>
          </p:cNvPr>
          <p:cNvGrpSpPr>
            <a:grpSpLocks/>
          </p:cNvGrpSpPr>
          <p:nvPr/>
        </p:nvGrpSpPr>
        <p:grpSpPr bwMode="auto">
          <a:xfrm>
            <a:off x="4530726" y="3860801"/>
            <a:ext cx="1922463" cy="2327275"/>
            <a:chOff x="1707" y="2496"/>
            <a:chExt cx="1211" cy="1500"/>
          </a:xfrm>
        </p:grpSpPr>
        <p:sp>
          <p:nvSpPr>
            <p:cNvPr id="57359" name="Rectangle 8">
              <a:extLst>
                <a:ext uri="{FF2B5EF4-FFF2-40B4-BE49-F238E27FC236}">
                  <a16:creationId xmlns:a16="http://schemas.microsoft.com/office/drawing/2014/main" xmlns="" id="{923B6969-F236-4233-B7E2-72B34DB18254}"/>
                </a:ext>
              </a:extLst>
            </p:cNvPr>
            <p:cNvSpPr>
              <a:spLocks noChangeArrowheads="1"/>
            </p:cNvSpPr>
            <p:nvPr/>
          </p:nvSpPr>
          <p:spPr bwMode="auto">
            <a:xfrm>
              <a:off x="1707" y="3582"/>
              <a:ext cx="121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刘德华</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Liu DeHua </a:t>
              </a:r>
            </a:p>
          </p:txBody>
        </p:sp>
        <p:pic>
          <p:nvPicPr>
            <p:cNvPr id="57360" name="Picture 9" descr="刘德华">
              <a:extLst>
                <a:ext uri="{FF2B5EF4-FFF2-40B4-BE49-F238E27FC236}">
                  <a16:creationId xmlns:a16="http://schemas.microsoft.com/office/drawing/2014/main" xmlns="" id="{B9C571B6-CCE3-4E95-BAD1-298D6D7EC5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2496"/>
              <a:ext cx="912"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0">
            <a:extLst>
              <a:ext uri="{FF2B5EF4-FFF2-40B4-BE49-F238E27FC236}">
                <a16:creationId xmlns:a16="http://schemas.microsoft.com/office/drawing/2014/main" xmlns="" id="{1CE35030-C0CF-49E8-B608-D070F6BD7029}"/>
              </a:ext>
            </a:extLst>
          </p:cNvPr>
          <p:cNvGrpSpPr>
            <a:grpSpLocks/>
          </p:cNvGrpSpPr>
          <p:nvPr/>
        </p:nvGrpSpPr>
        <p:grpSpPr bwMode="auto">
          <a:xfrm>
            <a:off x="5786438" y="3843338"/>
            <a:ext cx="2254250" cy="2393950"/>
            <a:chOff x="2660" y="2474"/>
            <a:chExt cx="1420" cy="1508"/>
          </a:xfrm>
        </p:grpSpPr>
        <p:pic>
          <p:nvPicPr>
            <p:cNvPr id="57357" name="Picture 11" descr="A03">
              <a:extLst>
                <a:ext uri="{FF2B5EF4-FFF2-40B4-BE49-F238E27FC236}">
                  <a16:creationId xmlns:a16="http://schemas.microsoft.com/office/drawing/2014/main" xmlns="" id="{FF7F6FF8-D6E6-45B3-865E-15844872D2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2" y="2474"/>
              <a:ext cx="936"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8" name="Rectangle 12">
              <a:extLst>
                <a:ext uri="{FF2B5EF4-FFF2-40B4-BE49-F238E27FC236}">
                  <a16:creationId xmlns:a16="http://schemas.microsoft.com/office/drawing/2014/main" xmlns="" id="{3693A466-5E81-495E-A55C-C357A45BAC2C}"/>
                </a:ext>
              </a:extLst>
            </p:cNvPr>
            <p:cNvSpPr>
              <a:spLocks noChangeArrowheads="1"/>
            </p:cNvSpPr>
            <p:nvPr/>
          </p:nvSpPr>
          <p:spPr bwMode="auto">
            <a:xfrm>
              <a:off x="2660" y="3578"/>
              <a:ext cx="14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玛丽莲</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梦露</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Marilyn Monroe's </a:t>
              </a:r>
            </a:p>
          </p:txBody>
        </p:sp>
      </p:grpSp>
      <p:grpSp>
        <p:nvGrpSpPr>
          <p:cNvPr id="5" name="Group 13">
            <a:extLst>
              <a:ext uri="{FF2B5EF4-FFF2-40B4-BE49-F238E27FC236}">
                <a16:creationId xmlns:a16="http://schemas.microsoft.com/office/drawing/2014/main" xmlns="" id="{FA3B5518-ADBC-419C-B24F-89604839E034}"/>
              </a:ext>
            </a:extLst>
          </p:cNvPr>
          <p:cNvGrpSpPr>
            <a:grpSpLocks/>
          </p:cNvGrpSpPr>
          <p:nvPr/>
        </p:nvGrpSpPr>
        <p:grpSpPr bwMode="auto">
          <a:xfrm>
            <a:off x="7915276" y="3843338"/>
            <a:ext cx="1636713" cy="2393950"/>
            <a:chOff x="4056" y="2474"/>
            <a:chExt cx="1031" cy="1508"/>
          </a:xfrm>
        </p:grpSpPr>
        <p:pic>
          <p:nvPicPr>
            <p:cNvPr id="57355" name="Picture 14" descr="A12">
              <a:extLst>
                <a:ext uri="{FF2B5EF4-FFF2-40B4-BE49-F238E27FC236}">
                  <a16:creationId xmlns:a16="http://schemas.microsoft.com/office/drawing/2014/main" xmlns="" id="{B9B4CD1D-8B92-479C-BAF0-381402B6AA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6" y="2474"/>
              <a:ext cx="936"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6" name="Rectangle 15">
              <a:extLst>
                <a:ext uri="{FF2B5EF4-FFF2-40B4-BE49-F238E27FC236}">
                  <a16:creationId xmlns:a16="http://schemas.microsoft.com/office/drawing/2014/main" xmlns="" id="{807F609A-5E90-4C3C-B5F5-7E9D062639FD}"/>
                </a:ext>
              </a:extLst>
            </p:cNvPr>
            <p:cNvSpPr>
              <a:spLocks noChangeArrowheads="1"/>
            </p:cNvSpPr>
            <p:nvPr/>
          </p:nvSpPr>
          <p:spPr bwMode="auto">
            <a:xfrm>
              <a:off x="4065" y="3578"/>
              <a:ext cx="102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帕布洛</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毕加索</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Pablo Picasso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xmlns="" id="{0FB78FD0-9DCC-4B35-9DAA-BC30D30E061F}"/>
              </a:ext>
            </a:extLst>
          </p:cNvPr>
          <p:cNvSpPr txBox="1">
            <a:spLocks noChangeArrowheads="1"/>
          </p:cNvSpPr>
          <p:nvPr/>
        </p:nvSpPr>
        <p:spPr bwMode="auto">
          <a:xfrm>
            <a:off x="1752601" y="609600"/>
            <a:ext cx="9312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a:t>
            </a:r>
            <a:r>
              <a:rPr kumimoji="0" lang="zh-CN" altLang="en-US" sz="1800" b="1"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（感觉）</a:t>
            </a:r>
            <a:r>
              <a:rPr kumimoji="0" lang="en-US" altLang="zh-CN" sz="1800" b="0"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 </a:t>
            </a: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J</a:t>
            </a:r>
            <a:r>
              <a:rPr kumimoji="0" lang="zh-CN" altLang="en-US" sz="1800" b="1" i="0" u="none" strike="noStrike" kern="1200" cap="none" spc="0" normalizeH="0" baseline="0" noProof="0">
                <a:ln>
                  <a:noFill/>
                </a:ln>
                <a:solidFill>
                  <a:prstClr val="black"/>
                </a:solidFill>
                <a:effectLst/>
                <a:uLnTx/>
                <a:uFillTx/>
                <a:latin typeface="Franklin Gothic Book" panose="020B0503020102020204" pitchFamily="34" charset="0"/>
                <a:ea typeface="宋体" panose="02010600030101010101" pitchFamily="2" charset="-122"/>
                <a:cs typeface="+mn-cs"/>
              </a:rPr>
              <a:t>（判断）</a:t>
            </a:r>
            <a:r>
              <a:rPr kumimoji="0" lang="en-US" altLang="zh-CN"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4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忠诚的监护人</a:t>
            </a:r>
          </a:p>
        </p:txBody>
      </p:sp>
      <p:cxnSp>
        <p:nvCxnSpPr>
          <p:cNvPr id="11" name="直接连接符 10">
            <a:extLst>
              <a:ext uri="{FF2B5EF4-FFF2-40B4-BE49-F238E27FC236}">
                <a16:creationId xmlns:a16="http://schemas.microsoft.com/office/drawing/2014/main" xmlns="" id="{370307C0-E2B6-49EB-BAE9-C72827EDCD5F}"/>
              </a:ext>
            </a:extLst>
          </p:cNvPr>
          <p:cNvCxnSpPr/>
          <p:nvPr/>
        </p:nvCxnSpPr>
        <p:spPr>
          <a:xfrm>
            <a:off x="1981200" y="1371600"/>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a:extLst>
              <a:ext uri="{FF2B5EF4-FFF2-40B4-BE49-F238E27FC236}">
                <a16:creationId xmlns:a16="http://schemas.microsoft.com/office/drawing/2014/main" xmlns="" id="{A52E0E00-A150-4910-B5EB-AADE1D34EF6C}"/>
              </a:ext>
            </a:extLst>
          </p:cNvPr>
          <p:cNvSpPr/>
          <p:nvPr/>
        </p:nvSpPr>
        <p:spPr>
          <a:xfrm>
            <a:off x="2265363" y="1398588"/>
            <a:ext cx="7720012" cy="2246312"/>
          </a:xfrm>
          <a:prstGeom prst="rect">
            <a:avLst/>
          </a:prstGeom>
        </p:spPr>
        <p:txBody>
          <a:bodyPr>
            <a:spAutoFit/>
          </a:bodyPr>
          <a:lstStyle/>
          <a:p>
            <a:pPr marL="457200" marR="0" lvl="0" indent="-457200" algn="l" defTabSz="914400" rtl="0" eaLnBrk="1" fontAlgn="auto" latinLnBrk="1" hangingPunct="1">
              <a:lnSpc>
                <a:spcPct val="100000"/>
              </a:lnSpc>
              <a:spcBef>
                <a:spcPct val="20000"/>
              </a:spcBef>
              <a:spcAft>
                <a:spcPts val="0"/>
              </a:spcAft>
              <a:buClrTx/>
              <a:buSzTx/>
              <a:buFont typeface="Wingdings" pitchFamily="2" charset="2"/>
              <a:buChar char="p"/>
              <a:tabLst/>
              <a:defRPr/>
            </a:pPr>
            <a:r>
              <a:rPr kumimoji="0" lang="zh-CN" altLang="en-US"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“现实的决策者”</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有很强的责任心与事业心，喜欢解决问题，忠诚、按时完成任务，关注细节，强调安全、礼仪、规则、结构和服从，喜欢服务于社会需要。坚定、尊重权威和等级制度，持保守的价值观。充当着保护者、管理员、稳压器、监护人的角色。大约有</a:t>
            </a:r>
            <a:r>
              <a:rPr kumimoji="0" lang="en-US" altLang="zh-CN"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50%</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左右</a:t>
            </a:r>
            <a:r>
              <a:rPr kumimoji="0" lang="en-US" altLang="zh-CN"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SJ</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偏爱的人为政府部门及军事部门工作，并且显现出卓越成就。企业中层管理者中大多是这种特点的人。在美国执政过的</a:t>
            </a:r>
            <a:r>
              <a:rPr kumimoji="0" lang="en-US" altLang="zh-CN"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41</a:t>
            </a:r>
            <a:r>
              <a:rPr kumimoji="0" lang="zh-CN" altLang="en-US"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位</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总统中有</a:t>
            </a:r>
            <a:r>
              <a:rPr kumimoji="0" lang="en-US" altLang="zh-CN"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20</a:t>
            </a:r>
            <a:r>
              <a:rPr kumimoji="0" lang="zh-CN" altLang="en-US"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位</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是</a:t>
            </a:r>
            <a:r>
              <a:rPr kumimoji="0" lang="en-US" altLang="zh-CN" sz="2000" b="1" i="0" u="none" strike="noStrike" kern="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SJ</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偏爱。</a:t>
            </a:r>
          </a:p>
        </p:txBody>
      </p:sp>
      <p:grpSp>
        <p:nvGrpSpPr>
          <p:cNvPr id="3" name="Group 4">
            <a:extLst>
              <a:ext uri="{FF2B5EF4-FFF2-40B4-BE49-F238E27FC236}">
                <a16:creationId xmlns:a16="http://schemas.microsoft.com/office/drawing/2014/main" xmlns="" id="{47EF1592-0A98-49B6-98FE-FBA7D5DBD28C}"/>
              </a:ext>
            </a:extLst>
          </p:cNvPr>
          <p:cNvGrpSpPr>
            <a:grpSpLocks/>
          </p:cNvGrpSpPr>
          <p:nvPr/>
        </p:nvGrpSpPr>
        <p:grpSpPr bwMode="auto">
          <a:xfrm>
            <a:off x="2732089" y="3819526"/>
            <a:ext cx="1628775" cy="2308225"/>
            <a:chOff x="576" y="2496"/>
            <a:chExt cx="1026" cy="1454"/>
          </a:xfrm>
        </p:grpSpPr>
        <p:sp>
          <p:nvSpPr>
            <p:cNvPr id="59409" name="Rectangle 5">
              <a:extLst>
                <a:ext uri="{FF2B5EF4-FFF2-40B4-BE49-F238E27FC236}">
                  <a16:creationId xmlns:a16="http://schemas.microsoft.com/office/drawing/2014/main" xmlns="" id="{2F180021-E9D4-406A-99F3-EEE2C009B776}"/>
                </a:ext>
              </a:extLst>
            </p:cNvPr>
            <p:cNvSpPr>
              <a:spLocks noChangeArrowheads="1"/>
            </p:cNvSpPr>
            <p:nvPr/>
          </p:nvSpPr>
          <p:spPr bwMode="auto">
            <a:xfrm>
              <a:off x="576" y="3700"/>
              <a:ext cx="10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乔治</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布什</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George Bush </a:t>
              </a:r>
            </a:p>
          </p:txBody>
        </p:sp>
        <p:pic>
          <p:nvPicPr>
            <p:cNvPr id="59410" name="Picture 6" descr="A09">
              <a:extLst>
                <a:ext uri="{FF2B5EF4-FFF2-40B4-BE49-F238E27FC236}">
                  <a16:creationId xmlns:a16="http://schemas.microsoft.com/office/drawing/2014/main" xmlns="" id="{AF3B4F77-88AE-40F2-82D9-CB58514571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 y="2496"/>
              <a:ext cx="907"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7">
            <a:extLst>
              <a:ext uri="{FF2B5EF4-FFF2-40B4-BE49-F238E27FC236}">
                <a16:creationId xmlns:a16="http://schemas.microsoft.com/office/drawing/2014/main" xmlns="" id="{ACB2170E-C946-4E82-9B1F-179A93B6F373}"/>
              </a:ext>
            </a:extLst>
          </p:cNvPr>
          <p:cNvGrpSpPr>
            <a:grpSpLocks/>
          </p:cNvGrpSpPr>
          <p:nvPr/>
        </p:nvGrpSpPr>
        <p:grpSpPr bwMode="auto">
          <a:xfrm>
            <a:off x="4408488" y="3789364"/>
            <a:ext cx="1828800" cy="2332037"/>
            <a:chOff x="1632" y="2477"/>
            <a:chExt cx="1152" cy="1469"/>
          </a:xfrm>
        </p:grpSpPr>
        <p:sp>
          <p:nvSpPr>
            <p:cNvPr id="59407" name="Rectangle 8">
              <a:extLst>
                <a:ext uri="{FF2B5EF4-FFF2-40B4-BE49-F238E27FC236}">
                  <a16:creationId xmlns:a16="http://schemas.microsoft.com/office/drawing/2014/main" xmlns="" id="{D4E02687-7909-410B-9BD1-A2B69BA594C3}"/>
                </a:ext>
              </a:extLst>
            </p:cNvPr>
            <p:cNvSpPr>
              <a:spLocks noChangeArrowheads="1"/>
            </p:cNvSpPr>
            <p:nvPr/>
          </p:nvSpPr>
          <p:spPr bwMode="auto">
            <a:xfrm>
              <a:off x="1632" y="3696"/>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周恩来</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Zhou EnLai </a:t>
              </a:r>
            </a:p>
          </p:txBody>
        </p:sp>
        <p:graphicFrame>
          <p:nvGraphicFramePr>
            <p:cNvPr id="59408" name="Object 9">
              <a:extLst>
                <a:ext uri="{FF2B5EF4-FFF2-40B4-BE49-F238E27FC236}">
                  <a16:creationId xmlns:a16="http://schemas.microsoft.com/office/drawing/2014/main" xmlns="" id="{8DDDD95C-8E60-48EB-AE9F-C8FF9B10D4E7}"/>
                </a:ext>
              </a:extLst>
            </p:cNvPr>
            <p:cNvGraphicFramePr>
              <a:graphicFrameLocks noChangeAspect="1"/>
            </p:cNvGraphicFramePr>
            <p:nvPr/>
          </p:nvGraphicFramePr>
          <p:xfrm>
            <a:off x="1762" y="2477"/>
            <a:ext cx="974" cy="1123"/>
          </p:xfrm>
          <a:graphic>
            <a:graphicData uri="http://schemas.openxmlformats.org/presentationml/2006/ole">
              <mc:AlternateContent xmlns:mc="http://schemas.openxmlformats.org/markup-compatibility/2006">
                <mc:Choice xmlns:v="urn:schemas-microsoft-com:vml" Requires="v">
                  <p:oleObj spid="_x0000_s5126" name="位图图像" r:id="rId7" imgW="1247619" imgH="1476190" progId="Paint.Picture">
                    <p:embed/>
                  </p:oleObj>
                </mc:Choice>
                <mc:Fallback>
                  <p:oleObj name="位图图像" r:id="rId7" imgW="1247619" imgH="1476190" progId="Paint.Picture">
                    <p:embed/>
                    <p:pic>
                      <p:nvPicPr>
                        <p:cNvPr id="59408" name="Object 9">
                          <a:extLst>
                            <a:ext uri="{FF2B5EF4-FFF2-40B4-BE49-F238E27FC236}">
                              <a16:creationId xmlns:a16="http://schemas.microsoft.com/office/drawing/2014/main" xmlns="" id="{8DDDD95C-8E60-48EB-AE9F-C8FF9B10D4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2" y="2477"/>
                          <a:ext cx="974" cy="1123"/>
                        </a:xfrm>
                        <a:prstGeom prst="rect">
                          <a:avLst/>
                        </a:prstGeom>
                        <a:noFill/>
                        <a:ln>
                          <a:noFill/>
                        </a:ln>
                        <a:effectLst/>
                        <a:extLst>
                          <a:ext uri="{909E8E84-426E-40DD-AFC4-6F175D3DCCD1}">
                            <a14:hiddenFill xmlns:a14="http://schemas.microsoft.com/office/drawing/2010/main">
                              <a:solidFill>
                                <a:srgbClr val="6CAAC0"/>
                              </a:solidFill>
                            </a14:hiddenFill>
                          </a:ext>
                          <a:ext uri="{91240B29-F687-4F45-9708-019B960494DF}">
                            <a14:hiddenLine xmlns:a14="http://schemas.microsoft.com/office/drawing/2010/main" w="9525">
                              <a:solidFill>
                                <a:srgbClr val="366B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0">
            <a:extLst>
              <a:ext uri="{FF2B5EF4-FFF2-40B4-BE49-F238E27FC236}">
                <a16:creationId xmlns:a16="http://schemas.microsoft.com/office/drawing/2014/main" xmlns="" id="{3B2D00F8-D548-459F-A4F6-3DB3F8E003D5}"/>
              </a:ext>
            </a:extLst>
          </p:cNvPr>
          <p:cNvGrpSpPr>
            <a:grpSpLocks/>
          </p:cNvGrpSpPr>
          <p:nvPr/>
        </p:nvGrpSpPr>
        <p:grpSpPr bwMode="auto">
          <a:xfrm>
            <a:off x="6161088" y="3819526"/>
            <a:ext cx="2133600" cy="2308225"/>
            <a:chOff x="2736" y="2496"/>
            <a:chExt cx="1344" cy="1454"/>
          </a:xfrm>
        </p:grpSpPr>
        <p:sp>
          <p:nvSpPr>
            <p:cNvPr id="59405" name="Rectangle 11">
              <a:extLst>
                <a:ext uri="{FF2B5EF4-FFF2-40B4-BE49-F238E27FC236}">
                  <a16:creationId xmlns:a16="http://schemas.microsoft.com/office/drawing/2014/main" xmlns="" id="{ABA2DD8E-4481-4D40-8A61-9EC0DB68312B}"/>
                </a:ext>
              </a:extLst>
            </p:cNvPr>
            <p:cNvSpPr>
              <a:spLocks noChangeArrowheads="1"/>
            </p:cNvSpPr>
            <p:nvPr/>
          </p:nvSpPr>
          <p:spPr bwMode="auto">
            <a:xfrm>
              <a:off x="2736" y="3700"/>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女王伊丽莎白</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Queen Elizabeth</a:t>
              </a:r>
            </a:p>
          </p:txBody>
        </p:sp>
        <p:pic>
          <p:nvPicPr>
            <p:cNvPr id="59406" name="Picture 12" descr="A10">
              <a:extLst>
                <a:ext uri="{FF2B5EF4-FFF2-40B4-BE49-F238E27FC236}">
                  <a16:creationId xmlns:a16="http://schemas.microsoft.com/office/drawing/2014/main" xmlns="" id="{DE5B5BBC-EF8E-4C2E-8562-CCE5595BAF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1" y="2496"/>
              <a:ext cx="937"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13">
            <a:extLst>
              <a:ext uri="{FF2B5EF4-FFF2-40B4-BE49-F238E27FC236}">
                <a16:creationId xmlns:a16="http://schemas.microsoft.com/office/drawing/2014/main" xmlns="" id="{F500DBE9-6A96-4074-9E8D-E1A034F86F7E}"/>
              </a:ext>
            </a:extLst>
          </p:cNvPr>
          <p:cNvGrpSpPr>
            <a:grpSpLocks/>
          </p:cNvGrpSpPr>
          <p:nvPr/>
        </p:nvGrpSpPr>
        <p:grpSpPr bwMode="auto">
          <a:xfrm>
            <a:off x="8066088" y="3819526"/>
            <a:ext cx="2133600" cy="2308225"/>
            <a:chOff x="3936" y="2496"/>
            <a:chExt cx="1344" cy="1454"/>
          </a:xfrm>
        </p:grpSpPr>
        <p:sp>
          <p:nvSpPr>
            <p:cNvPr id="59403" name="Rectangle 14">
              <a:extLst>
                <a:ext uri="{FF2B5EF4-FFF2-40B4-BE49-F238E27FC236}">
                  <a16:creationId xmlns:a16="http://schemas.microsoft.com/office/drawing/2014/main" xmlns="" id="{E69E0E01-ED44-49A1-93E9-F2E049103E64}"/>
                </a:ext>
              </a:extLst>
            </p:cNvPr>
            <p:cNvSpPr>
              <a:spLocks noChangeArrowheads="1"/>
            </p:cNvSpPr>
            <p:nvPr/>
          </p:nvSpPr>
          <p:spPr bwMode="auto">
            <a:xfrm>
              <a:off x="3936" y="3700"/>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乔治</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华盛顿</a:t>
              </a:r>
              <a:b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b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George Washington </a:t>
              </a:r>
            </a:p>
          </p:txBody>
        </p:sp>
        <p:pic>
          <p:nvPicPr>
            <p:cNvPr id="59404" name="Picture 15" descr="A04">
              <a:extLst>
                <a:ext uri="{FF2B5EF4-FFF2-40B4-BE49-F238E27FC236}">
                  <a16:creationId xmlns:a16="http://schemas.microsoft.com/office/drawing/2014/main" xmlns="" id="{F11A8DE6-4D7C-4A73-B61D-0A312F7D0C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 y="2496"/>
              <a:ext cx="907"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out)">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5"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carbrake.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矩形 1">
            <a:extLst>
              <a:ext uri="{FF2B5EF4-FFF2-40B4-BE49-F238E27FC236}">
                <a16:creationId xmlns:a16="http://schemas.microsoft.com/office/drawing/2014/main" xmlns="" id="{8DB78D69-80BA-47B7-AF8F-DC24E181F90A}"/>
              </a:ext>
            </a:extLst>
          </p:cNvPr>
          <p:cNvSpPr>
            <a:spLocks noChangeArrowheads="1"/>
          </p:cNvSpPr>
          <p:nvPr/>
        </p:nvSpPr>
        <p:spPr bwMode="auto">
          <a:xfrm>
            <a:off x="2135188" y="1980880"/>
            <a:ext cx="7993062" cy="40872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AutoNum type="arabicPeriod"/>
              <a:tabLst/>
              <a:defRPr/>
            </a:pPr>
            <a:r>
              <a:rPr kumimoji="0" lang="zh-CN" altLang="en-US" sz="2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性格类型</a:t>
            </a:r>
            <a:r>
              <a:rPr kumimoji="0" lang="zh-CN" altLang="en-US" sz="22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没有对错</a:t>
            </a:r>
            <a:r>
              <a:rPr kumimoji="0" lang="zh-CN" altLang="en-US" sz="2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，在工作或人际关系上，也没有更好或更坏的组合。</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AutoNum type="arabicPeriod"/>
              <a:tabLst/>
              <a:defRPr/>
            </a:pPr>
            <a:r>
              <a:rPr kumimoji="0" lang="zh-CN" altLang="en-US" sz="2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每一种性格类型和每一个人都能带来</a:t>
            </a:r>
            <a:r>
              <a:rPr kumimoji="0" lang="zh-CN" altLang="en-US" sz="22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独特的优点</a:t>
            </a:r>
            <a:r>
              <a:rPr kumimoji="0" lang="zh-CN" altLang="en-US" sz="2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。哪一种性格类型最符合你，是由你自己来作最后判断的。你的性格结果是根据你在回答问题的选择来建议你最可能属于哪一种性格类型；但是，</a:t>
            </a:r>
            <a:r>
              <a:rPr kumimoji="0" lang="zh-CN" altLang="en-US" sz="22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只有你自己才知道你真正的性格类型</a:t>
            </a:r>
            <a:r>
              <a:rPr kumimoji="0" lang="zh-CN" altLang="en-US" sz="2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AutoNum type="arabicPeriod"/>
              <a:tabLst/>
              <a:defRPr/>
            </a:pPr>
            <a:r>
              <a:rPr kumimoji="0" lang="zh-CN" altLang="en-US" sz="2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你可以用性格类型去理解和悦纳自己，但不能以它作为你做或不做任何事情的借口。</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AutoNum type="arabicPeriod"/>
              <a:tabLst/>
              <a:defRPr/>
            </a:pPr>
            <a:r>
              <a:rPr kumimoji="0" lang="zh-CN" altLang="en-US" sz="2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不要让性格类型左右你考虑选择任何事业、活动或人际关系。</a:t>
            </a:r>
          </a:p>
          <a:p>
            <a:pPr marL="457200" marR="0" lvl="0" indent="-457200" algn="l" defTabSz="914400" rtl="0" eaLnBrk="1" fontAlgn="auto" latinLnBrk="1" hangingPunct="1">
              <a:lnSpc>
                <a:spcPct val="100000"/>
              </a:lnSpc>
              <a:spcBef>
                <a:spcPct val="20000"/>
              </a:spcBef>
              <a:spcAft>
                <a:spcPts val="0"/>
              </a:spcAft>
              <a:buClrTx/>
              <a:buSzTx/>
              <a:buFont typeface="Wingdings" panose="05000000000000000000" pitchFamily="2" charset="2"/>
              <a:buAutoNum type="arabicPeriod"/>
              <a:tabLst/>
              <a:defRPr/>
            </a:pPr>
            <a:r>
              <a:rPr kumimoji="0" lang="zh-CN" altLang="en-US" sz="2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要留意自己对类型的偏见，避免藉此负面地给自己或他人定型。</a:t>
            </a:r>
          </a:p>
        </p:txBody>
      </p:sp>
      <p:sp>
        <p:nvSpPr>
          <p:cNvPr id="65542" name="矩形 1">
            <a:extLst>
              <a:ext uri="{FF2B5EF4-FFF2-40B4-BE49-F238E27FC236}">
                <a16:creationId xmlns:a16="http://schemas.microsoft.com/office/drawing/2014/main" xmlns="" id="{6263AC92-7D4B-4D19-8C12-B0AB8E531ADB}"/>
              </a:ext>
            </a:extLst>
          </p:cNvPr>
          <p:cNvSpPr>
            <a:spLocks noChangeArrowheads="1"/>
          </p:cNvSpPr>
          <p:nvPr/>
        </p:nvSpPr>
        <p:spPr bwMode="auto">
          <a:xfrm>
            <a:off x="1919288" y="901379"/>
            <a:ext cx="14097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zh-CN" altLang="en-US" sz="4800" b="1" i="0" u="none" strike="noStrike" kern="1200" cap="none" spc="0" normalizeH="0" baseline="0" noProof="0" dirty="0">
                <a:ln>
                  <a:noFill/>
                </a:ln>
                <a:solidFill>
                  <a:srgbClr val="953735"/>
                </a:solidFill>
                <a:effectLst/>
                <a:uLnTx/>
                <a:uFillTx/>
                <a:latin typeface="微软雅黑" panose="020B0503020204020204" pitchFamily="34" charset="-122"/>
                <a:ea typeface="黑体" panose="02010609060101010101" pitchFamily="49" charset="-122"/>
                <a:cs typeface="+mn-cs"/>
              </a:rPr>
              <a:t>忠告</a:t>
            </a:r>
            <a:endParaRPr kumimoji="0" lang="zh-CN" altLang="en-US" sz="4800" b="0" i="0" u="none" strike="noStrike" kern="1200" cap="none" spc="0" normalizeH="0" baseline="0" noProof="0" dirty="0">
              <a:ln>
                <a:noFill/>
              </a:ln>
              <a:solidFill>
                <a:prstClr val="black"/>
              </a:solidFill>
              <a:effectLst/>
              <a:uLnTx/>
              <a:uFillTx/>
              <a:latin typeface="Franklin Gothic Book" panose="020B0503020102020204" pitchFamily="34" charset="0"/>
              <a:ea typeface="黑体" panose="02010609060101010101" pitchFamily="49"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矩形 6">
            <a:extLst>
              <a:ext uri="{FF2B5EF4-FFF2-40B4-BE49-F238E27FC236}">
                <a16:creationId xmlns:a16="http://schemas.microsoft.com/office/drawing/2014/main" xmlns="" id="{EF713B7B-4B6E-4906-BF23-848B750067A9}"/>
              </a:ext>
            </a:extLst>
          </p:cNvPr>
          <p:cNvSpPr>
            <a:spLocks noChangeArrowheads="1"/>
          </p:cNvSpPr>
          <p:nvPr/>
        </p:nvSpPr>
        <p:spPr bwMode="auto">
          <a:xfrm>
            <a:off x="7210425" y="30099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endParaRPr kumimoji="0" lang="en-US" altLang="zh-CN" sz="1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endParaRPr>
          </a:p>
        </p:txBody>
      </p:sp>
      <p:sp>
        <p:nvSpPr>
          <p:cNvPr id="67590" name="Rectangle 5">
            <a:extLst>
              <a:ext uri="{FF2B5EF4-FFF2-40B4-BE49-F238E27FC236}">
                <a16:creationId xmlns:a16="http://schemas.microsoft.com/office/drawing/2014/main" xmlns="" id="{F185F918-4703-4682-A0BB-A7A06E7BABC5}"/>
              </a:ext>
            </a:extLst>
          </p:cNvPr>
          <p:cNvSpPr txBox="1">
            <a:spLocks noChangeArrowheads="1"/>
          </p:cNvSpPr>
          <p:nvPr/>
        </p:nvSpPr>
        <p:spPr bwMode="auto">
          <a:xfrm>
            <a:off x="2208213" y="2060576"/>
            <a:ext cx="75993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just" defTabSz="914400" rtl="0" eaLnBrk="1" fontAlgn="auto" latinLnBrk="1" hangingPunct="1">
              <a:lnSpc>
                <a:spcPct val="100000"/>
              </a:lnSpc>
              <a:spcBef>
                <a:spcPct val="20000"/>
              </a:spcBef>
              <a:spcAft>
                <a:spcPts val="0"/>
              </a:spcAft>
              <a:buClrTx/>
              <a:buSzTx/>
              <a:buFont typeface="Arial" panose="020B0604020202020204" pitchFamily="34" charset="0"/>
              <a:buNone/>
              <a:tabLst/>
              <a:defRPr/>
            </a:pPr>
            <a:r>
              <a:rPr kumimoji="0" lang="zh-CN" altLang="en-US"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探索自己的性格不要局限于</a:t>
            </a:r>
            <a:r>
              <a:rPr kumimoji="0" lang="en-US" altLang="zh-CN" sz="4000" b="1" i="0" u="none" strike="noStrike" kern="1200" cap="none" spc="0" normalizeH="0" baseline="0" noProof="0">
                <a:ln>
                  <a:noFill/>
                </a:ln>
                <a:solidFill>
                  <a:srgbClr val="558ED5"/>
                </a:solidFill>
                <a:effectLst/>
                <a:uLnTx/>
                <a:uFillTx/>
                <a:latin typeface="微软雅黑" panose="020B0503020204020204" pitchFamily="34" charset="-122"/>
                <a:ea typeface="微软雅黑" panose="020B0503020204020204" pitchFamily="34" charset="-122"/>
                <a:cs typeface="+mn-cs"/>
              </a:rPr>
              <a:t>MBTI</a:t>
            </a:r>
            <a:r>
              <a:rPr kumimoji="0" lang="zh-CN" altLang="en-US"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或其他测评工具（自评），还要借助身边的资源，通过“他人眼中的我”（</a:t>
            </a:r>
            <a:r>
              <a:rPr kumimoji="0" lang="en-US" altLang="zh-CN"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360</a:t>
            </a:r>
            <a:r>
              <a:rPr kumimoji="0" lang="zh-CN" altLang="en-US"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度评估）等活动加强对自我性格的认识。 </a:t>
            </a:r>
          </a:p>
        </p:txBody>
      </p:sp>
      <p:sp>
        <p:nvSpPr>
          <p:cNvPr id="67591" name="矩形 1">
            <a:extLst>
              <a:ext uri="{FF2B5EF4-FFF2-40B4-BE49-F238E27FC236}">
                <a16:creationId xmlns:a16="http://schemas.microsoft.com/office/drawing/2014/main" xmlns="" id="{61DFAB03-BA69-4CDD-ACFA-888D793F8862}"/>
              </a:ext>
            </a:extLst>
          </p:cNvPr>
          <p:cNvSpPr>
            <a:spLocks noChangeArrowheads="1"/>
          </p:cNvSpPr>
          <p:nvPr/>
        </p:nvSpPr>
        <p:spPr bwMode="auto">
          <a:xfrm>
            <a:off x="2279651" y="981076"/>
            <a:ext cx="20224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zh-CN" altLang="en-US" sz="4800" b="1" i="0" u="none" strike="noStrike" kern="1200" cap="none" spc="0" normalizeH="0" baseline="0" noProof="0">
                <a:ln>
                  <a:noFill/>
                </a:ln>
                <a:solidFill>
                  <a:srgbClr val="953735"/>
                </a:solidFill>
                <a:effectLst/>
                <a:uLnTx/>
                <a:uFillTx/>
                <a:latin typeface="微软雅黑" panose="020B0503020204020204" pitchFamily="34" charset="-122"/>
                <a:ea typeface="黑体" panose="02010609060101010101" pitchFamily="49" charset="-122"/>
                <a:cs typeface="+mn-cs"/>
              </a:rPr>
              <a:t>提醒：</a:t>
            </a:r>
            <a:endParaRPr kumimoji="0" lang="zh-CN" altLang="en-US" sz="4800" b="0" i="0" u="none" strike="noStrike" kern="1200" cap="none" spc="0" normalizeH="0" baseline="0" noProof="0">
              <a:ln>
                <a:noFill/>
              </a:ln>
              <a:solidFill>
                <a:prstClr val="black"/>
              </a:solidFill>
              <a:effectLst/>
              <a:uLnTx/>
              <a:uFillTx/>
              <a:latin typeface="Franklin Gothic Book" panose="020B0503020102020204" pitchFamily="34" charset="0"/>
              <a:ea typeface="黑体" panose="02010609060101010101" pitchFamily="49"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029" name="Group 37">
            <a:extLst>
              <a:ext uri="{FF2B5EF4-FFF2-40B4-BE49-F238E27FC236}">
                <a16:creationId xmlns:a16="http://schemas.microsoft.com/office/drawing/2014/main" xmlns="" id="{939988E5-07D3-4AE3-AD62-85BDC216722A}"/>
              </a:ext>
            </a:extLst>
          </p:cNvPr>
          <p:cNvGraphicFramePr>
            <a:graphicFrameLocks noGrp="1"/>
          </p:cNvGraphicFramePr>
          <p:nvPr>
            <p:ph idx="4294967295"/>
          </p:nvPr>
        </p:nvGraphicFramePr>
        <p:xfrm>
          <a:off x="2032514" y="1690150"/>
          <a:ext cx="8358187" cy="4611689"/>
        </p:xfrm>
        <a:graphic>
          <a:graphicData uri="http://schemas.openxmlformats.org/drawingml/2006/table">
            <a:tbl>
              <a:tblPr/>
              <a:tblGrid>
                <a:gridCol w="1063625">
                  <a:extLst>
                    <a:ext uri="{9D8B030D-6E8A-4147-A177-3AD203B41FA5}">
                      <a16:colId xmlns:a16="http://schemas.microsoft.com/office/drawing/2014/main" xmlns="" val="20000"/>
                    </a:ext>
                  </a:extLst>
                </a:gridCol>
                <a:gridCol w="3571875">
                  <a:extLst>
                    <a:ext uri="{9D8B030D-6E8A-4147-A177-3AD203B41FA5}">
                      <a16:colId xmlns:a16="http://schemas.microsoft.com/office/drawing/2014/main" xmlns="" val="20001"/>
                    </a:ext>
                  </a:extLst>
                </a:gridCol>
                <a:gridCol w="2008187">
                  <a:extLst>
                    <a:ext uri="{9D8B030D-6E8A-4147-A177-3AD203B41FA5}">
                      <a16:colId xmlns:a16="http://schemas.microsoft.com/office/drawing/2014/main" xmlns="" val="20002"/>
                    </a:ext>
                  </a:extLst>
                </a:gridCol>
                <a:gridCol w="1714500">
                  <a:extLst>
                    <a:ext uri="{9D8B030D-6E8A-4147-A177-3AD203B41FA5}">
                      <a16:colId xmlns:a16="http://schemas.microsoft.com/office/drawing/2014/main" xmlns="" val="20003"/>
                    </a:ext>
                  </a:extLst>
                </a:gridCol>
              </a:tblGrid>
              <a:tr h="395288">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endParaRPr kumimoji="0" lang="zh-CN" altLang="en-US" sz="2400" b="0" i="0" u="none" strike="noStrike" cap="none" normalizeH="0" baseline="0">
                        <a:ln>
                          <a:noFill/>
                        </a:ln>
                        <a:solidFill>
                          <a:schemeClr val="tx1"/>
                        </a:solidFill>
                        <a:effectLst/>
                        <a:latin typeface="Franklin Gothic Book" pitchFamily="34" charset="0"/>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3DDFF"/>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Franklin Gothic Book" pitchFamily="34" charset="0"/>
                          <a:ea typeface="黑体" pitchFamily="2" charset="-122"/>
                        </a:rPr>
                        <a:t>定义</a:t>
                      </a:r>
                      <a:endParaRPr kumimoji="0" lang="zh-CN" altLang="en-US" sz="2400" b="0" i="0" u="none" strike="noStrike" cap="none" normalizeH="0" baseline="0">
                        <a:ln>
                          <a:noFill/>
                        </a:ln>
                        <a:solidFill>
                          <a:schemeClr val="tx1"/>
                        </a:solidFill>
                        <a:effectLst/>
                        <a:latin typeface="Franklin Gothic Book" pitchFamily="34" charset="0"/>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3DDFF"/>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Franklin Gothic Book" pitchFamily="34" charset="0"/>
                          <a:ea typeface="黑体" pitchFamily="2" charset="-122"/>
                        </a:rPr>
                        <a:t>分类</a:t>
                      </a:r>
                      <a:endParaRPr kumimoji="0" lang="zh-CN" altLang="en-US" sz="2400" b="0" i="0" u="none" strike="noStrike" cap="none" normalizeH="0" baseline="0">
                        <a:ln>
                          <a:noFill/>
                        </a:ln>
                        <a:solidFill>
                          <a:schemeClr val="tx1"/>
                        </a:solidFill>
                        <a:effectLst/>
                        <a:latin typeface="Franklin Gothic Book" pitchFamily="34" charset="0"/>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3DDFF"/>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Franklin Gothic Book" pitchFamily="34" charset="0"/>
                          <a:ea typeface="黑体" pitchFamily="2" charset="-122"/>
                        </a:rPr>
                        <a:t>与理想关系</a:t>
                      </a:r>
                      <a:endParaRPr kumimoji="0" lang="zh-CN" altLang="en-US" sz="2400" b="0" i="0" u="none" strike="noStrike" cap="none" normalizeH="0" baseline="0">
                        <a:ln>
                          <a:noFill/>
                        </a:ln>
                        <a:solidFill>
                          <a:schemeClr val="tx1"/>
                        </a:solidFill>
                        <a:effectLst/>
                        <a:latin typeface="Franklin Gothic Book" pitchFamily="34" charset="0"/>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3DDFF"/>
                    </a:solidFill>
                  </a:tcPr>
                </a:tc>
                <a:extLst>
                  <a:ext uri="{0D108BD9-81ED-4DB2-BD59-A6C34878D82A}">
                    <a16:rowId xmlns:a16="http://schemas.microsoft.com/office/drawing/2014/main" xmlns="" val="10000"/>
                  </a:ext>
                </a:extLst>
              </a:tr>
              <a:tr h="1285875">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兴趣</a:t>
                      </a:r>
                      <a:endParaRPr kumimoji="0" lang="zh-CN" altLang="en-US" sz="24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内心动力和快乐的来源</a:t>
                      </a:r>
                    </a:p>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无论我们能力高低，也无论外界评价如何，我们依然乐此不疲的事情。</a:t>
                      </a:r>
                      <a:endParaRPr kumimoji="0" lang="zh-CN" altLang="en-US" sz="20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六类</a:t>
                      </a:r>
                      <a:endParaRPr kumimoji="0" lang="zh-CN" altLang="en-US" sz="24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想做的</a:t>
                      </a:r>
                      <a:endParaRPr kumimoji="0" lang="zh-CN" altLang="en-US" sz="24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1"/>
                  </a:ext>
                </a:extLst>
              </a:tr>
              <a:tr h="1101725">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性格</a:t>
                      </a:r>
                      <a:endParaRPr kumimoji="0" lang="zh-CN" altLang="en-US" sz="24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E0E0"/>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人对现实的稳定态度和习惯化行为方式的总和，表现为个体独特的心理特征。</a:t>
                      </a:r>
                      <a:endParaRPr kumimoji="0" lang="zh-CN" altLang="en-US" sz="20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E0E0"/>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四维度十六类</a:t>
                      </a:r>
                      <a:endParaRPr kumimoji="0" lang="zh-CN" altLang="en-US" sz="24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E0E0"/>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适合做的</a:t>
                      </a:r>
                      <a:endParaRPr kumimoji="0" lang="zh-CN" altLang="en-US" sz="24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xmlns="" val="10002"/>
                  </a:ext>
                </a:extLst>
              </a:tr>
              <a:tr h="1096963">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技能</a:t>
                      </a:r>
                      <a:endParaRPr kumimoji="0" lang="zh-CN" altLang="en-US" sz="24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人们通过后天学习和练习而获得的能力，表现为某种动作系统和动作方式。</a:t>
                      </a:r>
                      <a:endParaRPr kumimoji="0" lang="zh-CN" altLang="en-US" sz="20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三类</a:t>
                      </a:r>
                      <a:endParaRPr kumimoji="0" lang="zh-CN" altLang="en-US" sz="24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能做的</a:t>
                      </a:r>
                      <a:endParaRPr kumimoji="0" lang="zh-CN" altLang="en-US" sz="24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3"/>
                  </a:ext>
                </a:extLst>
              </a:tr>
              <a:tr h="731838">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价值观</a:t>
                      </a:r>
                      <a:endParaRPr kumimoji="0" lang="zh-CN" altLang="en-US" sz="2400" b="0" i="0" u="none" strike="noStrike" cap="none" normalizeH="0" baseline="0" dirty="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在生活和工作中，所看重的原则、标准和品质。</a:t>
                      </a:r>
                      <a:endParaRPr kumimoji="0" lang="zh-CN" altLang="en-US" sz="2000" b="0" i="0" u="none" strike="noStrike" cap="none" normalizeH="0" baseline="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多种</a:t>
                      </a:r>
                      <a:endParaRPr kumimoji="0" lang="en-US" sz="2400" b="0" i="0" u="none" strike="noStrike" cap="none" normalizeH="0" baseline="0">
                        <a:ln>
                          <a:noFill/>
                        </a:ln>
                        <a:solidFill>
                          <a:schemeClr val="tx1"/>
                        </a:solidFill>
                        <a:effectLst/>
                        <a:latin typeface="Franklin Gothic Book" pitchFamily="34" charset="0"/>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1"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值得做的</a:t>
                      </a:r>
                      <a:endParaRPr kumimoji="0" lang="zh-CN" altLang="en-US" sz="2400" b="0" i="0" u="none" strike="noStrike" cap="none" normalizeH="0" baseline="0" dirty="0">
                        <a:ln>
                          <a:noFill/>
                        </a:ln>
                        <a:solidFill>
                          <a:schemeClr val="tx1"/>
                        </a:solidFill>
                        <a:effectLst/>
                        <a:latin typeface="宋体" pitchFamily="2" charset="-122"/>
                        <a:ea typeface="黑体" pitchFamily="2" charset="-122"/>
                        <a:cs typeface="Times New Roman" pitchFamily="18" charset="0"/>
                      </a:endParaRPr>
                    </a:p>
                  </a:txBody>
                  <a:tcPr marL="52424" marR="524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xmlns="" val="10004"/>
                  </a:ext>
                </a:extLst>
              </a:tr>
            </a:tbl>
          </a:graphicData>
        </a:graphic>
      </p:graphicFrame>
      <p:sp>
        <p:nvSpPr>
          <p:cNvPr id="68642" name="Rectangle 2">
            <a:extLst>
              <a:ext uri="{FF2B5EF4-FFF2-40B4-BE49-F238E27FC236}">
                <a16:creationId xmlns:a16="http://schemas.microsoft.com/office/drawing/2014/main" xmlns="" id="{1C1A4BDD-01CE-42B3-B6E9-3D6DD8A719AC}"/>
              </a:ext>
            </a:extLst>
          </p:cNvPr>
          <p:cNvSpPr>
            <a:spLocks noGrp="1"/>
          </p:cNvSpPr>
          <p:nvPr>
            <p:ph type="title" idx="4294967295"/>
          </p:nvPr>
        </p:nvSpPr>
        <p:spPr>
          <a:xfrm>
            <a:off x="316259" y="748251"/>
            <a:ext cx="4495800" cy="609600"/>
          </a:xfrm>
        </p:spPr>
        <p:txBody>
          <a:bodyPr anchor="t"/>
          <a:lstStyle/>
          <a:p>
            <a:pPr algn="l" eaLnBrk="1" hangingPunct="1"/>
            <a:r>
              <a:rPr lang="zh-CN" altLang="en-US" sz="3600" b="1" dirty="0">
                <a:ea typeface="黑体" panose="02010609060101010101" pitchFamily="49" charset="-122"/>
              </a:rPr>
              <a:t>总结与对比</a:t>
            </a:r>
          </a:p>
        </p:txBody>
      </p:sp>
      <p:cxnSp>
        <p:nvCxnSpPr>
          <p:cNvPr id="5" name="直接连接符 4">
            <a:extLst>
              <a:ext uri="{FF2B5EF4-FFF2-40B4-BE49-F238E27FC236}">
                <a16:creationId xmlns:a16="http://schemas.microsoft.com/office/drawing/2014/main" xmlns="" id="{91D4E74B-8261-4662-A39E-BB009A35694E}"/>
              </a:ext>
            </a:extLst>
          </p:cNvPr>
          <p:cNvCxnSpPr/>
          <p:nvPr/>
        </p:nvCxnSpPr>
        <p:spPr>
          <a:xfrm>
            <a:off x="1752600" y="1371600"/>
            <a:ext cx="6019800" cy="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矩形 6">
            <a:extLst>
              <a:ext uri="{FF2B5EF4-FFF2-40B4-BE49-F238E27FC236}">
                <a16:creationId xmlns:a16="http://schemas.microsoft.com/office/drawing/2014/main" xmlns="" id="{8CB7FC0A-9E1D-4029-963E-BF40C0B10DDA}"/>
              </a:ext>
            </a:extLst>
          </p:cNvPr>
          <p:cNvSpPr>
            <a:spLocks noChangeArrowheads="1"/>
          </p:cNvSpPr>
          <p:nvPr/>
        </p:nvSpPr>
        <p:spPr bwMode="auto">
          <a:xfrm>
            <a:off x="7210425" y="30099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endParaRPr kumimoji="0" lang="en-US" altLang="zh-CN" sz="1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endParaRPr>
          </a:p>
        </p:txBody>
      </p:sp>
      <p:sp>
        <p:nvSpPr>
          <p:cNvPr id="69638" name="Rectangle 5">
            <a:extLst>
              <a:ext uri="{FF2B5EF4-FFF2-40B4-BE49-F238E27FC236}">
                <a16:creationId xmlns:a16="http://schemas.microsoft.com/office/drawing/2014/main" xmlns="" id="{0374A4B2-7025-441A-BB45-50EE854D4DFF}"/>
              </a:ext>
            </a:extLst>
          </p:cNvPr>
          <p:cNvSpPr txBox="1">
            <a:spLocks noChangeArrowheads="1"/>
          </p:cNvSpPr>
          <p:nvPr/>
        </p:nvSpPr>
        <p:spPr bwMode="auto">
          <a:xfrm>
            <a:off x="2279650" y="2506592"/>
            <a:ext cx="732313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just" defTabSz="914400" rtl="0" eaLnBrk="1" fontAlgn="auto" latinLnBrk="1" hangingPunct="1">
              <a:lnSpc>
                <a:spcPct val="100000"/>
              </a:lnSpc>
              <a:spcBef>
                <a:spcPct val="20000"/>
              </a:spcBef>
              <a:spcAft>
                <a:spcPts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运用各种可能的方式获得“他人眼中的我”，至少要</a:t>
            </a:r>
            <a:r>
              <a:rPr kumimoji="0" lang="en-US" altLang="zh-CN"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kumimoji="0"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人</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以上的评价。</a:t>
            </a:r>
          </a:p>
          <a:p>
            <a:pPr marL="0" marR="0" lvl="0" indent="0" algn="just" defTabSz="914400" rtl="0" eaLnBrk="1" fontAlgn="auto" latinLnBrk="1" hangingPunct="1">
              <a:lnSpc>
                <a:spcPct val="100000"/>
              </a:lnSpc>
              <a:spcBef>
                <a:spcPct val="20000"/>
              </a:spcBef>
              <a:spcAft>
                <a:spcPts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srgbClr val="0563C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563C1"/>
                </a:solidFill>
                <a:effectLst/>
                <a:uLnTx/>
                <a:uFillTx/>
                <a:latin typeface="微软雅黑" panose="020B0503020204020204" pitchFamily="34" charset="-122"/>
                <a:ea typeface="微软雅黑" panose="020B0503020204020204" pitchFamily="34" charset="-122"/>
                <a:cs typeface="+mn-cs"/>
              </a:rPr>
              <a:t>无需上交，练习结果用于</a:t>
            </a:r>
            <a:r>
              <a:rPr kumimoji="0" lang="zh-CN" altLang="en-US" sz="2800" b="0" i="0" u="none" strike="noStrike" kern="1200" cap="none" spc="0" normalizeH="0" baseline="0" noProof="0" dirty="0" smtClean="0">
                <a:ln>
                  <a:noFill/>
                </a:ln>
                <a:solidFill>
                  <a:srgbClr val="0563C1"/>
                </a:solidFill>
                <a:effectLst/>
                <a:uLnTx/>
                <a:uFillTx/>
                <a:latin typeface="微软雅黑" panose="020B0503020204020204" pitchFamily="34" charset="-122"/>
                <a:ea typeface="微软雅黑" panose="020B0503020204020204" pitchFamily="34" charset="-122"/>
                <a:cs typeface="+mn-cs"/>
              </a:rPr>
              <a:t>讨论及规划书中</a:t>
            </a:r>
            <a:r>
              <a:rPr kumimoji="0" lang="zh-CN" altLang="en-US" sz="2800" b="0" i="0" u="none" strike="noStrike" kern="1200" cap="none" spc="0" normalizeH="0" baseline="0" noProof="0" dirty="0">
                <a:ln>
                  <a:noFill/>
                </a:ln>
                <a:solidFill>
                  <a:srgbClr val="0563C1"/>
                </a:solidFill>
                <a:effectLst/>
                <a:uLnTx/>
                <a:uFillTx/>
                <a:latin typeface="微软雅黑" panose="020B0503020204020204" pitchFamily="34" charset="-122"/>
                <a:ea typeface="微软雅黑" panose="020B0503020204020204" pitchFamily="34" charset="-122"/>
                <a:cs typeface="+mn-cs"/>
              </a:rPr>
              <a:t>）</a:t>
            </a:r>
          </a:p>
        </p:txBody>
      </p:sp>
      <p:sp>
        <p:nvSpPr>
          <p:cNvPr id="69639" name="矩形 1">
            <a:extLst>
              <a:ext uri="{FF2B5EF4-FFF2-40B4-BE49-F238E27FC236}">
                <a16:creationId xmlns:a16="http://schemas.microsoft.com/office/drawing/2014/main" xmlns="" id="{55FBF541-63C0-4871-9CE6-763D20566E3F}"/>
              </a:ext>
            </a:extLst>
          </p:cNvPr>
          <p:cNvSpPr>
            <a:spLocks noChangeArrowheads="1"/>
          </p:cNvSpPr>
          <p:nvPr/>
        </p:nvSpPr>
        <p:spPr bwMode="auto">
          <a:xfrm>
            <a:off x="1919288" y="1427092"/>
            <a:ext cx="32321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zh-CN" altLang="en-US" sz="4800" b="1" i="0" u="none" strike="noStrike" kern="1200" cap="none" spc="0" normalizeH="0" baseline="0" noProof="0">
                <a:ln>
                  <a:noFill/>
                </a:ln>
                <a:solidFill>
                  <a:srgbClr val="953735"/>
                </a:solidFill>
                <a:effectLst/>
                <a:uLnTx/>
                <a:uFillTx/>
                <a:latin typeface="微软雅黑" panose="020B0503020204020204" pitchFamily="34" charset="-122"/>
                <a:ea typeface="微软雅黑" panose="020B0503020204020204" pitchFamily="34" charset="-122"/>
                <a:cs typeface="+mn-cs"/>
              </a:rPr>
              <a:t>课后练习：</a:t>
            </a:r>
            <a:endParaRPr kumimoji="0" lang="zh-CN" altLang="en-US" sz="4800" b="0" i="0" u="none" strike="noStrike" kern="1200" cap="none" spc="0" normalizeH="0" baseline="0" noProof="0">
              <a:ln>
                <a:noFill/>
              </a:ln>
              <a:solidFill>
                <a:prstClr val="black"/>
              </a:solidFill>
              <a:effectLst/>
              <a:uLnTx/>
              <a:uFillTx/>
              <a:latin typeface="Franklin Gothic Book" panose="020B0503020102020204" pitchFamily="34" charset="0"/>
              <a:ea typeface="黑体" panose="02010609060101010101" pitchFamily="49"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矩形 6">
            <a:extLst>
              <a:ext uri="{FF2B5EF4-FFF2-40B4-BE49-F238E27FC236}">
                <a16:creationId xmlns:a16="http://schemas.microsoft.com/office/drawing/2014/main" xmlns="" id="{00897FC1-42A1-4968-92EF-F2900487FEFF}"/>
              </a:ext>
            </a:extLst>
          </p:cNvPr>
          <p:cNvSpPr>
            <a:spLocks noChangeArrowheads="1"/>
          </p:cNvSpPr>
          <p:nvPr/>
        </p:nvSpPr>
        <p:spPr bwMode="auto">
          <a:xfrm>
            <a:off x="7210425" y="30099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1" hangingPunct="1">
              <a:lnSpc>
                <a:spcPct val="100000"/>
              </a:lnSpc>
              <a:spcBef>
                <a:spcPct val="0"/>
              </a:spcBef>
              <a:spcAft>
                <a:spcPts val="0"/>
              </a:spcAft>
              <a:buClrTx/>
              <a:buSzTx/>
              <a:buFontTx/>
              <a:buNone/>
              <a:tabLst/>
              <a:defRPr/>
            </a:pPr>
            <a:endParaRPr kumimoji="0" lang="en-US" altLang="zh-CN" sz="1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endParaRPr>
          </a:p>
        </p:txBody>
      </p:sp>
      <p:sp>
        <p:nvSpPr>
          <p:cNvPr id="70662" name="Rectangle 5">
            <a:extLst>
              <a:ext uri="{FF2B5EF4-FFF2-40B4-BE49-F238E27FC236}">
                <a16:creationId xmlns:a16="http://schemas.microsoft.com/office/drawing/2014/main" xmlns="" id="{4C7CB1E3-0FDD-41D3-A204-74FF9BE222C4}"/>
              </a:ext>
            </a:extLst>
          </p:cNvPr>
          <p:cNvSpPr txBox="1">
            <a:spLocks noChangeArrowheads="1"/>
          </p:cNvSpPr>
          <p:nvPr/>
        </p:nvSpPr>
        <p:spPr bwMode="auto">
          <a:xfrm>
            <a:off x="2503488" y="2628167"/>
            <a:ext cx="75993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just" defTabSz="914400" rtl="0" eaLnBrk="1" fontAlgn="auto" latinLnBrk="1" hangingPunct="1">
              <a:lnSpc>
                <a:spcPct val="100000"/>
              </a:lnSpc>
              <a:spcBef>
                <a:spcPct val="20000"/>
              </a:spcBef>
              <a:spcAft>
                <a:spcPts val="0"/>
              </a:spcAft>
              <a:buClrTx/>
              <a:buSzTx/>
              <a:buFont typeface="Arial" panose="020B0604020202020204" pitchFamily="34" charset="0"/>
              <a:buNone/>
              <a:tabLst/>
              <a:defRPr/>
            </a:pPr>
            <a:r>
              <a:rPr kumimoji="0" lang="en-US" altLang="zh-CN"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美</a:t>
            </a:r>
            <a:r>
              <a:rPr kumimoji="0" lang="en-US" altLang="zh-CN"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保罗</a:t>
            </a:r>
            <a:r>
              <a:rPr kumimoji="0" lang="en-US" altLang="zh-CN"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a:t>
            </a:r>
            <a:r>
              <a:rPr kumimoji="0" lang="zh-CN" altLang="en-US"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蒂戈尔等，</a:t>
            </a:r>
            <a:r>
              <a:rPr kumimoji="0" lang="en-US" altLang="zh-CN"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就业宝典</a:t>
            </a:r>
            <a:r>
              <a:rPr kumimoji="0" lang="en-US" altLang="zh-CN"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3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，中信出版社</a:t>
            </a:r>
          </a:p>
        </p:txBody>
      </p:sp>
      <p:sp>
        <p:nvSpPr>
          <p:cNvPr id="2" name="矩形 1">
            <a:extLst>
              <a:ext uri="{FF2B5EF4-FFF2-40B4-BE49-F238E27FC236}">
                <a16:creationId xmlns:a16="http://schemas.microsoft.com/office/drawing/2014/main" xmlns="" id="{70CC2A8D-0AB4-46B3-ABC0-5A841F230EF4}"/>
              </a:ext>
            </a:extLst>
          </p:cNvPr>
          <p:cNvSpPr/>
          <p:nvPr/>
        </p:nvSpPr>
        <p:spPr>
          <a:xfrm>
            <a:off x="2279651" y="1453417"/>
            <a:ext cx="3262313" cy="830263"/>
          </a:xfrm>
          <a:prstGeom prst="rect">
            <a:avLst/>
          </a:prstGeom>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ED7D31">
                    <a:lumMod val="75000"/>
                  </a:srgbClr>
                </a:solidFill>
                <a:effectLst/>
                <a:uLnTx/>
                <a:uFillTx/>
                <a:latin typeface="微软雅黑" pitchFamily="34" charset="-122"/>
                <a:ea typeface="微软雅黑" pitchFamily="34" charset="-122"/>
                <a:cs typeface="+mn-cs"/>
              </a:rPr>
              <a:t>阅读材料：</a:t>
            </a:r>
            <a:endParaRPr kumimoji="0" lang="zh-CN" altLang="en-US" sz="4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1770" y="4498174"/>
            <a:ext cx="815594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80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谢谢观看！</a:t>
            </a:r>
            <a:endParaRPr kumimoji="0" lang="en-US" sz="8000" b="0" i="0" u="none" strike="noStrike" kern="1200" cap="none" spc="80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平行四边形 2"/>
          <p:cNvSpPr/>
          <p:nvPr/>
        </p:nvSpPr>
        <p:spPr>
          <a:xfrm>
            <a:off x="-761475" y="132927"/>
            <a:ext cx="4532198" cy="1242907"/>
          </a:xfrm>
          <a:prstGeom prst="parallelogram">
            <a:avLst>
              <a:gd name="adj" fmla="val 60084"/>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p:cNvCxnSpPr/>
          <p:nvPr/>
        </p:nvCxnSpPr>
        <p:spPr>
          <a:xfrm flipH="1">
            <a:off x="2438400" y="584200"/>
            <a:ext cx="2133600" cy="4775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689615" y="3813043"/>
            <a:ext cx="1229416" cy="249627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747546" y="6460797"/>
            <a:ext cx="2448000" cy="3840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descr="timg"/>
          <p:cNvPicPr>
            <a:picLocks noChangeAspect="1"/>
          </p:cNvPicPr>
          <p:nvPr/>
        </p:nvPicPr>
        <p:blipFill>
          <a:blip r:embed="rId2"/>
          <a:srcRect l="-2844" t="1749" r="-16601" b="292"/>
          <a:stretch>
            <a:fillRect/>
          </a:stretch>
        </p:blipFill>
        <p:spPr>
          <a:xfrm>
            <a:off x="4821767" y="0"/>
            <a:ext cx="8534400" cy="4267200"/>
          </a:xfrm>
          <a:prstGeom prst="trapezoid">
            <a:avLst>
              <a:gd name="adj" fmla="val 33670"/>
            </a:avLst>
          </a:prstGeom>
        </p:spPr>
      </p:pic>
      <p:pic>
        <p:nvPicPr>
          <p:cNvPr id="9" name="图片 8"/>
          <p:cNvPicPr>
            <a:picLocks noChangeAspect="1"/>
          </p:cNvPicPr>
          <p:nvPr/>
        </p:nvPicPr>
        <p:blipFill>
          <a:blip r:embed="rId3"/>
          <a:stretch>
            <a:fillRect/>
          </a:stretch>
        </p:blipFill>
        <p:spPr>
          <a:xfrm>
            <a:off x="162560" y="260304"/>
            <a:ext cx="2944291" cy="813373"/>
          </a:xfrm>
          <a:prstGeom prst="rect">
            <a:avLst/>
          </a:prstGeom>
        </p:spPr>
      </p:pic>
      <p:sp>
        <p:nvSpPr>
          <p:cNvPr id="10" name="矩形 9"/>
          <p:cNvSpPr/>
          <p:nvPr/>
        </p:nvSpPr>
        <p:spPr>
          <a:xfrm>
            <a:off x="9766400" y="6460791"/>
            <a:ext cx="2560164" cy="369332"/>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Light" panose="02010600030101010101" pitchFamily="2" charset="-122"/>
                <a:ea typeface="等线" panose="02010600030101010101" pitchFamily="2" charset="-122"/>
                <a:cs typeface="+mn-cs"/>
              </a:rPr>
              <a:t>浙江大学《就业指导》</a:t>
            </a:r>
          </a:p>
        </p:txBody>
      </p:sp>
    </p:spTree>
    <p:extLst>
      <p:ext uri="{BB962C8B-B14F-4D97-AF65-F5344CB8AC3E}">
        <p14:creationId xmlns:p14="http://schemas.microsoft.com/office/powerpoint/2010/main" val="330355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a:extLst>
              <a:ext uri="{FF2B5EF4-FFF2-40B4-BE49-F238E27FC236}">
                <a16:creationId xmlns:a16="http://schemas.microsoft.com/office/drawing/2014/main" xmlns="" id="{6C15E9FF-CCA6-4CC3-875B-49470B23A503}"/>
              </a:ext>
            </a:extLst>
          </p:cNvPr>
          <p:cNvSpPr txBox="1">
            <a:spLocks noChangeArrowheads="1"/>
          </p:cNvSpPr>
          <p:nvPr/>
        </p:nvSpPr>
        <p:spPr bwMode="auto">
          <a:xfrm>
            <a:off x="1905000" y="1140986"/>
            <a:ext cx="579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性格理论</a:t>
            </a:r>
            <a:r>
              <a:rPr kumimoji="0" lang="en-US" altLang="zh-CN"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荣格</a:t>
            </a:r>
          </a:p>
        </p:txBody>
      </p:sp>
      <p:cxnSp>
        <p:nvCxnSpPr>
          <p:cNvPr id="5" name="直接连接符 4">
            <a:extLst>
              <a:ext uri="{FF2B5EF4-FFF2-40B4-BE49-F238E27FC236}">
                <a16:creationId xmlns:a16="http://schemas.microsoft.com/office/drawing/2014/main" xmlns="" id="{D402C574-6596-432F-A2D0-C690AB481B7D}"/>
              </a:ext>
            </a:extLst>
          </p:cNvPr>
          <p:cNvCxnSpPr/>
          <p:nvPr/>
        </p:nvCxnSpPr>
        <p:spPr>
          <a:xfrm>
            <a:off x="1828800" y="1750585"/>
            <a:ext cx="6400800" cy="0"/>
          </a:xfrm>
          <a:prstGeom prst="line">
            <a:avLst/>
          </a:prstGeom>
        </p:spPr>
        <p:style>
          <a:lnRef idx="1">
            <a:schemeClr val="accent5"/>
          </a:lnRef>
          <a:fillRef idx="0">
            <a:schemeClr val="accent5"/>
          </a:fillRef>
          <a:effectRef idx="0">
            <a:schemeClr val="accent5"/>
          </a:effectRef>
          <a:fontRef idx="minor">
            <a:schemeClr val="tx1"/>
          </a:fontRef>
        </p:style>
      </p:cxnSp>
      <p:pic>
        <p:nvPicPr>
          <p:cNvPr id="10244" name="图片 5" descr="荣格.jpg">
            <a:extLst>
              <a:ext uri="{FF2B5EF4-FFF2-40B4-BE49-F238E27FC236}">
                <a16:creationId xmlns:a16="http://schemas.microsoft.com/office/drawing/2014/main" xmlns="" id="{44CCFDD6-5552-46E6-A424-ABEF2F34159F}"/>
              </a:ext>
            </a:extLst>
          </p:cNvPr>
          <p:cNvPicPr>
            <a:picLocks noChangeAspect="1"/>
          </p:cNvPicPr>
          <p:nvPr/>
        </p:nvPicPr>
        <p:blipFill>
          <a:blip r:embed="rId3"/>
          <a:srcRect/>
          <a:stretch>
            <a:fillRect/>
          </a:stretch>
        </p:blipFill>
        <p:spPr bwMode="auto">
          <a:xfrm>
            <a:off x="7315200" y="2512586"/>
            <a:ext cx="2209800" cy="301942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xmlns="" id="{B944BF23-ABEB-4C5C-8053-38CCB5BC2BC7}"/>
              </a:ext>
            </a:extLst>
          </p:cNvPr>
          <p:cNvSpPr txBox="1"/>
          <p:nvPr/>
        </p:nvSpPr>
        <p:spPr>
          <a:xfrm>
            <a:off x="2208213" y="2147461"/>
            <a:ext cx="4724400" cy="3694113"/>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卡尔</a:t>
            </a:r>
            <a:r>
              <a:rPr kumimoji="0" lang="en-US" altLang="zh-CN"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sym typeface="Wingdings" pitchFamily="2" charset="2"/>
              </a:rPr>
              <a:t>·</a:t>
            </a:r>
            <a:r>
              <a:rPr kumimoji="0" lang="zh-CN" altLang="en-US" sz="28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荣格</a:t>
            </a:r>
            <a:r>
              <a:rPr kumimoji="0" lang="zh-CN" altLang="en-US" sz="2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2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(Carl Jung)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能量获得途径：外向</a:t>
            </a:r>
            <a:r>
              <a:rPr kumimoji="0" lang="en-US" altLang="zh-CN"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内向</a:t>
            </a:r>
            <a:endParaRPr kumimoji="0" lang="en-US" altLang="zh-CN"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注意力的指向：感觉</a:t>
            </a:r>
            <a:r>
              <a:rPr kumimoji="0" lang="en-US" altLang="zh-CN"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直觉</a:t>
            </a:r>
            <a:endParaRPr kumimoji="0" lang="en-US" altLang="zh-CN"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决策判断方式：思考</a:t>
            </a:r>
            <a:r>
              <a:rPr kumimoji="0" lang="en-US" altLang="zh-CN"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情感</a:t>
            </a:r>
            <a:endParaRPr kumimoji="0" lang="en-US" altLang="zh-CN" sz="2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——1921</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年，</a:t>
            </a: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心理类型学</a:t>
            </a: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endParaRPr kumimoji="0" lang="en-US" altLang="zh-CN" sz="2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a:extLst>
              <a:ext uri="{FF2B5EF4-FFF2-40B4-BE49-F238E27FC236}">
                <a16:creationId xmlns:a16="http://schemas.microsoft.com/office/drawing/2014/main" xmlns="" id="{B5C0F2CA-FD05-45AE-BB67-6FBE206F685E}"/>
              </a:ext>
            </a:extLst>
          </p:cNvPr>
          <p:cNvSpPr txBox="1">
            <a:spLocks noChangeArrowheads="1"/>
          </p:cNvSpPr>
          <p:nvPr/>
        </p:nvSpPr>
        <p:spPr bwMode="auto">
          <a:xfrm>
            <a:off x="1905000" y="1013816"/>
            <a:ext cx="609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性格理论</a:t>
            </a:r>
            <a:r>
              <a:rPr kumimoji="0" lang="en-US" altLang="zh-CN"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——MBTI</a:t>
            </a:r>
            <a:endParaRPr kumimoji="0" lang="zh-CN" altLang="en-US" sz="36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xmlns="" id="{58F3F4C2-6BBF-477F-8134-34D5F8262D9E}"/>
              </a:ext>
            </a:extLst>
          </p:cNvPr>
          <p:cNvCxnSpPr/>
          <p:nvPr/>
        </p:nvCxnSpPr>
        <p:spPr>
          <a:xfrm>
            <a:off x="1828800" y="1623415"/>
            <a:ext cx="6400800" cy="0"/>
          </a:xfrm>
          <a:prstGeom prst="line">
            <a:avLst/>
          </a:prstGeom>
        </p:spPr>
        <p:style>
          <a:lnRef idx="1">
            <a:schemeClr val="accent5"/>
          </a:lnRef>
          <a:fillRef idx="0">
            <a:schemeClr val="accent5"/>
          </a:fillRef>
          <a:effectRef idx="0">
            <a:schemeClr val="accent5"/>
          </a:effectRef>
          <a:fontRef idx="minor">
            <a:schemeClr val="tx1"/>
          </a:fontRef>
        </p:style>
      </p:cxnSp>
      <p:pic>
        <p:nvPicPr>
          <p:cNvPr id="11268" name="图片 5" descr="布里格斯和迈尔斯.jpg">
            <a:extLst>
              <a:ext uri="{FF2B5EF4-FFF2-40B4-BE49-F238E27FC236}">
                <a16:creationId xmlns:a16="http://schemas.microsoft.com/office/drawing/2014/main" xmlns="" id="{2B4CD534-8DB5-4645-8EA7-A06109D7CFD7}"/>
              </a:ext>
            </a:extLst>
          </p:cNvPr>
          <p:cNvPicPr>
            <a:picLocks noChangeAspect="1"/>
          </p:cNvPicPr>
          <p:nvPr/>
        </p:nvPicPr>
        <p:blipFill>
          <a:blip r:embed="rId3">
            <a:extLst>
              <a:ext uri="{28A0092B-C50C-407E-A947-70E740481C1C}">
                <a14:useLocalDpi xmlns:a14="http://schemas.microsoft.com/office/drawing/2010/main" val="0"/>
              </a:ext>
            </a:extLst>
          </a:blip>
          <a:srcRect l="63158" t="22449" r="1755" b="10202"/>
          <a:stretch>
            <a:fillRect/>
          </a:stretch>
        </p:blipFill>
        <p:spPr bwMode="auto">
          <a:xfrm>
            <a:off x="1828800" y="1775815"/>
            <a:ext cx="1524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图片 6" descr="布里格斯和迈尔斯.jpg">
            <a:extLst>
              <a:ext uri="{FF2B5EF4-FFF2-40B4-BE49-F238E27FC236}">
                <a16:creationId xmlns:a16="http://schemas.microsoft.com/office/drawing/2014/main" xmlns="" id="{0B5E1086-292E-4AE5-A388-72122D5ABD7A}"/>
              </a:ext>
            </a:extLst>
          </p:cNvPr>
          <p:cNvPicPr>
            <a:picLocks noChangeAspect="1"/>
          </p:cNvPicPr>
          <p:nvPr/>
        </p:nvPicPr>
        <p:blipFill>
          <a:blip r:embed="rId3">
            <a:extLst>
              <a:ext uri="{28A0092B-C50C-407E-A947-70E740481C1C}">
                <a14:useLocalDpi xmlns:a14="http://schemas.microsoft.com/office/drawing/2010/main" val="0"/>
              </a:ext>
            </a:extLst>
          </a:blip>
          <a:srcRect l="2000" t="21564" r="66000" b="13033"/>
          <a:stretch>
            <a:fillRect/>
          </a:stretch>
        </p:blipFill>
        <p:spPr bwMode="auto">
          <a:xfrm>
            <a:off x="8686801" y="1623416"/>
            <a:ext cx="147796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xmlns="" id="{BC97080A-C73D-4190-A6B6-3AF638B116E4}"/>
              </a:ext>
            </a:extLst>
          </p:cNvPr>
          <p:cNvSpPr/>
          <p:nvPr/>
        </p:nvSpPr>
        <p:spPr>
          <a:xfrm>
            <a:off x="3863975" y="1948853"/>
            <a:ext cx="4495800" cy="1884362"/>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嘉芙莲</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谷嘉</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布里格斯（</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Katharine Cook </a:t>
            </a:r>
            <a:r>
              <a:rPr kumimoji="0" lang="en-US" altLang="zh-CN" sz="2000" b="0" i="0" u="none" strike="noStrike" kern="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B</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riggs</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endPar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伊莎贝</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碧瑞斯</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迈尔斯</a:t>
            </a:r>
            <a:endPar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Isabel Briggs </a:t>
            </a:r>
            <a:r>
              <a:rPr kumimoji="0" lang="en-US" altLang="zh-CN" sz="2000" b="0" i="0" u="none" strike="noStrike" kern="0" cap="none" spc="0" normalizeH="0" baseline="0" noProof="0" dirty="0">
                <a:ln>
                  <a:noFill/>
                </a:ln>
                <a:solidFill>
                  <a:prstClr val="black"/>
                </a:solidFill>
                <a:effectLst>
                  <a:outerShdw blurRad="38100" dist="38100" dir="2700000" algn="tl">
                    <a:srgbClr val="C0C0C0"/>
                  </a:outerShdw>
                </a:effectLst>
                <a:uLnTx/>
                <a:uFillTx/>
                <a:latin typeface="微软雅黑" pitchFamily="34" charset="-122"/>
                <a:ea typeface="微软雅黑" pitchFamily="34" charset="-122"/>
                <a:cs typeface="+mn-cs"/>
              </a:rPr>
              <a:t>M</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yers</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a:t>
            </a:r>
            <a:endParaRPr kumimoji="0" lang="zh-CN" altLang="en-US"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11271" name="TextBox 9">
            <a:extLst>
              <a:ext uri="{FF2B5EF4-FFF2-40B4-BE49-F238E27FC236}">
                <a16:creationId xmlns:a16="http://schemas.microsoft.com/office/drawing/2014/main" xmlns="" id="{E8A9738F-C4A1-445B-B77A-817AF767AACA}"/>
              </a:ext>
            </a:extLst>
          </p:cNvPr>
          <p:cNvSpPr txBox="1">
            <a:spLocks noChangeArrowheads="1"/>
          </p:cNvSpPr>
          <p:nvPr/>
        </p:nvSpPr>
        <p:spPr bwMode="auto">
          <a:xfrm>
            <a:off x="2640013" y="3891954"/>
            <a:ext cx="69342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采取行动方式：判断</a:t>
            </a:r>
            <a:r>
              <a:rPr kumimoji="0" lang="en-US" altLang="zh-CN" sz="2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知觉</a:t>
            </a:r>
            <a:endParaRPr kumimoji="0" lang="en-US" altLang="zh-CN" sz="2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构建了四维八极模型</a:t>
            </a:r>
            <a:endPar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编制</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迈尔斯</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布里格斯类型指标</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Myers-Briggs Type Indicator </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MBTI</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A7D00CC8-B078-4F99-B740-CBF28AC98C0D}"/>
              </a:ext>
            </a:extLst>
          </p:cNvPr>
          <p:cNvSpPr txBox="1">
            <a:spLocks noChangeArrowheads="1"/>
          </p:cNvSpPr>
          <p:nvPr/>
        </p:nvSpPr>
        <p:spPr>
          <a:xfrm>
            <a:off x="1752600" y="906331"/>
            <a:ext cx="5791200"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MBTI</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介绍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43E3968B-0583-4AF3-B05F-9F302B06CF37}"/>
              </a:ext>
            </a:extLst>
          </p:cNvPr>
          <p:cNvCxnSpPr/>
          <p:nvPr/>
        </p:nvCxnSpPr>
        <p:spPr>
          <a:xfrm>
            <a:off x="1981200" y="1668331"/>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Rectangle 3">
            <a:extLst>
              <a:ext uri="{FF2B5EF4-FFF2-40B4-BE49-F238E27FC236}">
                <a16:creationId xmlns:a16="http://schemas.microsoft.com/office/drawing/2014/main" xmlns="" id="{C017D95E-4D7F-499F-B565-0E9580D931AD}"/>
              </a:ext>
            </a:extLst>
          </p:cNvPr>
          <p:cNvSpPr txBox="1">
            <a:spLocks noChangeArrowheads="1"/>
          </p:cNvSpPr>
          <p:nvPr/>
        </p:nvSpPr>
        <p:spPr>
          <a:xfrm>
            <a:off x="2135189" y="3149470"/>
            <a:ext cx="7273925" cy="2732087"/>
          </a:xfrm>
          <a:prstGeom prst="rect">
            <a:avLst/>
          </a:prstGeom>
        </p:spPr>
        <p:txBody>
          <a:bodyPr/>
          <a:lstStyle/>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在美国每年约有</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300</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万人以上参加</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MBTI</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的测评和培训，在世界</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500</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强企业，如迪斯尼、百事可乐、美国西南航空公司等，约有</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80%</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以上的高层管理者使用过这个工具。</a:t>
            </a:r>
          </a:p>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MBTI</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是当今世界上应用最广泛的性格测试工具。它已经被翻译成近</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20</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种世界主要语言</a:t>
            </a:r>
          </a:p>
        </p:txBody>
      </p:sp>
      <p:sp>
        <p:nvSpPr>
          <p:cNvPr id="2" name="矩形 1">
            <a:extLst>
              <a:ext uri="{FF2B5EF4-FFF2-40B4-BE49-F238E27FC236}">
                <a16:creationId xmlns:a16="http://schemas.microsoft.com/office/drawing/2014/main" xmlns="" id="{2AAE6628-2FA2-43A4-8D0C-BA3AD2AB09DD}"/>
              </a:ext>
            </a:extLst>
          </p:cNvPr>
          <p:cNvSpPr/>
          <p:nvPr/>
        </p:nvSpPr>
        <p:spPr>
          <a:xfrm>
            <a:off x="2135188" y="1874707"/>
            <a:ext cx="7442200" cy="1199687"/>
          </a:xfrm>
          <a:prstGeom prst="rect">
            <a:avLst/>
          </a:prstGeom>
        </p:spPr>
        <p:txBody>
          <a:bodyPr>
            <a:spAutoFit/>
          </a:bodyPr>
          <a:lstStyle/>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en-US" altLang="zh-CN"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50</a:t>
            </a:r>
            <a:r>
              <a:rPr kumimoji="0" lang="zh-CN" altLang="en-US" sz="2400" b="1" i="0" u="none" strike="noStrike" kern="0" cap="none" spc="0" normalizeH="0" baseline="0" noProof="0" dirty="0">
                <a:ln>
                  <a:noFill/>
                </a:ln>
                <a:solidFill>
                  <a:srgbClr val="0070C0"/>
                </a:solidFill>
                <a:effectLst/>
                <a:uLnTx/>
                <a:uFillTx/>
                <a:latin typeface="微软雅黑" pitchFamily="34" charset="-122"/>
                <a:ea typeface="微软雅黑" pitchFamily="34" charset="-122"/>
                <a:cs typeface="+mn-cs"/>
              </a:rPr>
              <a:t>年来，这种理论已广泛应用于团队建议、职业发展、婚姻教育、职业咨询等方面。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F465571B-16BC-4462-97A4-7F28C848CA60}"/>
              </a:ext>
            </a:extLst>
          </p:cNvPr>
          <p:cNvSpPr txBox="1">
            <a:spLocks noChangeArrowheads="1"/>
          </p:cNvSpPr>
          <p:nvPr/>
        </p:nvSpPr>
        <p:spPr>
          <a:xfrm>
            <a:off x="1752600" y="1039552"/>
            <a:ext cx="5791200"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MBTI</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介绍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0B56DFBA-58B9-4A13-9142-4ADDF3B6C724}"/>
              </a:ext>
            </a:extLst>
          </p:cNvPr>
          <p:cNvCxnSpPr/>
          <p:nvPr/>
        </p:nvCxnSpPr>
        <p:spPr>
          <a:xfrm>
            <a:off x="1981200" y="1801552"/>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Rectangle 3">
            <a:extLst>
              <a:ext uri="{FF2B5EF4-FFF2-40B4-BE49-F238E27FC236}">
                <a16:creationId xmlns:a16="http://schemas.microsoft.com/office/drawing/2014/main" xmlns="" id="{A25ECFFB-5EE9-4440-8ED9-BB032A06BFBE}"/>
              </a:ext>
            </a:extLst>
          </p:cNvPr>
          <p:cNvSpPr txBox="1">
            <a:spLocks noChangeArrowheads="1"/>
          </p:cNvSpPr>
          <p:nvPr/>
        </p:nvSpPr>
        <p:spPr>
          <a:xfrm>
            <a:off x="2135189" y="1987291"/>
            <a:ext cx="7704137" cy="2732087"/>
          </a:xfrm>
          <a:prstGeom prst="rect">
            <a:avLst/>
          </a:prstGeom>
        </p:spPr>
        <p:txBody>
          <a:bodyPr/>
          <a:lstStyle/>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MBTI</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能够让人们更好的认识和了解自己，可以帮助</a:t>
            </a:r>
            <a:r>
              <a:rPr kumimoji="0" lang="en-US" altLang="zh-CN"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HR</a:t>
            </a: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部门对不同类型的员工进行更好的组合。目前已成为世界上应用最广泛的识别人与人差异的测评工具之一。 </a:t>
            </a:r>
          </a:p>
          <a:p>
            <a:pPr marL="0" marR="0" lvl="0" indent="0" algn="l" defTabSz="914400" rtl="0" eaLnBrk="1" fontAlgn="auto" latinLnBrk="1" hangingPunct="1">
              <a:lnSpc>
                <a:spcPct val="160000"/>
              </a:lnSpc>
              <a:spcBef>
                <a:spcPct val="20000"/>
              </a:spcBef>
              <a:spcAft>
                <a:spcPts val="0"/>
              </a:spcAft>
              <a:buClrTx/>
              <a:buSzTx/>
              <a:buFontTx/>
              <a:buNone/>
              <a:tabLst/>
              <a:defRPr/>
            </a:pPr>
            <a:endPar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14344" name="Rectangle 3">
            <a:extLst>
              <a:ext uri="{FF2B5EF4-FFF2-40B4-BE49-F238E27FC236}">
                <a16:creationId xmlns:a16="http://schemas.microsoft.com/office/drawing/2014/main" xmlns="" id="{B28AEF42-D4AE-4D51-BFDB-8FC9168A2888}"/>
              </a:ext>
            </a:extLst>
          </p:cNvPr>
          <p:cNvSpPr txBox="1">
            <a:spLocks noChangeArrowheads="1"/>
          </p:cNvSpPr>
          <p:nvPr/>
        </p:nvSpPr>
        <p:spPr bwMode="auto">
          <a:xfrm>
            <a:off x="2135189" y="3930391"/>
            <a:ext cx="7704137"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457200" marR="0" lvl="0" indent="-457200" algn="just" defTabSz="914400" rtl="0" eaLnBrk="1" fontAlgn="auto" latinLnBrk="1" hangingPunct="1">
              <a:lnSpc>
                <a:spcPct val="160000"/>
              </a:lnSpc>
              <a:spcBef>
                <a:spcPct val="20000"/>
              </a:spcBef>
              <a:spcAft>
                <a:spcPts val="0"/>
              </a:spcAft>
              <a:buClrTx/>
              <a:buSzTx/>
              <a:buFont typeface="Wingdings" panose="05000000000000000000" pitchFamily="2" charset="2"/>
              <a:buChar char="p"/>
              <a:tabLst/>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MBTI</a:t>
            </a: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主要用于了解受测者的处事风格、特点、职业适应性、潜质等，从而提供合理的工作及人际决策建议。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9281B230-3E79-4266-A92D-C4980FB7D184}"/>
              </a:ext>
            </a:extLst>
          </p:cNvPr>
          <p:cNvSpPr txBox="1">
            <a:spLocks noChangeArrowheads="1"/>
          </p:cNvSpPr>
          <p:nvPr/>
        </p:nvSpPr>
        <p:spPr>
          <a:xfrm>
            <a:off x="1752600" y="1287837"/>
            <a:ext cx="5791200" cy="1143000"/>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MBTI</a:t>
            </a:r>
            <a:r>
              <a:rPr kumimoji="0" lang="zh-CN" altLang="en-US" sz="40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的四个维度 </a:t>
            </a:r>
            <a:endParaRPr kumimoji="0" lang="zh-CN" altLang="en-US" sz="32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cxnSp>
        <p:nvCxnSpPr>
          <p:cNvPr id="11" name="直接连接符 10">
            <a:extLst>
              <a:ext uri="{FF2B5EF4-FFF2-40B4-BE49-F238E27FC236}">
                <a16:creationId xmlns:a16="http://schemas.microsoft.com/office/drawing/2014/main" xmlns="" id="{B17561D3-2F0F-453B-B0BE-D21B2E50214A}"/>
              </a:ext>
            </a:extLst>
          </p:cNvPr>
          <p:cNvCxnSpPr/>
          <p:nvPr/>
        </p:nvCxnSpPr>
        <p:spPr>
          <a:xfrm>
            <a:off x="1981200" y="2049837"/>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12" name="Rectangle 3">
            <a:extLst>
              <a:ext uri="{FF2B5EF4-FFF2-40B4-BE49-F238E27FC236}">
                <a16:creationId xmlns:a16="http://schemas.microsoft.com/office/drawing/2014/main" xmlns="" id="{383116F2-B314-4A4D-9BA9-DE02005DA40E}"/>
              </a:ext>
            </a:extLst>
          </p:cNvPr>
          <p:cNvSpPr txBox="1">
            <a:spLocks noChangeArrowheads="1"/>
          </p:cNvSpPr>
          <p:nvPr/>
        </p:nvSpPr>
        <p:spPr>
          <a:xfrm>
            <a:off x="2130426" y="2811837"/>
            <a:ext cx="7421563" cy="2732088"/>
          </a:xfrm>
          <a:prstGeom prst="rect">
            <a:avLst/>
          </a:prstGeom>
        </p:spPr>
        <p:txBody>
          <a:bodyPr/>
          <a:lstStyle/>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它也不能决定一个人的智慧或者预测它的成功。但是他能够帮助我们认识到自己通常的行为方式，知道在一些情境下我们通常会有什么样的行为方式，这些行为方式往往是我们感到最自然的方式。 </a:t>
            </a:r>
          </a:p>
          <a:p>
            <a:pPr marL="457200" marR="0" lvl="0" indent="-457200" algn="just" defTabSz="914400" rtl="0" eaLnBrk="1" fontAlgn="auto" latinLnBrk="1" hangingPunct="1">
              <a:lnSpc>
                <a:spcPct val="160000"/>
              </a:lnSpc>
              <a:spcBef>
                <a:spcPct val="20000"/>
              </a:spcBef>
              <a:spcAft>
                <a:spcPts val="0"/>
              </a:spcAft>
              <a:buClrTx/>
              <a:buSzTx/>
              <a:buFont typeface="Wingdings" pitchFamily="2" charset="2"/>
              <a:buChar char="p"/>
              <a:tabLst/>
              <a:defRPr/>
            </a:pPr>
            <a:r>
              <a:rPr kumimoji="0" lang="zh-CN" altLang="en-US" sz="2000" b="0"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n-cs"/>
              </a:rPr>
              <a:t>同时性格理论还可以增强不同性格类型之间的互相理解。</a:t>
            </a:r>
          </a:p>
        </p:txBody>
      </p:sp>
      <p:sp>
        <p:nvSpPr>
          <p:cNvPr id="15368" name="Rectangle 3">
            <a:extLst>
              <a:ext uri="{FF2B5EF4-FFF2-40B4-BE49-F238E27FC236}">
                <a16:creationId xmlns:a16="http://schemas.microsoft.com/office/drawing/2014/main" xmlns="" id="{E3F5E6D0-F57B-4EB1-8EBB-32CE0591607A}"/>
              </a:ext>
            </a:extLst>
          </p:cNvPr>
          <p:cNvSpPr txBox="1">
            <a:spLocks noChangeArrowheads="1"/>
          </p:cNvSpPr>
          <p:nvPr/>
        </p:nvSpPr>
        <p:spPr bwMode="auto">
          <a:xfrm>
            <a:off x="2135188" y="2235575"/>
            <a:ext cx="742156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marL="342900" marR="0" lvl="0" indent="-342900" algn="just" defTabSz="914400" rtl="0" eaLnBrk="1" fontAlgn="auto" latinLnBrk="1" hangingPunct="1">
              <a:lnSpc>
                <a:spcPct val="160000"/>
              </a:lnSpc>
              <a:spcBef>
                <a:spcPct val="20000"/>
              </a:spcBef>
              <a:spcAft>
                <a:spcPts val="0"/>
              </a:spcAft>
              <a:buClrTx/>
              <a:buSzTx/>
              <a:buFont typeface="Wingdings" panose="05000000000000000000" pitchFamily="2" charset="2"/>
              <a:buChar char="p"/>
              <a:tabLst/>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性格类型没有所谓的更好与更坏，更聪明与更愚蠢之分。</a:t>
            </a: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3181</Words>
  <Application>Microsoft Office PowerPoint</Application>
  <PresentationFormat>宽屏</PresentationFormat>
  <Paragraphs>326</Paragraphs>
  <Slides>49</Slides>
  <Notes>12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3" baseType="lpstr">
      <vt:lpstr>等线</vt:lpstr>
      <vt:lpstr>等线 Light</vt:lpstr>
      <vt:lpstr>黑体</vt:lpstr>
      <vt:lpstr>楷体_GB2312</vt:lpstr>
      <vt:lpstr>宋体</vt:lpstr>
      <vt:lpstr>微软雅黑</vt:lpstr>
      <vt:lpstr>文鼎大标宋简</vt:lpstr>
      <vt:lpstr>Arial</vt:lpstr>
      <vt:lpstr>Calibri</vt:lpstr>
      <vt:lpstr>Franklin Gothic Book</vt:lpstr>
      <vt:lpstr>Times New Roman</vt:lpstr>
      <vt:lpstr>Wingdings</vt:lpstr>
      <vt:lpstr>1_Office 主题​​</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总结与对比</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碧海 高</dc:creator>
  <cp:lastModifiedBy>Sheep</cp:lastModifiedBy>
  <cp:revision>5</cp:revision>
  <dcterms:created xsi:type="dcterms:W3CDTF">2022-01-18T13:38:56Z</dcterms:created>
  <dcterms:modified xsi:type="dcterms:W3CDTF">2022-03-02T03:42:13Z</dcterms:modified>
</cp:coreProperties>
</file>