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18"/>
  </p:notesMasterIdLst>
  <p:sldIdLst>
    <p:sldId id="264" r:id="rId3"/>
    <p:sldId id="282" r:id="rId4"/>
    <p:sldId id="283" r:id="rId5"/>
    <p:sldId id="284" r:id="rId6"/>
    <p:sldId id="285" r:id="rId7"/>
    <p:sldId id="286" r:id="rId8"/>
    <p:sldId id="288" r:id="rId9"/>
    <p:sldId id="287" r:id="rId10"/>
    <p:sldId id="289" r:id="rId11"/>
    <p:sldId id="291" r:id="rId12"/>
    <p:sldId id="292" r:id="rId13"/>
    <p:sldId id="294" r:id="rId14"/>
    <p:sldId id="299" r:id="rId15"/>
    <p:sldId id="300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275BB-8A24-4704-90FE-8F4F8539201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EAD0D-F7EB-4ACA-B0C3-735B6772B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1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）是人们用来区分好坏标准并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指导行为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的心理倾向系统。价值观往往容易被看作仅属于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的范畴，其实它通常是充满着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情感和意志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的。价值观为人自认为正当的行为提供充分的理由，是浸透于整个个性之中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着人的行为、态度、观点、信念、理想的一种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内心尺度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EAD0D-F7EB-4ACA-B0C3-735B6772B7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工作价值观，是指无论你从事什么工作，都会努力在工作中追求的东西。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EAD0D-F7EB-4ACA-B0C3-735B6772B7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3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马斯洛提出人有五个层次的需求：生理需求，安全需求，归属需求，尊重需求，以及自我实现的需求。</a:t>
            </a:r>
          </a:p>
          <a:p>
            <a:pPr eaLnBrk="1" hangingPunct="1"/>
            <a:r>
              <a:rPr lang="zh-CN" altLang="en-US" dirty="0"/>
              <a:t>只有当低层次的需求满足以后，个人才能够更好的满足更高层的需求。</a:t>
            </a:r>
          </a:p>
          <a:p>
            <a:pPr eaLnBrk="1" hangingPunct="1"/>
            <a:r>
              <a:rPr lang="zh-CN" altLang="en-US" dirty="0"/>
              <a:t>这些需求体现在我们的生活中，就成为我们的价值观，它们具有强大的驱动力。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价值观是分层次和分阶段的。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EAD0D-F7EB-4ACA-B0C3-735B6772B7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6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值不值得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EAD0D-F7EB-4ACA-B0C3-735B6772B7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EE-6DEA-4039-909A-F823BA9933B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922A-5240-4E01-8AE9-533509009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3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2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87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6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81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0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5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ain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4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ection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21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FullScreen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278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5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97EE-6DEA-4039-909A-F823BA9933B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922A-5240-4E01-8AE9-533509009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/>
          <p:cNvSpPr/>
          <p:nvPr userDrawn="1"/>
        </p:nvSpPr>
        <p:spPr>
          <a:xfrm>
            <a:off x="9002598" y="-11349"/>
            <a:ext cx="3189402" cy="576000"/>
          </a:xfrm>
          <a:custGeom>
            <a:avLst/>
            <a:gdLst>
              <a:gd name="connsiteX0" fmla="*/ 0 w 2960017"/>
              <a:gd name="connsiteY0" fmla="*/ 661797 h 661797"/>
              <a:gd name="connsiteX1" fmla="*/ 599085 w 2960017"/>
              <a:gd name="connsiteY1" fmla="*/ 0 h 661797"/>
              <a:gd name="connsiteX2" fmla="*/ 2960017 w 2960017"/>
              <a:gd name="connsiteY2" fmla="*/ 0 h 661797"/>
              <a:gd name="connsiteX3" fmla="*/ 2360932 w 2960017"/>
              <a:gd name="connsiteY3" fmla="*/ 661797 h 661797"/>
              <a:gd name="connsiteX4" fmla="*/ 0 w 2960017"/>
              <a:gd name="connsiteY4" fmla="*/ 661797 h 661797"/>
              <a:gd name="connsiteX0" fmla="*/ 0 w 2394409"/>
              <a:gd name="connsiteY0" fmla="*/ 680650 h 680650"/>
              <a:gd name="connsiteX1" fmla="*/ 599085 w 2394409"/>
              <a:gd name="connsiteY1" fmla="*/ 18853 h 680650"/>
              <a:gd name="connsiteX2" fmla="*/ 2394409 w 2394409"/>
              <a:gd name="connsiteY2" fmla="*/ 0 h 680650"/>
              <a:gd name="connsiteX3" fmla="*/ 2360932 w 2394409"/>
              <a:gd name="connsiteY3" fmla="*/ 680650 h 680650"/>
              <a:gd name="connsiteX4" fmla="*/ 0 w 2394409"/>
              <a:gd name="connsiteY4" fmla="*/ 680650 h 680650"/>
              <a:gd name="connsiteX0" fmla="*/ 0 w 2360932"/>
              <a:gd name="connsiteY0" fmla="*/ 661797 h 661797"/>
              <a:gd name="connsiteX1" fmla="*/ 599085 w 2360932"/>
              <a:gd name="connsiteY1" fmla="*/ 0 h 661797"/>
              <a:gd name="connsiteX2" fmla="*/ 2318995 w 2360932"/>
              <a:gd name="connsiteY2" fmla="*/ 0 h 661797"/>
              <a:gd name="connsiteX3" fmla="*/ 2360932 w 2360932"/>
              <a:gd name="connsiteY3" fmla="*/ 661797 h 661797"/>
              <a:gd name="connsiteX4" fmla="*/ 0 w 2360932"/>
              <a:gd name="connsiteY4" fmla="*/ 661797 h 661797"/>
              <a:gd name="connsiteX0" fmla="*/ 0 w 2360932"/>
              <a:gd name="connsiteY0" fmla="*/ 661797 h 661797"/>
              <a:gd name="connsiteX1" fmla="*/ 599085 w 2360932"/>
              <a:gd name="connsiteY1" fmla="*/ 0 h 661797"/>
              <a:gd name="connsiteX2" fmla="*/ 2356702 w 2360932"/>
              <a:gd name="connsiteY2" fmla="*/ 18853 h 661797"/>
              <a:gd name="connsiteX3" fmla="*/ 2360932 w 2360932"/>
              <a:gd name="connsiteY3" fmla="*/ 661797 h 661797"/>
              <a:gd name="connsiteX4" fmla="*/ 0 w 2360932"/>
              <a:gd name="connsiteY4" fmla="*/ 661797 h 661797"/>
              <a:gd name="connsiteX0" fmla="*/ 0 w 2360932"/>
              <a:gd name="connsiteY0" fmla="*/ 661797 h 661797"/>
              <a:gd name="connsiteX1" fmla="*/ 599085 w 2360932"/>
              <a:gd name="connsiteY1" fmla="*/ 0 h 661797"/>
              <a:gd name="connsiteX2" fmla="*/ 2356702 w 2360932"/>
              <a:gd name="connsiteY2" fmla="*/ 9426 h 661797"/>
              <a:gd name="connsiteX3" fmla="*/ 2360932 w 2360932"/>
              <a:gd name="connsiteY3" fmla="*/ 661797 h 661797"/>
              <a:gd name="connsiteX4" fmla="*/ 0 w 2360932"/>
              <a:gd name="connsiteY4" fmla="*/ 661797 h 661797"/>
              <a:gd name="connsiteX0" fmla="*/ 0 w 2360932"/>
              <a:gd name="connsiteY0" fmla="*/ 661798 h 661798"/>
              <a:gd name="connsiteX1" fmla="*/ 599085 w 2360932"/>
              <a:gd name="connsiteY1" fmla="*/ 1 h 661798"/>
              <a:gd name="connsiteX2" fmla="*/ 2356702 w 2360932"/>
              <a:gd name="connsiteY2" fmla="*/ 0 h 661798"/>
              <a:gd name="connsiteX3" fmla="*/ 2360932 w 2360932"/>
              <a:gd name="connsiteY3" fmla="*/ 661798 h 661798"/>
              <a:gd name="connsiteX4" fmla="*/ 0 w 2360932"/>
              <a:gd name="connsiteY4" fmla="*/ 661798 h 661798"/>
              <a:gd name="connsiteX0" fmla="*/ 0 w 2360932"/>
              <a:gd name="connsiteY0" fmla="*/ 673350 h 673350"/>
              <a:gd name="connsiteX1" fmla="*/ 363216 w 2360932"/>
              <a:gd name="connsiteY1" fmla="*/ 0 h 673350"/>
              <a:gd name="connsiteX2" fmla="*/ 2356702 w 2360932"/>
              <a:gd name="connsiteY2" fmla="*/ 11552 h 673350"/>
              <a:gd name="connsiteX3" fmla="*/ 2360932 w 2360932"/>
              <a:gd name="connsiteY3" fmla="*/ 673350 h 673350"/>
              <a:gd name="connsiteX4" fmla="*/ 0 w 2360932"/>
              <a:gd name="connsiteY4" fmla="*/ 673350 h 673350"/>
              <a:gd name="connsiteX0" fmla="*/ 0 w 2360932"/>
              <a:gd name="connsiteY0" fmla="*/ 661798 h 661798"/>
              <a:gd name="connsiteX1" fmla="*/ 356477 w 2360932"/>
              <a:gd name="connsiteY1" fmla="*/ 1 h 661798"/>
              <a:gd name="connsiteX2" fmla="*/ 2356702 w 2360932"/>
              <a:gd name="connsiteY2" fmla="*/ 0 h 661798"/>
              <a:gd name="connsiteX3" fmla="*/ 2360932 w 2360932"/>
              <a:gd name="connsiteY3" fmla="*/ 661798 h 661798"/>
              <a:gd name="connsiteX4" fmla="*/ 0 w 2360932"/>
              <a:gd name="connsiteY4" fmla="*/ 661798 h 66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0932" h="661798">
                <a:moveTo>
                  <a:pt x="0" y="661798"/>
                </a:moveTo>
                <a:lnTo>
                  <a:pt x="356477" y="1"/>
                </a:lnTo>
                <a:lnTo>
                  <a:pt x="2356702" y="0"/>
                </a:lnTo>
                <a:lnTo>
                  <a:pt x="2360932" y="661798"/>
                </a:lnTo>
                <a:lnTo>
                  <a:pt x="0" y="661798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2130-2FC9-4C6D-B432-8BDDEAFFC98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" y="497102"/>
            <a:ext cx="9936000" cy="72000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0" y="16933"/>
            <a:ext cx="1727200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57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761475" y="132927"/>
            <a:ext cx="4532198" cy="1242907"/>
          </a:xfrm>
          <a:prstGeom prst="parallelogram">
            <a:avLst>
              <a:gd name="adj" fmla="val 600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438400" y="584200"/>
            <a:ext cx="2133600" cy="4775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89615" y="3813043"/>
            <a:ext cx="1229416" cy="24962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47546" y="6460797"/>
            <a:ext cx="2448000" cy="3840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pic>
        <p:nvPicPr>
          <p:cNvPr id="7" name="图片 6" descr="timg"/>
          <p:cNvPicPr>
            <a:picLocks noChangeAspect="1"/>
          </p:cNvPicPr>
          <p:nvPr/>
        </p:nvPicPr>
        <p:blipFill>
          <a:blip r:embed="rId2"/>
          <a:srcRect l="-2844" t="1749" r="-16601" b="292"/>
          <a:stretch>
            <a:fillRect/>
          </a:stretch>
        </p:blipFill>
        <p:spPr>
          <a:xfrm>
            <a:off x="4821767" y="0"/>
            <a:ext cx="8534400" cy="4267200"/>
          </a:xfrm>
          <a:prstGeom prst="trapezoid">
            <a:avLst>
              <a:gd name="adj" fmla="val 33670"/>
            </a:avLst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260304"/>
            <a:ext cx="2944291" cy="8133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814720" y="6460791"/>
            <a:ext cx="2377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浙江大学《就业指导》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8F69E46F-4E1E-484B-837B-0D6FED41F3FE}"/>
              </a:ext>
            </a:extLst>
          </p:cNvPr>
          <p:cNvSpPr txBox="1"/>
          <p:nvPr/>
        </p:nvSpPr>
        <p:spPr>
          <a:xfrm>
            <a:off x="5623044" y="4267200"/>
            <a:ext cx="52629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微软雅黑" pitchFamily="34" charset="-122"/>
                <a:ea typeface="微软雅黑" pitchFamily="34" charset="-122"/>
              </a:rPr>
              <a:t>大学生职业生涯规划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latin typeface="微软雅黑" pitchFamily="34" charset="-122"/>
              <a:ea typeface="-윤고딕330" pitchFamily="18" charset="-127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7C00CB7F-5A94-4423-BA29-1B0CD4019885}"/>
              </a:ext>
            </a:extLst>
          </p:cNvPr>
          <p:cNvCxnSpPr/>
          <p:nvPr/>
        </p:nvCxnSpPr>
        <p:spPr>
          <a:xfrm>
            <a:off x="4554006" y="5131916"/>
            <a:ext cx="64008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DB8BAD94-6247-4E47-AF93-C7C29B58B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031" y="5525616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第五讲 职业价值探索</a:t>
            </a:r>
          </a:p>
        </p:txBody>
      </p:sp>
    </p:spTree>
    <p:extLst>
      <p:ext uri="{BB962C8B-B14F-4D97-AF65-F5344CB8AC3E}">
        <p14:creationId xmlns:p14="http://schemas.microsoft.com/office/powerpoint/2010/main" val="107201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B356810D-839E-41E0-8958-A7F743A0DC43}"/>
              </a:ext>
            </a:extLst>
          </p:cNvPr>
          <p:cNvSpPr txBox="1">
            <a:spLocks noChangeArrowheads="1"/>
          </p:cNvSpPr>
          <p:nvPr/>
        </p:nvSpPr>
        <p:spPr>
          <a:xfrm>
            <a:off x="876831" y="609600"/>
            <a:ext cx="6421437" cy="114300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0" dirty="0">
                <a:latin typeface="微软雅黑" pitchFamily="34" charset="-122"/>
                <a:ea typeface="微软雅黑" pitchFamily="34" charset="-122"/>
                <a:cs typeface="+mj-cs"/>
              </a:rPr>
              <a:t>赫兹伯格的激励理论</a:t>
            </a:r>
          </a:p>
        </p:txBody>
      </p:sp>
      <p:grpSp>
        <p:nvGrpSpPr>
          <p:cNvPr id="3" name="组合 58">
            <a:extLst>
              <a:ext uri="{FF2B5EF4-FFF2-40B4-BE49-F238E27FC236}">
                <a16:creationId xmlns="" xmlns:a16="http://schemas.microsoft.com/office/drawing/2014/main" id="{D3DDACAC-3C1F-4E27-AD11-A9DDDBF56798}"/>
              </a:ext>
            </a:extLst>
          </p:cNvPr>
          <p:cNvGrpSpPr>
            <a:grpSpLocks/>
          </p:cNvGrpSpPr>
          <p:nvPr/>
        </p:nvGrpSpPr>
        <p:grpSpPr bwMode="auto">
          <a:xfrm>
            <a:off x="931331" y="1371600"/>
            <a:ext cx="9144000" cy="4876800"/>
            <a:chOff x="304800" y="1600200"/>
            <a:chExt cx="8610600" cy="4876800"/>
          </a:xfrm>
        </p:grpSpPr>
        <p:grpSp>
          <p:nvGrpSpPr>
            <p:cNvPr id="4" name="组合 40">
              <a:extLst>
                <a:ext uri="{FF2B5EF4-FFF2-40B4-BE49-F238E27FC236}">
                  <a16:creationId xmlns="" xmlns:a16="http://schemas.microsoft.com/office/drawing/2014/main" id="{AB98CEFB-70A4-4A1C-8161-A246D1FE7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1600200"/>
              <a:ext cx="8610600" cy="4876800"/>
              <a:chOff x="304800" y="1600200"/>
              <a:chExt cx="8610600" cy="4876800"/>
            </a:xfrm>
          </p:grpSpPr>
          <p:grpSp>
            <p:nvGrpSpPr>
              <p:cNvPr id="15" name="组合 34">
                <a:extLst>
                  <a:ext uri="{FF2B5EF4-FFF2-40B4-BE49-F238E27FC236}">
                    <a16:creationId xmlns="" xmlns:a16="http://schemas.microsoft.com/office/drawing/2014/main" id="{41A0BA7C-271D-4115-9D2D-58A2C47D3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800" y="1600200"/>
                <a:ext cx="8610600" cy="4876800"/>
                <a:chOff x="304800" y="1600200"/>
                <a:chExt cx="8610600" cy="4876800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="" xmlns:a16="http://schemas.microsoft.com/office/drawing/2014/main" id="{318AEBD7-FAA8-4199-90D0-F9B57655F565}"/>
                    </a:ext>
                  </a:extLst>
                </p:cNvPr>
                <p:cNvSpPr/>
                <p:nvPr/>
              </p:nvSpPr>
              <p:spPr>
                <a:xfrm>
                  <a:off x="304800" y="1600200"/>
                  <a:ext cx="8610600" cy="487680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grpSp>
              <p:nvGrpSpPr>
                <p:cNvPr id="22" name="组合 17">
                  <a:extLst>
                    <a:ext uri="{FF2B5EF4-FFF2-40B4-BE49-F238E27FC236}">
                      <a16:creationId xmlns="" xmlns:a16="http://schemas.microsoft.com/office/drawing/2014/main" id="{A7740946-28C8-4A4E-A2E2-2702994947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4400" y="1905000"/>
                  <a:ext cx="5562600" cy="4419600"/>
                  <a:chOff x="1371600" y="1676400"/>
                  <a:chExt cx="6096000" cy="4495800"/>
                </a:xfrm>
              </p:grpSpPr>
              <p:sp>
                <p:nvSpPr>
                  <p:cNvPr id="25" name="等腰三角形 24">
                    <a:extLst>
                      <a:ext uri="{FF2B5EF4-FFF2-40B4-BE49-F238E27FC236}">
                        <a16:creationId xmlns="" xmlns:a16="http://schemas.microsoft.com/office/drawing/2014/main" id="{C94DF466-4AB8-47F1-A157-DBE6EE81CE71}"/>
                      </a:ext>
                    </a:extLst>
                  </p:cNvPr>
                  <p:cNvSpPr/>
                  <p:nvPr/>
                </p:nvSpPr>
                <p:spPr>
                  <a:xfrm>
                    <a:off x="2133731" y="1676400"/>
                    <a:ext cx="5334116" cy="4495800"/>
                  </a:xfrm>
                  <a:prstGeom prst="triangle">
                    <a:avLst/>
                  </a:prstGeom>
                  <a:gradFill>
                    <a:gsLst>
                      <a:gs pos="0">
                        <a:schemeClr val="accent4">
                          <a:lumMod val="20000"/>
                          <a:lumOff val="80000"/>
                        </a:schemeClr>
                      </a:gs>
                      <a:gs pos="25000">
                        <a:schemeClr val="accent5">
                          <a:lumMod val="20000"/>
                          <a:lumOff val="80000"/>
                        </a:schemeClr>
                      </a:gs>
                      <a:gs pos="50000">
                        <a:srgbClr val="FFFF99"/>
                      </a:gs>
                      <a:gs pos="75000">
                        <a:srgbClr val="FFD393"/>
                      </a:gs>
                      <a:gs pos="100000">
                        <a:srgbClr val="FFD7D7"/>
                      </a:gs>
                    </a:gsLst>
                    <a:lin ang="5400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/>
                  </a:p>
                </p:txBody>
              </p:sp>
              <p:cxnSp>
                <p:nvCxnSpPr>
                  <p:cNvPr id="26" name="直接连接符 25">
                    <a:extLst>
                      <a:ext uri="{FF2B5EF4-FFF2-40B4-BE49-F238E27FC236}">
                        <a16:creationId xmlns="" xmlns:a16="http://schemas.microsoft.com/office/drawing/2014/main" id="{2288D25D-1619-4738-B002-59CC8D41CB28}"/>
                      </a:ext>
                    </a:extLst>
                  </p:cNvPr>
                  <p:cNvCxnSpPr/>
                  <p:nvPr/>
                </p:nvCxnSpPr>
                <p:spPr>
                  <a:xfrm>
                    <a:off x="2590800" y="5409981"/>
                    <a:ext cx="441997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="" xmlns:a16="http://schemas.microsoft.com/office/drawing/2014/main" id="{7F5DE8F0-33C1-442D-9130-C0EFA83489D2}"/>
                      </a:ext>
                    </a:extLst>
                  </p:cNvPr>
                  <p:cNvCxnSpPr/>
                  <p:nvPr/>
                </p:nvCxnSpPr>
                <p:spPr>
                  <a:xfrm>
                    <a:off x="1371948" y="4571864"/>
                    <a:ext cx="510640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="" xmlns:a16="http://schemas.microsoft.com/office/drawing/2014/main" id="{6049CA41-FDB7-4EB1-B31B-5DDE7F2D26A3}"/>
                      </a:ext>
                    </a:extLst>
                  </p:cNvPr>
                  <p:cNvCxnSpPr/>
                  <p:nvPr/>
                </p:nvCxnSpPr>
                <p:spPr>
                  <a:xfrm>
                    <a:off x="3581937" y="3733745"/>
                    <a:ext cx="243770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="" xmlns:a16="http://schemas.microsoft.com/office/drawing/2014/main" id="{47EC400F-003F-4C5A-89E2-9B75A8353B1B}"/>
                      </a:ext>
                    </a:extLst>
                  </p:cNvPr>
                  <p:cNvCxnSpPr/>
                  <p:nvPr/>
                </p:nvCxnSpPr>
                <p:spPr>
                  <a:xfrm>
                    <a:off x="4116004" y="2895628"/>
                    <a:ext cx="1369570" cy="0"/>
                  </a:xfrm>
                  <a:prstGeom prst="line">
                    <a:avLst/>
                  </a:prstGeom>
                  <a:ln w="254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TextBox 31">
                  <a:extLst>
                    <a:ext uri="{FF2B5EF4-FFF2-40B4-BE49-F238E27FC236}">
                      <a16:creationId xmlns="" xmlns:a16="http://schemas.microsoft.com/office/drawing/2014/main" id="{ADC33CC5-7958-4496-8C3A-53A83617F47A}"/>
                    </a:ext>
                  </a:extLst>
                </p:cNvPr>
                <p:cNvSpPr txBox="1"/>
                <p:nvPr/>
              </p:nvSpPr>
              <p:spPr>
                <a:xfrm>
                  <a:off x="1539584" y="2971800"/>
                  <a:ext cx="1136121" cy="70167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>
                      <a:latin typeface="+mn-ea"/>
                      <a:ea typeface="+mn-ea"/>
                    </a:rPr>
                    <a:t>内部</a:t>
                  </a:r>
                  <a:endParaRPr lang="en-US" altLang="zh-CN" sz="2000" b="1" dirty="0">
                    <a:latin typeface="+mn-ea"/>
                    <a:ea typeface="+mn-ea"/>
                  </a:endParaRPr>
                </a:p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>
                      <a:latin typeface="+mn-ea"/>
                      <a:ea typeface="+mn-ea"/>
                    </a:rPr>
                    <a:t>激励因素</a:t>
                  </a:r>
                </a:p>
              </p:txBody>
            </p:sp>
            <p:sp>
              <p:nvSpPr>
                <p:cNvPr id="24" name="TextBox 32">
                  <a:extLst>
                    <a:ext uri="{FF2B5EF4-FFF2-40B4-BE49-F238E27FC236}">
                      <a16:creationId xmlns="" xmlns:a16="http://schemas.microsoft.com/office/drawing/2014/main" id="{BC051664-DDF3-4EF7-B4AD-6E21313A85A5}"/>
                    </a:ext>
                  </a:extLst>
                </p:cNvPr>
                <p:cNvSpPr txBox="1"/>
                <p:nvPr/>
              </p:nvSpPr>
              <p:spPr>
                <a:xfrm>
                  <a:off x="549963" y="5181600"/>
                  <a:ext cx="1136121" cy="70167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>
                      <a:latin typeface="+mn-ea"/>
                      <a:ea typeface="+mn-ea"/>
                    </a:rPr>
                    <a:t>外部</a:t>
                  </a:r>
                  <a:endParaRPr lang="en-US" altLang="zh-CN" sz="2000" b="1" dirty="0">
                    <a:latin typeface="+mn-ea"/>
                    <a:ea typeface="+mn-ea"/>
                  </a:endParaRPr>
                </a:p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>
                      <a:latin typeface="+mn-ea"/>
                      <a:ea typeface="+mn-ea"/>
                    </a:rPr>
                    <a:t>激励因素</a:t>
                  </a:r>
                </a:p>
              </p:txBody>
            </p:sp>
          </p:grpSp>
          <p:sp>
            <p:nvSpPr>
              <p:cNvPr id="16" name="TextBox 35">
                <a:extLst>
                  <a:ext uri="{FF2B5EF4-FFF2-40B4-BE49-F238E27FC236}">
                    <a16:creationId xmlns="" xmlns:a16="http://schemas.microsoft.com/office/drawing/2014/main" id="{03CBD509-E98C-429E-8D61-1B026BC81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612" y="5791200"/>
                <a:ext cx="654764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生理</a:t>
                </a:r>
              </a:p>
            </p:txBody>
          </p:sp>
          <p:sp>
            <p:nvSpPr>
              <p:cNvPr id="17" name="TextBox 36">
                <a:extLst>
                  <a:ext uri="{FF2B5EF4-FFF2-40B4-BE49-F238E27FC236}">
                    <a16:creationId xmlns="" xmlns:a16="http://schemas.microsoft.com/office/drawing/2014/main" id="{5384AFF7-7860-405D-B9EE-6289036005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612" y="5029200"/>
                <a:ext cx="654764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安全</a:t>
                </a:r>
              </a:p>
            </p:txBody>
          </p:sp>
          <p:sp>
            <p:nvSpPr>
              <p:cNvPr id="18" name="TextBox 37">
                <a:extLst>
                  <a:ext uri="{FF2B5EF4-FFF2-40B4-BE49-F238E27FC236}">
                    <a16:creationId xmlns="" xmlns:a16="http://schemas.microsoft.com/office/drawing/2014/main" id="{2288C3CA-9A54-4878-A9B6-8F03B0D9B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93" y="4191000"/>
                <a:ext cx="113612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归属和爱</a:t>
                </a:r>
              </a:p>
            </p:txBody>
          </p:sp>
          <p:sp>
            <p:nvSpPr>
              <p:cNvPr id="19" name="TextBox 38">
                <a:extLst>
                  <a:ext uri="{FF2B5EF4-FFF2-40B4-BE49-F238E27FC236}">
                    <a16:creationId xmlns="" xmlns:a16="http://schemas.microsoft.com/office/drawing/2014/main" id="{2582BDD0-A01B-4F6F-AF98-EE0B8D878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7851" y="3276600"/>
                <a:ext cx="65476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尊重</a:t>
                </a:r>
              </a:p>
            </p:txBody>
          </p:sp>
          <p:sp>
            <p:nvSpPr>
              <p:cNvPr id="20" name="TextBox 28">
                <a:extLst>
                  <a:ext uri="{FF2B5EF4-FFF2-40B4-BE49-F238E27FC236}">
                    <a16:creationId xmlns="" xmlns:a16="http://schemas.microsoft.com/office/drawing/2014/main" id="{2449320C-2A73-4866-A8F4-080FC3F65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612" y="2362200"/>
                <a:ext cx="654764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宋体" panose="02010600030101010101" pitchFamily="2" charset="-122"/>
                  </a:rPr>
                  <a:t>自我</a:t>
                </a:r>
              </a:p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宋体" panose="02010600030101010101" pitchFamily="2" charset="-122"/>
                  </a:rPr>
                  <a:t>实现</a:t>
                </a:r>
              </a:p>
            </p:txBody>
          </p:sp>
        </p:grpSp>
        <p:sp>
          <p:nvSpPr>
            <p:cNvPr id="5" name="TextBox 41">
              <a:extLst>
                <a:ext uri="{FF2B5EF4-FFF2-40B4-BE49-F238E27FC236}">
                  <a16:creationId xmlns="" xmlns:a16="http://schemas.microsoft.com/office/drawing/2014/main" id="{9054EBC5-E2BE-459F-8AC0-2EB39E64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689" y="2362200"/>
              <a:ext cx="1867125" cy="406400"/>
            </a:xfrm>
            <a:prstGeom prst="rect">
              <a:avLst/>
            </a:prstGeom>
            <a:solidFill>
              <a:srgbClr val="ECF7A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成就感，价值感</a:t>
              </a:r>
            </a:p>
          </p:txBody>
        </p:sp>
        <p:sp>
          <p:nvSpPr>
            <p:cNvPr id="6" name="TextBox 42">
              <a:extLst>
                <a:ext uri="{FF2B5EF4-FFF2-40B4-BE49-F238E27FC236}">
                  <a16:creationId xmlns="" xmlns:a16="http://schemas.microsoft.com/office/drawing/2014/main" id="{38FB77C6-FE8C-491B-AAAD-2B73A9A6B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276600"/>
              <a:ext cx="1981200" cy="406400"/>
            </a:xfrm>
            <a:prstGeom prst="rect">
              <a:avLst/>
            </a:prstGeom>
            <a:solidFill>
              <a:srgbClr val="ECF7A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认可，肯定</a:t>
              </a:r>
            </a:p>
          </p:txBody>
        </p:sp>
        <p:sp>
          <p:nvSpPr>
            <p:cNvPr id="7" name="TextBox 44">
              <a:extLst>
                <a:ext uri="{FF2B5EF4-FFF2-40B4-BE49-F238E27FC236}">
                  <a16:creationId xmlns="" xmlns:a16="http://schemas.microsoft.com/office/drawing/2014/main" id="{0BF98A7C-7EA5-4CBB-A630-68766D1E9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4114800"/>
              <a:ext cx="1981200" cy="406400"/>
            </a:xfrm>
            <a:prstGeom prst="rect">
              <a:avLst/>
            </a:prstGeom>
            <a:solidFill>
              <a:srgbClr val="ECF7A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支持，关注</a:t>
              </a:r>
            </a:p>
          </p:txBody>
        </p:sp>
        <p:sp>
          <p:nvSpPr>
            <p:cNvPr id="8" name="TextBox 45">
              <a:extLst>
                <a:ext uri="{FF2B5EF4-FFF2-40B4-BE49-F238E27FC236}">
                  <a16:creationId xmlns="" xmlns:a16="http://schemas.microsoft.com/office/drawing/2014/main" id="{5FE8C69A-DF3B-40B5-BDD6-CC29B473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4953000"/>
              <a:ext cx="1981200" cy="406400"/>
            </a:xfrm>
            <a:prstGeom prst="rect">
              <a:avLst/>
            </a:prstGeom>
            <a:solidFill>
              <a:srgbClr val="ECF7A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环境，制度</a:t>
              </a:r>
            </a:p>
          </p:txBody>
        </p:sp>
        <p:sp>
          <p:nvSpPr>
            <p:cNvPr id="9" name="TextBox 46">
              <a:extLst>
                <a:ext uri="{FF2B5EF4-FFF2-40B4-BE49-F238E27FC236}">
                  <a16:creationId xmlns="" xmlns:a16="http://schemas.microsoft.com/office/drawing/2014/main" id="{DFB28C25-651B-44FC-B88E-E4BD20CFC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5791200"/>
              <a:ext cx="1981200" cy="406400"/>
            </a:xfrm>
            <a:prstGeom prst="rect">
              <a:avLst/>
            </a:prstGeom>
            <a:solidFill>
              <a:srgbClr val="ECF7A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报酬，福利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31D0D0F3-2217-487C-9A15-EC2DECE38364}"/>
                </a:ext>
              </a:extLst>
            </p:cNvPr>
            <p:cNvCxnSpPr/>
            <p:nvPr/>
          </p:nvCxnSpPr>
          <p:spPr>
            <a:xfrm>
              <a:off x="6324746" y="5943600"/>
              <a:ext cx="38119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6459BBA5-6E46-4C3F-92FB-660D8C5E041B}"/>
                </a:ext>
              </a:extLst>
            </p:cNvPr>
            <p:cNvCxnSpPr/>
            <p:nvPr/>
          </p:nvCxnSpPr>
          <p:spPr>
            <a:xfrm>
              <a:off x="5867308" y="5105400"/>
              <a:ext cx="83863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="" xmlns:a16="http://schemas.microsoft.com/office/drawing/2014/main" id="{85BD6145-380D-4DD3-89BF-02A0501131F6}"/>
                </a:ext>
              </a:extLst>
            </p:cNvPr>
            <p:cNvCxnSpPr/>
            <p:nvPr/>
          </p:nvCxnSpPr>
          <p:spPr>
            <a:xfrm>
              <a:off x="5486109" y="4343400"/>
              <a:ext cx="1219835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="" xmlns:a16="http://schemas.microsoft.com/office/drawing/2014/main" id="{F6432CE3-C639-4294-9842-DD479EF16E49}"/>
                </a:ext>
              </a:extLst>
            </p:cNvPr>
            <p:cNvCxnSpPr/>
            <p:nvPr/>
          </p:nvCxnSpPr>
          <p:spPr>
            <a:xfrm>
              <a:off x="5028671" y="3505200"/>
              <a:ext cx="1677273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D762E764-0053-4DE9-A20D-3DCD11264C48}"/>
                </a:ext>
              </a:extLst>
            </p:cNvPr>
            <p:cNvCxnSpPr/>
            <p:nvPr/>
          </p:nvCxnSpPr>
          <p:spPr>
            <a:xfrm>
              <a:off x="4496488" y="2590800"/>
              <a:ext cx="220945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33">
            <a:extLst>
              <a:ext uri="{FF2B5EF4-FFF2-40B4-BE49-F238E27FC236}">
                <a16:creationId xmlns="" xmlns:a16="http://schemas.microsoft.com/office/drawing/2014/main" id="{1AB008C2-2FE6-4E43-9D5B-407305D6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0" y="6366931"/>
            <a:ext cx="61173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</a:rPr>
              <a:t>根据员工的需求层次（价值观）进行有效激励。</a:t>
            </a:r>
          </a:p>
        </p:txBody>
      </p:sp>
    </p:spTree>
    <p:extLst>
      <p:ext uri="{BB962C8B-B14F-4D97-AF65-F5344CB8AC3E}">
        <p14:creationId xmlns:p14="http://schemas.microsoft.com/office/powerpoint/2010/main" val="97166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1B526B3B-EC0A-4308-AE67-B9F20DE46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498" y="795865"/>
            <a:ext cx="6421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用价值定位法来思考：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9177372C-7E3F-4D11-A5DF-236551EDC94E}"/>
              </a:ext>
            </a:extLst>
          </p:cNvPr>
          <p:cNvCxnSpPr/>
          <p:nvPr/>
        </p:nvCxnSpPr>
        <p:spPr>
          <a:xfrm>
            <a:off x="2032001" y="1591731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未知">
            <a:extLst>
              <a:ext uri="{FF2B5EF4-FFF2-40B4-BE49-F238E27FC236}">
                <a16:creationId xmlns="" xmlns:a16="http://schemas.microsoft.com/office/drawing/2014/main" id="{4D09F965-4CCD-43B4-B7BF-07AD45051655}"/>
              </a:ext>
            </a:extLst>
          </p:cNvPr>
          <p:cNvSpPr>
            <a:spLocks/>
          </p:cNvSpPr>
          <p:nvPr/>
        </p:nvSpPr>
        <p:spPr bwMode="auto">
          <a:xfrm>
            <a:off x="6794501" y="2641069"/>
            <a:ext cx="1897063" cy="830262"/>
          </a:xfrm>
          <a:custGeom>
            <a:avLst/>
            <a:gdLst>
              <a:gd name="T0" fmla="*/ 112 w 2061"/>
              <a:gd name="T1" fmla="*/ 1555 h 1556"/>
              <a:gd name="T2" fmla="*/ 237 w 2061"/>
              <a:gd name="T3" fmla="*/ 1555 h 1556"/>
              <a:gd name="T4" fmla="*/ 365 w 2061"/>
              <a:gd name="T5" fmla="*/ 1544 h 1556"/>
              <a:gd name="T6" fmla="*/ 484 w 2061"/>
              <a:gd name="T7" fmla="*/ 1519 h 1556"/>
              <a:gd name="T8" fmla="*/ 622 w 2061"/>
              <a:gd name="T9" fmla="*/ 1472 h 1556"/>
              <a:gd name="T10" fmla="*/ 754 w 2061"/>
              <a:gd name="T11" fmla="*/ 1410 h 1556"/>
              <a:gd name="T12" fmla="*/ 891 w 2061"/>
              <a:gd name="T13" fmla="*/ 1324 h 1556"/>
              <a:gd name="T14" fmla="*/ 1016 w 2061"/>
              <a:gd name="T15" fmla="*/ 1233 h 1556"/>
              <a:gd name="T16" fmla="*/ 1134 w 2061"/>
              <a:gd name="T17" fmla="*/ 1143 h 1556"/>
              <a:gd name="T18" fmla="*/ 1253 w 2061"/>
              <a:gd name="T19" fmla="*/ 1041 h 1556"/>
              <a:gd name="T20" fmla="*/ 1366 w 2061"/>
              <a:gd name="T21" fmla="*/ 929 h 1556"/>
              <a:gd name="T22" fmla="*/ 1476 w 2061"/>
              <a:gd name="T23" fmla="*/ 799 h 1556"/>
              <a:gd name="T24" fmla="*/ 1566 w 2061"/>
              <a:gd name="T25" fmla="*/ 665 h 1556"/>
              <a:gd name="T26" fmla="*/ 1626 w 2061"/>
              <a:gd name="T27" fmla="*/ 546 h 1556"/>
              <a:gd name="T28" fmla="*/ 1993 w 2061"/>
              <a:gd name="T29" fmla="*/ 586 h 1556"/>
              <a:gd name="T30" fmla="*/ 1875 w 2061"/>
              <a:gd name="T31" fmla="*/ 506 h 1556"/>
              <a:gd name="T32" fmla="*/ 1785 w 2061"/>
              <a:gd name="T33" fmla="*/ 427 h 1556"/>
              <a:gd name="T34" fmla="*/ 1713 w 2061"/>
              <a:gd name="T35" fmla="*/ 354 h 1556"/>
              <a:gd name="T36" fmla="*/ 1638 w 2061"/>
              <a:gd name="T37" fmla="*/ 275 h 1556"/>
              <a:gd name="T38" fmla="*/ 1551 w 2061"/>
              <a:gd name="T39" fmla="*/ 166 h 1556"/>
              <a:gd name="T40" fmla="*/ 1473 w 2061"/>
              <a:gd name="T41" fmla="*/ 51 h 1556"/>
              <a:gd name="T42" fmla="*/ 1408 w 2061"/>
              <a:gd name="T43" fmla="*/ 18 h 1556"/>
              <a:gd name="T44" fmla="*/ 1338 w 2061"/>
              <a:gd name="T45" fmla="*/ 72 h 1556"/>
              <a:gd name="T46" fmla="*/ 1251 w 2061"/>
              <a:gd name="T47" fmla="*/ 127 h 1556"/>
              <a:gd name="T48" fmla="*/ 1174 w 2061"/>
              <a:gd name="T49" fmla="*/ 163 h 1556"/>
              <a:gd name="T50" fmla="*/ 1084 w 2061"/>
              <a:gd name="T51" fmla="*/ 199 h 1556"/>
              <a:gd name="T52" fmla="*/ 991 w 2061"/>
              <a:gd name="T53" fmla="*/ 235 h 1556"/>
              <a:gd name="T54" fmla="*/ 901 w 2061"/>
              <a:gd name="T55" fmla="*/ 264 h 1556"/>
              <a:gd name="T56" fmla="*/ 817 w 2061"/>
              <a:gd name="T57" fmla="*/ 293 h 1556"/>
              <a:gd name="T58" fmla="*/ 704 w 2061"/>
              <a:gd name="T59" fmla="*/ 318 h 1556"/>
              <a:gd name="T60" fmla="*/ 1124 w 2061"/>
              <a:gd name="T61" fmla="*/ 528 h 1556"/>
              <a:gd name="T62" fmla="*/ 1024 w 2061"/>
              <a:gd name="T63" fmla="*/ 720 h 1556"/>
              <a:gd name="T64" fmla="*/ 949 w 2061"/>
              <a:gd name="T65" fmla="*/ 839 h 1556"/>
              <a:gd name="T66" fmla="*/ 839 w 2061"/>
              <a:gd name="T67" fmla="*/ 991 h 1556"/>
              <a:gd name="T68" fmla="*/ 747 w 2061"/>
              <a:gd name="T69" fmla="*/ 1110 h 1556"/>
              <a:gd name="T70" fmla="*/ 672 w 2061"/>
              <a:gd name="T71" fmla="*/ 1201 h 1556"/>
              <a:gd name="T72" fmla="*/ 577 w 2061"/>
              <a:gd name="T73" fmla="*/ 1291 h 1556"/>
              <a:gd name="T74" fmla="*/ 479 w 2061"/>
              <a:gd name="T75" fmla="*/ 1363 h 1556"/>
              <a:gd name="T76" fmla="*/ 365 w 2061"/>
              <a:gd name="T77" fmla="*/ 1425 h 1556"/>
              <a:gd name="T78" fmla="*/ 240 w 2061"/>
              <a:gd name="T79" fmla="*/ 1472 h 1556"/>
              <a:gd name="T80" fmla="*/ 107 w 2061"/>
              <a:gd name="T81" fmla="*/ 151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556">
                <a:moveTo>
                  <a:pt x="0" y="1544"/>
                </a:moveTo>
                <a:lnTo>
                  <a:pt x="112" y="1555"/>
                </a:lnTo>
                <a:lnTo>
                  <a:pt x="170" y="1555"/>
                </a:lnTo>
                <a:lnTo>
                  <a:pt x="237" y="1555"/>
                </a:lnTo>
                <a:lnTo>
                  <a:pt x="300" y="1551"/>
                </a:lnTo>
                <a:lnTo>
                  <a:pt x="365" y="1544"/>
                </a:lnTo>
                <a:lnTo>
                  <a:pt x="427" y="1533"/>
                </a:lnTo>
                <a:lnTo>
                  <a:pt x="484" y="1519"/>
                </a:lnTo>
                <a:lnTo>
                  <a:pt x="547" y="1501"/>
                </a:lnTo>
                <a:lnTo>
                  <a:pt x="622" y="1472"/>
                </a:lnTo>
                <a:lnTo>
                  <a:pt x="689" y="1439"/>
                </a:lnTo>
                <a:lnTo>
                  <a:pt x="754" y="1410"/>
                </a:lnTo>
                <a:lnTo>
                  <a:pt x="824" y="1371"/>
                </a:lnTo>
                <a:lnTo>
                  <a:pt x="891" y="1324"/>
                </a:lnTo>
                <a:lnTo>
                  <a:pt x="959" y="1280"/>
                </a:lnTo>
                <a:lnTo>
                  <a:pt x="1016" y="1233"/>
                </a:lnTo>
                <a:lnTo>
                  <a:pt x="1081" y="1190"/>
                </a:lnTo>
                <a:lnTo>
                  <a:pt x="1134" y="1143"/>
                </a:lnTo>
                <a:lnTo>
                  <a:pt x="1194" y="1092"/>
                </a:lnTo>
                <a:lnTo>
                  <a:pt x="1253" y="1041"/>
                </a:lnTo>
                <a:lnTo>
                  <a:pt x="1313" y="980"/>
                </a:lnTo>
                <a:lnTo>
                  <a:pt x="1366" y="929"/>
                </a:lnTo>
                <a:lnTo>
                  <a:pt x="1423" y="861"/>
                </a:lnTo>
                <a:lnTo>
                  <a:pt x="1476" y="799"/>
                </a:lnTo>
                <a:lnTo>
                  <a:pt x="1523" y="734"/>
                </a:lnTo>
                <a:lnTo>
                  <a:pt x="1566" y="665"/>
                </a:lnTo>
                <a:lnTo>
                  <a:pt x="1598" y="608"/>
                </a:lnTo>
                <a:lnTo>
                  <a:pt x="1626" y="546"/>
                </a:lnTo>
                <a:lnTo>
                  <a:pt x="2060" y="629"/>
                </a:lnTo>
                <a:lnTo>
                  <a:pt x="1993" y="586"/>
                </a:lnTo>
                <a:lnTo>
                  <a:pt x="1940" y="546"/>
                </a:lnTo>
                <a:lnTo>
                  <a:pt x="1875" y="506"/>
                </a:lnTo>
                <a:lnTo>
                  <a:pt x="1828" y="467"/>
                </a:lnTo>
                <a:lnTo>
                  <a:pt x="1785" y="427"/>
                </a:lnTo>
                <a:lnTo>
                  <a:pt x="1748" y="398"/>
                </a:lnTo>
                <a:lnTo>
                  <a:pt x="1713" y="354"/>
                </a:lnTo>
                <a:lnTo>
                  <a:pt x="1675" y="318"/>
                </a:lnTo>
                <a:lnTo>
                  <a:pt x="1638" y="275"/>
                </a:lnTo>
                <a:lnTo>
                  <a:pt x="1596" y="221"/>
                </a:lnTo>
                <a:lnTo>
                  <a:pt x="1551" y="166"/>
                </a:lnTo>
                <a:lnTo>
                  <a:pt x="1513" y="112"/>
                </a:lnTo>
                <a:lnTo>
                  <a:pt x="1473" y="51"/>
                </a:lnTo>
                <a:lnTo>
                  <a:pt x="1441" y="0"/>
                </a:lnTo>
                <a:lnTo>
                  <a:pt x="1408" y="18"/>
                </a:lnTo>
                <a:lnTo>
                  <a:pt x="1373" y="47"/>
                </a:lnTo>
                <a:lnTo>
                  <a:pt x="1338" y="72"/>
                </a:lnTo>
                <a:lnTo>
                  <a:pt x="1296" y="98"/>
                </a:lnTo>
                <a:lnTo>
                  <a:pt x="1251" y="127"/>
                </a:lnTo>
                <a:lnTo>
                  <a:pt x="1211" y="145"/>
                </a:lnTo>
                <a:lnTo>
                  <a:pt x="1174" y="163"/>
                </a:lnTo>
                <a:lnTo>
                  <a:pt x="1129" y="184"/>
                </a:lnTo>
                <a:lnTo>
                  <a:pt x="1084" y="199"/>
                </a:lnTo>
                <a:lnTo>
                  <a:pt x="1034" y="221"/>
                </a:lnTo>
                <a:lnTo>
                  <a:pt x="991" y="235"/>
                </a:lnTo>
                <a:lnTo>
                  <a:pt x="949" y="253"/>
                </a:lnTo>
                <a:lnTo>
                  <a:pt x="901" y="264"/>
                </a:lnTo>
                <a:lnTo>
                  <a:pt x="859" y="278"/>
                </a:lnTo>
                <a:lnTo>
                  <a:pt x="817" y="293"/>
                </a:lnTo>
                <a:lnTo>
                  <a:pt x="769" y="307"/>
                </a:lnTo>
                <a:lnTo>
                  <a:pt x="704" y="318"/>
                </a:lnTo>
                <a:lnTo>
                  <a:pt x="1154" y="438"/>
                </a:lnTo>
                <a:lnTo>
                  <a:pt x="1124" y="528"/>
                </a:lnTo>
                <a:lnTo>
                  <a:pt x="1089" y="597"/>
                </a:lnTo>
                <a:lnTo>
                  <a:pt x="1024" y="720"/>
                </a:lnTo>
                <a:lnTo>
                  <a:pt x="986" y="781"/>
                </a:lnTo>
                <a:lnTo>
                  <a:pt x="949" y="839"/>
                </a:lnTo>
                <a:lnTo>
                  <a:pt x="881" y="933"/>
                </a:lnTo>
                <a:lnTo>
                  <a:pt x="839" y="991"/>
                </a:lnTo>
                <a:lnTo>
                  <a:pt x="792" y="1060"/>
                </a:lnTo>
                <a:lnTo>
                  <a:pt x="747" y="1110"/>
                </a:lnTo>
                <a:lnTo>
                  <a:pt x="709" y="1154"/>
                </a:lnTo>
                <a:lnTo>
                  <a:pt x="672" y="1201"/>
                </a:lnTo>
                <a:lnTo>
                  <a:pt x="627" y="1244"/>
                </a:lnTo>
                <a:lnTo>
                  <a:pt x="577" y="1291"/>
                </a:lnTo>
                <a:lnTo>
                  <a:pt x="529" y="1324"/>
                </a:lnTo>
                <a:lnTo>
                  <a:pt x="479" y="1363"/>
                </a:lnTo>
                <a:lnTo>
                  <a:pt x="419" y="1400"/>
                </a:lnTo>
                <a:lnTo>
                  <a:pt x="365" y="1425"/>
                </a:lnTo>
                <a:lnTo>
                  <a:pt x="300" y="1450"/>
                </a:lnTo>
                <a:lnTo>
                  <a:pt x="240" y="1472"/>
                </a:lnTo>
                <a:lnTo>
                  <a:pt x="177" y="1494"/>
                </a:lnTo>
                <a:lnTo>
                  <a:pt x="107" y="1515"/>
                </a:lnTo>
                <a:lnTo>
                  <a:pt x="0" y="1544"/>
                </a:lnTo>
              </a:path>
            </a:pathLst>
          </a:custGeom>
          <a:gradFill rotWithShape="0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未知">
            <a:extLst>
              <a:ext uri="{FF2B5EF4-FFF2-40B4-BE49-F238E27FC236}">
                <a16:creationId xmlns="" xmlns:a16="http://schemas.microsoft.com/office/drawing/2014/main" id="{05B65FB8-059B-45F7-A228-D29F0BF44D2F}"/>
              </a:ext>
            </a:extLst>
          </p:cNvPr>
          <p:cNvSpPr>
            <a:spLocks/>
          </p:cNvSpPr>
          <p:nvPr/>
        </p:nvSpPr>
        <p:spPr bwMode="auto">
          <a:xfrm>
            <a:off x="7010401" y="4512731"/>
            <a:ext cx="1898650" cy="796925"/>
          </a:xfrm>
          <a:custGeom>
            <a:avLst/>
            <a:gdLst>
              <a:gd name="T0" fmla="*/ 115 w 2063"/>
              <a:gd name="T1" fmla="*/ 0 h 1497"/>
              <a:gd name="T2" fmla="*/ 237 w 2063"/>
              <a:gd name="T3" fmla="*/ 0 h 1497"/>
              <a:gd name="T4" fmla="*/ 364 w 2063"/>
              <a:gd name="T5" fmla="*/ 11 h 1497"/>
              <a:gd name="T6" fmla="*/ 484 w 2063"/>
              <a:gd name="T7" fmla="*/ 40 h 1497"/>
              <a:gd name="T8" fmla="*/ 624 w 2063"/>
              <a:gd name="T9" fmla="*/ 83 h 1497"/>
              <a:gd name="T10" fmla="*/ 754 w 2063"/>
              <a:gd name="T11" fmla="*/ 141 h 1497"/>
              <a:gd name="T12" fmla="*/ 894 w 2063"/>
              <a:gd name="T13" fmla="*/ 224 h 1497"/>
              <a:gd name="T14" fmla="*/ 1016 w 2063"/>
              <a:gd name="T15" fmla="*/ 311 h 1497"/>
              <a:gd name="T16" fmla="*/ 1136 w 2063"/>
              <a:gd name="T17" fmla="*/ 397 h 1497"/>
              <a:gd name="T18" fmla="*/ 1256 w 2063"/>
              <a:gd name="T19" fmla="*/ 495 h 1497"/>
              <a:gd name="T20" fmla="*/ 1368 w 2063"/>
              <a:gd name="T21" fmla="*/ 603 h 1497"/>
              <a:gd name="T22" fmla="*/ 1475 w 2063"/>
              <a:gd name="T23" fmla="*/ 726 h 1497"/>
              <a:gd name="T24" fmla="*/ 1565 w 2063"/>
              <a:gd name="T25" fmla="*/ 853 h 1497"/>
              <a:gd name="T26" fmla="*/ 1625 w 2063"/>
              <a:gd name="T27" fmla="*/ 968 h 1497"/>
              <a:gd name="T28" fmla="*/ 2000 w 2063"/>
              <a:gd name="T29" fmla="*/ 932 h 1497"/>
              <a:gd name="T30" fmla="*/ 1872 w 2063"/>
              <a:gd name="T31" fmla="*/ 1012 h 1497"/>
              <a:gd name="T32" fmla="*/ 1782 w 2063"/>
              <a:gd name="T33" fmla="*/ 1077 h 1497"/>
              <a:gd name="T34" fmla="*/ 1710 w 2063"/>
              <a:gd name="T35" fmla="*/ 1145 h 1497"/>
              <a:gd name="T36" fmla="*/ 1638 w 2063"/>
              <a:gd name="T37" fmla="*/ 1229 h 1497"/>
              <a:gd name="T38" fmla="*/ 1555 w 2063"/>
              <a:gd name="T39" fmla="*/ 1337 h 1497"/>
              <a:gd name="T40" fmla="*/ 1475 w 2063"/>
              <a:gd name="T41" fmla="*/ 1445 h 1497"/>
              <a:gd name="T42" fmla="*/ 1408 w 2063"/>
              <a:gd name="T43" fmla="*/ 1474 h 1497"/>
              <a:gd name="T44" fmla="*/ 1338 w 2063"/>
              <a:gd name="T45" fmla="*/ 1424 h 1497"/>
              <a:gd name="T46" fmla="*/ 1253 w 2063"/>
              <a:gd name="T47" fmla="*/ 1373 h 1497"/>
              <a:gd name="T48" fmla="*/ 1173 w 2063"/>
              <a:gd name="T49" fmla="*/ 1337 h 1497"/>
              <a:gd name="T50" fmla="*/ 1083 w 2063"/>
              <a:gd name="T51" fmla="*/ 1301 h 1497"/>
              <a:gd name="T52" fmla="*/ 991 w 2063"/>
              <a:gd name="T53" fmla="*/ 1265 h 1497"/>
              <a:gd name="T54" fmla="*/ 904 w 2063"/>
              <a:gd name="T55" fmla="*/ 1239 h 1497"/>
              <a:gd name="T56" fmla="*/ 819 w 2063"/>
              <a:gd name="T57" fmla="*/ 1211 h 1497"/>
              <a:gd name="T58" fmla="*/ 704 w 2063"/>
              <a:gd name="T59" fmla="*/ 1185 h 1497"/>
              <a:gd name="T60" fmla="*/ 1123 w 2063"/>
              <a:gd name="T61" fmla="*/ 986 h 1497"/>
              <a:gd name="T62" fmla="*/ 1024 w 2063"/>
              <a:gd name="T63" fmla="*/ 799 h 1497"/>
              <a:gd name="T64" fmla="*/ 949 w 2063"/>
              <a:gd name="T65" fmla="*/ 690 h 1497"/>
              <a:gd name="T66" fmla="*/ 841 w 2063"/>
              <a:gd name="T67" fmla="*/ 542 h 1497"/>
              <a:gd name="T68" fmla="*/ 746 w 2063"/>
              <a:gd name="T69" fmla="*/ 430 h 1497"/>
              <a:gd name="T70" fmla="*/ 672 w 2063"/>
              <a:gd name="T71" fmla="*/ 343 h 1497"/>
              <a:gd name="T72" fmla="*/ 579 w 2063"/>
              <a:gd name="T73" fmla="*/ 257 h 1497"/>
              <a:gd name="T74" fmla="*/ 482 w 2063"/>
              <a:gd name="T75" fmla="*/ 184 h 1497"/>
              <a:gd name="T76" fmla="*/ 364 w 2063"/>
              <a:gd name="T77" fmla="*/ 126 h 1497"/>
              <a:gd name="T78" fmla="*/ 242 w 2063"/>
              <a:gd name="T79" fmla="*/ 83 h 1497"/>
              <a:gd name="T80" fmla="*/ 110 w 2063"/>
              <a:gd name="T81" fmla="*/ 43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3" h="1497">
                <a:moveTo>
                  <a:pt x="0" y="11"/>
                </a:moveTo>
                <a:lnTo>
                  <a:pt x="115" y="0"/>
                </a:lnTo>
                <a:lnTo>
                  <a:pt x="170" y="0"/>
                </a:lnTo>
                <a:lnTo>
                  <a:pt x="237" y="0"/>
                </a:lnTo>
                <a:lnTo>
                  <a:pt x="302" y="7"/>
                </a:lnTo>
                <a:lnTo>
                  <a:pt x="364" y="11"/>
                </a:lnTo>
                <a:lnTo>
                  <a:pt x="429" y="22"/>
                </a:lnTo>
                <a:lnTo>
                  <a:pt x="484" y="40"/>
                </a:lnTo>
                <a:lnTo>
                  <a:pt x="549" y="54"/>
                </a:lnTo>
                <a:lnTo>
                  <a:pt x="624" y="83"/>
                </a:lnTo>
                <a:lnTo>
                  <a:pt x="691" y="116"/>
                </a:lnTo>
                <a:lnTo>
                  <a:pt x="754" y="141"/>
                </a:lnTo>
                <a:lnTo>
                  <a:pt x="826" y="181"/>
                </a:lnTo>
                <a:lnTo>
                  <a:pt x="894" y="224"/>
                </a:lnTo>
                <a:lnTo>
                  <a:pt x="961" y="267"/>
                </a:lnTo>
                <a:lnTo>
                  <a:pt x="1016" y="311"/>
                </a:lnTo>
                <a:lnTo>
                  <a:pt x="1081" y="354"/>
                </a:lnTo>
                <a:lnTo>
                  <a:pt x="1136" y="397"/>
                </a:lnTo>
                <a:lnTo>
                  <a:pt x="1196" y="444"/>
                </a:lnTo>
                <a:lnTo>
                  <a:pt x="1256" y="495"/>
                </a:lnTo>
                <a:lnTo>
                  <a:pt x="1316" y="553"/>
                </a:lnTo>
                <a:lnTo>
                  <a:pt x="1368" y="603"/>
                </a:lnTo>
                <a:lnTo>
                  <a:pt x="1423" y="669"/>
                </a:lnTo>
                <a:lnTo>
                  <a:pt x="1475" y="726"/>
                </a:lnTo>
                <a:lnTo>
                  <a:pt x="1525" y="788"/>
                </a:lnTo>
                <a:lnTo>
                  <a:pt x="1565" y="853"/>
                </a:lnTo>
                <a:lnTo>
                  <a:pt x="1600" y="911"/>
                </a:lnTo>
                <a:lnTo>
                  <a:pt x="1625" y="968"/>
                </a:lnTo>
                <a:lnTo>
                  <a:pt x="2062" y="889"/>
                </a:lnTo>
                <a:lnTo>
                  <a:pt x="2000" y="932"/>
                </a:lnTo>
                <a:lnTo>
                  <a:pt x="1930" y="976"/>
                </a:lnTo>
                <a:lnTo>
                  <a:pt x="1872" y="1012"/>
                </a:lnTo>
                <a:lnTo>
                  <a:pt x="1830" y="1041"/>
                </a:lnTo>
                <a:lnTo>
                  <a:pt x="1782" y="1077"/>
                </a:lnTo>
                <a:lnTo>
                  <a:pt x="1745" y="1109"/>
                </a:lnTo>
                <a:lnTo>
                  <a:pt x="1710" y="1145"/>
                </a:lnTo>
                <a:lnTo>
                  <a:pt x="1673" y="1189"/>
                </a:lnTo>
                <a:lnTo>
                  <a:pt x="1638" y="1229"/>
                </a:lnTo>
                <a:lnTo>
                  <a:pt x="1595" y="1283"/>
                </a:lnTo>
                <a:lnTo>
                  <a:pt x="1555" y="1337"/>
                </a:lnTo>
                <a:lnTo>
                  <a:pt x="1518" y="1384"/>
                </a:lnTo>
                <a:lnTo>
                  <a:pt x="1475" y="1445"/>
                </a:lnTo>
                <a:lnTo>
                  <a:pt x="1443" y="1496"/>
                </a:lnTo>
                <a:lnTo>
                  <a:pt x="1408" y="1474"/>
                </a:lnTo>
                <a:lnTo>
                  <a:pt x="1375" y="1445"/>
                </a:lnTo>
                <a:lnTo>
                  <a:pt x="1338" y="1424"/>
                </a:lnTo>
                <a:lnTo>
                  <a:pt x="1296" y="1398"/>
                </a:lnTo>
                <a:lnTo>
                  <a:pt x="1253" y="1373"/>
                </a:lnTo>
                <a:lnTo>
                  <a:pt x="1213" y="1351"/>
                </a:lnTo>
                <a:lnTo>
                  <a:pt x="1173" y="1337"/>
                </a:lnTo>
                <a:lnTo>
                  <a:pt x="1131" y="1315"/>
                </a:lnTo>
                <a:lnTo>
                  <a:pt x="1083" y="1301"/>
                </a:lnTo>
                <a:lnTo>
                  <a:pt x="1036" y="1283"/>
                </a:lnTo>
                <a:lnTo>
                  <a:pt x="991" y="1265"/>
                </a:lnTo>
                <a:lnTo>
                  <a:pt x="949" y="1250"/>
                </a:lnTo>
                <a:lnTo>
                  <a:pt x="904" y="1239"/>
                </a:lnTo>
                <a:lnTo>
                  <a:pt x="859" y="1225"/>
                </a:lnTo>
                <a:lnTo>
                  <a:pt x="819" y="1211"/>
                </a:lnTo>
                <a:lnTo>
                  <a:pt x="769" y="1196"/>
                </a:lnTo>
                <a:lnTo>
                  <a:pt x="704" y="1185"/>
                </a:lnTo>
                <a:lnTo>
                  <a:pt x="1153" y="1073"/>
                </a:lnTo>
                <a:lnTo>
                  <a:pt x="1123" y="986"/>
                </a:lnTo>
                <a:lnTo>
                  <a:pt x="1088" y="921"/>
                </a:lnTo>
                <a:lnTo>
                  <a:pt x="1024" y="799"/>
                </a:lnTo>
                <a:lnTo>
                  <a:pt x="986" y="744"/>
                </a:lnTo>
                <a:lnTo>
                  <a:pt x="949" y="690"/>
                </a:lnTo>
                <a:lnTo>
                  <a:pt x="881" y="596"/>
                </a:lnTo>
                <a:lnTo>
                  <a:pt x="841" y="542"/>
                </a:lnTo>
                <a:lnTo>
                  <a:pt x="791" y="477"/>
                </a:lnTo>
                <a:lnTo>
                  <a:pt x="746" y="430"/>
                </a:lnTo>
                <a:lnTo>
                  <a:pt x="709" y="387"/>
                </a:lnTo>
                <a:lnTo>
                  <a:pt x="672" y="343"/>
                </a:lnTo>
                <a:lnTo>
                  <a:pt x="627" y="300"/>
                </a:lnTo>
                <a:lnTo>
                  <a:pt x="579" y="257"/>
                </a:lnTo>
                <a:lnTo>
                  <a:pt x="529" y="224"/>
                </a:lnTo>
                <a:lnTo>
                  <a:pt x="482" y="184"/>
                </a:lnTo>
                <a:lnTo>
                  <a:pt x="422" y="152"/>
                </a:lnTo>
                <a:lnTo>
                  <a:pt x="364" y="126"/>
                </a:lnTo>
                <a:lnTo>
                  <a:pt x="302" y="105"/>
                </a:lnTo>
                <a:lnTo>
                  <a:pt x="242" y="83"/>
                </a:lnTo>
                <a:lnTo>
                  <a:pt x="177" y="61"/>
                </a:lnTo>
                <a:lnTo>
                  <a:pt x="110" y="43"/>
                </a:lnTo>
                <a:lnTo>
                  <a:pt x="0" y="11"/>
                </a:lnTo>
              </a:path>
            </a:pathLst>
          </a:custGeom>
          <a:gradFill rotWithShape="0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8932C74F-5076-454D-B549-E4E44B18D9F0}"/>
              </a:ext>
            </a:extLst>
          </p:cNvPr>
          <p:cNvSpPr>
            <a:spLocks/>
          </p:cNvSpPr>
          <p:nvPr/>
        </p:nvSpPr>
        <p:spPr bwMode="auto">
          <a:xfrm>
            <a:off x="3625851" y="4441294"/>
            <a:ext cx="1898650" cy="828675"/>
          </a:xfrm>
          <a:custGeom>
            <a:avLst/>
            <a:gdLst>
              <a:gd name="T0" fmla="*/ 1947 w 2063"/>
              <a:gd name="T1" fmla="*/ 0 h 1556"/>
              <a:gd name="T2" fmla="*/ 1825 w 2063"/>
              <a:gd name="T3" fmla="*/ 0 h 1556"/>
              <a:gd name="T4" fmla="*/ 1698 w 2063"/>
              <a:gd name="T5" fmla="*/ 11 h 1556"/>
              <a:gd name="T6" fmla="*/ 1578 w 2063"/>
              <a:gd name="T7" fmla="*/ 40 h 1556"/>
              <a:gd name="T8" fmla="*/ 1438 w 2063"/>
              <a:gd name="T9" fmla="*/ 83 h 1556"/>
              <a:gd name="T10" fmla="*/ 1308 w 2063"/>
              <a:gd name="T11" fmla="*/ 148 h 1556"/>
              <a:gd name="T12" fmla="*/ 1168 w 2063"/>
              <a:gd name="T13" fmla="*/ 231 h 1556"/>
              <a:gd name="T14" fmla="*/ 1046 w 2063"/>
              <a:gd name="T15" fmla="*/ 322 h 1556"/>
              <a:gd name="T16" fmla="*/ 926 w 2063"/>
              <a:gd name="T17" fmla="*/ 412 h 1556"/>
              <a:gd name="T18" fmla="*/ 806 w 2063"/>
              <a:gd name="T19" fmla="*/ 514 h 1556"/>
              <a:gd name="T20" fmla="*/ 694 w 2063"/>
              <a:gd name="T21" fmla="*/ 629 h 1556"/>
              <a:gd name="T22" fmla="*/ 587 w 2063"/>
              <a:gd name="T23" fmla="*/ 759 h 1556"/>
              <a:gd name="T24" fmla="*/ 497 w 2063"/>
              <a:gd name="T25" fmla="*/ 893 h 1556"/>
              <a:gd name="T26" fmla="*/ 437 w 2063"/>
              <a:gd name="T27" fmla="*/ 1013 h 1556"/>
              <a:gd name="T28" fmla="*/ 70 w 2063"/>
              <a:gd name="T29" fmla="*/ 973 h 1556"/>
              <a:gd name="T30" fmla="*/ 185 w 2063"/>
              <a:gd name="T31" fmla="*/ 1052 h 1556"/>
              <a:gd name="T32" fmla="*/ 275 w 2063"/>
              <a:gd name="T33" fmla="*/ 1128 h 1556"/>
              <a:gd name="T34" fmla="*/ 349 w 2063"/>
              <a:gd name="T35" fmla="*/ 1201 h 1556"/>
              <a:gd name="T36" fmla="*/ 424 w 2063"/>
              <a:gd name="T37" fmla="*/ 1284 h 1556"/>
              <a:gd name="T38" fmla="*/ 512 w 2063"/>
              <a:gd name="T39" fmla="*/ 1392 h 1556"/>
              <a:gd name="T40" fmla="*/ 589 w 2063"/>
              <a:gd name="T41" fmla="*/ 1504 h 1556"/>
              <a:gd name="T42" fmla="*/ 654 w 2063"/>
              <a:gd name="T43" fmla="*/ 1537 h 1556"/>
              <a:gd name="T44" fmla="*/ 724 w 2063"/>
              <a:gd name="T45" fmla="*/ 1486 h 1556"/>
              <a:gd name="T46" fmla="*/ 809 w 2063"/>
              <a:gd name="T47" fmla="*/ 1432 h 1556"/>
              <a:gd name="T48" fmla="*/ 889 w 2063"/>
              <a:gd name="T49" fmla="*/ 1396 h 1556"/>
              <a:gd name="T50" fmla="*/ 979 w 2063"/>
              <a:gd name="T51" fmla="*/ 1356 h 1556"/>
              <a:gd name="T52" fmla="*/ 1071 w 2063"/>
              <a:gd name="T53" fmla="*/ 1320 h 1556"/>
              <a:gd name="T54" fmla="*/ 1158 w 2063"/>
              <a:gd name="T55" fmla="*/ 1291 h 1556"/>
              <a:gd name="T56" fmla="*/ 1243 w 2063"/>
              <a:gd name="T57" fmla="*/ 1266 h 1556"/>
              <a:gd name="T58" fmla="*/ 1356 w 2063"/>
              <a:gd name="T59" fmla="*/ 1237 h 1556"/>
              <a:gd name="T60" fmla="*/ 939 w 2063"/>
              <a:gd name="T61" fmla="*/ 1027 h 1556"/>
              <a:gd name="T62" fmla="*/ 1038 w 2063"/>
              <a:gd name="T63" fmla="*/ 835 h 1556"/>
              <a:gd name="T64" fmla="*/ 1113 w 2063"/>
              <a:gd name="T65" fmla="*/ 720 h 1556"/>
              <a:gd name="T66" fmla="*/ 1221 w 2063"/>
              <a:gd name="T67" fmla="*/ 568 h 1556"/>
              <a:gd name="T68" fmla="*/ 1316 w 2063"/>
              <a:gd name="T69" fmla="*/ 448 h 1556"/>
              <a:gd name="T70" fmla="*/ 1390 w 2063"/>
              <a:gd name="T71" fmla="*/ 358 h 1556"/>
              <a:gd name="T72" fmla="*/ 1483 w 2063"/>
              <a:gd name="T73" fmla="*/ 268 h 1556"/>
              <a:gd name="T74" fmla="*/ 1580 w 2063"/>
              <a:gd name="T75" fmla="*/ 192 h 1556"/>
              <a:gd name="T76" fmla="*/ 1698 w 2063"/>
              <a:gd name="T77" fmla="*/ 130 h 1556"/>
              <a:gd name="T78" fmla="*/ 1820 w 2063"/>
              <a:gd name="T79" fmla="*/ 83 h 1556"/>
              <a:gd name="T80" fmla="*/ 1952 w 2063"/>
              <a:gd name="T81" fmla="*/ 43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3" h="1556">
                <a:moveTo>
                  <a:pt x="2062" y="11"/>
                </a:moveTo>
                <a:lnTo>
                  <a:pt x="1947" y="0"/>
                </a:lnTo>
                <a:lnTo>
                  <a:pt x="1892" y="0"/>
                </a:lnTo>
                <a:lnTo>
                  <a:pt x="1825" y="0"/>
                </a:lnTo>
                <a:lnTo>
                  <a:pt x="1760" y="7"/>
                </a:lnTo>
                <a:lnTo>
                  <a:pt x="1698" y="11"/>
                </a:lnTo>
                <a:lnTo>
                  <a:pt x="1633" y="22"/>
                </a:lnTo>
                <a:lnTo>
                  <a:pt x="1578" y="40"/>
                </a:lnTo>
                <a:lnTo>
                  <a:pt x="1513" y="58"/>
                </a:lnTo>
                <a:lnTo>
                  <a:pt x="1438" y="83"/>
                </a:lnTo>
                <a:lnTo>
                  <a:pt x="1371" y="119"/>
                </a:lnTo>
                <a:lnTo>
                  <a:pt x="1308" y="148"/>
                </a:lnTo>
                <a:lnTo>
                  <a:pt x="1236" y="188"/>
                </a:lnTo>
                <a:lnTo>
                  <a:pt x="1168" y="231"/>
                </a:lnTo>
                <a:lnTo>
                  <a:pt x="1101" y="278"/>
                </a:lnTo>
                <a:lnTo>
                  <a:pt x="1046" y="322"/>
                </a:lnTo>
                <a:lnTo>
                  <a:pt x="981" y="369"/>
                </a:lnTo>
                <a:lnTo>
                  <a:pt x="926" y="412"/>
                </a:lnTo>
                <a:lnTo>
                  <a:pt x="866" y="463"/>
                </a:lnTo>
                <a:lnTo>
                  <a:pt x="806" y="514"/>
                </a:lnTo>
                <a:lnTo>
                  <a:pt x="746" y="579"/>
                </a:lnTo>
                <a:lnTo>
                  <a:pt x="694" y="629"/>
                </a:lnTo>
                <a:lnTo>
                  <a:pt x="639" y="698"/>
                </a:lnTo>
                <a:lnTo>
                  <a:pt x="587" y="759"/>
                </a:lnTo>
                <a:lnTo>
                  <a:pt x="537" y="825"/>
                </a:lnTo>
                <a:lnTo>
                  <a:pt x="497" y="893"/>
                </a:lnTo>
                <a:lnTo>
                  <a:pt x="462" y="947"/>
                </a:lnTo>
                <a:lnTo>
                  <a:pt x="437" y="1013"/>
                </a:lnTo>
                <a:lnTo>
                  <a:pt x="0" y="929"/>
                </a:lnTo>
                <a:lnTo>
                  <a:pt x="70" y="973"/>
                </a:lnTo>
                <a:lnTo>
                  <a:pt x="122" y="1013"/>
                </a:lnTo>
                <a:lnTo>
                  <a:pt x="185" y="1052"/>
                </a:lnTo>
                <a:lnTo>
                  <a:pt x="232" y="1092"/>
                </a:lnTo>
                <a:lnTo>
                  <a:pt x="275" y="1128"/>
                </a:lnTo>
                <a:lnTo>
                  <a:pt x="312" y="1157"/>
                </a:lnTo>
                <a:lnTo>
                  <a:pt x="349" y="1201"/>
                </a:lnTo>
                <a:lnTo>
                  <a:pt x="384" y="1240"/>
                </a:lnTo>
                <a:lnTo>
                  <a:pt x="424" y="1284"/>
                </a:lnTo>
                <a:lnTo>
                  <a:pt x="467" y="1338"/>
                </a:lnTo>
                <a:lnTo>
                  <a:pt x="512" y="1392"/>
                </a:lnTo>
                <a:lnTo>
                  <a:pt x="549" y="1447"/>
                </a:lnTo>
                <a:lnTo>
                  <a:pt x="589" y="1504"/>
                </a:lnTo>
                <a:lnTo>
                  <a:pt x="619" y="1555"/>
                </a:lnTo>
                <a:lnTo>
                  <a:pt x="654" y="1537"/>
                </a:lnTo>
                <a:lnTo>
                  <a:pt x="687" y="1508"/>
                </a:lnTo>
                <a:lnTo>
                  <a:pt x="724" y="1486"/>
                </a:lnTo>
                <a:lnTo>
                  <a:pt x="766" y="1457"/>
                </a:lnTo>
                <a:lnTo>
                  <a:pt x="809" y="1432"/>
                </a:lnTo>
                <a:lnTo>
                  <a:pt x="849" y="1410"/>
                </a:lnTo>
                <a:lnTo>
                  <a:pt x="889" y="1396"/>
                </a:lnTo>
                <a:lnTo>
                  <a:pt x="931" y="1374"/>
                </a:lnTo>
                <a:lnTo>
                  <a:pt x="979" y="1356"/>
                </a:lnTo>
                <a:lnTo>
                  <a:pt x="1026" y="1338"/>
                </a:lnTo>
                <a:lnTo>
                  <a:pt x="1071" y="1320"/>
                </a:lnTo>
                <a:lnTo>
                  <a:pt x="1113" y="1305"/>
                </a:lnTo>
                <a:lnTo>
                  <a:pt x="1158" y="1291"/>
                </a:lnTo>
                <a:lnTo>
                  <a:pt x="1203" y="1277"/>
                </a:lnTo>
                <a:lnTo>
                  <a:pt x="1243" y="1266"/>
                </a:lnTo>
                <a:lnTo>
                  <a:pt x="1293" y="1248"/>
                </a:lnTo>
                <a:lnTo>
                  <a:pt x="1356" y="1237"/>
                </a:lnTo>
                <a:lnTo>
                  <a:pt x="909" y="1117"/>
                </a:lnTo>
                <a:lnTo>
                  <a:pt x="939" y="1027"/>
                </a:lnTo>
                <a:lnTo>
                  <a:pt x="974" y="962"/>
                </a:lnTo>
                <a:lnTo>
                  <a:pt x="1038" y="835"/>
                </a:lnTo>
                <a:lnTo>
                  <a:pt x="1076" y="774"/>
                </a:lnTo>
                <a:lnTo>
                  <a:pt x="1113" y="720"/>
                </a:lnTo>
                <a:lnTo>
                  <a:pt x="1181" y="622"/>
                </a:lnTo>
                <a:lnTo>
                  <a:pt x="1221" y="568"/>
                </a:lnTo>
                <a:lnTo>
                  <a:pt x="1271" y="499"/>
                </a:lnTo>
                <a:lnTo>
                  <a:pt x="1316" y="448"/>
                </a:lnTo>
                <a:lnTo>
                  <a:pt x="1353" y="401"/>
                </a:lnTo>
                <a:lnTo>
                  <a:pt x="1390" y="358"/>
                </a:lnTo>
                <a:lnTo>
                  <a:pt x="1435" y="311"/>
                </a:lnTo>
                <a:lnTo>
                  <a:pt x="1483" y="268"/>
                </a:lnTo>
                <a:lnTo>
                  <a:pt x="1533" y="231"/>
                </a:lnTo>
                <a:lnTo>
                  <a:pt x="1580" y="192"/>
                </a:lnTo>
                <a:lnTo>
                  <a:pt x="1640" y="159"/>
                </a:lnTo>
                <a:lnTo>
                  <a:pt x="1698" y="130"/>
                </a:lnTo>
                <a:lnTo>
                  <a:pt x="1760" y="108"/>
                </a:lnTo>
                <a:lnTo>
                  <a:pt x="1820" y="83"/>
                </a:lnTo>
                <a:lnTo>
                  <a:pt x="1885" y="61"/>
                </a:lnTo>
                <a:lnTo>
                  <a:pt x="1952" y="43"/>
                </a:lnTo>
                <a:lnTo>
                  <a:pt x="2062" y="11"/>
                </a:lnTo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0"/>
                  <a:invGamma/>
                </a:schemeClr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未知">
            <a:extLst>
              <a:ext uri="{FF2B5EF4-FFF2-40B4-BE49-F238E27FC236}">
                <a16:creationId xmlns="" xmlns:a16="http://schemas.microsoft.com/office/drawing/2014/main" id="{873B62CB-D218-4157-981A-8A71D9789EDA}"/>
              </a:ext>
            </a:extLst>
          </p:cNvPr>
          <p:cNvSpPr>
            <a:spLocks/>
          </p:cNvSpPr>
          <p:nvPr/>
        </p:nvSpPr>
        <p:spPr bwMode="auto">
          <a:xfrm>
            <a:off x="3554414" y="2641069"/>
            <a:ext cx="1895475" cy="796925"/>
          </a:xfrm>
          <a:custGeom>
            <a:avLst/>
            <a:gdLst>
              <a:gd name="T0" fmla="*/ 1945 w 2061"/>
              <a:gd name="T1" fmla="*/ 1496 h 1497"/>
              <a:gd name="T2" fmla="*/ 1823 w 2061"/>
              <a:gd name="T3" fmla="*/ 1496 h 1497"/>
              <a:gd name="T4" fmla="*/ 1695 w 2061"/>
              <a:gd name="T5" fmla="*/ 1482 h 1497"/>
              <a:gd name="T6" fmla="*/ 1576 w 2061"/>
              <a:gd name="T7" fmla="*/ 1456 h 1497"/>
              <a:gd name="T8" fmla="*/ 1438 w 2061"/>
              <a:gd name="T9" fmla="*/ 1413 h 1497"/>
              <a:gd name="T10" fmla="*/ 1306 w 2061"/>
              <a:gd name="T11" fmla="*/ 1355 h 1497"/>
              <a:gd name="T12" fmla="*/ 1169 w 2061"/>
              <a:gd name="T13" fmla="*/ 1272 h 1497"/>
              <a:gd name="T14" fmla="*/ 1044 w 2061"/>
              <a:gd name="T15" fmla="*/ 1185 h 1497"/>
              <a:gd name="T16" fmla="*/ 926 w 2061"/>
              <a:gd name="T17" fmla="*/ 1099 h 1497"/>
              <a:gd name="T18" fmla="*/ 807 w 2061"/>
              <a:gd name="T19" fmla="*/ 1001 h 1497"/>
              <a:gd name="T20" fmla="*/ 694 w 2061"/>
              <a:gd name="T21" fmla="*/ 893 h 1497"/>
              <a:gd name="T22" fmla="*/ 584 w 2061"/>
              <a:gd name="T23" fmla="*/ 770 h 1497"/>
              <a:gd name="T24" fmla="*/ 494 w 2061"/>
              <a:gd name="T25" fmla="*/ 643 h 1497"/>
              <a:gd name="T26" fmla="*/ 434 w 2061"/>
              <a:gd name="T27" fmla="*/ 528 h 1497"/>
              <a:gd name="T28" fmla="*/ 60 w 2061"/>
              <a:gd name="T29" fmla="*/ 564 h 1497"/>
              <a:gd name="T30" fmla="*/ 187 w 2061"/>
              <a:gd name="T31" fmla="*/ 484 h 1497"/>
              <a:gd name="T32" fmla="*/ 277 w 2061"/>
              <a:gd name="T33" fmla="*/ 419 h 1497"/>
              <a:gd name="T34" fmla="*/ 352 w 2061"/>
              <a:gd name="T35" fmla="*/ 351 h 1497"/>
              <a:gd name="T36" fmla="*/ 422 w 2061"/>
              <a:gd name="T37" fmla="*/ 267 h 1497"/>
              <a:gd name="T38" fmla="*/ 507 w 2061"/>
              <a:gd name="T39" fmla="*/ 159 h 1497"/>
              <a:gd name="T40" fmla="*/ 587 w 2061"/>
              <a:gd name="T41" fmla="*/ 54 h 1497"/>
              <a:gd name="T42" fmla="*/ 652 w 2061"/>
              <a:gd name="T43" fmla="*/ 22 h 1497"/>
              <a:gd name="T44" fmla="*/ 722 w 2061"/>
              <a:gd name="T45" fmla="*/ 72 h 1497"/>
              <a:gd name="T46" fmla="*/ 809 w 2061"/>
              <a:gd name="T47" fmla="*/ 123 h 1497"/>
              <a:gd name="T48" fmla="*/ 886 w 2061"/>
              <a:gd name="T49" fmla="*/ 159 h 1497"/>
              <a:gd name="T50" fmla="*/ 979 w 2061"/>
              <a:gd name="T51" fmla="*/ 195 h 1497"/>
              <a:gd name="T52" fmla="*/ 1069 w 2061"/>
              <a:gd name="T53" fmla="*/ 231 h 1497"/>
              <a:gd name="T54" fmla="*/ 1159 w 2061"/>
              <a:gd name="T55" fmla="*/ 257 h 1497"/>
              <a:gd name="T56" fmla="*/ 1243 w 2061"/>
              <a:gd name="T57" fmla="*/ 285 h 1497"/>
              <a:gd name="T58" fmla="*/ 1358 w 2061"/>
              <a:gd name="T59" fmla="*/ 311 h 1497"/>
              <a:gd name="T60" fmla="*/ 936 w 2061"/>
              <a:gd name="T61" fmla="*/ 510 h 1497"/>
              <a:gd name="T62" fmla="*/ 1036 w 2061"/>
              <a:gd name="T63" fmla="*/ 697 h 1497"/>
              <a:gd name="T64" fmla="*/ 1111 w 2061"/>
              <a:gd name="T65" fmla="*/ 806 h 1497"/>
              <a:gd name="T66" fmla="*/ 1221 w 2061"/>
              <a:gd name="T67" fmla="*/ 954 h 1497"/>
              <a:gd name="T68" fmla="*/ 1313 w 2061"/>
              <a:gd name="T69" fmla="*/ 1066 h 1497"/>
              <a:gd name="T70" fmla="*/ 1388 w 2061"/>
              <a:gd name="T71" fmla="*/ 1153 h 1497"/>
              <a:gd name="T72" fmla="*/ 1483 w 2061"/>
              <a:gd name="T73" fmla="*/ 1239 h 1497"/>
              <a:gd name="T74" fmla="*/ 1581 w 2061"/>
              <a:gd name="T75" fmla="*/ 1312 h 1497"/>
              <a:gd name="T76" fmla="*/ 1695 w 2061"/>
              <a:gd name="T77" fmla="*/ 1370 h 1497"/>
              <a:gd name="T78" fmla="*/ 1820 w 2061"/>
              <a:gd name="T79" fmla="*/ 1413 h 1497"/>
              <a:gd name="T80" fmla="*/ 1950 w 2061"/>
              <a:gd name="T81" fmla="*/ 1453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1" h="1497">
                <a:moveTo>
                  <a:pt x="2060" y="1482"/>
                </a:moveTo>
                <a:lnTo>
                  <a:pt x="1945" y="1496"/>
                </a:lnTo>
                <a:lnTo>
                  <a:pt x="1890" y="1496"/>
                </a:lnTo>
                <a:lnTo>
                  <a:pt x="1823" y="1496"/>
                </a:lnTo>
                <a:lnTo>
                  <a:pt x="1760" y="1489"/>
                </a:lnTo>
                <a:lnTo>
                  <a:pt x="1695" y="1482"/>
                </a:lnTo>
                <a:lnTo>
                  <a:pt x="1633" y="1471"/>
                </a:lnTo>
                <a:lnTo>
                  <a:pt x="1576" y="1456"/>
                </a:lnTo>
                <a:lnTo>
                  <a:pt x="1513" y="1442"/>
                </a:lnTo>
                <a:lnTo>
                  <a:pt x="1438" y="1413"/>
                </a:lnTo>
                <a:lnTo>
                  <a:pt x="1371" y="1380"/>
                </a:lnTo>
                <a:lnTo>
                  <a:pt x="1306" y="1355"/>
                </a:lnTo>
                <a:lnTo>
                  <a:pt x="1236" y="1315"/>
                </a:lnTo>
                <a:lnTo>
                  <a:pt x="1169" y="1272"/>
                </a:lnTo>
                <a:lnTo>
                  <a:pt x="1101" y="1229"/>
                </a:lnTo>
                <a:lnTo>
                  <a:pt x="1044" y="1185"/>
                </a:lnTo>
                <a:lnTo>
                  <a:pt x="981" y="1142"/>
                </a:lnTo>
                <a:lnTo>
                  <a:pt x="926" y="1099"/>
                </a:lnTo>
                <a:lnTo>
                  <a:pt x="866" y="1052"/>
                </a:lnTo>
                <a:lnTo>
                  <a:pt x="807" y="1001"/>
                </a:lnTo>
                <a:lnTo>
                  <a:pt x="747" y="943"/>
                </a:lnTo>
                <a:lnTo>
                  <a:pt x="694" y="893"/>
                </a:lnTo>
                <a:lnTo>
                  <a:pt x="637" y="827"/>
                </a:lnTo>
                <a:lnTo>
                  <a:pt x="584" y="770"/>
                </a:lnTo>
                <a:lnTo>
                  <a:pt x="537" y="708"/>
                </a:lnTo>
                <a:lnTo>
                  <a:pt x="494" y="643"/>
                </a:lnTo>
                <a:lnTo>
                  <a:pt x="462" y="585"/>
                </a:lnTo>
                <a:lnTo>
                  <a:pt x="434" y="528"/>
                </a:lnTo>
                <a:lnTo>
                  <a:pt x="0" y="611"/>
                </a:lnTo>
                <a:lnTo>
                  <a:pt x="60" y="564"/>
                </a:lnTo>
                <a:lnTo>
                  <a:pt x="132" y="520"/>
                </a:lnTo>
                <a:lnTo>
                  <a:pt x="187" y="484"/>
                </a:lnTo>
                <a:lnTo>
                  <a:pt x="232" y="455"/>
                </a:lnTo>
                <a:lnTo>
                  <a:pt x="277" y="419"/>
                </a:lnTo>
                <a:lnTo>
                  <a:pt x="315" y="387"/>
                </a:lnTo>
                <a:lnTo>
                  <a:pt x="352" y="351"/>
                </a:lnTo>
                <a:lnTo>
                  <a:pt x="385" y="307"/>
                </a:lnTo>
                <a:lnTo>
                  <a:pt x="422" y="267"/>
                </a:lnTo>
                <a:lnTo>
                  <a:pt x="464" y="213"/>
                </a:lnTo>
                <a:lnTo>
                  <a:pt x="507" y="159"/>
                </a:lnTo>
                <a:lnTo>
                  <a:pt x="544" y="112"/>
                </a:lnTo>
                <a:lnTo>
                  <a:pt x="587" y="54"/>
                </a:lnTo>
                <a:lnTo>
                  <a:pt x="619" y="0"/>
                </a:lnTo>
                <a:lnTo>
                  <a:pt x="652" y="22"/>
                </a:lnTo>
                <a:lnTo>
                  <a:pt x="687" y="51"/>
                </a:lnTo>
                <a:lnTo>
                  <a:pt x="722" y="72"/>
                </a:lnTo>
                <a:lnTo>
                  <a:pt x="764" y="98"/>
                </a:lnTo>
                <a:lnTo>
                  <a:pt x="809" y="123"/>
                </a:lnTo>
                <a:lnTo>
                  <a:pt x="849" y="145"/>
                </a:lnTo>
                <a:lnTo>
                  <a:pt x="886" y="159"/>
                </a:lnTo>
                <a:lnTo>
                  <a:pt x="931" y="181"/>
                </a:lnTo>
                <a:lnTo>
                  <a:pt x="979" y="195"/>
                </a:lnTo>
                <a:lnTo>
                  <a:pt x="1026" y="213"/>
                </a:lnTo>
                <a:lnTo>
                  <a:pt x="1069" y="231"/>
                </a:lnTo>
                <a:lnTo>
                  <a:pt x="1111" y="246"/>
                </a:lnTo>
                <a:lnTo>
                  <a:pt x="1159" y="257"/>
                </a:lnTo>
                <a:lnTo>
                  <a:pt x="1201" y="271"/>
                </a:lnTo>
                <a:lnTo>
                  <a:pt x="1243" y="285"/>
                </a:lnTo>
                <a:lnTo>
                  <a:pt x="1291" y="300"/>
                </a:lnTo>
                <a:lnTo>
                  <a:pt x="1358" y="311"/>
                </a:lnTo>
                <a:lnTo>
                  <a:pt x="906" y="423"/>
                </a:lnTo>
                <a:lnTo>
                  <a:pt x="936" y="510"/>
                </a:lnTo>
                <a:lnTo>
                  <a:pt x="974" y="575"/>
                </a:lnTo>
                <a:lnTo>
                  <a:pt x="1036" y="697"/>
                </a:lnTo>
                <a:lnTo>
                  <a:pt x="1074" y="752"/>
                </a:lnTo>
                <a:lnTo>
                  <a:pt x="1111" y="806"/>
                </a:lnTo>
                <a:lnTo>
                  <a:pt x="1179" y="900"/>
                </a:lnTo>
                <a:lnTo>
                  <a:pt x="1221" y="954"/>
                </a:lnTo>
                <a:lnTo>
                  <a:pt x="1268" y="1019"/>
                </a:lnTo>
                <a:lnTo>
                  <a:pt x="1313" y="1066"/>
                </a:lnTo>
                <a:lnTo>
                  <a:pt x="1351" y="1109"/>
                </a:lnTo>
                <a:lnTo>
                  <a:pt x="1388" y="1153"/>
                </a:lnTo>
                <a:lnTo>
                  <a:pt x="1433" y="1196"/>
                </a:lnTo>
                <a:lnTo>
                  <a:pt x="1483" y="1239"/>
                </a:lnTo>
                <a:lnTo>
                  <a:pt x="1531" y="1272"/>
                </a:lnTo>
                <a:lnTo>
                  <a:pt x="1581" y="1312"/>
                </a:lnTo>
                <a:lnTo>
                  <a:pt x="1641" y="1344"/>
                </a:lnTo>
                <a:lnTo>
                  <a:pt x="1695" y="1370"/>
                </a:lnTo>
                <a:lnTo>
                  <a:pt x="1760" y="1391"/>
                </a:lnTo>
                <a:lnTo>
                  <a:pt x="1820" y="1413"/>
                </a:lnTo>
                <a:lnTo>
                  <a:pt x="1883" y="1435"/>
                </a:lnTo>
                <a:lnTo>
                  <a:pt x="1950" y="1453"/>
                </a:lnTo>
                <a:lnTo>
                  <a:pt x="2060" y="1482"/>
                </a:lnTo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="" xmlns:a16="http://schemas.microsoft.com/office/drawing/2014/main" id="{5B11E82B-107B-4D03-ADD9-7A63A5E2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9" y="3290356"/>
            <a:ext cx="2663825" cy="1223963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 cmpd="dbl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理想的工作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F3261539-166D-488B-B2EE-91D3B666E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4" y="2136244"/>
            <a:ext cx="28082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lIns="111125" tIns="55563" rIns="111125" bIns="55563" anchor="ctr"/>
          <a:lstStyle/>
          <a:p>
            <a:pPr algn="ctr" defTabSz="1316038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什么对你最重要？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="" xmlns:a16="http://schemas.microsoft.com/office/drawing/2014/main" id="{59A1C20F-CE60-4D2A-BAA8-0F33618A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4" y="2137831"/>
            <a:ext cx="2736850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lin ang="5400000" scaled="1"/>
          </a:gra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lIns="111125" tIns="55563" rIns="111125" bIns="55563" anchor="ctr"/>
          <a:lstStyle/>
          <a:p>
            <a:pPr algn="ctr" defTabSz="1316038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能给你带来什么？</a:t>
            </a:r>
            <a:endParaRPr lang="en-US" altLang="zh-CN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9">
            <a:extLst>
              <a:ext uri="{FF2B5EF4-FFF2-40B4-BE49-F238E27FC236}">
                <a16:creationId xmlns="" xmlns:a16="http://schemas.microsoft.com/office/drawing/2014/main" id="{5CAB9C61-F6A5-4D4D-9C06-9AB35F4C4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5306481"/>
            <a:ext cx="29495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3529"/>
                  <a:invGamma/>
                </a:schemeClr>
              </a:gs>
            </a:gsLst>
            <a:lin ang="5400000" scaled="1"/>
          </a:gra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lIns="111125" tIns="55563" rIns="111125" bIns="55563" anchor="ctr"/>
          <a:lstStyle/>
          <a:p>
            <a:pPr algn="ctr" defTabSz="1316038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你可以得到什么？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="" xmlns:a16="http://schemas.microsoft.com/office/drawing/2014/main" id="{C3F484E4-DEAC-4462-9711-B1E77AD79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9" y="5381094"/>
            <a:ext cx="2949575" cy="358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lin ang="5400000" scaled="1"/>
          </a:gra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lIns="111125" tIns="55563" rIns="111125" bIns="55563" anchor="ctr"/>
          <a:lstStyle/>
          <a:p>
            <a:pPr algn="ctr" defTabSz="1316038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你最在乎什么？</a:t>
            </a:r>
          </a:p>
        </p:txBody>
      </p:sp>
    </p:spTree>
    <p:extLst>
      <p:ext uri="{BB962C8B-B14F-4D97-AF65-F5344CB8AC3E}">
        <p14:creationId xmlns:p14="http://schemas.microsoft.com/office/powerpoint/2010/main" val="5534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id="{1A4B4253-07DA-4D08-B7E7-7F15DD9C8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464" y="776355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价值观想象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08AC5C15-7237-4070-9A88-2914DD7481B7}"/>
              </a:ext>
            </a:extLst>
          </p:cNvPr>
          <p:cNvCxnSpPr/>
          <p:nvPr/>
        </p:nvCxnSpPr>
        <p:spPr>
          <a:xfrm>
            <a:off x="1659464" y="1504947"/>
            <a:ext cx="6400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321D4E-791E-4337-96FE-83C2E52FF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263" y="1879596"/>
            <a:ext cx="9728203" cy="438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、如果我有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万美元，我将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、在一生中最想要的是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、如果我只剩下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小时的生命，那我将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、我将给我的孩子的忠告是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、假如我能改变自己一样东西，那么它将会是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</a:t>
            </a:r>
          </a:p>
        </p:txBody>
      </p:sp>
    </p:spTree>
    <p:extLst>
      <p:ext uri="{BB962C8B-B14F-4D97-AF65-F5344CB8AC3E}">
        <p14:creationId xmlns:p14="http://schemas.microsoft.com/office/powerpoint/2010/main" val="212020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id="{9ECC68D8-C562-4EEF-9636-B3610019E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599" y="696912"/>
            <a:ext cx="5257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为什么要考虑价值观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0017AC37-C956-43AC-AF5C-509813322AD7}"/>
              </a:ext>
            </a:extLst>
          </p:cNvPr>
          <p:cNvCxnSpPr/>
          <p:nvPr/>
        </p:nvCxnSpPr>
        <p:spPr>
          <a:xfrm>
            <a:off x="1879599" y="1447800"/>
            <a:ext cx="6400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169799D-FA1F-4BDF-9175-5572A4A5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599" y="1828800"/>
            <a:ext cx="7476068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价值观在人们的职业生涯发展中起到极其重要的、决定方向性的作用，甚至往往超过了兴趣和能力对我们的影响。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当我们有矛盾冲突，或妥协与放弃时，常常也是出于对价值观的考虑。</a:t>
            </a:r>
          </a:p>
        </p:txBody>
      </p:sp>
      <p:pic>
        <p:nvPicPr>
          <p:cNvPr id="5" name="图片 8" descr="00142add53920c18530318.jpg">
            <a:extLst>
              <a:ext uri="{FF2B5EF4-FFF2-40B4-BE49-F238E27FC236}">
                <a16:creationId xmlns="" xmlns:a16="http://schemas.microsoft.com/office/drawing/2014/main" id="{2656C1F3-DE93-4FF4-80D9-C31AC206F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7" y="5072855"/>
            <a:ext cx="22098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8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6BF085A-8DE8-4198-90C6-C37609F6DD9A}"/>
              </a:ext>
            </a:extLst>
          </p:cNvPr>
          <p:cNvSpPr txBox="1">
            <a:spLocks noChangeArrowheads="1"/>
          </p:cNvSpPr>
          <p:nvPr/>
        </p:nvSpPr>
        <p:spPr>
          <a:xfrm>
            <a:off x="2434696" y="694265"/>
            <a:ext cx="7015162" cy="114300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0" dirty="0">
                <a:latin typeface="微软雅黑" pitchFamily="34" charset="-122"/>
                <a:ea typeface="微软雅黑" pitchFamily="34" charset="-122"/>
                <a:cs typeface="+mj-cs"/>
              </a:rPr>
              <a:t>自身价值观的实现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900DA7FE-84C7-4663-A819-4D58A73FD7F3}"/>
              </a:ext>
            </a:extLst>
          </p:cNvPr>
          <p:cNvCxnSpPr/>
          <p:nvPr/>
        </p:nvCxnSpPr>
        <p:spPr>
          <a:xfrm>
            <a:off x="2455333" y="1456265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矩形 1">
            <a:extLst>
              <a:ext uri="{FF2B5EF4-FFF2-40B4-BE49-F238E27FC236}">
                <a16:creationId xmlns="" xmlns:a16="http://schemas.microsoft.com/office/drawing/2014/main" id="{6F4E40FB-1D51-469D-8A0E-39C1539B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068" y="1837265"/>
            <a:ext cx="7535863" cy="401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很少有工作能够完全满足一个人所有的重要价值观，生活中亦是如此。</a:t>
            </a:r>
          </a:p>
          <a:p>
            <a:pPr algn="just" eaLnBrk="1" latin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因此，我们总是要不断地做出取舍，它们是不可避免也是必要的。</a:t>
            </a:r>
          </a:p>
          <a:p>
            <a:pPr algn="just" eaLnBrk="1" latin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我们需要对自己的价值观进行澄清和排序，才能知道如何取舍。</a:t>
            </a:r>
          </a:p>
        </p:txBody>
      </p:sp>
      <p:pic>
        <p:nvPicPr>
          <p:cNvPr id="6" name="Picture 6" descr="Bible">
            <a:extLst>
              <a:ext uri="{FF2B5EF4-FFF2-40B4-BE49-F238E27FC236}">
                <a16:creationId xmlns="" xmlns:a16="http://schemas.microsoft.com/office/drawing/2014/main" id="{C0C729FE-707D-441C-B1ED-8446D0B8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52" y="5291356"/>
            <a:ext cx="319881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1770" y="4498174"/>
            <a:ext cx="8155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8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谢谢观看！</a:t>
            </a:r>
            <a:endParaRPr kumimoji="0" lang="en-US" sz="8000" b="0" i="0" u="none" strike="noStrike" kern="1200" cap="none" spc="8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-761475" y="132927"/>
            <a:ext cx="4532198" cy="1242907"/>
          </a:xfrm>
          <a:prstGeom prst="parallelogram">
            <a:avLst>
              <a:gd name="adj" fmla="val 600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438400" y="584200"/>
            <a:ext cx="2133600" cy="4775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89615" y="3813043"/>
            <a:ext cx="1229416" cy="24962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47546" y="6460797"/>
            <a:ext cx="2448000" cy="3840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 descr="timg"/>
          <p:cNvPicPr>
            <a:picLocks noChangeAspect="1"/>
          </p:cNvPicPr>
          <p:nvPr/>
        </p:nvPicPr>
        <p:blipFill>
          <a:blip r:embed="rId2"/>
          <a:srcRect l="-2844" t="1749" r="-16601" b="292"/>
          <a:stretch>
            <a:fillRect/>
          </a:stretch>
        </p:blipFill>
        <p:spPr>
          <a:xfrm>
            <a:off x="4821767" y="0"/>
            <a:ext cx="8534400" cy="4267200"/>
          </a:xfrm>
          <a:prstGeom prst="trapezoid">
            <a:avLst>
              <a:gd name="adj" fmla="val 33670"/>
            </a:avLst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260304"/>
            <a:ext cx="2944291" cy="8133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766400" y="6460791"/>
            <a:ext cx="2560164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" panose="02010600030101010101" pitchFamily="2" charset="-122"/>
                <a:cs typeface="+mn-cs"/>
              </a:rPr>
              <a:t>浙江大学《就业指导》</a:t>
            </a:r>
          </a:p>
        </p:txBody>
      </p:sp>
    </p:spTree>
    <p:extLst>
      <p:ext uri="{BB962C8B-B14F-4D97-AF65-F5344CB8AC3E}">
        <p14:creationId xmlns:p14="http://schemas.microsoft.com/office/powerpoint/2010/main" val="120064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8A485F-E721-44E7-BB91-79ECEF0C9E89}"/>
              </a:ext>
            </a:extLst>
          </p:cNvPr>
          <p:cNvSpPr txBox="1">
            <a:spLocks noChangeArrowheads="1"/>
          </p:cNvSpPr>
          <p:nvPr/>
        </p:nvSpPr>
        <p:spPr>
          <a:xfrm>
            <a:off x="1998133" y="1013884"/>
            <a:ext cx="7611534" cy="931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/>
              <a:t>教学目标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61D59FB-AC9A-4D51-9278-E9CCAA2EE8A3}"/>
              </a:ext>
            </a:extLst>
          </p:cNvPr>
          <p:cNvSpPr txBox="1">
            <a:spLocks noChangeArrowheads="1"/>
          </p:cNvSpPr>
          <p:nvPr/>
        </p:nvSpPr>
        <p:spPr>
          <a:xfrm>
            <a:off x="1422400" y="1945217"/>
            <a:ext cx="10346267" cy="538903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i="1" kern="0" dirty="0">
                <a:latin typeface="微软雅黑" pitchFamily="34" charset="-122"/>
                <a:ea typeface="微软雅黑" pitchFamily="34" charset="-122"/>
              </a:rPr>
              <a:t>认知目标：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微软雅黑" pitchFamily="34" charset="-122"/>
                <a:ea typeface="微软雅黑" pitchFamily="34" charset="-122"/>
              </a:rPr>
              <a:t>认识到价值观对个人职业选择和发展的影响。</a:t>
            </a:r>
            <a:endParaRPr lang="en-US" altLang="zh-CN" sz="32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微软雅黑" pitchFamily="34" charset="-122"/>
                <a:ea typeface="微软雅黑" pitchFamily="34" charset="-122"/>
              </a:rPr>
              <a:t>在职业规划中能重视对个人价值观的澄清。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微软雅黑" pitchFamily="34" charset="-122"/>
                <a:ea typeface="微软雅黑" pitchFamily="34" charset="-122"/>
              </a:rPr>
              <a:t>能够澄清并真正“拥有”自己的价值观。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微软雅黑" pitchFamily="34" charset="-122"/>
                <a:ea typeface="微软雅黑" pitchFamily="34" charset="-122"/>
              </a:rPr>
              <a:t>认识价值观与个人需要，人生不同阶段目标之间的关系。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321957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4B524506-5532-41DD-8908-ED75B09D1CB6}"/>
              </a:ext>
            </a:extLst>
          </p:cNvPr>
          <p:cNvSpPr txBox="1">
            <a:spLocks noChangeArrowheads="1"/>
          </p:cNvSpPr>
          <p:nvPr/>
        </p:nvSpPr>
        <p:spPr>
          <a:xfrm>
            <a:off x="1673754" y="1972733"/>
            <a:ext cx="9163579" cy="469053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i="1" kern="0" dirty="0">
                <a:latin typeface="微软雅黑" pitchFamily="34" charset="-122"/>
                <a:ea typeface="微软雅黑" pitchFamily="34" charset="-122"/>
              </a:rPr>
              <a:t>技能目标：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微软雅黑" pitchFamily="34" charset="-122"/>
                <a:ea typeface="微软雅黑" pitchFamily="34" charset="-122"/>
              </a:rPr>
              <a:t>知道如何借助课堂活动来澄清自己的核心价值观，并且感受不同人的价值观对自己的影响。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微软雅黑" pitchFamily="34" charset="-122"/>
                <a:ea typeface="微软雅黑" pitchFamily="34" charset="-122"/>
              </a:rPr>
              <a:t>在进行职业选择和决策时，能够有意识地考虑价值观因素的影响，正视并合理看待自己的价值观。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BE4834B-E57C-4BC3-AC4D-66E5E148250E}"/>
              </a:ext>
            </a:extLst>
          </p:cNvPr>
          <p:cNvSpPr txBox="1">
            <a:spLocks noChangeArrowheads="1"/>
          </p:cNvSpPr>
          <p:nvPr/>
        </p:nvSpPr>
        <p:spPr>
          <a:xfrm>
            <a:off x="2184399" y="1058333"/>
            <a:ext cx="79248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/>
              <a:t>教学目标</a:t>
            </a:r>
          </a:p>
        </p:txBody>
      </p:sp>
    </p:spTree>
    <p:extLst>
      <p:ext uri="{BB962C8B-B14F-4D97-AF65-F5344CB8AC3E}">
        <p14:creationId xmlns:p14="http://schemas.microsoft.com/office/powerpoint/2010/main" val="72199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DCF0FE7-55B0-441E-BB0E-6CDDD78B949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2794000"/>
            <a:ext cx="8229600" cy="3535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zh-CN" altLang="en-US" sz="6000" b="1" dirty="0">
                <a:solidFill>
                  <a:srgbClr val="FF0000"/>
                </a:solidFill>
                <a:ea typeface="华文新魏" panose="02010800040101010101" pitchFamily="2" charset="-122"/>
              </a:rPr>
              <a:t>什么是“</a:t>
            </a:r>
            <a:r>
              <a:rPr lang="zh-CN" altLang="en-US" sz="9600" b="1" dirty="0">
                <a:solidFill>
                  <a:srgbClr val="FF0000"/>
                </a:solidFill>
                <a:ea typeface="华文新魏" panose="02010800040101010101" pitchFamily="2" charset="-122"/>
              </a:rPr>
              <a:t>价值</a:t>
            </a:r>
            <a:r>
              <a:rPr lang="zh-CN" altLang="en-US" sz="6000" b="1" dirty="0">
                <a:solidFill>
                  <a:srgbClr val="FF0000"/>
                </a:solidFill>
                <a:ea typeface="华文新魏" panose="02010800040101010101" pitchFamily="2" charset="-122"/>
              </a:rPr>
              <a:t>”？</a:t>
            </a:r>
          </a:p>
        </p:txBody>
      </p:sp>
    </p:spTree>
    <p:extLst>
      <p:ext uri="{BB962C8B-B14F-4D97-AF65-F5344CB8AC3E}">
        <p14:creationId xmlns:p14="http://schemas.microsoft.com/office/powerpoint/2010/main" val="384742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B7A8F361-7A8B-4958-9026-AEEB0B15DA18}"/>
              </a:ext>
            </a:extLst>
          </p:cNvPr>
          <p:cNvSpPr txBox="1">
            <a:spLocks noChangeArrowheads="1"/>
          </p:cNvSpPr>
          <p:nvPr/>
        </p:nvSpPr>
        <p:spPr>
          <a:xfrm>
            <a:off x="507998" y="1634067"/>
            <a:ext cx="8669867" cy="4461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>
              <a:buFontTx/>
              <a:buNone/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 请以葬礼司仪的口吻，为自己撰写一篇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字左右的悼词。</a:t>
            </a:r>
          </a:p>
          <a:p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5" descr="ANd9GcSuYx27iGfVG7JIizcJEsFixH1VSCSzY5_SA36kMfB6XCc7axpmwQ">
            <a:extLst>
              <a:ext uri="{FF2B5EF4-FFF2-40B4-BE49-F238E27FC236}">
                <a16:creationId xmlns="" xmlns:a16="http://schemas.microsoft.com/office/drawing/2014/main" id="{772DE646-E05D-466A-AFAB-ADE7D132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7" y="3473452"/>
            <a:ext cx="3691467" cy="33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91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791FA9E2-F97A-4CFF-A925-84CD41D152B4}"/>
              </a:ext>
            </a:extLst>
          </p:cNvPr>
          <p:cNvSpPr txBox="1">
            <a:spLocks/>
          </p:cNvSpPr>
          <p:nvPr/>
        </p:nvSpPr>
        <p:spPr bwMode="auto">
          <a:xfrm>
            <a:off x="2531773" y="1206290"/>
            <a:ext cx="800100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×××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，**岁，昨日因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去世，</a:t>
            </a:r>
          </a:p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成员，</a:t>
            </a:r>
          </a:p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她生前长期致力于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将被人铭记</a:t>
            </a:r>
          </a:p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她哀悼，因为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她的离去，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领域将遭受重大损失，</a:t>
            </a:r>
          </a:p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她一直想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，但从未达成意愿，</a:t>
            </a:r>
          </a:p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事迹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请大家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0996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id="{F73A94C5-F384-44FD-8319-9AD2FB5D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737" y="909248"/>
            <a:ext cx="381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什么是价值观？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EF88CD1C-B14A-464E-ADD6-0108C92BA055}"/>
              </a:ext>
            </a:extLst>
          </p:cNvPr>
          <p:cNvCxnSpPr/>
          <p:nvPr/>
        </p:nvCxnSpPr>
        <p:spPr>
          <a:xfrm>
            <a:off x="1591737" y="1617134"/>
            <a:ext cx="6400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F742B664-EDD2-434A-803D-504C06BA8C45}"/>
              </a:ext>
            </a:extLst>
          </p:cNvPr>
          <p:cNvSpPr txBox="1"/>
          <p:nvPr/>
        </p:nvSpPr>
        <p:spPr>
          <a:xfrm>
            <a:off x="2201337" y="1998134"/>
            <a:ext cx="7042150" cy="39525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价值观是我们在生活和工作中，所看重的原则、标准和品质。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价值观指向我们内心最重要的东西， 它是我们强大的内在驱动力，是引导行为的方向，是自我激励的机制。</a:t>
            </a:r>
          </a:p>
        </p:txBody>
      </p:sp>
    </p:spTree>
    <p:extLst>
      <p:ext uri="{BB962C8B-B14F-4D97-AF65-F5344CB8AC3E}">
        <p14:creationId xmlns:p14="http://schemas.microsoft.com/office/powerpoint/2010/main" val="251420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7064DE0-4251-4423-A2B2-3F74122A7E28}"/>
              </a:ext>
            </a:extLst>
          </p:cNvPr>
          <p:cNvSpPr txBox="1">
            <a:spLocks noChangeArrowheads="1"/>
          </p:cNvSpPr>
          <p:nvPr/>
        </p:nvSpPr>
        <p:spPr>
          <a:xfrm>
            <a:off x="1537232" y="948268"/>
            <a:ext cx="6421437" cy="114300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0" dirty="0">
                <a:latin typeface="微软雅黑" pitchFamily="34" charset="-122"/>
                <a:ea typeface="微软雅黑" pitchFamily="34" charset="-122"/>
                <a:cs typeface="+mj-cs"/>
              </a:rPr>
              <a:t>什么是工作（职业）价值观？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44981904-6CB5-43BE-9390-AE0016967913}"/>
              </a:ext>
            </a:extLst>
          </p:cNvPr>
          <p:cNvCxnSpPr/>
          <p:nvPr/>
        </p:nvCxnSpPr>
        <p:spPr>
          <a:xfrm>
            <a:off x="1557869" y="1710268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 1">
            <a:extLst>
              <a:ext uri="{FF2B5EF4-FFF2-40B4-BE49-F238E27FC236}">
                <a16:creationId xmlns="" xmlns:a16="http://schemas.microsoft.com/office/drawing/2014/main" id="{2AC5E0E2-D466-42E0-A1F6-0C4F4F33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757" y="2472268"/>
            <a:ext cx="7535862" cy="334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工作（职业）价值观，是人们通过从事某项工作或职业所努力追求的东西。</a:t>
            </a:r>
          </a:p>
          <a:p>
            <a:pPr algn="just" eaLnBrk="1" latin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从另一个角度来讲，工作（职业）价值观就是你期待从工作中获得的东西。</a:t>
            </a:r>
          </a:p>
        </p:txBody>
      </p:sp>
      <p:pic>
        <p:nvPicPr>
          <p:cNvPr id="5" name="Picture 15" descr="heads">
            <a:extLst>
              <a:ext uri="{FF2B5EF4-FFF2-40B4-BE49-F238E27FC236}">
                <a16:creationId xmlns="" xmlns:a16="http://schemas.microsoft.com/office/drawing/2014/main" id="{3338874E-E7D7-490C-9DFE-B4E77ABE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6"/>
          <a:stretch>
            <a:fillRect/>
          </a:stretch>
        </p:blipFill>
        <p:spPr bwMode="auto">
          <a:xfrm>
            <a:off x="6096000" y="6153150"/>
            <a:ext cx="56388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16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FBAD42FA-B905-48AF-8988-80563DC4B9D3}"/>
              </a:ext>
            </a:extLst>
          </p:cNvPr>
          <p:cNvSpPr txBox="1">
            <a:spLocks noChangeArrowheads="1"/>
          </p:cNvSpPr>
          <p:nvPr/>
        </p:nvSpPr>
        <p:spPr>
          <a:xfrm>
            <a:off x="1005416" y="655105"/>
            <a:ext cx="6419850" cy="114300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0" dirty="0">
                <a:latin typeface="微软雅黑" pitchFamily="34" charset="-122"/>
                <a:ea typeface="微软雅黑" pitchFamily="34" charset="-122"/>
                <a:cs typeface="+mj-cs"/>
              </a:rPr>
              <a:t>马斯洛的需求层次理论</a:t>
            </a:r>
          </a:p>
        </p:txBody>
      </p:sp>
      <p:pic>
        <p:nvPicPr>
          <p:cNvPr id="3" name="图片 2" descr="马斯洛.jpg">
            <a:extLst>
              <a:ext uri="{FF2B5EF4-FFF2-40B4-BE49-F238E27FC236}">
                <a16:creationId xmlns="" xmlns:a16="http://schemas.microsoft.com/office/drawing/2014/main" id="{2FBD28C0-340C-4AC3-BB70-C2868875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9" t="51405" r="3279" b="7978"/>
          <a:stretch>
            <a:fillRect/>
          </a:stretch>
        </p:blipFill>
        <p:spPr>
          <a:xfrm>
            <a:off x="1092200" y="1554695"/>
            <a:ext cx="8610600" cy="464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A423F08E-5831-458B-968E-8997323D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358464"/>
            <a:ext cx="6891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</a:rPr>
              <a:t>这些需求体现在我们的生活中，就成为我们的价值观。</a:t>
            </a:r>
          </a:p>
        </p:txBody>
      </p:sp>
    </p:spTree>
    <p:extLst>
      <p:ext uri="{BB962C8B-B14F-4D97-AF65-F5344CB8AC3E}">
        <p14:creationId xmlns:p14="http://schemas.microsoft.com/office/powerpoint/2010/main" val="372497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-Special">
      <a:majorFont>
        <a:latin typeface="Bebas Neue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781</Words>
  <Application>Microsoft Office PowerPoint</Application>
  <PresentationFormat>宽屏</PresentationFormat>
  <Paragraphs>85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Bebas Neue</vt:lpstr>
      <vt:lpstr>等线</vt:lpstr>
      <vt:lpstr>等线 Light</vt:lpstr>
      <vt:lpstr>黑体</vt:lpstr>
      <vt:lpstr>华文新魏</vt:lpstr>
      <vt:lpstr>宋体</vt:lpstr>
      <vt:lpstr>微软雅黑</vt:lpstr>
      <vt:lpstr>-윤고딕330</vt:lpstr>
      <vt:lpstr>Arial</vt:lpstr>
      <vt:lpstr>Rockwell</vt:lpstr>
      <vt:lpstr>Wingdings</vt:lpstr>
      <vt:lpstr>Office 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伍毅</dc:creator>
  <cp:lastModifiedBy>Sheep</cp:lastModifiedBy>
  <cp:revision>5</cp:revision>
  <dcterms:created xsi:type="dcterms:W3CDTF">2022-01-20T04:04:16Z</dcterms:created>
  <dcterms:modified xsi:type="dcterms:W3CDTF">2022-03-02T06:10:37Z</dcterms:modified>
</cp:coreProperties>
</file>