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46"/>
  </p:notesMasterIdLst>
  <p:sldIdLst>
    <p:sldId id="256" r:id="rId4"/>
    <p:sldId id="270" r:id="rId5"/>
    <p:sldId id="271" r:id="rId6"/>
    <p:sldId id="272" r:id="rId7"/>
    <p:sldId id="273" r:id="rId8"/>
    <p:sldId id="274" r:id="rId9"/>
    <p:sldId id="300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298" r:id="rId25"/>
    <p:sldId id="275" r:id="rId26"/>
    <p:sldId id="294" r:id="rId27"/>
    <p:sldId id="293" r:id="rId28"/>
    <p:sldId id="276" r:id="rId29"/>
    <p:sldId id="295" r:id="rId30"/>
    <p:sldId id="277" r:id="rId31"/>
    <p:sldId id="297" r:id="rId32"/>
    <p:sldId id="296" r:id="rId33"/>
    <p:sldId id="278" r:id="rId34"/>
    <p:sldId id="279" r:id="rId35"/>
    <p:sldId id="280" r:id="rId36"/>
    <p:sldId id="281" r:id="rId37"/>
    <p:sldId id="282" r:id="rId38"/>
    <p:sldId id="291" r:id="rId39"/>
    <p:sldId id="283" r:id="rId40"/>
    <p:sldId id="286" r:id="rId41"/>
    <p:sldId id="288" r:id="rId42"/>
    <p:sldId id="289" r:id="rId43"/>
    <p:sldId id="290" r:id="rId44"/>
    <p:sldId id="26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300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298"/>
            <p14:sldId id="275"/>
            <p14:sldId id="294"/>
            <p14:sldId id="293"/>
            <p14:sldId id="276"/>
            <p14:sldId id="295"/>
            <p14:sldId id="277"/>
            <p14:sldId id="297"/>
            <p14:sldId id="296"/>
            <p14:sldId id="278"/>
            <p14:sldId id="279"/>
            <p14:sldId id="280"/>
            <p14:sldId id="281"/>
            <p14:sldId id="282"/>
            <p14:sldId id="291"/>
            <p14:sldId id="283"/>
            <p14:sldId id="286"/>
            <p14:sldId id="288"/>
            <p14:sldId id="289"/>
            <p14:sldId id="29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66667" autoAdjust="0"/>
  </p:normalViewPr>
  <p:slideViewPr>
    <p:cSldViewPr>
      <p:cViewPr>
        <p:scale>
          <a:sx n="50" d="100"/>
          <a:sy n="50" d="100"/>
        </p:scale>
        <p:origin x="456" y="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049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852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Base  collector emitter</a:t>
            </a:r>
          </a:p>
          <a:p>
            <a:r>
              <a:rPr lang="en-US" altLang="zh-CN" dirty="0"/>
              <a:t>NPN</a:t>
            </a:r>
            <a:r>
              <a:rPr lang="zh-CN" altLang="en-US" dirty="0"/>
              <a:t>箭头方向向外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482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PNP</a:t>
            </a:r>
            <a:r>
              <a:rPr lang="zh-CN" altLang="en-US" dirty="0"/>
              <a:t>箭头方向向内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054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由于三极管导通后</a:t>
            </a:r>
            <a:r>
              <a:rPr lang="en-US" altLang="zh-CN" dirty="0"/>
              <a:t>PN</a:t>
            </a:r>
            <a:r>
              <a:rPr lang="zh-CN" altLang="en-US" dirty="0"/>
              <a:t>结几乎被消耗殆尽，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304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zh-CN" altLang="en-US" dirty="0"/>
              <a:t>作为接地，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加电压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UBB</a:t>
            </a:r>
            <a:r>
              <a:rPr lang="zh-CN" altLang="en-US" dirty="0"/>
              <a:t>高于</a:t>
            </a:r>
            <a:r>
              <a:rPr lang="en-US" altLang="zh-CN" dirty="0"/>
              <a:t>BE</a:t>
            </a:r>
            <a:r>
              <a:rPr lang="zh-CN" altLang="en-US" dirty="0"/>
              <a:t>导通电压，产生</a:t>
            </a:r>
            <a:r>
              <a:rPr lang="en-US" altLang="zh-CN" dirty="0" err="1"/>
              <a:t>ib</a:t>
            </a:r>
            <a:r>
              <a:rPr lang="zh-CN" altLang="en-US" dirty="0"/>
              <a:t>电流，使得</a:t>
            </a:r>
            <a:r>
              <a:rPr lang="en-US" altLang="zh-CN" dirty="0"/>
              <a:t>BE</a:t>
            </a:r>
            <a:r>
              <a:rPr lang="zh-CN" altLang="en-US" dirty="0"/>
              <a:t>端导通，</a:t>
            </a:r>
            <a:r>
              <a:rPr lang="en-US" altLang="zh-CN" dirty="0" err="1"/>
              <a:t>ib</a:t>
            </a:r>
            <a:r>
              <a:rPr lang="zh-CN" altLang="en-US" dirty="0"/>
              <a:t>和</a:t>
            </a:r>
            <a:r>
              <a:rPr lang="en-US" altLang="zh-CN" dirty="0" err="1"/>
              <a:t>ic</a:t>
            </a:r>
            <a:r>
              <a:rPr lang="zh-CN" altLang="en-US" dirty="0"/>
              <a:t>电流呈现线性关系，</a:t>
            </a:r>
            <a:r>
              <a:rPr lang="en-US" altLang="zh-CN" dirty="0" err="1"/>
              <a:t>ic</a:t>
            </a:r>
            <a:r>
              <a:rPr lang="en-US" altLang="zh-CN" dirty="0"/>
              <a:t>&gt;&gt;</a:t>
            </a:r>
            <a:r>
              <a:rPr lang="en-US" altLang="zh-CN" dirty="0" err="1"/>
              <a:t>ib</a:t>
            </a:r>
            <a:r>
              <a:rPr lang="zh-CN" altLang="en-US" dirty="0"/>
              <a:t>，三极管的放大特性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ubb</a:t>
            </a:r>
            <a:r>
              <a:rPr lang="en-US" altLang="zh-CN" dirty="0"/>
              <a:t>=0</a:t>
            </a:r>
            <a:r>
              <a:rPr lang="zh-CN" altLang="en-US" dirty="0"/>
              <a:t>，右上角电压和</a:t>
            </a:r>
            <a:r>
              <a:rPr lang="en-US" altLang="zh-CN" dirty="0"/>
              <a:t>UCC</a:t>
            </a:r>
            <a:r>
              <a:rPr lang="zh-CN" altLang="en-US" dirty="0"/>
              <a:t>相等，当</a:t>
            </a:r>
            <a:r>
              <a:rPr lang="en-US" altLang="zh-CN" dirty="0"/>
              <a:t>UBB</a:t>
            </a:r>
            <a:r>
              <a:rPr lang="zh-CN" altLang="en-US" dirty="0"/>
              <a:t>逐渐上升时，右边电阻电压升高，右上角电压下降 。</a:t>
            </a:r>
            <a:endParaRPr lang="en-US" altLang="zh-CN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</a:t>
            </a:r>
            <a:r>
              <a:rPr lang="en-US" altLang="zh-CN" dirty="0" err="1"/>
              <a:t>ib</a:t>
            </a:r>
            <a:r>
              <a:rPr lang="zh-CN" altLang="en-US" dirty="0"/>
              <a:t>一直增大，</a:t>
            </a:r>
            <a:r>
              <a:rPr lang="en-US" altLang="zh-CN" dirty="0" err="1"/>
              <a:t>ic</a:t>
            </a:r>
            <a:r>
              <a:rPr lang="zh-CN" altLang="en-US" dirty="0"/>
              <a:t>不会无限增大，最大值为</a:t>
            </a:r>
            <a:r>
              <a:rPr lang="en-US" altLang="zh-CN" dirty="0"/>
              <a:t>UCC/</a:t>
            </a:r>
            <a:r>
              <a:rPr lang="en-US" altLang="zh-CN" dirty="0" err="1"/>
              <a:t>Rc</a:t>
            </a:r>
            <a:r>
              <a:rPr lang="zh-CN" altLang="en-US" dirty="0"/>
              <a:t>，在最大值之前为放大状态，当</a:t>
            </a:r>
            <a:r>
              <a:rPr lang="en-US" altLang="zh-CN" dirty="0" err="1"/>
              <a:t>ic</a:t>
            </a:r>
            <a:r>
              <a:rPr lang="zh-CN" altLang="en-US" dirty="0"/>
              <a:t>达到最大值时，三极管为饱和状态，</a:t>
            </a:r>
            <a:r>
              <a:rPr lang="en-US" altLang="zh-CN" dirty="0"/>
              <a:t>UCC</a:t>
            </a:r>
            <a:r>
              <a:rPr lang="zh-CN" altLang="en-US" dirty="0"/>
              <a:t>会接近于</a:t>
            </a:r>
            <a:r>
              <a:rPr lang="en-US" altLang="zh-CN" dirty="0"/>
              <a:t>0</a:t>
            </a:r>
            <a:r>
              <a:rPr lang="zh-CN" altLang="en-US" dirty="0"/>
              <a:t>，会产生一个饱和电压</a:t>
            </a:r>
            <a:r>
              <a:rPr lang="en-US" altLang="zh-CN" dirty="0"/>
              <a:t>UCE</a:t>
            </a:r>
            <a:r>
              <a:rPr lang="zh-CN" altLang="en-US" dirty="0"/>
              <a:t>，大概为</a:t>
            </a:r>
            <a:r>
              <a:rPr lang="en-US" altLang="zh-CN" dirty="0"/>
              <a:t>0.3V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</a:t>
            </a:r>
            <a:r>
              <a:rPr lang="en-US" altLang="zh-CN" dirty="0"/>
              <a:t>UBB=0</a:t>
            </a:r>
            <a:r>
              <a:rPr lang="zh-CN" altLang="en-US" dirty="0"/>
              <a:t>，</a:t>
            </a:r>
            <a:r>
              <a:rPr lang="en-US" altLang="zh-CN" dirty="0" err="1"/>
              <a:t>ib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 err="1"/>
              <a:t>ic</a:t>
            </a:r>
            <a:r>
              <a:rPr lang="en-US" altLang="zh-CN" dirty="0"/>
              <a:t>=0</a:t>
            </a:r>
            <a:r>
              <a:rPr lang="zh-CN" altLang="en-US" dirty="0"/>
              <a:t>， 右上角电压</a:t>
            </a:r>
            <a:r>
              <a:rPr lang="en-US" altLang="zh-CN" dirty="0"/>
              <a:t>=UCC</a:t>
            </a:r>
            <a:r>
              <a:rPr lang="zh-CN" altLang="en-US" dirty="0"/>
              <a:t>，高电压，逻辑为</a:t>
            </a:r>
            <a:r>
              <a:rPr lang="en-US" altLang="zh-CN" dirty="0"/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</a:t>
            </a:r>
            <a:r>
              <a:rPr lang="en-US" altLang="zh-CN" dirty="0"/>
              <a:t>UBB</a:t>
            </a:r>
            <a:r>
              <a:rPr lang="zh-CN" altLang="en-US" dirty="0"/>
              <a:t>较高，</a:t>
            </a:r>
            <a:r>
              <a:rPr lang="en-US" altLang="zh-CN" dirty="0" err="1"/>
              <a:t>ib</a:t>
            </a:r>
            <a:r>
              <a:rPr lang="zh-CN" altLang="en-US" dirty="0"/>
              <a:t>很大，</a:t>
            </a:r>
            <a:r>
              <a:rPr lang="en-US" altLang="zh-CN" dirty="0" err="1"/>
              <a:t>ic</a:t>
            </a:r>
            <a:r>
              <a:rPr lang="zh-CN" altLang="en-US" dirty="0"/>
              <a:t>很大，</a:t>
            </a:r>
            <a:r>
              <a:rPr lang="en-US" altLang="zh-CN" dirty="0" err="1"/>
              <a:t>ic</a:t>
            </a:r>
            <a:r>
              <a:rPr lang="zh-CN" altLang="en-US" dirty="0"/>
              <a:t>达到</a:t>
            </a:r>
            <a:r>
              <a:rPr lang="en-US" altLang="zh-CN" dirty="0"/>
              <a:t>UCC/RC</a:t>
            </a:r>
            <a:r>
              <a:rPr lang="zh-CN" altLang="en-US" dirty="0"/>
              <a:t>，右上角电压</a:t>
            </a:r>
            <a:r>
              <a:rPr lang="en-US" altLang="zh-CN" dirty="0"/>
              <a:t>=0</a:t>
            </a:r>
            <a:r>
              <a:rPr lang="zh-CN" altLang="en-US" dirty="0"/>
              <a:t>，低电压，逻辑</a:t>
            </a:r>
            <a:r>
              <a:rPr lang="en-US" altLang="zh-CN" dirty="0"/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因此</a:t>
            </a:r>
            <a:r>
              <a:rPr lang="zh-CN" altLang="en-US" sz="1200" dirty="0">
                <a:sym typeface="Symbol" panose="05050102010706020507" pitchFamily="18" charset="2"/>
              </a:rPr>
              <a:t>共射极放大</a:t>
            </a:r>
            <a:r>
              <a:rPr lang="zh-CN" altLang="en-US" dirty="0"/>
              <a:t>电路形成逻辑非门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56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温度越高半导体导电性越好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47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掺</a:t>
            </a:r>
            <a:r>
              <a:rPr lang="en-US" altLang="zh-CN" dirty="0"/>
              <a:t>5</a:t>
            </a:r>
            <a:r>
              <a:rPr lang="zh-CN" altLang="en-US" dirty="0"/>
              <a:t>价元素会多出一个自由电子，带负电因此为</a:t>
            </a:r>
            <a:r>
              <a:rPr lang="en-US" altLang="zh-CN" dirty="0"/>
              <a:t>Negative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157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施主原子：</a:t>
            </a:r>
            <a:r>
              <a:rPr lang="en-US" altLang="zh-CN" dirty="0"/>
              <a:t>5</a:t>
            </a:r>
            <a:r>
              <a:rPr lang="zh-CN" altLang="en-US" dirty="0"/>
              <a:t>价杂质原子  提供了一个电子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397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受主原子：三价杂质原子</a:t>
            </a:r>
            <a:endParaRPr lang="en-US" altLang="zh-CN" dirty="0"/>
          </a:p>
          <a:p>
            <a:r>
              <a:rPr lang="zh-CN" altLang="en-US" dirty="0"/>
              <a:t>空穴带正电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型 空穴为多数载流子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型 电子为多数载流子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659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 </a:t>
            </a:r>
            <a:r>
              <a:rPr lang="zh-CN" altLang="en-US" dirty="0"/>
              <a:t>结处的复合是</a:t>
            </a:r>
            <a:r>
              <a:rPr lang="en-US" altLang="zh-CN" dirty="0"/>
              <a:t>N </a:t>
            </a:r>
            <a:r>
              <a:rPr lang="zh-CN" altLang="en-US" dirty="0"/>
              <a:t>型半导体的电子与 </a:t>
            </a:r>
            <a:r>
              <a:rPr lang="en-US" altLang="zh-CN" dirty="0"/>
              <a:t>P </a:t>
            </a:r>
            <a:r>
              <a:rPr lang="zh-CN" altLang="en-US" dirty="0"/>
              <a:t>型半导体价带中的空穴复合，相当于 </a:t>
            </a:r>
            <a:r>
              <a:rPr lang="en-US" altLang="zh-CN" dirty="0"/>
              <a:t>N </a:t>
            </a:r>
            <a:r>
              <a:rPr lang="zh-CN" altLang="en-US" dirty="0"/>
              <a:t>型半导体失去了电子，</a:t>
            </a:r>
            <a:r>
              <a:rPr lang="en-US" altLang="zh-CN" dirty="0"/>
              <a:t>P </a:t>
            </a:r>
            <a:r>
              <a:rPr lang="zh-CN" altLang="en-US" dirty="0"/>
              <a:t>型半导体获得了电子，这就使得 </a:t>
            </a:r>
            <a:r>
              <a:rPr lang="en-US" altLang="zh-CN" dirty="0"/>
              <a:t>P </a:t>
            </a:r>
            <a:r>
              <a:rPr lang="zh-CN" altLang="en-US" dirty="0"/>
              <a:t>型 半导体带负电，</a:t>
            </a:r>
            <a:r>
              <a:rPr lang="en-US" altLang="zh-CN" dirty="0"/>
              <a:t>N </a:t>
            </a:r>
            <a:r>
              <a:rPr lang="zh-CN" altLang="en-US" dirty="0"/>
              <a:t>型半导体带正电。</a:t>
            </a:r>
            <a:endParaRPr lang="en-US" altLang="zh-CN" dirty="0"/>
          </a:p>
          <a:p>
            <a:r>
              <a:rPr lang="zh-CN" altLang="en-US" dirty="0"/>
              <a:t>形成内电场，从</a:t>
            </a:r>
            <a:r>
              <a:rPr lang="en-US" altLang="zh-CN" dirty="0"/>
              <a:t>N</a:t>
            </a:r>
            <a:r>
              <a:rPr lang="zh-CN" altLang="en-US" dirty="0"/>
              <a:t>到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30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内外电场相反时，如果外电压大于内电压，会使得耗尽层变窄，电路中电流变大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01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内外电场一致时，会使得耗尽层变宽，耗尽层宽度变大，</a:t>
            </a:r>
            <a:r>
              <a:rPr lang="en-US" altLang="zh-CN" dirty="0"/>
              <a:t>PN</a:t>
            </a:r>
            <a:r>
              <a:rPr lang="zh-CN" altLang="en-US" dirty="0"/>
              <a:t>结趋向于绝缘</a:t>
            </a:r>
            <a:endParaRPr lang="en-US" altLang="zh-CN" dirty="0"/>
          </a:p>
          <a:p>
            <a:r>
              <a:rPr lang="zh-CN" altLang="en-US" dirty="0"/>
              <a:t>硅二极管导通电压</a:t>
            </a:r>
            <a:r>
              <a:rPr lang="en-US" altLang="zh-CN" dirty="0"/>
              <a:t>0.6V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094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轴为加在两端电压大小</a:t>
            </a:r>
            <a:endParaRPr lang="en-US" altLang="zh-CN" dirty="0"/>
          </a:p>
          <a:p>
            <a:r>
              <a:rPr lang="en-US" altLang="zh-CN" dirty="0"/>
              <a:t>Y</a:t>
            </a:r>
            <a:r>
              <a:rPr lang="zh-CN" altLang="en-US" dirty="0"/>
              <a:t>为</a:t>
            </a:r>
            <a:r>
              <a:rPr lang="en-US" altLang="zh-CN" dirty="0"/>
              <a:t>PN</a:t>
            </a:r>
            <a:r>
              <a:rPr lang="zh-CN" altLang="en-US" dirty="0"/>
              <a:t>结电流大小</a:t>
            </a:r>
            <a:endParaRPr lang="en-US" altLang="zh-CN" dirty="0"/>
          </a:p>
          <a:p>
            <a:r>
              <a:rPr lang="zh-CN" altLang="en-US" dirty="0"/>
              <a:t>正电压表示</a:t>
            </a:r>
            <a:r>
              <a:rPr lang="en-US" altLang="zh-CN" dirty="0"/>
              <a:t>P</a:t>
            </a:r>
            <a:r>
              <a:rPr lang="zh-CN" altLang="en-US" dirty="0"/>
              <a:t>高，负电压表示</a:t>
            </a:r>
            <a:r>
              <a:rPr lang="en-US" altLang="zh-CN" dirty="0"/>
              <a:t>N</a:t>
            </a:r>
            <a:r>
              <a:rPr lang="zh-CN" altLang="en-US" dirty="0"/>
              <a:t>高</a:t>
            </a:r>
            <a:endParaRPr lang="en-US" altLang="zh-CN" dirty="0"/>
          </a:p>
          <a:p>
            <a:r>
              <a:rPr lang="zh-CN" altLang="en-US" dirty="0"/>
              <a:t>正电流表示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，负电流表示</a:t>
            </a:r>
            <a:r>
              <a:rPr lang="en-US" altLang="zh-CN" dirty="0"/>
              <a:t>N</a:t>
            </a:r>
            <a:r>
              <a:rPr lang="zh-CN" altLang="en-US" dirty="0"/>
              <a:t>到</a:t>
            </a:r>
            <a:r>
              <a:rPr lang="en-US" altLang="zh-CN" dirty="0"/>
              <a:t>P </a:t>
            </a:r>
          </a:p>
          <a:p>
            <a:r>
              <a:rPr lang="zh-CN" altLang="en-US" dirty="0"/>
              <a:t>死区电压表示耗尽层还未被耗尽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00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3.bin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计算机逻辑设计基础实验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董亚波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dongyb@zju.edu.cn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2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、基本开关电路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1676400" y="685800"/>
            <a:ext cx="5791200" cy="5716588"/>
            <a:chOff x="1056" y="432"/>
            <a:chExt cx="3648" cy="3601"/>
          </a:xfrm>
        </p:grpSpPr>
        <p:grpSp>
          <p:nvGrpSpPr>
            <p:cNvPr id="12" name="Group 3"/>
            <p:cNvGrpSpPr>
              <a:grpSpLocks/>
            </p:cNvGrpSpPr>
            <p:nvPr/>
          </p:nvGrpSpPr>
          <p:grpSpPr bwMode="auto">
            <a:xfrm>
              <a:off x="1056" y="432"/>
              <a:ext cx="3648" cy="3601"/>
              <a:chOff x="720" y="479"/>
              <a:chExt cx="3648" cy="3601"/>
            </a:xfrm>
          </p:grpSpPr>
          <p:sp>
            <p:nvSpPr>
              <p:cNvPr id="14" name="Freeform 4"/>
              <p:cNvSpPr>
                <a:spLocks/>
              </p:cNvSpPr>
              <p:nvPr/>
            </p:nvSpPr>
            <p:spPr bwMode="auto">
              <a:xfrm rot="4881532">
                <a:off x="1392" y="2832"/>
                <a:ext cx="96" cy="288"/>
              </a:xfrm>
              <a:custGeom>
                <a:avLst/>
                <a:gdLst>
                  <a:gd name="T0" fmla="*/ 144 w 144"/>
                  <a:gd name="T1" fmla="*/ 0 h 240"/>
                  <a:gd name="T2" fmla="*/ 48 w 144"/>
                  <a:gd name="T3" fmla="*/ 96 h 240"/>
                  <a:gd name="T4" fmla="*/ 0 w 14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40">
                    <a:moveTo>
                      <a:pt x="144" y="0"/>
                    </a:moveTo>
                    <a:cubicBezTo>
                      <a:pt x="108" y="28"/>
                      <a:pt x="72" y="56"/>
                      <a:pt x="48" y="96"/>
                    </a:cubicBezTo>
                    <a:cubicBezTo>
                      <a:pt x="24" y="136"/>
                      <a:pt x="8" y="216"/>
                      <a:pt x="0" y="240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 rot="-5219164">
                <a:off x="3552" y="1440"/>
                <a:ext cx="96" cy="288"/>
              </a:xfrm>
              <a:custGeom>
                <a:avLst/>
                <a:gdLst>
                  <a:gd name="T0" fmla="*/ 144 w 144"/>
                  <a:gd name="T1" fmla="*/ 0 h 240"/>
                  <a:gd name="T2" fmla="*/ 48 w 144"/>
                  <a:gd name="T3" fmla="*/ 96 h 240"/>
                  <a:gd name="T4" fmla="*/ 0 w 14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40">
                    <a:moveTo>
                      <a:pt x="144" y="0"/>
                    </a:moveTo>
                    <a:cubicBezTo>
                      <a:pt x="108" y="28"/>
                      <a:pt x="72" y="56"/>
                      <a:pt x="48" y="96"/>
                    </a:cubicBezTo>
                    <a:cubicBezTo>
                      <a:pt x="24" y="136"/>
                      <a:pt x="8" y="216"/>
                      <a:pt x="0" y="240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 rot="16200000">
                <a:off x="2388" y="538"/>
                <a:ext cx="1104" cy="10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 rot="16200000">
                <a:off x="2639" y="191"/>
                <a:ext cx="624" cy="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" name="Group 8"/>
              <p:cNvGrpSpPr>
                <a:grpSpLocks/>
              </p:cNvGrpSpPr>
              <p:nvPr/>
            </p:nvGrpSpPr>
            <p:grpSpPr bwMode="auto">
              <a:xfrm rot="16200000">
                <a:off x="1561" y="505"/>
                <a:ext cx="1152" cy="1200"/>
                <a:chOff x="2736" y="288"/>
                <a:chExt cx="1152" cy="1200"/>
              </a:xfrm>
            </p:grpSpPr>
            <p:sp>
              <p:nvSpPr>
                <p:cNvPr id="124" name="Oval 9"/>
                <p:cNvSpPr>
                  <a:spLocks noChangeArrowheads="1"/>
                </p:cNvSpPr>
                <p:nvPr/>
              </p:nvSpPr>
              <p:spPr bwMode="auto">
                <a:xfrm>
                  <a:off x="2736" y="336"/>
                  <a:ext cx="1104" cy="10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Rectangle 10"/>
                <p:cNvSpPr>
                  <a:spLocks noChangeArrowheads="1"/>
                </p:cNvSpPr>
                <p:nvPr/>
              </p:nvSpPr>
              <p:spPr bwMode="auto">
                <a:xfrm>
                  <a:off x="3264" y="288"/>
                  <a:ext cx="624" cy="1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11"/>
              <p:cNvGrpSpPr>
                <a:grpSpLocks/>
              </p:cNvGrpSpPr>
              <p:nvPr/>
            </p:nvGrpSpPr>
            <p:grpSpPr bwMode="auto">
              <a:xfrm rot="10800000">
                <a:off x="720" y="2064"/>
                <a:ext cx="1152" cy="1200"/>
                <a:chOff x="2736" y="288"/>
                <a:chExt cx="1152" cy="1200"/>
              </a:xfrm>
            </p:grpSpPr>
            <p:sp>
              <p:nvSpPr>
                <p:cNvPr id="122" name="Oval 12"/>
                <p:cNvSpPr>
                  <a:spLocks noChangeArrowheads="1"/>
                </p:cNvSpPr>
                <p:nvPr/>
              </p:nvSpPr>
              <p:spPr bwMode="auto">
                <a:xfrm>
                  <a:off x="2736" y="336"/>
                  <a:ext cx="1104" cy="10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Rectangle 13"/>
                <p:cNvSpPr>
                  <a:spLocks noChangeArrowheads="1"/>
                </p:cNvSpPr>
                <p:nvPr/>
              </p:nvSpPr>
              <p:spPr bwMode="auto">
                <a:xfrm>
                  <a:off x="3264" y="288"/>
                  <a:ext cx="624" cy="1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 rot="10800000">
                <a:off x="720" y="1296"/>
                <a:ext cx="1152" cy="1200"/>
                <a:chOff x="2736" y="288"/>
                <a:chExt cx="1152" cy="1200"/>
              </a:xfrm>
            </p:grpSpPr>
            <p:sp>
              <p:nvSpPr>
                <p:cNvPr id="120" name="Oval 15"/>
                <p:cNvSpPr>
                  <a:spLocks noChangeArrowheads="1"/>
                </p:cNvSpPr>
                <p:nvPr/>
              </p:nvSpPr>
              <p:spPr bwMode="auto">
                <a:xfrm>
                  <a:off x="2736" y="336"/>
                  <a:ext cx="1104" cy="10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Rectangle 16"/>
                <p:cNvSpPr>
                  <a:spLocks noChangeArrowheads="1"/>
                </p:cNvSpPr>
                <p:nvPr/>
              </p:nvSpPr>
              <p:spPr bwMode="auto">
                <a:xfrm>
                  <a:off x="3264" y="288"/>
                  <a:ext cx="624" cy="1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17"/>
              <p:cNvGrpSpPr>
                <a:grpSpLocks/>
              </p:cNvGrpSpPr>
              <p:nvPr/>
            </p:nvGrpSpPr>
            <p:grpSpPr bwMode="auto">
              <a:xfrm rot="5400000">
                <a:off x="1512" y="2904"/>
                <a:ext cx="1152" cy="1200"/>
                <a:chOff x="2736" y="288"/>
                <a:chExt cx="1152" cy="1200"/>
              </a:xfrm>
            </p:grpSpPr>
            <p:sp>
              <p:nvSpPr>
                <p:cNvPr id="118" name="Oval 18"/>
                <p:cNvSpPr>
                  <a:spLocks noChangeArrowheads="1"/>
                </p:cNvSpPr>
                <p:nvPr/>
              </p:nvSpPr>
              <p:spPr bwMode="auto">
                <a:xfrm>
                  <a:off x="2736" y="336"/>
                  <a:ext cx="1104" cy="10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264" y="288"/>
                  <a:ext cx="624" cy="1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20"/>
              <p:cNvGrpSpPr>
                <a:grpSpLocks/>
              </p:cNvGrpSpPr>
              <p:nvPr/>
            </p:nvGrpSpPr>
            <p:grpSpPr bwMode="auto">
              <a:xfrm rot="5400000">
                <a:off x="2376" y="2904"/>
                <a:ext cx="1152" cy="1200"/>
                <a:chOff x="2736" y="288"/>
                <a:chExt cx="1152" cy="1200"/>
              </a:xfrm>
            </p:grpSpPr>
            <p:sp>
              <p:nvSpPr>
                <p:cNvPr id="116" name="Oval 21"/>
                <p:cNvSpPr>
                  <a:spLocks noChangeArrowheads="1"/>
                </p:cNvSpPr>
                <p:nvPr/>
              </p:nvSpPr>
              <p:spPr bwMode="auto">
                <a:xfrm>
                  <a:off x="2736" y="336"/>
                  <a:ext cx="1104" cy="10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Rectangle 22"/>
                <p:cNvSpPr>
                  <a:spLocks noChangeArrowheads="1"/>
                </p:cNvSpPr>
                <p:nvPr/>
              </p:nvSpPr>
              <p:spPr bwMode="auto">
                <a:xfrm>
                  <a:off x="3264" y="288"/>
                  <a:ext cx="624" cy="1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23"/>
              <p:cNvGrpSpPr>
                <a:grpSpLocks/>
              </p:cNvGrpSpPr>
              <p:nvPr/>
            </p:nvGrpSpPr>
            <p:grpSpPr bwMode="auto">
              <a:xfrm>
                <a:off x="3216" y="1296"/>
                <a:ext cx="1152" cy="1200"/>
                <a:chOff x="2736" y="288"/>
                <a:chExt cx="1152" cy="1200"/>
              </a:xfrm>
            </p:grpSpPr>
            <p:sp>
              <p:nvSpPr>
                <p:cNvPr id="114" name="Oval 24"/>
                <p:cNvSpPr>
                  <a:spLocks noChangeArrowheads="1"/>
                </p:cNvSpPr>
                <p:nvPr/>
              </p:nvSpPr>
              <p:spPr bwMode="auto">
                <a:xfrm>
                  <a:off x="2736" y="336"/>
                  <a:ext cx="1104" cy="10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Rectangle 25"/>
                <p:cNvSpPr>
                  <a:spLocks noChangeArrowheads="1"/>
                </p:cNvSpPr>
                <p:nvPr/>
              </p:nvSpPr>
              <p:spPr bwMode="auto">
                <a:xfrm>
                  <a:off x="3264" y="288"/>
                  <a:ext cx="624" cy="1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26"/>
              <p:cNvGrpSpPr>
                <a:grpSpLocks/>
              </p:cNvGrpSpPr>
              <p:nvPr/>
            </p:nvGrpSpPr>
            <p:grpSpPr bwMode="auto">
              <a:xfrm>
                <a:off x="3216" y="2112"/>
                <a:ext cx="1152" cy="1200"/>
                <a:chOff x="2736" y="288"/>
                <a:chExt cx="1152" cy="1200"/>
              </a:xfrm>
            </p:grpSpPr>
            <p:sp>
              <p:nvSpPr>
                <p:cNvPr id="112" name="Oval 27"/>
                <p:cNvSpPr>
                  <a:spLocks noChangeArrowheads="1"/>
                </p:cNvSpPr>
                <p:nvPr/>
              </p:nvSpPr>
              <p:spPr bwMode="auto">
                <a:xfrm>
                  <a:off x="2736" y="336"/>
                  <a:ext cx="1104" cy="10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Rectangle 28"/>
                <p:cNvSpPr>
                  <a:spLocks noChangeArrowheads="1"/>
                </p:cNvSpPr>
                <p:nvPr/>
              </p:nvSpPr>
              <p:spPr bwMode="auto">
                <a:xfrm>
                  <a:off x="3264" y="288"/>
                  <a:ext cx="624" cy="1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Oval 29"/>
              <p:cNvSpPr>
                <a:spLocks noChangeArrowheads="1"/>
              </p:cNvSpPr>
              <p:nvPr/>
            </p:nvSpPr>
            <p:spPr bwMode="auto">
              <a:xfrm>
                <a:off x="1584" y="1349"/>
                <a:ext cx="1104" cy="10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30"/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1104" cy="10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31"/>
              <p:cNvSpPr>
                <a:spLocks noChangeArrowheads="1"/>
              </p:cNvSpPr>
              <p:nvPr/>
            </p:nvSpPr>
            <p:spPr bwMode="auto">
              <a:xfrm>
                <a:off x="1584" y="2135"/>
                <a:ext cx="1104" cy="10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32"/>
              <p:cNvSpPr>
                <a:spLocks noChangeArrowheads="1"/>
              </p:cNvSpPr>
              <p:nvPr/>
            </p:nvSpPr>
            <p:spPr bwMode="auto">
              <a:xfrm>
                <a:off x="2400" y="2135"/>
                <a:ext cx="1104" cy="10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33"/>
              <p:cNvSpPr>
                <a:spLocks noChangeArrowheads="1"/>
              </p:cNvSpPr>
              <p:nvPr/>
            </p:nvSpPr>
            <p:spPr bwMode="auto">
              <a:xfrm>
                <a:off x="2256" y="2253"/>
                <a:ext cx="53" cy="5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34"/>
              <p:cNvSpPr>
                <a:spLocks noChangeArrowheads="1"/>
              </p:cNvSpPr>
              <p:nvPr/>
            </p:nvSpPr>
            <p:spPr bwMode="auto">
              <a:xfrm>
                <a:off x="2400" y="2133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35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52" cy="5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36"/>
              <p:cNvSpPr>
                <a:spLocks noChangeArrowheads="1"/>
              </p:cNvSpPr>
              <p:nvPr/>
            </p:nvSpPr>
            <p:spPr bwMode="auto">
              <a:xfrm>
                <a:off x="2779" y="2256"/>
                <a:ext cx="53" cy="5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37"/>
              <p:cNvSpPr>
                <a:spLocks noChangeArrowheads="1"/>
              </p:cNvSpPr>
              <p:nvPr/>
            </p:nvSpPr>
            <p:spPr bwMode="auto">
              <a:xfrm>
                <a:off x="2496" y="2016"/>
                <a:ext cx="52" cy="5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Text Box 38"/>
              <p:cNvSpPr txBox="1">
                <a:spLocks noChangeArrowheads="1"/>
              </p:cNvSpPr>
              <p:nvPr/>
            </p:nvSpPr>
            <p:spPr bwMode="auto">
              <a:xfrm>
                <a:off x="2372" y="2150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+4</a:t>
                </a:r>
              </a:p>
            </p:txBody>
          </p:sp>
          <p:grpSp>
            <p:nvGrpSpPr>
              <p:cNvPr id="35" name="Group 39"/>
              <p:cNvGrpSpPr>
                <a:grpSpLocks/>
              </p:cNvGrpSpPr>
              <p:nvPr/>
            </p:nvGrpSpPr>
            <p:grpSpPr bwMode="auto">
              <a:xfrm>
                <a:off x="1440" y="1152"/>
                <a:ext cx="576" cy="630"/>
                <a:chOff x="2832" y="1104"/>
                <a:chExt cx="576" cy="630"/>
              </a:xfrm>
            </p:grpSpPr>
            <p:sp>
              <p:nvSpPr>
                <p:cNvPr id="103" name="Freeform 40"/>
                <p:cNvSpPr>
                  <a:spLocks/>
                </p:cNvSpPr>
                <p:nvPr/>
              </p:nvSpPr>
              <p:spPr bwMode="auto">
                <a:xfrm rot="12413793">
                  <a:off x="2880" y="1392"/>
                  <a:ext cx="96" cy="288"/>
                </a:xfrm>
                <a:custGeom>
                  <a:avLst/>
                  <a:gdLst>
                    <a:gd name="T0" fmla="*/ 144 w 144"/>
                    <a:gd name="T1" fmla="*/ 0 h 240"/>
                    <a:gd name="T2" fmla="*/ 48 w 144"/>
                    <a:gd name="T3" fmla="*/ 96 h 240"/>
                    <a:gd name="T4" fmla="*/ 0 w 144"/>
                    <a:gd name="T5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240">
                      <a:moveTo>
                        <a:pt x="144" y="0"/>
                      </a:moveTo>
                      <a:cubicBezTo>
                        <a:pt x="108" y="28"/>
                        <a:pt x="72" y="56"/>
                        <a:pt x="48" y="96"/>
                      </a:cubicBezTo>
                      <a:cubicBezTo>
                        <a:pt x="24" y="136"/>
                        <a:pt x="8" y="216"/>
                        <a:pt x="0" y="240"/>
                      </a:cubicBez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" name="Freeform 41"/>
                <p:cNvSpPr>
                  <a:spLocks/>
                </p:cNvSpPr>
                <p:nvPr/>
              </p:nvSpPr>
              <p:spPr bwMode="auto">
                <a:xfrm rot="11438180">
                  <a:off x="3168" y="1104"/>
                  <a:ext cx="96" cy="288"/>
                </a:xfrm>
                <a:custGeom>
                  <a:avLst/>
                  <a:gdLst>
                    <a:gd name="T0" fmla="*/ 144 w 144"/>
                    <a:gd name="T1" fmla="*/ 0 h 240"/>
                    <a:gd name="T2" fmla="*/ 48 w 144"/>
                    <a:gd name="T3" fmla="*/ 96 h 240"/>
                    <a:gd name="T4" fmla="*/ 0 w 144"/>
                    <a:gd name="T5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240">
                      <a:moveTo>
                        <a:pt x="144" y="0"/>
                      </a:moveTo>
                      <a:cubicBezTo>
                        <a:pt x="108" y="28"/>
                        <a:pt x="72" y="56"/>
                        <a:pt x="48" y="96"/>
                      </a:cubicBezTo>
                      <a:cubicBezTo>
                        <a:pt x="24" y="136"/>
                        <a:pt x="8" y="216"/>
                        <a:pt x="0" y="240"/>
                      </a:cubicBez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" name="Oval 42"/>
                <p:cNvSpPr>
                  <a:spLocks noChangeArrowheads="1"/>
                </p:cNvSpPr>
                <p:nvPr/>
              </p:nvSpPr>
              <p:spPr bwMode="auto">
                <a:xfrm>
                  <a:off x="2976" y="1320"/>
                  <a:ext cx="293" cy="289"/>
                </a:xfrm>
                <a:prstGeom prst="ellipse">
                  <a:avLst/>
                </a:prstGeom>
                <a:solidFill>
                  <a:srgbClr val="FFFF66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6" name="Group 43"/>
                <p:cNvGrpSpPr>
                  <a:grpSpLocks/>
                </p:cNvGrpSpPr>
                <p:nvPr/>
              </p:nvGrpSpPr>
              <p:grpSpPr bwMode="auto">
                <a:xfrm>
                  <a:off x="2832" y="1203"/>
                  <a:ext cx="576" cy="531"/>
                  <a:chOff x="2832" y="1203"/>
                  <a:chExt cx="576" cy="531"/>
                </a:xfrm>
              </p:grpSpPr>
              <p:sp>
                <p:nvSpPr>
                  <p:cNvPr id="107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440"/>
                    <a:ext cx="53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683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355" y="1443"/>
                    <a:ext cx="53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1203"/>
                    <a:ext cx="52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8" y="1337"/>
                    <a:ext cx="36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66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 b="1"/>
                      <a:t>+4</a:t>
                    </a:r>
                  </a:p>
                </p:txBody>
              </p:sp>
            </p:grpSp>
          </p:grpSp>
          <p:sp>
            <p:nvSpPr>
              <p:cNvPr id="36" name="Freeform 49"/>
              <p:cNvSpPr>
                <a:spLocks/>
              </p:cNvSpPr>
              <p:nvPr/>
            </p:nvSpPr>
            <p:spPr bwMode="auto">
              <a:xfrm>
                <a:off x="3216" y="3168"/>
                <a:ext cx="96" cy="288"/>
              </a:xfrm>
              <a:custGeom>
                <a:avLst/>
                <a:gdLst>
                  <a:gd name="T0" fmla="*/ 144 w 144"/>
                  <a:gd name="T1" fmla="*/ 0 h 240"/>
                  <a:gd name="T2" fmla="*/ 48 w 144"/>
                  <a:gd name="T3" fmla="*/ 96 h 240"/>
                  <a:gd name="T4" fmla="*/ 0 w 14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40">
                    <a:moveTo>
                      <a:pt x="144" y="0"/>
                    </a:moveTo>
                    <a:cubicBezTo>
                      <a:pt x="108" y="28"/>
                      <a:pt x="72" y="56"/>
                      <a:pt x="48" y="96"/>
                    </a:cubicBezTo>
                    <a:cubicBezTo>
                      <a:pt x="24" y="136"/>
                      <a:pt x="8" y="216"/>
                      <a:pt x="0" y="240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50"/>
              <p:cNvSpPr>
                <a:spLocks/>
              </p:cNvSpPr>
              <p:nvPr/>
            </p:nvSpPr>
            <p:spPr bwMode="auto">
              <a:xfrm rot="3287629">
                <a:off x="3552" y="2832"/>
                <a:ext cx="96" cy="288"/>
              </a:xfrm>
              <a:custGeom>
                <a:avLst/>
                <a:gdLst>
                  <a:gd name="T0" fmla="*/ 144 w 144"/>
                  <a:gd name="T1" fmla="*/ 0 h 240"/>
                  <a:gd name="T2" fmla="*/ 48 w 144"/>
                  <a:gd name="T3" fmla="*/ 96 h 240"/>
                  <a:gd name="T4" fmla="*/ 0 w 14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40">
                    <a:moveTo>
                      <a:pt x="144" y="0"/>
                    </a:moveTo>
                    <a:cubicBezTo>
                      <a:pt x="108" y="28"/>
                      <a:pt x="72" y="56"/>
                      <a:pt x="48" y="96"/>
                    </a:cubicBezTo>
                    <a:cubicBezTo>
                      <a:pt x="24" y="136"/>
                      <a:pt x="8" y="216"/>
                      <a:pt x="0" y="240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51"/>
              <p:cNvSpPr>
                <a:spLocks/>
              </p:cNvSpPr>
              <p:nvPr/>
            </p:nvSpPr>
            <p:spPr bwMode="auto">
              <a:xfrm rot="8928615">
                <a:off x="1795" y="3210"/>
                <a:ext cx="48" cy="192"/>
              </a:xfrm>
              <a:custGeom>
                <a:avLst/>
                <a:gdLst>
                  <a:gd name="T0" fmla="*/ 144 w 144"/>
                  <a:gd name="T1" fmla="*/ 0 h 240"/>
                  <a:gd name="T2" fmla="*/ 48 w 144"/>
                  <a:gd name="T3" fmla="*/ 96 h 240"/>
                  <a:gd name="T4" fmla="*/ 0 w 14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40">
                    <a:moveTo>
                      <a:pt x="144" y="0"/>
                    </a:moveTo>
                    <a:cubicBezTo>
                      <a:pt x="108" y="28"/>
                      <a:pt x="72" y="56"/>
                      <a:pt x="48" y="96"/>
                    </a:cubicBezTo>
                    <a:cubicBezTo>
                      <a:pt x="24" y="136"/>
                      <a:pt x="8" y="216"/>
                      <a:pt x="0" y="240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52"/>
              <p:cNvSpPr>
                <a:spLocks/>
              </p:cNvSpPr>
              <p:nvPr/>
            </p:nvSpPr>
            <p:spPr bwMode="auto">
              <a:xfrm rot="-2293138">
                <a:off x="3216" y="1104"/>
                <a:ext cx="96" cy="288"/>
              </a:xfrm>
              <a:custGeom>
                <a:avLst/>
                <a:gdLst>
                  <a:gd name="T0" fmla="*/ 144 w 144"/>
                  <a:gd name="T1" fmla="*/ 0 h 240"/>
                  <a:gd name="T2" fmla="*/ 48 w 144"/>
                  <a:gd name="T3" fmla="*/ 96 h 240"/>
                  <a:gd name="T4" fmla="*/ 0 w 14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240">
                    <a:moveTo>
                      <a:pt x="144" y="0"/>
                    </a:moveTo>
                    <a:cubicBezTo>
                      <a:pt x="108" y="28"/>
                      <a:pt x="72" y="56"/>
                      <a:pt x="48" y="96"/>
                    </a:cubicBezTo>
                    <a:cubicBezTo>
                      <a:pt x="24" y="136"/>
                      <a:pt x="8" y="216"/>
                      <a:pt x="0" y="240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Oval 53"/>
              <p:cNvSpPr>
                <a:spLocks noChangeArrowheads="1"/>
              </p:cNvSpPr>
              <p:nvPr/>
            </p:nvSpPr>
            <p:spPr bwMode="auto">
              <a:xfrm>
                <a:off x="1584" y="2136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1" name="Group 54"/>
              <p:cNvGrpSpPr>
                <a:grpSpLocks/>
              </p:cNvGrpSpPr>
              <p:nvPr/>
            </p:nvGrpSpPr>
            <p:grpSpPr bwMode="auto">
              <a:xfrm>
                <a:off x="1440" y="2019"/>
                <a:ext cx="576" cy="531"/>
                <a:chOff x="2832" y="1203"/>
                <a:chExt cx="576" cy="531"/>
              </a:xfrm>
            </p:grpSpPr>
            <p:sp>
              <p:nvSpPr>
                <p:cNvPr id="98" name="Oval 55"/>
                <p:cNvSpPr>
                  <a:spLocks noChangeArrowheads="1"/>
                </p:cNvSpPr>
                <p:nvPr/>
              </p:nvSpPr>
              <p:spPr bwMode="auto">
                <a:xfrm>
                  <a:off x="2832" y="1440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Oval 56"/>
                <p:cNvSpPr>
                  <a:spLocks noChangeArrowheads="1"/>
                </p:cNvSpPr>
                <p:nvPr/>
              </p:nvSpPr>
              <p:spPr bwMode="auto">
                <a:xfrm>
                  <a:off x="3072" y="168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Oval 57"/>
                <p:cNvSpPr>
                  <a:spLocks noChangeArrowheads="1"/>
                </p:cNvSpPr>
                <p:nvPr/>
              </p:nvSpPr>
              <p:spPr bwMode="auto">
                <a:xfrm>
                  <a:off x="3355" y="1443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Oval 58"/>
                <p:cNvSpPr>
                  <a:spLocks noChangeArrowheads="1"/>
                </p:cNvSpPr>
                <p:nvPr/>
              </p:nvSpPr>
              <p:spPr bwMode="auto">
                <a:xfrm>
                  <a:off x="3072" y="120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948" y="1337"/>
                  <a:ext cx="3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/>
                    <a:t>+4</a:t>
                  </a:r>
                </a:p>
              </p:txBody>
            </p:sp>
          </p:grpSp>
          <p:sp>
            <p:nvSpPr>
              <p:cNvPr id="42" name="Oval 60"/>
              <p:cNvSpPr>
                <a:spLocks noChangeArrowheads="1"/>
              </p:cNvSpPr>
              <p:nvPr/>
            </p:nvSpPr>
            <p:spPr bwMode="auto">
              <a:xfrm>
                <a:off x="2400" y="1368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" name="Group 61"/>
              <p:cNvGrpSpPr>
                <a:grpSpLocks/>
              </p:cNvGrpSpPr>
              <p:nvPr/>
            </p:nvGrpSpPr>
            <p:grpSpPr bwMode="auto">
              <a:xfrm>
                <a:off x="2256" y="1251"/>
                <a:ext cx="576" cy="531"/>
                <a:chOff x="2832" y="1203"/>
                <a:chExt cx="576" cy="531"/>
              </a:xfrm>
            </p:grpSpPr>
            <p:sp>
              <p:nvSpPr>
                <p:cNvPr id="93" name="Oval 62"/>
                <p:cNvSpPr>
                  <a:spLocks noChangeArrowheads="1"/>
                </p:cNvSpPr>
                <p:nvPr/>
              </p:nvSpPr>
              <p:spPr bwMode="auto">
                <a:xfrm>
                  <a:off x="2832" y="1440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Oval 63"/>
                <p:cNvSpPr>
                  <a:spLocks noChangeArrowheads="1"/>
                </p:cNvSpPr>
                <p:nvPr/>
              </p:nvSpPr>
              <p:spPr bwMode="auto">
                <a:xfrm>
                  <a:off x="3072" y="168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Oval 64"/>
                <p:cNvSpPr>
                  <a:spLocks noChangeArrowheads="1"/>
                </p:cNvSpPr>
                <p:nvPr/>
              </p:nvSpPr>
              <p:spPr bwMode="auto">
                <a:xfrm>
                  <a:off x="3355" y="1443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65"/>
                <p:cNvSpPr>
                  <a:spLocks noChangeArrowheads="1"/>
                </p:cNvSpPr>
                <p:nvPr/>
              </p:nvSpPr>
              <p:spPr bwMode="auto">
                <a:xfrm>
                  <a:off x="3072" y="120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948" y="1337"/>
                  <a:ext cx="3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/>
                    <a:t>+4</a:t>
                  </a:r>
                </a:p>
              </p:txBody>
            </p:sp>
          </p:grpSp>
          <p:sp>
            <p:nvSpPr>
              <p:cNvPr id="44" name="Oval 67"/>
              <p:cNvSpPr>
                <a:spLocks noChangeArrowheads="1"/>
              </p:cNvSpPr>
              <p:nvPr/>
            </p:nvSpPr>
            <p:spPr bwMode="auto">
              <a:xfrm>
                <a:off x="3216" y="1368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5" name="Group 68"/>
              <p:cNvGrpSpPr>
                <a:grpSpLocks/>
              </p:cNvGrpSpPr>
              <p:nvPr/>
            </p:nvGrpSpPr>
            <p:grpSpPr bwMode="auto">
              <a:xfrm>
                <a:off x="3072" y="1251"/>
                <a:ext cx="576" cy="531"/>
                <a:chOff x="2832" y="1203"/>
                <a:chExt cx="576" cy="531"/>
              </a:xfrm>
            </p:grpSpPr>
            <p:sp>
              <p:nvSpPr>
                <p:cNvPr id="88" name="Oval 69"/>
                <p:cNvSpPr>
                  <a:spLocks noChangeArrowheads="1"/>
                </p:cNvSpPr>
                <p:nvPr/>
              </p:nvSpPr>
              <p:spPr bwMode="auto">
                <a:xfrm>
                  <a:off x="2832" y="1440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Oval 70"/>
                <p:cNvSpPr>
                  <a:spLocks noChangeArrowheads="1"/>
                </p:cNvSpPr>
                <p:nvPr/>
              </p:nvSpPr>
              <p:spPr bwMode="auto">
                <a:xfrm>
                  <a:off x="3072" y="168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Oval 71"/>
                <p:cNvSpPr>
                  <a:spLocks noChangeArrowheads="1"/>
                </p:cNvSpPr>
                <p:nvPr/>
              </p:nvSpPr>
              <p:spPr bwMode="auto">
                <a:xfrm>
                  <a:off x="3355" y="1443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Oval 72"/>
                <p:cNvSpPr>
                  <a:spLocks noChangeArrowheads="1"/>
                </p:cNvSpPr>
                <p:nvPr/>
              </p:nvSpPr>
              <p:spPr bwMode="auto">
                <a:xfrm>
                  <a:off x="3072" y="120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948" y="1337"/>
                  <a:ext cx="3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/>
                    <a:t>+4</a:t>
                  </a:r>
                </a:p>
              </p:txBody>
            </p:sp>
          </p:grpSp>
          <p:sp>
            <p:nvSpPr>
              <p:cNvPr id="46" name="Oval 74"/>
              <p:cNvSpPr>
                <a:spLocks noChangeArrowheads="1"/>
              </p:cNvSpPr>
              <p:nvPr/>
            </p:nvSpPr>
            <p:spPr bwMode="auto">
              <a:xfrm>
                <a:off x="1584" y="2946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7" name="Group 75"/>
              <p:cNvGrpSpPr>
                <a:grpSpLocks/>
              </p:cNvGrpSpPr>
              <p:nvPr/>
            </p:nvGrpSpPr>
            <p:grpSpPr bwMode="auto">
              <a:xfrm>
                <a:off x="1440" y="2829"/>
                <a:ext cx="576" cy="531"/>
                <a:chOff x="2832" y="1203"/>
                <a:chExt cx="576" cy="531"/>
              </a:xfrm>
            </p:grpSpPr>
            <p:sp>
              <p:nvSpPr>
                <p:cNvPr id="83" name="Oval 76"/>
                <p:cNvSpPr>
                  <a:spLocks noChangeArrowheads="1"/>
                </p:cNvSpPr>
                <p:nvPr/>
              </p:nvSpPr>
              <p:spPr bwMode="auto">
                <a:xfrm>
                  <a:off x="2832" y="1440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Oval 77"/>
                <p:cNvSpPr>
                  <a:spLocks noChangeArrowheads="1"/>
                </p:cNvSpPr>
                <p:nvPr/>
              </p:nvSpPr>
              <p:spPr bwMode="auto">
                <a:xfrm>
                  <a:off x="3072" y="168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Oval 78"/>
                <p:cNvSpPr>
                  <a:spLocks noChangeArrowheads="1"/>
                </p:cNvSpPr>
                <p:nvPr/>
              </p:nvSpPr>
              <p:spPr bwMode="auto">
                <a:xfrm>
                  <a:off x="3355" y="1443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79"/>
                <p:cNvSpPr>
                  <a:spLocks noChangeArrowheads="1"/>
                </p:cNvSpPr>
                <p:nvPr/>
              </p:nvSpPr>
              <p:spPr bwMode="auto">
                <a:xfrm>
                  <a:off x="3072" y="120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8" y="1337"/>
                  <a:ext cx="3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/>
                    <a:t>+4</a:t>
                  </a:r>
                </a:p>
              </p:txBody>
            </p:sp>
          </p:grpSp>
          <p:sp>
            <p:nvSpPr>
              <p:cNvPr id="48" name="Oval 81"/>
              <p:cNvSpPr>
                <a:spLocks noChangeArrowheads="1"/>
              </p:cNvSpPr>
              <p:nvPr/>
            </p:nvSpPr>
            <p:spPr bwMode="auto">
              <a:xfrm>
                <a:off x="2400" y="2952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9" name="Group 82"/>
              <p:cNvGrpSpPr>
                <a:grpSpLocks/>
              </p:cNvGrpSpPr>
              <p:nvPr/>
            </p:nvGrpSpPr>
            <p:grpSpPr bwMode="auto">
              <a:xfrm>
                <a:off x="2256" y="2835"/>
                <a:ext cx="576" cy="531"/>
                <a:chOff x="2832" y="1203"/>
                <a:chExt cx="576" cy="531"/>
              </a:xfrm>
            </p:grpSpPr>
            <p:sp>
              <p:nvSpPr>
                <p:cNvPr id="78" name="Oval 83"/>
                <p:cNvSpPr>
                  <a:spLocks noChangeArrowheads="1"/>
                </p:cNvSpPr>
                <p:nvPr/>
              </p:nvSpPr>
              <p:spPr bwMode="auto">
                <a:xfrm>
                  <a:off x="2832" y="1440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Oval 84"/>
                <p:cNvSpPr>
                  <a:spLocks noChangeArrowheads="1"/>
                </p:cNvSpPr>
                <p:nvPr/>
              </p:nvSpPr>
              <p:spPr bwMode="auto">
                <a:xfrm>
                  <a:off x="3072" y="168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Oval 85"/>
                <p:cNvSpPr>
                  <a:spLocks noChangeArrowheads="1"/>
                </p:cNvSpPr>
                <p:nvPr/>
              </p:nvSpPr>
              <p:spPr bwMode="auto">
                <a:xfrm>
                  <a:off x="3355" y="1443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86"/>
                <p:cNvSpPr>
                  <a:spLocks noChangeArrowheads="1"/>
                </p:cNvSpPr>
                <p:nvPr/>
              </p:nvSpPr>
              <p:spPr bwMode="auto">
                <a:xfrm>
                  <a:off x="3072" y="120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948" y="1337"/>
                  <a:ext cx="3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/>
                    <a:t>+4</a:t>
                  </a:r>
                </a:p>
              </p:txBody>
            </p:sp>
          </p:grpSp>
          <p:sp>
            <p:nvSpPr>
              <p:cNvPr id="50" name="Oval 88"/>
              <p:cNvSpPr>
                <a:spLocks noChangeArrowheads="1"/>
              </p:cNvSpPr>
              <p:nvPr/>
            </p:nvSpPr>
            <p:spPr bwMode="auto">
              <a:xfrm>
                <a:off x="3216" y="2946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1" name="Group 89"/>
              <p:cNvGrpSpPr>
                <a:grpSpLocks/>
              </p:cNvGrpSpPr>
              <p:nvPr/>
            </p:nvGrpSpPr>
            <p:grpSpPr bwMode="auto">
              <a:xfrm>
                <a:off x="3072" y="2829"/>
                <a:ext cx="576" cy="531"/>
                <a:chOff x="2832" y="1203"/>
                <a:chExt cx="576" cy="531"/>
              </a:xfrm>
            </p:grpSpPr>
            <p:sp>
              <p:nvSpPr>
                <p:cNvPr id="73" name="Oval 90"/>
                <p:cNvSpPr>
                  <a:spLocks noChangeArrowheads="1"/>
                </p:cNvSpPr>
                <p:nvPr/>
              </p:nvSpPr>
              <p:spPr bwMode="auto">
                <a:xfrm>
                  <a:off x="2832" y="1440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Oval 91"/>
                <p:cNvSpPr>
                  <a:spLocks noChangeArrowheads="1"/>
                </p:cNvSpPr>
                <p:nvPr/>
              </p:nvSpPr>
              <p:spPr bwMode="auto">
                <a:xfrm>
                  <a:off x="3072" y="168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Oval 92"/>
                <p:cNvSpPr>
                  <a:spLocks noChangeArrowheads="1"/>
                </p:cNvSpPr>
                <p:nvPr/>
              </p:nvSpPr>
              <p:spPr bwMode="auto">
                <a:xfrm>
                  <a:off x="3355" y="1443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Oval 93"/>
                <p:cNvSpPr>
                  <a:spLocks noChangeArrowheads="1"/>
                </p:cNvSpPr>
                <p:nvPr/>
              </p:nvSpPr>
              <p:spPr bwMode="auto">
                <a:xfrm>
                  <a:off x="3072" y="120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2948" y="1337"/>
                  <a:ext cx="3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/>
                    <a:t>+4</a:t>
                  </a:r>
                </a:p>
              </p:txBody>
            </p:sp>
          </p:grpSp>
          <p:sp>
            <p:nvSpPr>
              <p:cNvPr id="52" name="Oval 95"/>
              <p:cNvSpPr>
                <a:spLocks noChangeArrowheads="1"/>
              </p:cNvSpPr>
              <p:nvPr/>
            </p:nvSpPr>
            <p:spPr bwMode="auto">
              <a:xfrm>
                <a:off x="3216" y="2130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3" name="Group 96"/>
              <p:cNvGrpSpPr>
                <a:grpSpLocks/>
              </p:cNvGrpSpPr>
              <p:nvPr/>
            </p:nvGrpSpPr>
            <p:grpSpPr bwMode="auto">
              <a:xfrm>
                <a:off x="3072" y="2013"/>
                <a:ext cx="576" cy="531"/>
                <a:chOff x="2832" y="1203"/>
                <a:chExt cx="576" cy="531"/>
              </a:xfrm>
            </p:grpSpPr>
            <p:sp>
              <p:nvSpPr>
                <p:cNvPr id="68" name="Oval 97"/>
                <p:cNvSpPr>
                  <a:spLocks noChangeArrowheads="1"/>
                </p:cNvSpPr>
                <p:nvPr/>
              </p:nvSpPr>
              <p:spPr bwMode="auto">
                <a:xfrm>
                  <a:off x="2832" y="1440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Oval 98"/>
                <p:cNvSpPr>
                  <a:spLocks noChangeArrowheads="1"/>
                </p:cNvSpPr>
                <p:nvPr/>
              </p:nvSpPr>
              <p:spPr bwMode="auto">
                <a:xfrm>
                  <a:off x="3072" y="168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99"/>
                <p:cNvSpPr>
                  <a:spLocks noChangeArrowheads="1"/>
                </p:cNvSpPr>
                <p:nvPr/>
              </p:nvSpPr>
              <p:spPr bwMode="auto">
                <a:xfrm>
                  <a:off x="3355" y="1443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Oval 100"/>
                <p:cNvSpPr>
                  <a:spLocks noChangeArrowheads="1"/>
                </p:cNvSpPr>
                <p:nvPr/>
              </p:nvSpPr>
              <p:spPr bwMode="auto">
                <a:xfrm>
                  <a:off x="3072" y="120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948" y="1337"/>
                  <a:ext cx="3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/>
                    <a:t>+4</a:t>
                  </a:r>
                </a:p>
              </p:txBody>
            </p:sp>
          </p:grpSp>
          <p:grpSp>
            <p:nvGrpSpPr>
              <p:cNvPr id="54" name="Group 102"/>
              <p:cNvGrpSpPr>
                <a:grpSpLocks/>
              </p:cNvGrpSpPr>
              <p:nvPr/>
            </p:nvGrpSpPr>
            <p:grpSpPr bwMode="auto">
              <a:xfrm>
                <a:off x="2256" y="2016"/>
                <a:ext cx="576" cy="531"/>
                <a:chOff x="576" y="1203"/>
                <a:chExt cx="576" cy="531"/>
              </a:xfrm>
            </p:grpSpPr>
            <p:sp>
              <p:nvSpPr>
                <p:cNvPr id="61" name="Oval 103"/>
                <p:cNvSpPr>
                  <a:spLocks noChangeArrowheads="1"/>
                </p:cNvSpPr>
                <p:nvPr/>
              </p:nvSpPr>
              <p:spPr bwMode="auto">
                <a:xfrm>
                  <a:off x="1056" y="1245"/>
                  <a:ext cx="53" cy="5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Oval 104"/>
                <p:cNvSpPr>
                  <a:spLocks noChangeArrowheads="1"/>
                </p:cNvSpPr>
                <p:nvPr/>
              </p:nvSpPr>
              <p:spPr bwMode="auto">
                <a:xfrm>
                  <a:off x="720" y="1320"/>
                  <a:ext cx="293" cy="289"/>
                </a:xfrm>
                <a:prstGeom prst="ellipse">
                  <a:avLst/>
                </a:prstGeom>
                <a:solidFill>
                  <a:srgbClr val="FFFF66"/>
                </a:solidFill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Oval 105"/>
                <p:cNvSpPr>
                  <a:spLocks noChangeArrowheads="1"/>
                </p:cNvSpPr>
                <p:nvPr/>
              </p:nvSpPr>
              <p:spPr bwMode="auto">
                <a:xfrm>
                  <a:off x="576" y="1440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06"/>
                <p:cNvSpPr>
                  <a:spLocks noChangeArrowheads="1"/>
                </p:cNvSpPr>
                <p:nvPr/>
              </p:nvSpPr>
              <p:spPr bwMode="auto">
                <a:xfrm>
                  <a:off x="816" y="168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107"/>
                <p:cNvSpPr>
                  <a:spLocks noChangeArrowheads="1"/>
                </p:cNvSpPr>
                <p:nvPr/>
              </p:nvSpPr>
              <p:spPr bwMode="auto">
                <a:xfrm>
                  <a:off x="1099" y="1443"/>
                  <a:ext cx="53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Oval 108"/>
                <p:cNvSpPr>
                  <a:spLocks noChangeArrowheads="1"/>
                </p:cNvSpPr>
                <p:nvPr/>
              </p:nvSpPr>
              <p:spPr bwMode="auto">
                <a:xfrm>
                  <a:off x="816" y="1203"/>
                  <a:ext cx="52" cy="5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692" y="1337"/>
                  <a:ext cx="36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solidFill>
                        <a:srgbClr val="FF0000"/>
                      </a:solidFill>
                    </a:rPr>
                    <a:t>+5</a:t>
                  </a:r>
                </a:p>
              </p:txBody>
            </p:sp>
          </p:grpSp>
          <p:grpSp>
            <p:nvGrpSpPr>
              <p:cNvPr id="55" name="Group 110"/>
              <p:cNvGrpSpPr>
                <a:grpSpLocks/>
              </p:cNvGrpSpPr>
              <p:nvPr/>
            </p:nvGrpSpPr>
            <p:grpSpPr bwMode="auto">
              <a:xfrm>
                <a:off x="3264" y="1536"/>
                <a:ext cx="760" cy="256"/>
                <a:chOff x="1536" y="3536"/>
                <a:chExt cx="760" cy="256"/>
              </a:xfrm>
            </p:grpSpPr>
            <p:sp>
              <p:nvSpPr>
                <p:cNvPr id="59" name="AutoShape 111"/>
                <p:cNvSpPr>
                  <a:spLocks noChangeArrowheads="1"/>
                </p:cNvSpPr>
                <p:nvPr/>
              </p:nvSpPr>
              <p:spPr bwMode="auto">
                <a:xfrm>
                  <a:off x="1584" y="3552"/>
                  <a:ext cx="672" cy="240"/>
                </a:xfrm>
                <a:prstGeom prst="wedgeRoundRectCallout">
                  <a:avLst>
                    <a:gd name="adj1" fmla="val -118750"/>
                    <a:gd name="adj2" fmla="val 153333"/>
                    <a:gd name="adj3" fmla="val 16667"/>
                  </a:avLst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2800" b="1"/>
                </a:p>
              </p:txBody>
            </p:sp>
            <p:sp>
              <p:nvSpPr>
                <p:cNvPr id="60" name="Rectangle 112"/>
                <p:cNvSpPr>
                  <a:spLocks noChangeArrowheads="1"/>
                </p:cNvSpPr>
                <p:nvPr/>
              </p:nvSpPr>
              <p:spPr bwMode="auto">
                <a:xfrm>
                  <a:off x="1536" y="3536"/>
                  <a:ext cx="7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FF0000"/>
                      </a:solidFill>
                    </a:rPr>
                    <a:t>自由电子</a:t>
                  </a:r>
                </a:p>
              </p:txBody>
            </p:sp>
          </p:grpSp>
          <p:grpSp>
            <p:nvGrpSpPr>
              <p:cNvPr id="56" name="Group 113"/>
              <p:cNvGrpSpPr>
                <a:grpSpLocks/>
              </p:cNvGrpSpPr>
              <p:nvPr/>
            </p:nvGrpSpPr>
            <p:grpSpPr bwMode="auto">
              <a:xfrm>
                <a:off x="2640" y="2544"/>
                <a:ext cx="816" cy="298"/>
                <a:chOff x="672" y="3168"/>
                <a:chExt cx="816" cy="298"/>
              </a:xfrm>
            </p:grpSpPr>
            <p:sp>
              <p:nvSpPr>
                <p:cNvPr id="57" name="AutoShape 114"/>
                <p:cNvSpPr>
                  <a:spLocks noChangeArrowheads="1"/>
                </p:cNvSpPr>
                <p:nvPr/>
              </p:nvSpPr>
              <p:spPr bwMode="auto">
                <a:xfrm>
                  <a:off x="672" y="3168"/>
                  <a:ext cx="672" cy="288"/>
                </a:xfrm>
                <a:prstGeom prst="wedgeRoundRectCallout">
                  <a:avLst>
                    <a:gd name="adj1" fmla="val -55653"/>
                    <a:gd name="adj2" fmla="val -107639"/>
                    <a:gd name="adj3" fmla="val 16667"/>
                  </a:avLst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2800" b="1"/>
                </a:p>
              </p:txBody>
            </p:sp>
            <p:sp>
              <p:nvSpPr>
                <p:cNvPr id="58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672" y="3216"/>
                  <a:ext cx="8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 dirty="0">
                      <a:solidFill>
                        <a:srgbClr val="FF0000"/>
                      </a:solidFill>
                    </a:rPr>
                    <a:t>施主原子</a:t>
                  </a:r>
                </a:p>
              </p:txBody>
            </p:sp>
          </p:grpSp>
        </p:grpSp>
        <p:sp>
          <p:nvSpPr>
            <p:cNvPr id="13" name="Text Box 116"/>
            <p:cNvSpPr txBox="1">
              <a:spLocks noChangeArrowheads="1"/>
            </p:cNvSpPr>
            <p:nvPr/>
          </p:nvSpPr>
          <p:spPr bwMode="auto">
            <a:xfrm>
              <a:off x="1392" y="3600"/>
              <a:ext cx="31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FF"/>
                  </a:solidFill>
                  <a:ea typeface="黑体" panose="02010609060101010101" pitchFamily="49" charset="-122"/>
                </a:rPr>
                <a:t>　　图 1.1.3　</a:t>
              </a:r>
              <a:r>
                <a:rPr lang="en-US" altLang="zh-CN" b="1">
                  <a:solidFill>
                    <a:srgbClr val="FF00FF"/>
                  </a:solidFill>
                  <a:ea typeface="黑体" panose="02010609060101010101" pitchFamily="49" charset="-122"/>
                </a:rPr>
                <a:t>N </a:t>
              </a:r>
              <a:r>
                <a:rPr lang="zh-CN" altLang="en-US" b="1">
                  <a:solidFill>
                    <a:srgbClr val="FF00FF"/>
                  </a:solidFill>
                  <a:ea typeface="黑体" panose="02010609060101010101" pitchFamily="49" charset="-122"/>
                </a:rPr>
                <a:t>型半导体</a:t>
              </a:r>
            </a:p>
          </p:txBody>
        </p:sp>
      </p:grpSp>
      <p:sp>
        <p:nvSpPr>
          <p:cNvPr id="133" name="Text Box 2"/>
          <p:cNvSpPr txBox="1">
            <a:spLocks noChangeArrowheads="1"/>
          </p:cNvSpPr>
          <p:nvPr/>
        </p:nvSpPr>
        <p:spPr bwMode="auto">
          <a:xfrm>
            <a:off x="2924356" y="719933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1.1.2　杂质半导体</a:t>
            </a:r>
          </a:p>
        </p:txBody>
      </p:sp>
    </p:spTree>
    <p:extLst>
      <p:ext uri="{BB962C8B-B14F-4D97-AF65-F5344CB8AC3E}">
        <p14:creationId xmlns:p14="http://schemas.microsoft.com/office/powerpoint/2010/main" val="263812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126" name="Text Box 2"/>
          <p:cNvSpPr txBox="1">
            <a:spLocks noChangeArrowheads="1"/>
          </p:cNvSpPr>
          <p:nvPr/>
        </p:nvSpPr>
        <p:spPr bwMode="auto">
          <a:xfrm>
            <a:off x="3352800" y="554831"/>
            <a:ext cx="350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</a:rPr>
              <a:t>二、 </a:t>
            </a:r>
            <a:r>
              <a:rPr lang="en-US" altLang="zh-CN" sz="3200" b="1" dirty="0">
                <a:solidFill>
                  <a:srgbClr val="0000FF"/>
                </a:solidFill>
              </a:rPr>
              <a:t>P </a:t>
            </a:r>
            <a:r>
              <a:rPr lang="zh-CN" altLang="en-US" sz="3200" b="1" dirty="0">
                <a:solidFill>
                  <a:srgbClr val="0000FF"/>
                </a:solidFill>
              </a:rPr>
              <a:t>型半导体</a:t>
            </a:r>
          </a:p>
        </p:txBody>
      </p:sp>
      <p:sp>
        <p:nvSpPr>
          <p:cNvPr id="127" name="Freeform 4"/>
          <p:cNvSpPr>
            <a:spLocks/>
          </p:cNvSpPr>
          <p:nvPr/>
        </p:nvSpPr>
        <p:spPr bwMode="auto">
          <a:xfrm rot="4881532">
            <a:off x="1066800" y="4953000"/>
            <a:ext cx="152400" cy="457200"/>
          </a:xfrm>
          <a:custGeom>
            <a:avLst/>
            <a:gdLst>
              <a:gd name="T0" fmla="*/ 144 w 144"/>
              <a:gd name="T1" fmla="*/ 0 h 240"/>
              <a:gd name="T2" fmla="*/ 48 w 144"/>
              <a:gd name="T3" fmla="*/ 96 h 240"/>
              <a:gd name="T4" fmla="*/ 0 w 144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240">
                <a:moveTo>
                  <a:pt x="144" y="0"/>
                </a:moveTo>
                <a:cubicBezTo>
                  <a:pt x="108" y="28"/>
                  <a:pt x="72" y="56"/>
                  <a:pt x="48" y="96"/>
                </a:cubicBezTo>
                <a:cubicBezTo>
                  <a:pt x="24" y="136"/>
                  <a:pt x="8" y="216"/>
                  <a:pt x="0" y="24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" name="Freeform 5"/>
          <p:cNvSpPr>
            <a:spLocks/>
          </p:cNvSpPr>
          <p:nvPr/>
        </p:nvSpPr>
        <p:spPr bwMode="auto">
          <a:xfrm rot="16380836">
            <a:off x="4495800" y="2743200"/>
            <a:ext cx="152400" cy="457200"/>
          </a:xfrm>
          <a:custGeom>
            <a:avLst/>
            <a:gdLst>
              <a:gd name="T0" fmla="*/ 144 w 144"/>
              <a:gd name="T1" fmla="*/ 0 h 240"/>
              <a:gd name="T2" fmla="*/ 48 w 144"/>
              <a:gd name="T3" fmla="*/ 96 h 240"/>
              <a:gd name="T4" fmla="*/ 0 w 144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240">
                <a:moveTo>
                  <a:pt x="144" y="0"/>
                </a:moveTo>
                <a:cubicBezTo>
                  <a:pt x="108" y="28"/>
                  <a:pt x="72" y="56"/>
                  <a:pt x="48" y="96"/>
                </a:cubicBezTo>
                <a:cubicBezTo>
                  <a:pt x="24" y="136"/>
                  <a:pt x="8" y="216"/>
                  <a:pt x="0" y="24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9" name="Group 6"/>
          <p:cNvGrpSpPr>
            <a:grpSpLocks/>
          </p:cNvGrpSpPr>
          <p:nvPr/>
        </p:nvGrpSpPr>
        <p:grpSpPr bwMode="auto">
          <a:xfrm rot="16200000">
            <a:off x="2628900" y="1181100"/>
            <a:ext cx="1828800" cy="1905000"/>
            <a:chOff x="2736" y="288"/>
            <a:chExt cx="1152" cy="1200"/>
          </a:xfrm>
        </p:grpSpPr>
        <p:sp>
          <p:nvSpPr>
            <p:cNvPr id="130" name="Oval 7"/>
            <p:cNvSpPr>
              <a:spLocks noChangeArrowheads="1"/>
            </p:cNvSpPr>
            <p:nvPr/>
          </p:nvSpPr>
          <p:spPr bwMode="auto">
            <a:xfrm>
              <a:off x="2736" y="336"/>
              <a:ext cx="1104" cy="10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Rectangle 8"/>
            <p:cNvSpPr>
              <a:spLocks noChangeArrowheads="1"/>
            </p:cNvSpPr>
            <p:nvPr/>
          </p:nvSpPr>
          <p:spPr bwMode="auto">
            <a:xfrm>
              <a:off x="3264" y="288"/>
              <a:ext cx="624" cy="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2" name="Group 9"/>
          <p:cNvGrpSpPr>
            <a:grpSpLocks/>
          </p:cNvGrpSpPr>
          <p:nvPr/>
        </p:nvGrpSpPr>
        <p:grpSpPr bwMode="auto">
          <a:xfrm rot="16200000">
            <a:off x="1333500" y="1257300"/>
            <a:ext cx="1828800" cy="1905000"/>
            <a:chOff x="2736" y="288"/>
            <a:chExt cx="1152" cy="1200"/>
          </a:xfrm>
        </p:grpSpPr>
        <p:sp>
          <p:nvSpPr>
            <p:cNvPr id="134" name="Oval 10"/>
            <p:cNvSpPr>
              <a:spLocks noChangeArrowheads="1"/>
            </p:cNvSpPr>
            <p:nvPr/>
          </p:nvSpPr>
          <p:spPr bwMode="auto">
            <a:xfrm>
              <a:off x="2736" y="336"/>
              <a:ext cx="1104" cy="10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Rectangle 11"/>
            <p:cNvSpPr>
              <a:spLocks noChangeArrowheads="1"/>
            </p:cNvSpPr>
            <p:nvPr/>
          </p:nvSpPr>
          <p:spPr bwMode="auto">
            <a:xfrm>
              <a:off x="3264" y="288"/>
              <a:ext cx="624" cy="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6" name="Group 12"/>
          <p:cNvGrpSpPr>
            <a:grpSpLocks/>
          </p:cNvGrpSpPr>
          <p:nvPr/>
        </p:nvGrpSpPr>
        <p:grpSpPr bwMode="auto">
          <a:xfrm rot="10800000">
            <a:off x="0" y="3733800"/>
            <a:ext cx="1828800" cy="1905000"/>
            <a:chOff x="2736" y="288"/>
            <a:chExt cx="1152" cy="1200"/>
          </a:xfrm>
        </p:grpSpPr>
        <p:sp>
          <p:nvSpPr>
            <p:cNvPr id="137" name="Oval 13"/>
            <p:cNvSpPr>
              <a:spLocks noChangeArrowheads="1"/>
            </p:cNvSpPr>
            <p:nvPr/>
          </p:nvSpPr>
          <p:spPr bwMode="auto">
            <a:xfrm>
              <a:off x="2736" y="336"/>
              <a:ext cx="1104" cy="10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Rectangle 14"/>
            <p:cNvSpPr>
              <a:spLocks noChangeArrowheads="1"/>
            </p:cNvSpPr>
            <p:nvPr/>
          </p:nvSpPr>
          <p:spPr bwMode="auto">
            <a:xfrm>
              <a:off x="3264" y="288"/>
              <a:ext cx="624" cy="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9" name="Group 15"/>
          <p:cNvGrpSpPr>
            <a:grpSpLocks/>
          </p:cNvGrpSpPr>
          <p:nvPr/>
        </p:nvGrpSpPr>
        <p:grpSpPr bwMode="auto">
          <a:xfrm rot="10800000">
            <a:off x="0" y="2514600"/>
            <a:ext cx="1828800" cy="1905000"/>
            <a:chOff x="2736" y="288"/>
            <a:chExt cx="1152" cy="1200"/>
          </a:xfrm>
        </p:grpSpPr>
        <p:sp>
          <p:nvSpPr>
            <p:cNvPr id="140" name="Oval 16"/>
            <p:cNvSpPr>
              <a:spLocks noChangeArrowheads="1"/>
            </p:cNvSpPr>
            <p:nvPr/>
          </p:nvSpPr>
          <p:spPr bwMode="auto">
            <a:xfrm>
              <a:off x="2736" y="336"/>
              <a:ext cx="1104" cy="10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Rectangle 17"/>
            <p:cNvSpPr>
              <a:spLocks noChangeArrowheads="1"/>
            </p:cNvSpPr>
            <p:nvPr/>
          </p:nvSpPr>
          <p:spPr bwMode="auto">
            <a:xfrm>
              <a:off x="3264" y="288"/>
              <a:ext cx="624" cy="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2" name="Group 24"/>
          <p:cNvGrpSpPr>
            <a:grpSpLocks/>
          </p:cNvGrpSpPr>
          <p:nvPr/>
        </p:nvGrpSpPr>
        <p:grpSpPr bwMode="auto">
          <a:xfrm>
            <a:off x="3962400" y="2514600"/>
            <a:ext cx="1828800" cy="1905000"/>
            <a:chOff x="2736" y="288"/>
            <a:chExt cx="1152" cy="1200"/>
          </a:xfrm>
        </p:grpSpPr>
        <p:sp>
          <p:nvSpPr>
            <p:cNvPr id="143" name="Oval 25"/>
            <p:cNvSpPr>
              <a:spLocks noChangeArrowheads="1"/>
            </p:cNvSpPr>
            <p:nvPr/>
          </p:nvSpPr>
          <p:spPr bwMode="auto">
            <a:xfrm>
              <a:off x="2736" y="336"/>
              <a:ext cx="1104" cy="10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Rectangle 26"/>
            <p:cNvSpPr>
              <a:spLocks noChangeArrowheads="1"/>
            </p:cNvSpPr>
            <p:nvPr/>
          </p:nvSpPr>
          <p:spPr bwMode="auto">
            <a:xfrm>
              <a:off x="3264" y="288"/>
              <a:ext cx="624" cy="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5" name="Group 27"/>
          <p:cNvGrpSpPr>
            <a:grpSpLocks/>
          </p:cNvGrpSpPr>
          <p:nvPr/>
        </p:nvGrpSpPr>
        <p:grpSpPr bwMode="auto">
          <a:xfrm>
            <a:off x="3962400" y="3810000"/>
            <a:ext cx="1828800" cy="1905000"/>
            <a:chOff x="2736" y="288"/>
            <a:chExt cx="1152" cy="1200"/>
          </a:xfrm>
        </p:grpSpPr>
        <p:sp>
          <p:nvSpPr>
            <p:cNvPr id="146" name="Oval 28"/>
            <p:cNvSpPr>
              <a:spLocks noChangeArrowheads="1"/>
            </p:cNvSpPr>
            <p:nvPr/>
          </p:nvSpPr>
          <p:spPr bwMode="auto">
            <a:xfrm>
              <a:off x="2736" y="336"/>
              <a:ext cx="1104" cy="10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Rectangle 29"/>
            <p:cNvSpPr>
              <a:spLocks noChangeArrowheads="1"/>
            </p:cNvSpPr>
            <p:nvPr/>
          </p:nvSpPr>
          <p:spPr bwMode="auto">
            <a:xfrm>
              <a:off x="3264" y="288"/>
              <a:ext cx="624" cy="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8" name="Oval 30"/>
          <p:cNvSpPr>
            <a:spLocks noChangeArrowheads="1"/>
          </p:cNvSpPr>
          <p:nvPr/>
        </p:nvSpPr>
        <p:spPr bwMode="auto">
          <a:xfrm>
            <a:off x="1371600" y="2598738"/>
            <a:ext cx="1752600" cy="171608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Oval 31"/>
          <p:cNvSpPr>
            <a:spLocks noChangeArrowheads="1"/>
          </p:cNvSpPr>
          <p:nvPr/>
        </p:nvSpPr>
        <p:spPr bwMode="auto">
          <a:xfrm>
            <a:off x="2667000" y="2590800"/>
            <a:ext cx="1752600" cy="1716088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Oval 32"/>
          <p:cNvSpPr>
            <a:spLocks noChangeArrowheads="1"/>
          </p:cNvSpPr>
          <p:nvPr/>
        </p:nvSpPr>
        <p:spPr bwMode="auto">
          <a:xfrm>
            <a:off x="1371600" y="3846513"/>
            <a:ext cx="1752600" cy="171608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Oval 33"/>
          <p:cNvSpPr>
            <a:spLocks noChangeArrowheads="1"/>
          </p:cNvSpPr>
          <p:nvPr/>
        </p:nvSpPr>
        <p:spPr bwMode="auto">
          <a:xfrm>
            <a:off x="2667000" y="3846513"/>
            <a:ext cx="1752600" cy="171608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Oval 34"/>
          <p:cNvSpPr>
            <a:spLocks noChangeArrowheads="1"/>
          </p:cNvSpPr>
          <p:nvPr/>
        </p:nvSpPr>
        <p:spPr bwMode="auto">
          <a:xfrm>
            <a:off x="2438400" y="4033838"/>
            <a:ext cx="84138" cy="809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Oval 35"/>
          <p:cNvSpPr>
            <a:spLocks noChangeArrowheads="1"/>
          </p:cNvSpPr>
          <p:nvPr/>
        </p:nvSpPr>
        <p:spPr bwMode="auto">
          <a:xfrm>
            <a:off x="2667000" y="3843338"/>
            <a:ext cx="465138" cy="458787"/>
          </a:xfrm>
          <a:prstGeom prst="ellipse">
            <a:avLst/>
          </a:prstGeom>
          <a:solidFill>
            <a:srgbClr val="FFFF6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Oval 36"/>
          <p:cNvSpPr>
            <a:spLocks noChangeArrowheads="1"/>
          </p:cNvSpPr>
          <p:nvPr/>
        </p:nvSpPr>
        <p:spPr bwMode="auto">
          <a:xfrm>
            <a:off x="2819400" y="4419600"/>
            <a:ext cx="82550" cy="809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Oval 37"/>
          <p:cNvSpPr>
            <a:spLocks noChangeArrowheads="1"/>
          </p:cNvSpPr>
          <p:nvPr/>
        </p:nvSpPr>
        <p:spPr bwMode="auto">
          <a:xfrm>
            <a:off x="3268663" y="4038600"/>
            <a:ext cx="84137" cy="809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Oval 38"/>
          <p:cNvSpPr>
            <a:spLocks noChangeArrowheads="1"/>
          </p:cNvSpPr>
          <p:nvPr/>
        </p:nvSpPr>
        <p:spPr bwMode="auto">
          <a:xfrm>
            <a:off x="2819400" y="3657600"/>
            <a:ext cx="82550" cy="8096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Text Box 39"/>
          <p:cNvSpPr txBox="1">
            <a:spLocks noChangeArrowheads="1"/>
          </p:cNvSpPr>
          <p:nvPr/>
        </p:nvSpPr>
        <p:spPr bwMode="auto">
          <a:xfrm>
            <a:off x="2622550" y="3870325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+4</a:t>
            </a:r>
          </a:p>
        </p:txBody>
      </p:sp>
      <p:grpSp>
        <p:nvGrpSpPr>
          <p:cNvPr id="158" name="Group 40"/>
          <p:cNvGrpSpPr>
            <a:grpSpLocks/>
          </p:cNvGrpSpPr>
          <p:nvPr/>
        </p:nvGrpSpPr>
        <p:grpSpPr bwMode="auto">
          <a:xfrm>
            <a:off x="1143000" y="2286000"/>
            <a:ext cx="914400" cy="1000125"/>
            <a:chOff x="2832" y="1104"/>
            <a:chExt cx="576" cy="630"/>
          </a:xfrm>
        </p:grpSpPr>
        <p:sp>
          <p:nvSpPr>
            <p:cNvPr id="159" name="Freeform 41"/>
            <p:cNvSpPr>
              <a:spLocks/>
            </p:cNvSpPr>
            <p:nvPr/>
          </p:nvSpPr>
          <p:spPr bwMode="auto">
            <a:xfrm rot="12413793">
              <a:off x="2880" y="1392"/>
              <a:ext cx="96" cy="288"/>
            </a:xfrm>
            <a:custGeom>
              <a:avLst/>
              <a:gdLst>
                <a:gd name="T0" fmla="*/ 144 w 144"/>
                <a:gd name="T1" fmla="*/ 0 h 240"/>
                <a:gd name="T2" fmla="*/ 48 w 144"/>
                <a:gd name="T3" fmla="*/ 96 h 240"/>
                <a:gd name="T4" fmla="*/ 0 w 1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08" y="28"/>
                    <a:pt x="72" y="56"/>
                    <a:pt x="48" y="96"/>
                  </a:cubicBezTo>
                  <a:cubicBezTo>
                    <a:pt x="24" y="136"/>
                    <a:pt x="8" y="216"/>
                    <a:pt x="0" y="24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42"/>
            <p:cNvSpPr>
              <a:spLocks/>
            </p:cNvSpPr>
            <p:nvPr/>
          </p:nvSpPr>
          <p:spPr bwMode="auto">
            <a:xfrm rot="11438180">
              <a:off x="3168" y="1104"/>
              <a:ext cx="96" cy="288"/>
            </a:xfrm>
            <a:custGeom>
              <a:avLst/>
              <a:gdLst>
                <a:gd name="T0" fmla="*/ 144 w 144"/>
                <a:gd name="T1" fmla="*/ 0 h 240"/>
                <a:gd name="T2" fmla="*/ 48 w 144"/>
                <a:gd name="T3" fmla="*/ 96 h 240"/>
                <a:gd name="T4" fmla="*/ 0 w 1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08" y="28"/>
                    <a:pt x="72" y="56"/>
                    <a:pt x="48" y="96"/>
                  </a:cubicBezTo>
                  <a:cubicBezTo>
                    <a:pt x="24" y="136"/>
                    <a:pt x="8" y="216"/>
                    <a:pt x="0" y="24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Oval 43"/>
            <p:cNvSpPr>
              <a:spLocks noChangeArrowheads="1"/>
            </p:cNvSpPr>
            <p:nvPr/>
          </p:nvSpPr>
          <p:spPr bwMode="auto">
            <a:xfrm>
              <a:off x="2976" y="1320"/>
              <a:ext cx="293" cy="289"/>
            </a:xfrm>
            <a:prstGeom prst="ellipse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2" name="Group 44"/>
            <p:cNvGrpSpPr>
              <a:grpSpLocks/>
            </p:cNvGrpSpPr>
            <p:nvPr/>
          </p:nvGrpSpPr>
          <p:grpSpPr bwMode="auto">
            <a:xfrm>
              <a:off x="2832" y="1203"/>
              <a:ext cx="576" cy="531"/>
              <a:chOff x="2832" y="1203"/>
              <a:chExt cx="576" cy="531"/>
            </a:xfrm>
          </p:grpSpPr>
          <p:sp>
            <p:nvSpPr>
              <p:cNvPr id="163" name="Oval 45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53" cy="5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" name="Oval 46"/>
              <p:cNvSpPr>
                <a:spLocks noChangeArrowheads="1"/>
              </p:cNvSpPr>
              <p:nvPr/>
            </p:nvSpPr>
            <p:spPr bwMode="auto">
              <a:xfrm>
                <a:off x="3072" y="1683"/>
                <a:ext cx="52" cy="5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" name="Oval 47"/>
              <p:cNvSpPr>
                <a:spLocks noChangeArrowheads="1"/>
              </p:cNvSpPr>
              <p:nvPr/>
            </p:nvSpPr>
            <p:spPr bwMode="auto">
              <a:xfrm>
                <a:off x="3355" y="1443"/>
                <a:ext cx="53" cy="5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" name="Oval 48"/>
              <p:cNvSpPr>
                <a:spLocks noChangeArrowheads="1"/>
              </p:cNvSpPr>
              <p:nvPr/>
            </p:nvSpPr>
            <p:spPr bwMode="auto">
              <a:xfrm>
                <a:off x="3072" y="1203"/>
                <a:ext cx="52" cy="5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Text Box 49"/>
              <p:cNvSpPr txBox="1">
                <a:spLocks noChangeArrowheads="1"/>
              </p:cNvSpPr>
              <p:nvPr/>
            </p:nvSpPr>
            <p:spPr bwMode="auto">
              <a:xfrm>
                <a:off x="2948" y="1337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+4</a:t>
                </a:r>
              </a:p>
            </p:txBody>
          </p:sp>
        </p:grpSp>
      </p:grpSp>
      <p:sp>
        <p:nvSpPr>
          <p:cNvPr id="168" name="Freeform 50"/>
          <p:cNvSpPr>
            <a:spLocks/>
          </p:cNvSpPr>
          <p:nvPr/>
        </p:nvSpPr>
        <p:spPr bwMode="auto">
          <a:xfrm>
            <a:off x="3962400" y="5486400"/>
            <a:ext cx="152400" cy="457200"/>
          </a:xfrm>
          <a:custGeom>
            <a:avLst/>
            <a:gdLst>
              <a:gd name="T0" fmla="*/ 144 w 144"/>
              <a:gd name="T1" fmla="*/ 0 h 240"/>
              <a:gd name="T2" fmla="*/ 48 w 144"/>
              <a:gd name="T3" fmla="*/ 96 h 240"/>
              <a:gd name="T4" fmla="*/ 0 w 144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240">
                <a:moveTo>
                  <a:pt x="144" y="0"/>
                </a:moveTo>
                <a:cubicBezTo>
                  <a:pt x="108" y="28"/>
                  <a:pt x="72" y="56"/>
                  <a:pt x="48" y="96"/>
                </a:cubicBezTo>
                <a:cubicBezTo>
                  <a:pt x="24" y="136"/>
                  <a:pt x="8" y="216"/>
                  <a:pt x="0" y="24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Freeform 51"/>
          <p:cNvSpPr>
            <a:spLocks/>
          </p:cNvSpPr>
          <p:nvPr/>
        </p:nvSpPr>
        <p:spPr bwMode="auto">
          <a:xfrm rot="3287629">
            <a:off x="4495800" y="4953000"/>
            <a:ext cx="152400" cy="457200"/>
          </a:xfrm>
          <a:custGeom>
            <a:avLst/>
            <a:gdLst>
              <a:gd name="T0" fmla="*/ 144 w 144"/>
              <a:gd name="T1" fmla="*/ 0 h 240"/>
              <a:gd name="T2" fmla="*/ 48 w 144"/>
              <a:gd name="T3" fmla="*/ 96 h 240"/>
              <a:gd name="T4" fmla="*/ 0 w 144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240">
                <a:moveTo>
                  <a:pt x="144" y="0"/>
                </a:moveTo>
                <a:cubicBezTo>
                  <a:pt x="108" y="28"/>
                  <a:pt x="72" y="56"/>
                  <a:pt x="48" y="96"/>
                </a:cubicBezTo>
                <a:cubicBezTo>
                  <a:pt x="24" y="136"/>
                  <a:pt x="8" y="216"/>
                  <a:pt x="0" y="24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" name="Freeform 52"/>
          <p:cNvSpPr>
            <a:spLocks/>
          </p:cNvSpPr>
          <p:nvPr/>
        </p:nvSpPr>
        <p:spPr bwMode="auto">
          <a:xfrm rot="8928615">
            <a:off x="1706563" y="5553075"/>
            <a:ext cx="76200" cy="304800"/>
          </a:xfrm>
          <a:custGeom>
            <a:avLst/>
            <a:gdLst>
              <a:gd name="T0" fmla="*/ 144 w 144"/>
              <a:gd name="T1" fmla="*/ 0 h 240"/>
              <a:gd name="T2" fmla="*/ 48 w 144"/>
              <a:gd name="T3" fmla="*/ 96 h 240"/>
              <a:gd name="T4" fmla="*/ 0 w 144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240">
                <a:moveTo>
                  <a:pt x="144" y="0"/>
                </a:moveTo>
                <a:cubicBezTo>
                  <a:pt x="108" y="28"/>
                  <a:pt x="72" y="56"/>
                  <a:pt x="48" y="96"/>
                </a:cubicBezTo>
                <a:cubicBezTo>
                  <a:pt x="24" y="136"/>
                  <a:pt x="8" y="216"/>
                  <a:pt x="0" y="24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Freeform 53"/>
          <p:cNvSpPr>
            <a:spLocks/>
          </p:cNvSpPr>
          <p:nvPr/>
        </p:nvSpPr>
        <p:spPr bwMode="auto">
          <a:xfrm rot="19306862">
            <a:off x="3962400" y="2209800"/>
            <a:ext cx="152400" cy="457200"/>
          </a:xfrm>
          <a:custGeom>
            <a:avLst/>
            <a:gdLst>
              <a:gd name="T0" fmla="*/ 144 w 144"/>
              <a:gd name="T1" fmla="*/ 0 h 240"/>
              <a:gd name="T2" fmla="*/ 48 w 144"/>
              <a:gd name="T3" fmla="*/ 96 h 240"/>
              <a:gd name="T4" fmla="*/ 0 w 144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240">
                <a:moveTo>
                  <a:pt x="144" y="0"/>
                </a:moveTo>
                <a:cubicBezTo>
                  <a:pt x="108" y="28"/>
                  <a:pt x="72" y="56"/>
                  <a:pt x="48" y="96"/>
                </a:cubicBezTo>
                <a:cubicBezTo>
                  <a:pt x="24" y="136"/>
                  <a:pt x="8" y="216"/>
                  <a:pt x="0" y="24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Oval 54"/>
          <p:cNvSpPr>
            <a:spLocks noChangeArrowheads="1"/>
          </p:cNvSpPr>
          <p:nvPr/>
        </p:nvSpPr>
        <p:spPr bwMode="auto">
          <a:xfrm>
            <a:off x="1371600" y="3848100"/>
            <a:ext cx="465138" cy="458788"/>
          </a:xfrm>
          <a:prstGeom prst="ellipse">
            <a:avLst/>
          </a:prstGeom>
          <a:solidFill>
            <a:srgbClr val="FFFF6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3" name="Group 55"/>
          <p:cNvGrpSpPr>
            <a:grpSpLocks/>
          </p:cNvGrpSpPr>
          <p:nvPr/>
        </p:nvGrpSpPr>
        <p:grpSpPr bwMode="auto">
          <a:xfrm>
            <a:off x="1143000" y="3662363"/>
            <a:ext cx="914400" cy="842962"/>
            <a:chOff x="2832" y="1203"/>
            <a:chExt cx="576" cy="531"/>
          </a:xfrm>
        </p:grpSpPr>
        <p:sp>
          <p:nvSpPr>
            <p:cNvPr id="174" name="Oval 56"/>
            <p:cNvSpPr>
              <a:spLocks noChangeArrowheads="1"/>
            </p:cNvSpPr>
            <p:nvPr/>
          </p:nvSpPr>
          <p:spPr bwMode="auto">
            <a:xfrm>
              <a:off x="2832" y="1440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Oval 57"/>
            <p:cNvSpPr>
              <a:spLocks noChangeArrowheads="1"/>
            </p:cNvSpPr>
            <p:nvPr/>
          </p:nvSpPr>
          <p:spPr bwMode="auto">
            <a:xfrm>
              <a:off x="3072" y="1683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Oval 58"/>
            <p:cNvSpPr>
              <a:spLocks noChangeArrowheads="1"/>
            </p:cNvSpPr>
            <p:nvPr/>
          </p:nvSpPr>
          <p:spPr bwMode="auto">
            <a:xfrm>
              <a:off x="3355" y="1443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Oval 59"/>
            <p:cNvSpPr>
              <a:spLocks noChangeArrowheads="1"/>
            </p:cNvSpPr>
            <p:nvPr/>
          </p:nvSpPr>
          <p:spPr bwMode="auto">
            <a:xfrm>
              <a:off x="3072" y="1203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Text Box 60"/>
            <p:cNvSpPr txBox="1">
              <a:spLocks noChangeArrowheads="1"/>
            </p:cNvSpPr>
            <p:nvPr/>
          </p:nvSpPr>
          <p:spPr bwMode="auto">
            <a:xfrm>
              <a:off x="2948" y="133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+4</a:t>
              </a:r>
            </a:p>
          </p:txBody>
        </p:sp>
      </p:grpSp>
      <p:sp>
        <p:nvSpPr>
          <p:cNvPr id="179" name="Oval 61"/>
          <p:cNvSpPr>
            <a:spLocks noChangeArrowheads="1"/>
          </p:cNvSpPr>
          <p:nvPr/>
        </p:nvSpPr>
        <p:spPr bwMode="auto">
          <a:xfrm>
            <a:off x="2667000" y="2628900"/>
            <a:ext cx="465138" cy="458788"/>
          </a:xfrm>
          <a:prstGeom prst="ellipse">
            <a:avLst/>
          </a:prstGeom>
          <a:solidFill>
            <a:srgbClr val="FFFF6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0" name="Group 62"/>
          <p:cNvGrpSpPr>
            <a:grpSpLocks/>
          </p:cNvGrpSpPr>
          <p:nvPr/>
        </p:nvGrpSpPr>
        <p:grpSpPr bwMode="auto">
          <a:xfrm>
            <a:off x="2438400" y="2443163"/>
            <a:ext cx="914400" cy="842962"/>
            <a:chOff x="2832" y="1203"/>
            <a:chExt cx="576" cy="531"/>
          </a:xfrm>
        </p:grpSpPr>
        <p:sp>
          <p:nvSpPr>
            <p:cNvPr id="181" name="Oval 63"/>
            <p:cNvSpPr>
              <a:spLocks noChangeArrowheads="1"/>
            </p:cNvSpPr>
            <p:nvPr/>
          </p:nvSpPr>
          <p:spPr bwMode="auto">
            <a:xfrm>
              <a:off x="2832" y="1440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Oval 64"/>
            <p:cNvSpPr>
              <a:spLocks noChangeArrowheads="1"/>
            </p:cNvSpPr>
            <p:nvPr/>
          </p:nvSpPr>
          <p:spPr bwMode="auto">
            <a:xfrm>
              <a:off x="3072" y="1683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Oval 65"/>
            <p:cNvSpPr>
              <a:spLocks noChangeArrowheads="1"/>
            </p:cNvSpPr>
            <p:nvPr/>
          </p:nvSpPr>
          <p:spPr bwMode="auto">
            <a:xfrm>
              <a:off x="3355" y="1443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Oval 66"/>
            <p:cNvSpPr>
              <a:spLocks noChangeArrowheads="1"/>
            </p:cNvSpPr>
            <p:nvPr/>
          </p:nvSpPr>
          <p:spPr bwMode="auto">
            <a:xfrm>
              <a:off x="3072" y="1203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Text Box 67"/>
            <p:cNvSpPr txBox="1">
              <a:spLocks noChangeArrowheads="1"/>
            </p:cNvSpPr>
            <p:nvPr/>
          </p:nvSpPr>
          <p:spPr bwMode="auto">
            <a:xfrm>
              <a:off x="2948" y="133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+4</a:t>
              </a:r>
            </a:p>
          </p:txBody>
        </p:sp>
      </p:grpSp>
      <p:sp>
        <p:nvSpPr>
          <p:cNvPr id="186" name="Oval 68"/>
          <p:cNvSpPr>
            <a:spLocks noChangeArrowheads="1"/>
          </p:cNvSpPr>
          <p:nvPr/>
        </p:nvSpPr>
        <p:spPr bwMode="auto">
          <a:xfrm>
            <a:off x="3962400" y="2628900"/>
            <a:ext cx="465138" cy="458788"/>
          </a:xfrm>
          <a:prstGeom prst="ellipse">
            <a:avLst/>
          </a:prstGeom>
          <a:solidFill>
            <a:srgbClr val="FFFF6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7" name="Group 69"/>
          <p:cNvGrpSpPr>
            <a:grpSpLocks/>
          </p:cNvGrpSpPr>
          <p:nvPr/>
        </p:nvGrpSpPr>
        <p:grpSpPr bwMode="auto">
          <a:xfrm>
            <a:off x="3733800" y="2443163"/>
            <a:ext cx="914400" cy="842962"/>
            <a:chOff x="2832" y="1203"/>
            <a:chExt cx="576" cy="531"/>
          </a:xfrm>
        </p:grpSpPr>
        <p:sp>
          <p:nvSpPr>
            <p:cNvPr id="188" name="Oval 70"/>
            <p:cNvSpPr>
              <a:spLocks noChangeArrowheads="1"/>
            </p:cNvSpPr>
            <p:nvPr/>
          </p:nvSpPr>
          <p:spPr bwMode="auto">
            <a:xfrm>
              <a:off x="2832" y="1440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Oval 71"/>
            <p:cNvSpPr>
              <a:spLocks noChangeArrowheads="1"/>
            </p:cNvSpPr>
            <p:nvPr/>
          </p:nvSpPr>
          <p:spPr bwMode="auto">
            <a:xfrm>
              <a:off x="3072" y="1683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Oval 72"/>
            <p:cNvSpPr>
              <a:spLocks noChangeArrowheads="1"/>
            </p:cNvSpPr>
            <p:nvPr/>
          </p:nvSpPr>
          <p:spPr bwMode="auto">
            <a:xfrm>
              <a:off x="3355" y="1443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Oval 73"/>
            <p:cNvSpPr>
              <a:spLocks noChangeArrowheads="1"/>
            </p:cNvSpPr>
            <p:nvPr/>
          </p:nvSpPr>
          <p:spPr bwMode="auto">
            <a:xfrm>
              <a:off x="3072" y="1203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Text Box 74"/>
            <p:cNvSpPr txBox="1">
              <a:spLocks noChangeArrowheads="1"/>
            </p:cNvSpPr>
            <p:nvPr/>
          </p:nvSpPr>
          <p:spPr bwMode="auto">
            <a:xfrm>
              <a:off x="2948" y="133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+4</a:t>
              </a:r>
            </a:p>
          </p:txBody>
        </p:sp>
      </p:grpSp>
      <p:sp>
        <p:nvSpPr>
          <p:cNvPr id="193" name="Oval 75"/>
          <p:cNvSpPr>
            <a:spLocks noChangeArrowheads="1"/>
          </p:cNvSpPr>
          <p:nvPr/>
        </p:nvSpPr>
        <p:spPr bwMode="auto">
          <a:xfrm>
            <a:off x="1371600" y="5133975"/>
            <a:ext cx="465138" cy="458788"/>
          </a:xfrm>
          <a:prstGeom prst="ellipse">
            <a:avLst/>
          </a:prstGeom>
          <a:solidFill>
            <a:srgbClr val="FFFF6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" name="Group 76"/>
          <p:cNvGrpSpPr>
            <a:grpSpLocks/>
          </p:cNvGrpSpPr>
          <p:nvPr/>
        </p:nvGrpSpPr>
        <p:grpSpPr bwMode="auto">
          <a:xfrm>
            <a:off x="1143000" y="4948238"/>
            <a:ext cx="914400" cy="842962"/>
            <a:chOff x="2832" y="1203"/>
            <a:chExt cx="576" cy="531"/>
          </a:xfrm>
        </p:grpSpPr>
        <p:sp>
          <p:nvSpPr>
            <p:cNvPr id="195" name="Oval 77"/>
            <p:cNvSpPr>
              <a:spLocks noChangeArrowheads="1"/>
            </p:cNvSpPr>
            <p:nvPr/>
          </p:nvSpPr>
          <p:spPr bwMode="auto">
            <a:xfrm>
              <a:off x="2832" y="1440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Oval 78"/>
            <p:cNvSpPr>
              <a:spLocks noChangeArrowheads="1"/>
            </p:cNvSpPr>
            <p:nvPr/>
          </p:nvSpPr>
          <p:spPr bwMode="auto">
            <a:xfrm>
              <a:off x="3072" y="1683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Oval 79"/>
            <p:cNvSpPr>
              <a:spLocks noChangeArrowheads="1"/>
            </p:cNvSpPr>
            <p:nvPr/>
          </p:nvSpPr>
          <p:spPr bwMode="auto">
            <a:xfrm>
              <a:off x="3355" y="1443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Oval 80"/>
            <p:cNvSpPr>
              <a:spLocks noChangeArrowheads="1"/>
            </p:cNvSpPr>
            <p:nvPr/>
          </p:nvSpPr>
          <p:spPr bwMode="auto">
            <a:xfrm>
              <a:off x="3072" y="1203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Text Box 81"/>
            <p:cNvSpPr txBox="1">
              <a:spLocks noChangeArrowheads="1"/>
            </p:cNvSpPr>
            <p:nvPr/>
          </p:nvSpPr>
          <p:spPr bwMode="auto">
            <a:xfrm>
              <a:off x="2948" y="133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+4</a:t>
              </a:r>
            </a:p>
          </p:txBody>
        </p:sp>
      </p:grpSp>
      <p:sp>
        <p:nvSpPr>
          <p:cNvPr id="200" name="Oval 82"/>
          <p:cNvSpPr>
            <a:spLocks noChangeArrowheads="1"/>
          </p:cNvSpPr>
          <p:nvPr/>
        </p:nvSpPr>
        <p:spPr bwMode="auto">
          <a:xfrm>
            <a:off x="2667000" y="5143500"/>
            <a:ext cx="465138" cy="458788"/>
          </a:xfrm>
          <a:prstGeom prst="ellipse">
            <a:avLst/>
          </a:prstGeom>
          <a:solidFill>
            <a:srgbClr val="FFFF6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1" name="Group 83"/>
          <p:cNvGrpSpPr>
            <a:grpSpLocks/>
          </p:cNvGrpSpPr>
          <p:nvPr/>
        </p:nvGrpSpPr>
        <p:grpSpPr bwMode="auto">
          <a:xfrm>
            <a:off x="2438400" y="4957763"/>
            <a:ext cx="914400" cy="842962"/>
            <a:chOff x="2832" y="1203"/>
            <a:chExt cx="576" cy="531"/>
          </a:xfrm>
        </p:grpSpPr>
        <p:sp>
          <p:nvSpPr>
            <p:cNvPr id="202" name="Oval 84"/>
            <p:cNvSpPr>
              <a:spLocks noChangeArrowheads="1"/>
            </p:cNvSpPr>
            <p:nvPr/>
          </p:nvSpPr>
          <p:spPr bwMode="auto">
            <a:xfrm>
              <a:off x="2832" y="1440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Oval 85"/>
            <p:cNvSpPr>
              <a:spLocks noChangeArrowheads="1"/>
            </p:cNvSpPr>
            <p:nvPr/>
          </p:nvSpPr>
          <p:spPr bwMode="auto">
            <a:xfrm>
              <a:off x="3072" y="1683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Oval 86"/>
            <p:cNvSpPr>
              <a:spLocks noChangeArrowheads="1"/>
            </p:cNvSpPr>
            <p:nvPr/>
          </p:nvSpPr>
          <p:spPr bwMode="auto">
            <a:xfrm>
              <a:off x="3355" y="1443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Oval 87"/>
            <p:cNvSpPr>
              <a:spLocks noChangeArrowheads="1"/>
            </p:cNvSpPr>
            <p:nvPr/>
          </p:nvSpPr>
          <p:spPr bwMode="auto">
            <a:xfrm>
              <a:off x="3072" y="1203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Text Box 88"/>
            <p:cNvSpPr txBox="1">
              <a:spLocks noChangeArrowheads="1"/>
            </p:cNvSpPr>
            <p:nvPr/>
          </p:nvSpPr>
          <p:spPr bwMode="auto">
            <a:xfrm>
              <a:off x="2948" y="133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+4</a:t>
              </a:r>
            </a:p>
          </p:txBody>
        </p:sp>
      </p:grpSp>
      <p:sp>
        <p:nvSpPr>
          <p:cNvPr id="207" name="Oval 89"/>
          <p:cNvSpPr>
            <a:spLocks noChangeArrowheads="1"/>
          </p:cNvSpPr>
          <p:nvPr/>
        </p:nvSpPr>
        <p:spPr bwMode="auto">
          <a:xfrm>
            <a:off x="3962400" y="5133975"/>
            <a:ext cx="465138" cy="458788"/>
          </a:xfrm>
          <a:prstGeom prst="ellipse">
            <a:avLst/>
          </a:prstGeom>
          <a:solidFill>
            <a:srgbClr val="FFFF6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8" name="Group 90"/>
          <p:cNvGrpSpPr>
            <a:grpSpLocks/>
          </p:cNvGrpSpPr>
          <p:nvPr/>
        </p:nvGrpSpPr>
        <p:grpSpPr bwMode="auto">
          <a:xfrm>
            <a:off x="3733800" y="4948238"/>
            <a:ext cx="914400" cy="842962"/>
            <a:chOff x="2832" y="1203"/>
            <a:chExt cx="576" cy="531"/>
          </a:xfrm>
        </p:grpSpPr>
        <p:sp>
          <p:nvSpPr>
            <p:cNvPr id="209" name="Oval 91"/>
            <p:cNvSpPr>
              <a:spLocks noChangeArrowheads="1"/>
            </p:cNvSpPr>
            <p:nvPr/>
          </p:nvSpPr>
          <p:spPr bwMode="auto">
            <a:xfrm>
              <a:off x="2832" y="1440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Oval 92"/>
            <p:cNvSpPr>
              <a:spLocks noChangeArrowheads="1"/>
            </p:cNvSpPr>
            <p:nvPr/>
          </p:nvSpPr>
          <p:spPr bwMode="auto">
            <a:xfrm>
              <a:off x="3072" y="1683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Oval 93"/>
            <p:cNvSpPr>
              <a:spLocks noChangeArrowheads="1"/>
            </p:cNvSpPr>
            <p:nvPr/>
          </p:nvSpPr>
          <p:spPr bwMode="auto">
            <a:xfrm>
              <a:off x="3355" y="1443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Oval 94"/>
            <p:cNvSpPr>
              <a:spLocks noChangeArrowheads="1"/>
            </p:cNvSpPr>
            <p:nvPr/>
          </p:nvSpPr>
          <p:spPr bwMode="auto">
            <a:xfrm>
              <a:off x="3072" y="1203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Text Box 95"/>
            <p:cNvSpPr txBox="1">
              <a:spLocks noChangeArrowheads="1"/>
            </p:cNvSpPr>
            <p:nvPr/>
          </p:nvSpPr>
          <p:spPr bwMode="auto">
            <a:xfrm>
              <a:off x="2948" y="133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+4</a:t>
              </a:r>
            </a:p>
          </p:txBody>
        </p:sp>
      </p:grpSp>
      <p:sp>
        <p:nvSpPr>
          <p:cNvPr id="214" name="Oval 96"/>
          <p:cNvSpPr>
            <a:spLocks noChangeArrowheads="1"/>
          </p:cNvSpPr>
          <p:nvPr/>
        </p:nvSpPr>
        <p:spPr bwMode="auto">
          <a:xfrm>
            <a:off x="3962400" y="3838575"/>
            <a:ext cx="465138" cy="458788"/>
          </a:xfrm>
          <a:prstGeom prst="ellipse">
            <a:avLst/>
          </a:prstGeom>
          <a:solidFill>
            <a:srgbClr val="FFFF6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" name="Group 97"/>
          <p:cNvGrpSpPr>
            <a:grpSpLocks/>
          </p:cNvGrpSpPr>
          <p:nvPr/>
        </p:nvGrpSpPr>
        <p:grpSpPr bwMode="auto">
          <a:xfrm>
            <a:off x="3733800" y="3652838"/>
            <a:ext cx="914400" cy="842962"/>
            <a:chOff x="2832" y="1203"/>
            <a:chExt cx="576" cy="531"/>
          </a:xfrm>
        </p:grpSpPr>
        <p:sp>
          <p:nvSpPr>
            <p:cNvPr id="216" name="Oval 98"/>
            <p:cNvSpPr>
              <a:spLocks noChangeArrowheads="1"/>
            </p:cNvSpPr>
            <p:nvPr/>
          </p:nvSpPr>
          <p:spPr bwMode="auto">
            <a:xfrm>
              <a:off x="2832" y="1440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Oval 99"/>
            <p:cNvSpPr>
              <a:spLocks noChangeArrowheads="1"/>
            </p:cNvSpPr>
            <p:nvPr/>
          </p:nvSpPr>
          <p:spPr bwMode="auto">
            <a:xfrm>
              <a:off x="3072" y="1683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Oval 100"/>
            <p:cNvSpPr>
              <a:spLocks noChangeArrowheads="1"/>
            </p:cNvSpPr>
            <p:nvPr/>
          </p:nvSpPr>
          <p:spPr bwMode="auto">
            <a:xfrm>
              <a:off x="3355" y="1443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Oval 101"/>
            <p:cNvSpPr>
              <a:spLocks noChangeArrowheads="1"/>
            </p:cNvSpPr>
            <p:nvPr/>
          </p:nvSpPr>
          <p:spPr bwMode="auto">
            <a:xfrm>
              <a:off x="3072" y="1203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Text Box 102"/>
            <p:cNvSpPr txBox="1">
              <a:spLocks noChangeArrowheads="1"/>
            </p:cNvSpPr>
            <p:nvPr/>
          </p:nvSpPr>
          <p:spPr bwMode="auto">
            <a:xfrm>
              <a:off x="2948" y="133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+4</a:t>
              </a:r>
            </a:p>
          </p:txBody>
        </p:sp>
      </p:grpSp>
      <p:sp>
        <p:nvSpPr>
          <p:cNvPr id="221" name="Text Box 103"/>
          <p:cNvSpPr txBox="1">
            <a:spLocks noChangeArrowheads="1"/>
          </p:cNvSpPr>
          <p:nvPr/>
        </p:nvSpPr>
        <p:spPr bwMode="auto">
          <a:xfrm>
            <a:off x="838200" y="1416050"/>
            <a:ext cx="80772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00" b="1"/>
              <a:t>　　在硅或锗的晶体中掺入少量的 </a:t>
            </a:r>
            <a:r>
              <a:rPr lang="zh-CN" altLang="en-US" sz="2600" b="1">
                <a:solidFill>
                  <a:srgbClr val="FF0000"/>
                </a:solidFill>
              </a:rPr>
              <a:t>3 价</a:t>
            </a:r>
            <a:r>
              <a:rPr lang="zh-CN" altLang="en-US" sz="2600" b="1"/>
              <a:t>杂质元素，如硼、镓、铟等，即构成 </a:t>
            </a:r>
            <a:r>
              <a:rPr lang="en-US" altLang="zh-CN" sz="2600" b="1">
                <a:solidFill>
                  <a:srgbClr val="FF0000"/>
                </a:solidFill>
              </a:rPr>
              <a:t>P </a:t>
            </a:r>
            <a:r>
              <a:rPr lang="zh-CN" altLang="en-US" sz="2600" b="1">
                <a:solidFill>
                  <a:srgbClr val="FF0000"/>
                </a:solidFill>
              </a:rPr>
              <a:t>型半导体</a:t>
            </a:r>
            <a:r>
              <a:rPr lang="zh-CN" altLang="en-US" sz="2600" b="1"/>
              <a:t>。</a:t>
            </a:r>
          </a:p>
        </p:txBody>
      </p:sp>
      <p:grpSp>
        <p:nvGrpSpPr>
          <p:cNvPr id="222" name="Group 104"/>
          <p:cNvGrpSpPr>
            <a:grpSpLocks/>
          </p:cNvGrpSpPr>
          <p:nvPr/>
        </p:nvGrpSpPr>
        <p:grpSpPr bwMode="auto">
          <a:xfrm>
            <a:off x="2438400" y="3636963"/>
            <a:ext cx="914400" cy="842962"/>
            <a:chOff x="4560" y="3360"/>
            <a:chExt cx="576" cy="531"/>
          </a:xfrm>
        </p:grpSpPr>
        <p:sp>
          <p:nvSpPr>
            <p:cNvPr id="223" name="Oval 105"/>
            <p:cNvSpPr>
              <a:spLocks noChangeArrowheads="1"/>
            </p:cNvSpPr>
            <p:nvPr/>
          </p:nvSpPr>
          <p:spPr bwMode="auto">
            <a:xfrm>
              <a:off x="4704" y="3477"/>
              <a:ext cx="293" cy="289"/>
            </a:xfrm>
            <a:prstGeom prst="ellipse">
              <a:avLst/>
            </a:prstGeom>
            <a:solidFill>
              <a:srgbClr val="FFFF66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Oval 106"/>
            <p:cNvSpPr>
              <a:spLocks noChangeArrowheads="1"/>
            </p:cNvSpPr>
            <p:nvPr/>
          </p:nvSpPr>
          <p:spPr bwMode="auto">
            <a:xfrm>
              <a:off x="4560" y="3597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Oval 107"/>
            <p:cNvSpPr>
              <a:spLocks noChangeArrowheads="1"/>
            </p:cNvSpPr>
            <p:nvPr/>
          </p:nvSpPr>
          <p:spPr bwMode="auto">
            <a:xfrm>
              <a:off x="4800" y="3840"/>
              <a:ext cx="52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Oval 108"/>
            <p:cNvSpPr>
              <a:spLocks noChangeArrowheads="1"/>
            </p:cNvSpPr>
            <p:nvPr/>
          </p:nvSpPr>
          <p:spPr bwMode="auto">
            <a:xfrm>
              <a:off x="5083" y="3600"/>
              <a:ext cx="53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Oval 109"/>
            <p:cNvSpPr>
              <a:spLocks noChangeArrowheads="1"/>
            </p:cNvSpPr>
            <p:nvPr/>
          </p:nvSpPr>
          <p:spPr bwMode="auto">
            <a:xfrm>
              <a:off x="4800" y="3360"/>
              <a:ext cx="52" cy="5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" name="Text Box 110"/>
            <p:cNvSpPr txBox="1">
              <a:spLocks noChangeArrowheads="1"/>
            </p:cNvSpPr>
            <p:nvPr/>
          </p:nvSpPr>
          <p:spPr bwMode="auto">
            <a:xfrm>
              <a:off x="4676" y="3494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</a:rPr>
                <a:t>+3</a:t>
              </a:r>
            </a:p>
          </p:txBody>
        </p:sp>
      </p:grpSp>
      <p:sp>
        <p:nvSpPr>
          <p:cNvPr id="229" name="Text Box 111"/>
          <p:cNvSpPr txBox="1">
            <a:spLocks noChangeArrowheads="1"/>
          </p:cNvSpPr>
          <p:nvPr/>
        </p:nvSpPr>
        <p:spPr bwMode="auto">
          <a:xfrm>
            <a:off x="5257800" y="3886200"/>
            <a:ext cx="373380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00" b="1"/>
              <a:t>　　空穴浓度多于电子浓度，即 </a:t>
            </a:r>
            <a:r>
              <a:rPr lang="en-US" altLang="zh-CN" sz="2600" b="1" i="1">
                <a:solidFill>
                  <a:srgbClr val="FF0000"/>
                </a:solidFill>
              </a:rPr>
              <a:t>p  </a:t>
            </a:r>
            <a:r>
              <a:rPr lang="en-US" altLang="zh-CN" sz="2600" b="1">
                <a:solidFill>
                  <a:srgbClr val="FF0000"/>
                </a:solidFill>
              </a:rPr>
              <a:t>&gt;&gt; </a:t>
            </a:r>
            <a:r>
              <a:rPr lang="en-US" altLang="zh-CN" sz="2600" b="1" i="1">
                <a:solidFill>
                  <a:srgbClr val="FF0000"/>
                </a:solidFill>
              </a:rPr>
              <a:t>n</a:t>
            </a:r>
            <a:r>
              <a:rPr lang="en-US" altLang="zh-CN" sz="2600" b="1"/>
              <a:t>。</a:t>
            </a:r>
            <a:r>
              <a:rPr lang="zh-CN" altLang="en-US" sz="2600" b="1">
                <a:solidFill>
                  <a:srgbClr val="0000FF"/>
                </a:solidFill>
              </a:rPr>
              <a:t>空穴为多数载流子</a:t>
            </a:r>
            <a:r>
              <a:rPr lang="zh-CN" altLang="en-US" sz="2600" b="1"/>
              <a:t>，电子为少数载流子。</a:t>
            </a:r>
          </a:p>
        </p:txBody>
      </p:sp>
      <p:sp>
        <p:nvSpPr>
          <p:cNvPr id="230" name="Oval 112"/>
          <p:cNvSpPr>
            <a:spLocks noChangeArrowheads="1"/>
          </p:cNvSpPr>
          <p:nvPr/>
        </p:nvSpPr>
        <p:spPr bwMode="auto">
          <a:xfrm>
            <a:off x="2819400" y="3636963"/>
            <a:ext cx="82550" cy="809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" name="Oval 113"/>
          <p:cNvSpPr>
            <a:spLocks noChangeArrowheads="1"/>
          </p:cNvSpPr>
          <p:nvPr/>
        </p:nvSpPr>
        <p:spPr bwMode="auto">
          <a:xfrm>
            <a:off x="2819400" y="3636963"/>
            <a:ext cx="82550" cy="809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" name="Oval 114"/>
          <p:cNvSpPr>
            <a:spLocks noChangeArrowheads="1"/>
          </p:cNvSpPr>
          <p:nvPr/>
        </p:nvSpPr>
        <p:spPr bwMode="auto">
          <a:xfrm>
            <a:off x="2819400" y="3636963"/>
            <a:ext cx="82550" cy="809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" name="Text Box 115"/>
          <p:cNvSpPr txBox="1">
            <a:spLocks noChangeArrowheads="1"/>
          </p:cNvSpPr>
          <p:nvPr/>
        </p:nvSpPr>
        <p:spPr bwMode="auto">
          <a:xfrm>
            <a:off x="5257800" y="2743200"/>
            <a:ext cx="37338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00" b="1"/>
              <a:t>　　3 价杂质原子称为</a:t>
            </a:r>
            <a:r>
              <a:rPr lang="zh-CN" altLang="en-US" sz="2600" b="1">
                <a:solidFill>
                  <a:srgbClr val="9900FF"/>
                </a:solidFill>
              </a:rPr>
              <a:t>受主原子。</a:t>
            </a:r>
          </a:p>
        </p:txBody>
      </p:sp>
      <p:sp>
        <p:nvSpPr>
          <p:cNvPr id="234" name="Text Box 116"/>
          <p:cNvSpPr txBox="1">
            <a:spLocks noChangeArrowheads="1"/>
          </p:cNvSpPr>
          <p:nvPr/>
        </p:nvSpPr>
        <p:spPr bwMode="auto">
          <a:xfrm>
            <a:off x="3260725" y="4041775"/>
            <a:ext cx="762000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</a:rPr>
              <a:t>受主原子</a:t>
            </a:r>
          </a:p>
        </p:txBody>
      </p:sp>
      <p:sp>
        <p:nvSpPr>
          <p:cNvPr id="235" name="Text Box 117"/>
          <p:cNvSpPr txBox="1">
            <a:spLocks noChangeArrowheads="1"/>
          </p:cNvSpPr>
          <p:nvPr/>
        </p:nvSpPr>
        <p:spPr bwMode="auto">
          <a:xfrm>
            <a:off x="3201988" y="3417888"/>
            <a:ext cx="70485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</a:rPr>
              <a:t>空穴</a:t>
            </a:r>
          </a:p>
        </p:txBody>
      </p:sp>
      <p:sp>
        <p:nvSpPr>
          <p:cNvPr id="236" name="Text Box 118"/>
          <p:cNvSpPr txBox="1">
            <a:spLocks noChangeArrowheads="1"/>
          </p:cNvSpPr>
          <p:nvPr/>
        </p:nvSpPr>
        <p:spPr bwMode="auto">
          <a:xfrm>
            <a:off x="914400" y="60960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图 1.1.4　</a:t>
            </a:r>
            <a:r>
              <a:rPr lang="en-US" altLang="zh-CN" b="1">
                <a:solidFill>
                  <a:srgbClr val="FF00FF"/>
                </a:solidFill>
                <a:ea typeface="黑体" panose="02010609060101010101" pitchFamily="49" charset="-122"/>
              </a:rPr>
              <a:t>P </a:t>
            </a: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型半导体</a:t>
            </a:r>
          </a:p>
        </p:txBody>
      </p:sp>
    </p:spTree>
    <p:extLst>
      <p:ext uri="{BB962C8B-B14F-4D97-AF65-F5344CB8AC3E}">
        <p14:creationId xmlns:p14="http://schemas.microsoft.com/office/powerpoint/2010/main" val="239621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3820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00" b="1" dirty="0"/>
              <a:t>        在一块半导体单晶上一侧掺杂成为 </a:t>
            </a:r>
            <a:r>
              <a:rPr lang="en-US" altLang="zh-CN" sz="2600" b="1" dirty="0"/>
              <a:t>P </a:t>
            </a:r>
            <a:r>
              <a:rPr lang="zh-CN" altLang="en-US" sz="2600" b="1" dirty="0"/>
              <a:t>型半导体，另一侧掺杂成为 </a:t>
            </a:r>
            <a:r>
              <a:rPr lang="en-US" altLang="zh-CN" sz="2600" b="1" dirty="0"/>
              <a:t>N </a:t>
            </a:r>
            <a:r>
              <a:rPr lang="zh-CN" altLang="en-US" sz="2600" b="1" dirty="0"/>
              <a:t>型半导体，两个区域的交界处就形成了一个特殊的薄层，</a:t>
            </a:r>
            <a:r>
              <a:rPr lang="zh-CN" altLang="en-US" sz="2600" b="1" dirty="0">
                <a:solidFill>
                  <a:srgbClr val="0000FF"/>
                </a:solidFill>
              </a:rPr>
              <a:t>称为 </a:t>
            </a:r>
            <a:r>
              <a:rPr lang="en-US" altLang="zh-CN" sz="2600" b="1" dirty="0">
                <a:solidFill>
                  <a:srgbClr val="0000FF"/>
                </a:solidFill>
              </a:rPr>
              <a:t>PN </a:t>
            </a:r>
            <a:r>
              <a:rPr lang="zh-CN" altLang="en-US" sz="2600" b="1" dirty="0">
                <a:solidFill>
                  <a:srgbClr val="0000FF"/>
                </a:solidFill>
              </a:rPr>
              <a:t>结</a:t>
            </a:r>
            <a:r>
              <a:rPr lang="zh-CN" altLang="en-US" sz="2600" b="1" dirty="0"/>
              <a:t>。 </a:t>
            </a:r>
          </a:p>
        </p:txBody>
      </p:sp>
      <p:grpSp>
        <p:nvGrpSpPr>
          <p:cNvPr id="114" name="Group 3"/>
          <p:cNvGrpSpPr>
            <a:grpSpLocks/>
          </p:cNvGrpSpPr>
          <p:nvPr/>
        </p:nvGrpSpPr>
        <p:grpSpPr bwMode="auto">
          <a:xfrm>
            <a:off x="1752600" y="3429000"/>
            <a:ext cx="5715000" cy="2590800"/>
            <a:chOff x="960" y="2064"/>
            <a:chExt cx="3600" cy="1632"/>
          </a:xfrm>
        </p:grpSpPr>
        <p:grpSp>
          <p:nvGrpSpPr>
            <p:cNvPr id="115" name="Group 4"/>
            <p:cNvGrpSpPr>
              <a:grpSpLocks/>
            </p:cNvGrpSpPr>
            <p:nvPr/>
          </p:nvGrpSpPr>
          <p:grpSpPr bwMode="auto">
            <a:xfrm>
              <a:off x="960" y="2391"/>
              <a:ext cx="3600" cy="1305"/>
              <a:chOff x="960" y="2391"/>
              <a:chExt cx="3600" cy="1305"/>
            </a:xfrm>
          </p:grpSpPr>
          <p:grpSp>
            <p:nvGrpSpPr>
              <p:cNvPr id="118" name="Group 5"/>
              <p:cNvGrpSpPr>
                <a:grpSpLocks/>
              </p:cNvGrpSpPr>
              <p:nvPr/>
            </p:nvGrpSpPr>
            <p:grpSpPr bwMode="auto">
              <a:xfrm>
                <a:off x="1104" y="2487"/>
                <a:ext cx="288" cy="288"/>
                <a:chOff x="1968" y="2592"/>
                <a:chExt cx="288" cy="288"/>
              </a:xfrm>
            </p:grpSpPr>
            <p:sp>
              <p:nvSpPr>
                <p:cNvPr id="343" name="Oval 6"/>
                <p:cNvSpPr>
                  <a:spLocks noChangeArrowheads="1"/>
                </p:cNvSpPr>
                <p:nvPr/>
              </p:nvSpPr>
              <p:spPr bwMode="auto">
                <a:xfrm>
                  <a:off x="1968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4" name="Line 7"/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8"/>
              <p:cNvGrpSpPr>
                <a:grpSpLocks/>
              </p:cNvGrpSpPr>
              <p:nvPr/>
            </p:nvGrpSpPr>
            <p:grpSpPr bwMode="auto">
              <a:xfrm>
                <a:off x="1536" y="2487"/>
                <a:ext cx="288" cy="288"/>
                <a:chOff x="2496" y="2784"/>
                <a:chExt cx="288" cy="288"/>
              </a:xfrm>
            </p:grpSpPr>
            <p:sp>
              <p:nvSpPr>
                <p:cNvPr id="341" name="Oval 9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2" name="Line 10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" name="Group 11"/>
              <p:cNvGrpSpPr>
                <a:grpSpLocks/>
              </p:cNvGrpSpPr>
              <p:nvPr/>
            </p:nvGrpSpPr>
            <p:grpSpPr bwMode="auto">
              <a:xfrm>
                <a:off x="1104" y="2871"/>
                <a:ext cx="288" cy="288"/>
                <a:chOff x="2160" y="2928"/>
                <a:chExt cx="288" cy="288"/>
              </a:xfrm>
            </p:grpSpPr>
            <p:sp>
              <p:nvSpPr>
                <p:cNvPr id="339" name="Oval 12"/>
                <p:cNvSpPr>
                  <a:spLocks noChangeArrowheads="1"/>
                </p:cNvSpPr>
                <p:nvPr/>
              </p:nvSpPr>
              <p:spPr bwMode="auto">
                <a:xfrm>
                  <a:off x="2160" y="2928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0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3072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" name="Group 14"/>
              <p:cNvGrpSpPr>
                <a:grpSpLocks/>
              </p:cNvGrpSpPr>
              <p:nvPr/>
            </p:nvGrpSpPr>
            <p:grpSpPr bwMode="auto">
              <a:xfrm>
                <a:off x="1536" y="2871"/>
                <a:ext cx="288" cy="288"/>
                <a:chOff x="2016" y="3456"/>
                <a:chExt cx="288" cy="288"/>
              </a:xfrm>
            </p:grpSpPr>
            <p:sp>
              <p:nvSpPr>
                <p:cNvPr id="337" name="Oval 15"/>
                <p:cNvSpPr>
                  <a:spLocks noChangeArrowheads="1"/>
                </p:cNvSpPr>
                <p:nvPr/>
              </p:nvSpPr>
              <p:spPr bwMode="auto">
                <a:xfrm>
                  <a:off x="2016" y="3456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" name="Line 16"/>
                <p:cNvSpPr>
                  <a:spLocks noChangeShapeType="1"/>
                </p:cNvSpPr>
                <p:nvPr/>
              </p:nvSpPr>
              <p:spPr bwMode="auto">
                <a:xfrm>
                  <a:off x="2064" y="3600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2" name="Oval 17"/>
              <p:cNvSpPr>
                <a:spLocks noChangeArrowheads="1"/>
              </p:cNvSpPr>
              <p:nvPr/>
            </p:nvSpPr>
            <p:spPr bwMode="auto">
              <a:xfrm>
                <a:off x="1392" y="2631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Oval 18"/>
              <p:cNvSpPr>
                <a:spLocks noChangeArrowheads="1"/>
              </p:cNvSpPr>
              <p:nvPr/>
            </p:nvSpPr>
            <p:spPr bwMode="auto">
              <a:xfrm>
                <a:off x="1824" y="3111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Oval 19"/>
              <p:cNvSpPr>
                <a:spLocks noChangeArrowheads="1"/>
              </p:cNvSpPr>
              <p:nvPr/>
            </p:nvSpPr>
            <p:spPr bwMode="auto">
              <a:xfrm>
                <a:off x="1440" y="3303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Oval 20"/>
              <p:cNvSpPr>
                <a:spLocks noChangeArrowheads="1"/>
              </p:cNvSpPr>
              <p:nvPr/>
            </p:nvSpPr>
            <p:spPr bwMode="auto">
              <a:xfrm>
                <a:off x="1344" y="3111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Oval 21"/>
              <p:cNvSpPr>
                <a:spLocks noChangeArrowheads="1"/>
              </p:cNvSpPr>
              <p:nvPr/>
            </p:nvSpPr>
            <p:spPr bwMode="auto">
              <a:xfrm>
                <a:off x="1056" y="3495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" name="Oval 22"/>
              <p:cNvSpPr>
                <a:spLocks noChangeArrowheads="1"/>
              </p:cNvSpPr>
              <p:nvPr/>
            </p:nvSpPr>
            <p:spPr bwMode="auto">
              <a:xfrm>
                <a:off x="1776" y="243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8" name="Group 23"/>
              <p:cNvGrpSpPr>
                <a:grpSpLocks/>
              </p:cNvGrpSpPr>
              <p:nvPr/>
            </p:nvGrpSpPr>
            <p:grpSpPr bwMode="auto">
              <a:xfrm>
                <a:off x="4128" y="2487"/>
                <a:ext cx="288" cy="288"/>
                <a:chOff x="3024" y="2592"/>
                <a:chExt cx="288" cy="288"/>
              </a:xfrm>
            </p:grpSpPr>
            <p:grpSp>
              <p:nvGrpSpPr>
                <p:cNvPr id="333" name="Group 24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3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4" name="Line 27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9" name="Oval 28"/>
              <p:cNvSpPr>
                <a:spLocks noChangeArrowheads="1"/>
              </p:cNvSpPr>
              <p:nvPr/>
            </p:nvSpPr>
            <p:spPr bwMode="auto">
              <a:xfrm>
                <a:off x="3130" y="328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0" name="Group 29"/>
              <p:cNvGrpSpPr>
                <a:grpSpLocks/>
              </p:cNvGrpSpPr>
              <p:nvPr/>
            </p:nvGrpSpPr>
            <p:grpSpPr bwMode="auto">
              <a:xfrm>
                <a:off x="3130" y="2804"/>
                <a:ext cx="96" cy="576"/>
                <a:chOff x="4944" y="720"/>
                <a:chExt cx="96" cy="576"/>
              </a:xfrm>
            </p:grpSpPr>
            <p:sp>
              <p:nvSpPr>
                <p:cNvPr id="331" name="Oval 30"/>
                <p:cNvSpPr>
                  <a:spLocks noChangeArrowheads="1"/>
                </p:cNvSpPr>
                <p:nvPr/>
              </p:nvSpPr>
              <p:spPr bwMode="auto">
                <a:xfrm>
                  <a:off x="4944" y="72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FFFF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2" name="Oval 31"/>
                <p:cNvSpPr>
                  <a:spLocks noChangeArrowheads="1"/>
                </p:cNvSpPr>
                <p:nvPr/>
              </p:nvSpPr>
              <p:spPr bwMode="auto">
                <a:xfrm>
                  <a:off x="4944" y="120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FFFF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1" name="Oval 32"/>
              <p:cNvSpPr>
                <a:spLocks noChangeArrowheads="1"/>
              </p:cNvSpPr>
              <p:nvPr/>
            </p:nvSpPr>
            <p:spPr bwMode="auto">
              <a:xfrm>
                <a:off x="3600" y="2439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" name="Oval 33"/>
              <p:cNvSpPr>
                <a:spLocks noChangeArrowheads="1"/>
              </p:cNvSpPr>
              <p:nvPr/>
            </p:nvSpPr>
            <p:spPr bwMode="auto">
              <a:xfrm>
                <a:off x="4032" y="282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" name="Oval 34"/>
              <p:cNvSpPr>
                <a:spLocks noChangeArrowheads="1"/>
              </p:cNvSpPr>
              <p:nvPr/>
            </p:nvSpPr>
            <p:spPr bwMode="auto">
              <a:xfrm>
                <a:off x="4272" y="239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4" name="Oval 35"/>
              <p:cNvSpPr>
                <a:spLocks noChangeArrowheads="1"/>
              </p:cNvSpPr>
              <p:nvPr/>
            </p:nvSpPr>
            <p:spPr bwMode="auto">
              <a:xfrm>
                <a:off x="4032" y="344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" name="Oval 36"/>
              <p:cNvSpPr>
                <a:spLocks noChangeArrowheads="1"/>
              </p:cNvSpPr>
              <p:nvPr/>
            </p:nvSpPr>
            <p:spPr bwMode="auto">
              <a:xfrm>
                <a:off x="3936" y="320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" name="Oval 37"/>
              <p:cNvSpPr>
                <a:spLocks noChangeArrowheads="1"/>
              </p:cNvSpPr>
              <p:nvPr/>
            </p:nvSpPr>
            <p:spPr bwMode="auto">
              <a:xfrm>
                <a:off x="3600" y="306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7" name="Group 38"/>
              <p:cNvGrpSpPr>
                <a:grpSpLocks/>
              </p:cNvGrpSpPr>
              <p:nvPr/>
            </p:nvGrpSpPr>
            <p:grpSpPr bwMode="auto">
              <a:xfrm>
                <a:off x="3696" y="2487"/>
                <a:ext cx="288" cy="288"/>
                <a:chOff x="3024" y="2592"/>
                <a:chExt cx="288" cy="288"/>
              </a:xfrm>
            </p:grpSpPr>
            <p:grpSp>
              <p:nvGrpSpPr>
                <p:cNvPr id="327" name="Group 39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29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8" name="Line 42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8" name="Group 43"/>
              <p:cNvGrpSpPr>
                <a:grpSpLocks/>
              </p:cNvGrpSpPr>
              <p:nvPr/>
            </p:nvGrpSpPr>
            <p:grpSpPr bwMode="auto">
              <a:xfrm>
                <a:off x="3696" y="2871"/>
                <a:ext cx="288" cy="288"/>
                <a:chOff x="3024" y="2592"/>
                <a:chExt cx="288" cy="288"/>
              </a:xfrm>
            </p:grpSpPr>
            <p:grpSp>
              <p:nvGrpSpPr>
                <p:cNvPr id="323" name="Group 44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25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4" name="Line 47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9" name="Group 48"/>
              <p:cNvGrpSpPr>
                <a:grpSpLocks/>
              </p:cNvGrpSpPr>
              <p:nvPr/>
            </p:nvGrpSpPr>
            <p:grpSpPr bwMode="auto">
              <a:xfrm>
                <a:off x="4128" y="2871"/>
                <a:ext cx="288" cy="288"/>
                <a:chOff x="3024" y="2592"/>
                <a:chExt cx="288" cy="288"/>
              </a:xfrm>
            </p:grpSpPr>
            <p:grpSp>
              <p:nvGrpSpPr>
                <p:cNvPr id="319" name="Group 49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21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0" name="Line 52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0" name="Group 53"/>
              <p:cNvGrpSpPr>
                <a:grpSpLocks/>
              </p:cNvGrpSpPr>
              <p:nvPr/>
            </p:nvGrpSpPr>
            <p:grpSpPr bwMode="auto">
              <a:xfrm>
                <a:off x="3696" y="3255"/>
                <a:ext cx="288" cy="288"/>
                <a:chOff x="3024" y="2592"/>
                <a:chExt cx="288" cy="288"/>
              </a:xfrm>
            </p:grpSpPr>
            <p:grpSp>
              <p:nvGrpSpPr>
                <p:cNvPr id="315" name="Group 54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1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6" name="Line 57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1" name="Group 58"/>
              <p:cNvGrpSpPr>
                <a:grpSpLocks/>
              </p:cNvGrpSpPr>
              <p:nvPr/>
            </p:nvGrpSpPr>
            <p:grpSpPr bwMode="auto">
              <a:xfrm>
                <a:off x="4128" y="3255"/>
                <a:ext cx="288" cy="288"/>
                <a:chOff x="3024" y="2592"/>
                <a:chExt cx="288" cy="288"/>
              </a:xfrm>
            </p:grpSpPr>
            <p:grpSp>
              <p:nvGrpSpPr>
                <p:cNvPr id="311" name="Group 59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13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2" name="Line 62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2" name="Group 63"/>
              <p:cNvGrpSpPr>
                <a:grpSpLocks/>
              </p:cNvGrpSpPr>
              <p:nvPr/>
            </p:nvGrpSpPr>
            <p:grpSpPr bwMode="auto">
              <a:xfrm>
                <a:off x="1104" y="3255"/>
                <a:ext cx="288" cy="288"/>
                <a:chOff x="1968" y="2592"/>
                <a:chExt cx="288" cy="288"/>
              </a:xfrm>
            </p:grpSpPr>
            <p:sp>
              <p:nvSpPr>
                <p:cNvPr id="309" name="Oval 64"/>
                <p:cNvSpPr>
                  <a:spLocks noChangeArrowheads="1"/>
                </p:cNvSpPr>
                <p:nvPr/>
              </p:nvSpPr>
              <p:spPr bwMode="auto">
                <a:xfrm>
                  <a:off x="1968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3" name="Group 66"/>
              <p:cNvGrpSpPr>
                <a:grpSpLocks/>
              </p:cNvGrpSpPr>
              <p:nvPr/>
            </p:nvGrpSpPr>
            <p:grpSpPr bwMode="auto">
              <a:xfrm>
                <a:off x="1536" y="3255"/>
                <a:ext cx="288" cy="288"/>
                <a:chOff x="2496" y="2784"/>
                <a:chExt cx="288" cy="288"/>
              </a:xfrm>
            </p:grpSpPr>
            <p:sp>
              <p:nvSpPr>
                <p:cNvPr id="307" name="Oval 67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" name="Line 68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4" name="Rectangle 69"/>
              <p:cNvSpPr>
                <a:spLocks noChangeArrowheads="1"/>
              </p:cNvSpPr>
              <p:nvPr/>
            </p:nvSpPr>
            <p:spPr bwMode="auto">
              <a:xfrm>
                <a:off x="960" y="2391"/>
                <a:ext cx="3600" cy="12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55" name="Group 70"/>
              <p:cNvGrpSpPr>
                <a:grpSpLocks/>
              </p:cNvGrpSpPr>
              <p:nvPr/>
            </p:nvGrpSpPr>
            <p:grpSpPr bwMode="auto">
              <a:xfrm>
                <a:off x="1920" y="2400"/>
                <a:ext cx="1680" cy="1296"/>
                <a:chOff x="1920" y="2160"/>
                <a:chExt cx="1680" cy="1296"/>
              </a:xfrm>
            </p:grpSpPr>
            <p:grpSp>
              <p:nvGrpSpPr>
                <p:cNvPr id="256" name="Group 71"/>
                <p:cNvGrpSpPr>
                  <a:grpSpLocks/>
                </p:cNvGrpSpPr>
                <p:nvPr/>
              </p:nvGrpSpPr>
              <p:grpSpPr bwMode="auto">
                <a:xfrm>
                  <a:off x="2400" y="2256"/>
                  <a:ext cx="288" cy="288"/>
                  <a:chOff x="1440" y="2592"/>
                  <a:chExt cx="288" cy="288"/>
                </a:xfrm>
              </p:grpSpPr>
              <p:sp>
                <p:nvSpPr>
                  <p:cNvPr id="305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592"/>
                    <a:ext cx="288" cy="288"/>
                  </a:xfrm>
                  <a:prstGeom prst="ellipse">
                    <a:avLst/>
                  </a:prstGeom>
                  <a:noFill/>
                  <a:ln w="571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9933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2736"/>
                    <a:ext cx="192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7" name="Group 74"/>
                <p:cNvGrpSpPr>
                  <a:grpSpLocks/>
                </p:cNvGrpSpPr>
                <p:nvPr/>
              </p:nvGrpSpPr>
              <p:grpSpPr bwMode="auto">
                <a:xfrm>
                  <a:off x="1968" y="2640"/>
                  <a:ext cx="288" cy="288"/>
                  <a:chOff x="1440" y="3120"/>
                  <a:chExt cx="288" cy="288"/>
                </a:xfrm>
              </p:grpSpPr>
              <p:sp>
                <p:nvSpPr>
                  <p:cNvPr id="303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3120"/>
                    <a:ext cx="288" cy="288"/>
                  </a:xfrm>
                  <a:prstGeom prst="ellipse">
                    <a:avLst/>
                  </a:prstGeom>
                  <a:noFill/>
                  <a:ln w="571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9933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3264"/>
                    <a:ext cx="192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8" name="Group 77"/>
                <p:cNvGrpSpPr>
                  <a:grpSpLocks/>
                </p:cNvGrpSpPr>
                <p:nvPr/>
              </p:nvGrpSpPr>
              <p:grpSpPr bwMode="auto">
                <a:xfrm>
                  <a:off x="1968" y="2256"/>
                  <a:ext cx="288" cy="288"/>
                  <a:chOff x="1056" y="2688"/>
                  <a:chExt cx="288" cy="288"/>
                </a:xfrm>
              </p:grpSpPr>
              <p:sp>
                <p:nvSpPr>
                  <p:cNvPr id="301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688"/>
                    <a:ext cx="288" cy="288"/>
                  </a:xfrm>
                  <a:prstGeom prst="ellipse">
                    <a:avLst/>
                  </a:prstGeom>
                  <a:noFill/>
                  <a:ln w="571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9933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832"/>
                    <a:ext cx="192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9" name="Group 80"/>
                <p:cNvGrpSpPr>
                  <a:grpSpLocks/>
                </p:cNvGrpSpPr>
                <p:nvPr/>
              </p:nvGrpSpPr>
              <p:grpSpPr bwMode="auto">
                <a:xfrm>
                  <a:off x="2400" y="2640"/>
                  <a:ext cx="288" cy="288"/>
                  <a:chOff x="1776" y="3120"/>
                  <a:chExt cx="288" cy="288"/>
                </a:xfrm>
              </p:grpSpPr>
              <p:sp>
                <p:nvSpPr>
                  <p:cNvPr id="299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20"/>
                    <a:ext cx="288" cy="288"/>
                  </a:xfrm>
                  <a:prstGeom prst="ellipse">
                    <a:avLst/>
                  </a:prstGeom>
                  <a:noFill/>
                  <a:ln w="571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9933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264"/>
                    <a:ext cx="192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0" name="Group 83"/>
                <p:cNvGrpSpPr>
                  <a:grpSpLocks/>
                </p:cNvGrpSpPr>
                <p:nvPr/>
              </p:nvGrpSpPr>
              <p:grpSpPr bwMode="auto">
                <a:xfrm>
                  <a:off x="2832" y="2256"/>
                  <a:ext cx="288" cy="288"/>
                  <a:chOff x="3024" y="2592"/>
                  <a:chExt cx="288" cy="288"/>
                </a:xfrm>
              </p:grpSpPr>
              <p:grpSp>
                <p:nvGrpSpPr>
                  <p:cNvPr id="295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3024" y="2592"/>
                    <a:ext cx="288" cy="288"/>
                    <a:chOff x="3024" y="2592"/>
                    <a:chExt cx="288" cy="288"/>
                  </a:xfrm>
                </p:grpSpPr>
                <p:sp>
                  <p:nvSpPr>
                    <p:cNvPr id="297" name="Oval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592"/>
                      <a:ext cx="288" cy="288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9933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8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2640"/>
                      <a:ext cx="0" cy="192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96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736"/>
                    <a:ext cx="192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1" name="Group 88"/>
                <p:cNvGrpSpPr>
                  <a:grpSpLocks/>
                </p:cNvGrpSpPr>
                <p:nvPr/>
              </p:nvGrpSpPr>
              <p:grpSpPr bwMode="auto">
                <a:xfrm>
                  <a:off x="2832" y="2640"/>
                  <a:ext cx="288" cy="288"/>
                  <a:chOff x="3024" y="2592"/>
                  <a:chExt cx="288" cy="288"/>
                </a:xfrm>
              </p:grpSpPr>
              <p:grpSp>
                <p:nvGrpSpPr>
                  <p:cNvPr id="291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3024" y="2592"/>
                    <a:ext cx="288" cy="288"/>
                    <a:chOff x="3024" y="2592"/>
                    <a:chExt cx="288" cy="288"/>
                  </a:xfrm>
                </p:grpSpPr>
                <p:sp>
                  <p:nvSpPr>
                    <p:cNvPr id="293" name="Oval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592"/>
                      <a:ext cx="288" cy="288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9933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2640"/>
                      <a:ext cx="0" cy="192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9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736"/>
                    <a:ext cx="192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2" name="Group 93"/>
                <p:cNvGrpSpPr>
                  <a:grpSpLocks/>
                </p:cNvGrpSpPr>
                <p:nvPr/>
              </p:nvGrpSpPr>
              <p:grpSpPr bwMode="auto">
                <a:xfrm>
                  <a:off x="3264" y="2256"/>
                  <a:ext cx="288" cy="288"/>
                  <a:chOff x="3024" y="2592"/>
                  <a:chExt cx="288" cy="288"/>
                </a:xfrm>
              </p:grpSpPr>
              <p:grpSp>
                <p:nvGrpSpPr>
                  <p:cNvPr id="287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3024" y="2592"/>
                    <a:ext cx="288" cy="288"/>
                    <a:chOff x="3024" y="2592"/>
                    <a:chExt cx="288" cy="288"/>
                  </a:xfrm>
                </p:grpSpPr>
                <p:sp>
                  <p:nvSpPr>
                    <p:cNvPr id="289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592"/>
                      <a:ext cx="288" cy="288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9933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0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2640"/>
                      <a:ext cx="0" cy="192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88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736"/>
                    <a:ext cx="192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3" name="Group 98"/>
                <p:cNvGrpSpPr>
                  <a:grpSpLocks/>
                </p:cNvGrpSpPr>
                <p:nvPr/>
              </p:nvGrpSpPr>
              <p:grpSpPr bwMode="auto">
                <a:xfrm>
                  <a:off x="3264" y="2640"/>
                  <a:ext cx="288" cy="288"/>
                  <a:chOff x="3024" y="2592"/>
                  <a:chExt cx="288" cy="288"/>
                </a:xfrm>
              </p:grpSpPr>
              <p:grpSp>
                <p:nvGrpSpPr>
                  <p:cNvPr id="283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3024" y="2592"/>
                    <a:ext cx="288" cy="288"/>
                    <a:chOff x="3024" y="2592"/>
                    <a:chExt cx="288" cy="288"/>
                  </a:xfrm>
                </p:grpSpPr>
                <p:sp>
                  <p:nvSpPr>
                    <p:cNvPr id="285" name="Oval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592"/>
                      <a:ext cx="288" cy="288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9933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6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2640"/>
                      <a:ext cx="0" cy="192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84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736"/>
                    <a:ext cx="192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4" name="Group 103"/>
                <p:cNvGrpSpPr>
                  <a:grpSpLocks/>
                </p:cNvGrpSpPr>
                <p:nvPr/>
              </p:nvGrpSpPr>
              <p:grpSpPr bwMode="auto">
                <a:xfrm>
                  <a:off x="2832" y="3024"/>
                  <a:ext cx="288" cy="288"/>
                  <a:chOff x="3024" y="2592"/>
                  <a:chExt cx="288" cy="288"/>
                </a:xfrm>
              </p:grpSpPr>
              <p:grpSp>
                <p:nvGrpSpPr>
                  <p:cNvPr id="279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3024" y="2592"/>
                    <a:ext cx="288" cy="288"/>
                    <a:chOff x="3024" y="2592"/>
                    <a:chExt cx="288" cy="288"/>
                  </a:xfrm>
                </p:grpSpPr>
                <p:sp>
                  <p:nvSpPr>
                    <p:cNvPr id="281" name="Oval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592"/>
                      <a:ext cx="288" cy="288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9933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2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2640"/>
                      <a:ext cx="0" cy="192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80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736"/>
                    <a:ext cx="192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5" name="Group 108"/>
                <p:cNvGrpSpPr>
                  <a:grpSpLocks/>
                </p:cNvGrpSpPr>
                <p:nvPr/>
              </p:nvGrpSpPr>
              <p:grpSpPr bwMode="auto">
                <a:xfrm>
                  <a:off x="3264" y="3024"/>
                  <a:ext cx="288" cy="288"/>
                  <a:chOff x="3024" y="2592"/>
                  <a:chExt cx="288" cy="288"/>
                </a:xfrm>
              </p:grpSpPr>
              <p:grpSp>
                <p:nvGrpSpPr>
                  <p:cNvPr id="275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3024" y="2592"/>
                    <a:ext cx="288" cy="288"/>
                    <a:chOff x="3024" y="2592"/>
                    <a:chExt cx="288" cy="288"/>
                  </a:xfrm>
                </p:grpSpPr>
                <p:sp>
                  <p:nvSpPr>
                    <p:cNvPr id="277" name="Oval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592"/>
                      <a:ext cx="288" cy="288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9933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8" name="Line 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2640"/>
                      <a:ext cx="0" cy="192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76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2736"/>
                    <a:ext cx="192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6" name="Group 113"/>
                <p:cNvGrpSpPr>
                  <a:grpSpLocks/>
                </p:cNvGrpSpPr>
                <p:nvPr/>
              </p:nvGrpSpPr>
              <p:grpSpPr bwMode="auto">
                <a:xfrm>
                  <a:off x="2400" y="3024"/>
                  <a:ext cx="288" cy="288"/>
                  <a:chOff x="1440" y="2592"/>
                  <a:chExt cx="288" cy="288"/>
                </a:xfrm>
              </p:grpSpPr>
              <p:sp>
                <p:nvSpPr>
                  <p:cNvPr id="273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592"/>
                    <a:ext cx="288" cy="288"/>
                  </a:xfrm>
                  <a:prstGeom prst="ellipse">
                    <a:avLst/>
                  </a:prstGeom>
                  <a:noFill/>
                  <a:ln w="571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9933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2736"/>
                    <a:ext cx="192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" name="Group 116"/>
                <p:cNvGrpSpPr>
                  <a:grpSpLocks/>
                </p:cNvGrpSpPr>
                <p:nvPr/>
              </p:nvGrpSpPr>
              <p:grpSpPr bwMode="auto">
                <a:xfrm>
                  <a:off x="1968" y="3024"/>
                  <a:ext cx="288" cy="288"/>
                  <a:chOff x="1056" y="2688"/>
                  <a:chExt cx="288" cy="288"/>
                </a:xfrm>
              </p:grpSpPr>
              <p:sp>
                <p:nvSpPr>
                  <p:cNvPr id="271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688"/>
                    <a:ext cx="288" cy="288"/>
                  </a:xfrm>
                  <a:prstGeom prst="ellipse">
                    <a:avLst/>
                  </a:prstGeom>
                  <a:noFill/>
                  <a:ln w="57150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9933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832"/>
                    <a:ext cx="192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8" name="Line 119"/>
                <p:cNvSpPr>
                  <a:spLocks noChangeShapeType="1"/>
                </p:cNvSpPr>
                <p:nvPr/>
              </p:nvSpPr>
              <p:spPr bwMode="auto">
                <a:xfrm>
                  <a:off x="2736" y="2160"/>
                  <a:ext cx="0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9" name="Line 120"/>
                <p:cNvSpPr>
                  <a:spLocks noChangeShapeType="1"/>
                </p:cNvSpPr>
                <p:nvPr/>
              </p:nvSpPr>
              <p:spPr bwMode="auto">
                <a:xfrm>
                  <a:off x="1920" y="2160"/>
                  <a:ext cx="0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0" name="Line 121"/>
                <p:cNvSpPr>
                  <a:spLocks noChangeShapeType="1"/>
                </p:cNvSpPr>
                <p:nvPr/>
              </p:nvSpPr>
              <p:spPr bwMode="auto">
                <a:xfrm>
                  <a:off x="3600" y="2160"/>
                  <a:ext cx="0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6" name="Text Box 122"/>
            <p:cNvSpPr txBox="1">
              <a:spLocks noChangeArrowheads="1"/>
            </p:cNvSpPr>
            <p:nvPr/>
          </p:nvSpPr>
          <p:spPr bwMode="auto">
            <a:xfrm>
              <a:off x="1584" y="2103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P</a:t>
              </a:r>
            </a:p>
          </p:txBody>
        </p:sp>
        <p:sp>
          <p:nvSpPr>
            <p:cNvPr id="117" name="Text Box 123"/>
            <p:cNvSpPr txBox="1">
              <a:spLocks noChangeArrowheads="1"/>
            </p:cNvSpPr>
            <p:nvPr/>
          </p:nvSpPr>
          <p:spPr bwMode="auto">
            <a:xfrm>
              <a:off x="3696" y="206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N</a:t>
              </a:r>
            </a:p>
          </p:txBody>
        </p:sp>
      </p:grpSp>
      <p:grpSp>
        <p:nvGrpSpPr>
          <p:cNvPr id="345" name="Group 124"/>
          <p:cNvGrpSpPr>
            <a:grpSpLocks/>
          </p:cNvGrpSpPr>
          <p:nvPr/>
        </p:nvGrpSpPr>
        <p:grpSpPr bwMode="auto">
          <a:xfrm>
            <a:off x="3276600" y="3962400"/>
            <a:ext cx="2667000" cy="2057400"/>
            <a:chOff x="2016" y="1776"/>
            <a:chExt cx="1680" cy="1296"/>
          </a:xfrm>
        </p:grpSpPr>
        <p:sp>
          <p:nvSpPr>
            <p:cNvPr id="346" name="Rectangle 125"/>
            <p:cNvSpPr>
              <a:spLocks noChangeArrowheads="1"/>
            </p:cNvSpPr>
            <p:nvPr/>
          </p:nvSpPr>
          <p:spPr bwMode="auto">
            <a:xfrm>
              <a:off x="2016" y="1776"/>
              <a:ext cx="1680" cy="129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7" name="Group 126"/>
            <p:cNvGrpSpPr>
              <a:grpSpLocks/>
            </p:cNvGrpSpPr>
            <p:nvPr/>
          </p:nvGrpSpPr>
          <p:grpSpPr bwMode="auto">
            <a:xfrm>
              <a:off x="2016" y="1776"/>
              <a:ext cx="1680" cy="1296"/>
              <a:chOff x="1920" y="2160"/>
              <a:chExt cx="1680" cy="1296"/>
            </a:xfrm>
          </p:grpSpPr>
          <p:grpSp>
            <p:nvGrpSpPr>
              <p:cNvPr id="348" name="Group 127"/>
              <p:cNvGrpSpPr>
                <a:grpSpLocks/>
              </p:cNvGrpSpPr>
              <p:nvPr/>
            </p:nvGrpSpPr>
            <p:grpSpPr bwMode="auto">
              <a:xfrm>
                <a:off x="2400" y="2256"/>
                <a:ext cx="288" cy="288"/>
                <a:chOff x="1440" y="2592"/>
                <a:chExt cx="288" cy="288"/>
              </a:xfrm>
            </p:grpSpPr>
            <p:sp>
              <p:nvSpPr>
                <p:cNvPr id="397" name="Oval 128"/>
                <p:cNvSpPr>
                  <a:spLocks noChangeArrowheads="1"/>
                </p:cNvSpPr>
                <p:nvPr/>
              </p:nvSpPr>
              <p:spPr bwMode="auto">
                <a:xfrm>
                  <a:off x="1440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8" name="Line 129"/>
                <p:cNvSpPr>
                  <a:spLocks noChangeShapeType="1"/>
                </p:cNvSpPr>
                <p:nvPr/>
              </p:nvSpPr>
              <p:spPr bwMode="auto">
                <a:xfrm>
                  <a:off x="1488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" name="Group 130"/>
              <p:cNvGrpSpPr>
                <a:grpSpLocks/>
              </p:cNvGrpSpPr>
              <p:nvPr/>
            </p:nvGrpSpPr>
            <p:grpSpPr bwMode="auto">
              <a:xfrm>
                <a:off x="1968" y="2640"/>
                <a:ext cx="288" cy="288"/>
                <a:chOff x="1440" y="3120"/>
                <a:chExt cx="288" cy="288"/>
              </a:xfrm>
            </p:grpSpPr>
            <p:sp>
              <p:nvSpPr>
                <p:cNvPr id="395" name="Oval 131"/>
                <p:cNvSpPr>
                  <a:spLocks noChangeArrowheads="1"/>
                </p:cNvSpPr>
                <p:nvPr/>
              </p:nvSpPr>
              <p:spPr bwMode="auto">
                <a:xfrm>
                  <a:off x="1440" y="312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6" name="Line 132"/>
                <p:cNvSpPr>
                  <a:spLocks noChangeShapeType="1"/>
                </p:cNvSpPr>
                <p:nvPr/>
              </p:nvSpPr>
              <p:spPr bwMode="auto">
                <a:xfrm>
                  <a:off x="1488" y="3264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0" name="Group 133"/>
              <p:cNvGrpSpPr>
                <a:grpSpLocks/>
              </p:cNvGrpSpPr>
              <p:nvPr/>
            </p:nvGrpSpPr>
            <p:grpSpPr bwMode="auto">
              <a:xfrm>
                <a:off x="1968" y="2256"/>
                <a:ext cx="288" cy="288"/>
                <a:chOff x="1056" y="2688"/>
                <a:chExt cx="288" cy="288"/>
              </a:xfrm>
            </p:grpSpPr>
            <p:sp>
              <p:nvSpPr>
                <p:cNvPr id="393" name="Oval 134"/>
                <p:cNvSpPr>
                  <a:spLocks noChangeArrowheads="1"/>
                </p:cNvSpPr>
                <p:nvPr/>
              </p:nvSpPr>
              <p:spPr bwMode="auto">
                <a:xfrm>
                  <a:off x="1056" y="2688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4" name="Line 135"/>
                <p:cNvSpPr>
                  <a:spLocks noChangeShapeType="1"/>
                </p:cNvSpPr>
                <p:nvPr/>
              </p:nvSpPr>
              <p:spPr bwMode="auto">
                <a:xfrm>
                  <a:off x="1104" y="2832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1" name="Group 136"/>
              <p:cNvGrpSpPr>
                <a:grpSpLocks/>
              </p:cNvGrpSpPr>
              <p:nvPr/>
            </p:nvGrpSpPr>
            <p:grpSpPr bwMode="auto">
              <a:xfrm>
                <a:off x="2400" y="2640"/>
                <a:ext cx="288" cy="288"/>
                <a:chOff x="1776" y="3120"/>
                <a:chExt cx="288" cy="288"/>
              </a:xfrm>
            </p:grpSpPr>
            <p:sp>
              <p:nvSpPr>
                <p:cNvPr id="391" name="Oval 137"/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2" name="Line 138"/>
                <p:cNvSpPr>
                  <a:spLocks noChangeShapeType="1"/>
                </p:cNvSpPr>
                <p:nvPr/>
              </p:nvSpPr>
              <p:spPr bwMode="auto">
                <a:xfrm>
                  <a:off x="1824" y="3264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2" name="Group 139"/>
              <p:cNvGrpSpPr>
                <a:grpSpLocks/>
              </p:cNvGrpSpPr>
              <p:nvPr/>
            </p:nvGrpSpPr>
            <p:grpSpPr bwMode="auto">
              <a:xfrm>
                <a:off x="2832" y="2256"/>
                <a:ext cx="288" cy="288"/>
                <a:chOff x="3024" y="2592"/>
                <a:chExt cx="288" cy="288"/>
              </a:xfrm>
            </p:grpSpPr>
            <p:grpSp>
              <p:nvGrpSpPr>
                <p:cNvPr id="387" name="Group 140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89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8" name="Line 143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3" name="Group 144"/>
              <p:cNvGrpSpPr>
                <a:grpSpLocks/>
              </p:cNvGrpSpPr>
              <p:nvPr/>
            </p:nvGrpSpPr>
            <p:grpSpPr bwMode="auto">
              <a:xfrm>
                <a:off x="2832" y="2640"/>
                <a:ext cx="288" cy="288"/>
                <a:chOff x="3024" y="2592"/>
                <a:chExt cx="288" cy="288"/>
              </a:xfrm>
            </p:grpSpPr>
            <p:grpSp>
              <p:nvGrpSpPr>
                <p:cNvPr id="383" name="Group 145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85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6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4" name="Line 148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4" name="Group 149"/>
              <p:cNvGrpSpPr>
                <a:grpSpLocks/>
              </p:cNvGrpSpPr>
              <p:nvPr/>
            </p:nvGrpSpPr>
            <p:grpSpPr bwMode="auto">
              <a:xfrm>
                <a:off x="3264" y="2256"/>
                <a:ext cx="288" cy="288"/>
                <a:chOff x="3024" y="2592"/>
                <a:chExt cx="288" cy="288"/>
              </a:xfrm>
            </p:grpSpPr>
            <p:grpSp>
              <p:nvGrpSpPr>
                <p:cNvPr id="379" name="Group 150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81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0" name="Line 153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5" name="Group 154"/>
              <p:cNvGrpSpPr>
                <a:grpSpLocks/>
              </p:cNvGrpSpPr>
              <p:nvPr/>
            </p:nvGrpSpPr>
            <p:grpSpPr bwMode="auto">
              <a:xfrm>
                <a:off x="3264" y="2640"/>
                <a:ext cx="288" cy="288"/>
                <a:chOff x="3024" y="2592"/>
                <a:chExt cx="288" cy="288"/>
              </a:xfrm>
            </p:grpSpPr>
            <p:grpSp>
              <p:nvGrpSpPr>
                <p:cNvPr id="375" name="Group 155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77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8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6" name="Line 158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" name="Group 159"/>
              <p:cNvGrpSpPr>
                <a:grpSpLocks/>
              </p:cNvGrpSpPr>
              <p:nvPr/>
            </p:nvGrpSpPr>
            <p:grpSpPr bwMode="auto">
              <a:xfrm>
                <a:off x="2832" y="3024"/>
                <a:ext cx="288" cy="288"/>
                <a:chOff x="3024" y="2592"/>
                <a:chExt cx="288" cy="288"/>
              </a:xfrm>
            </p:grpSpPr>
            <p:grpSp>
              <p:nvGrpSpPr>
                <p:cNvPr id="371" name="Group 160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73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4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2" name="Line 163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7" name="Group 164"/>
              <p:cNvGrpSpPr>
                <a:grpSpLocks/>
              </p:cNvGrpSpPr>
              <p:nvPr/>
            </p:nvGrpSpPr>
            <p:grpSpPr bwMode="auto">
              <a:xfrm>
                <a:off x="3264" y="3024"/>
                <a:ext cx="288" cy="288"/>
                <a:chOff x="3024" y="2592"/>
                <a:chExt cx="288" cy="288"/>
              </a:xfrm>
            </p:grpSpPr>
            <p:grpSp>
              <p:nvGrpSpPr>
                <p:cNvPr id="367" name="Group 165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69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571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68" name="Line 168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" name="Group 169"/>
              <p:cNvGrpSpPr>
                <a:grpSpLocks/>
              </p:cNvGrpSpPr>
              <p:nvPr/>
            </p:nvGrpSpPr>
            <p:grpSpPr bwMode="auto">
              <a:xfrm>
                <a:off x="2400" y="3024"/>
                <a:ext cx="288" cy="288"/>
                <a:chOff x="1440" y="2592"/>
                <a:chExt cx="288" cy="288"/>
              </a:xfrm>
            </p:grpSpPr>
            <p:sp>
              <p:nvSpPr>
                <p:cNvPr id="365" name="Oval 170"/>
                <p:cNvSpPr>
                  <a:spLocks noChangeArrowheads="1"/>
                </p:cNvSpPr>
                <p:nvPr/>
              </p:nvSpPr>
              <p:spPr bwMode="auto">
                <a:xfrm>
                  <a:off x="1440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6" name="Line 171"/>
                <p:cNvSpPr>
                  <a:spLocks noChangeShapeType="1"/>
                </p:cNvSpPr>
                <p:nvPr/>
              </p:nvSpPr>
              <p:spPr bwMode="auto">
                <a:xfrm>
                  <a:off x="1488" y="2736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9" name="Group 172"/>
              <p:cNvGrpSpPr>
                <a:grpSpLocks/>
              </p:cNvGrpSpPr>
              <p:nvPr/>
            </p:nvGrpSpPr>
            <p:grpSpPr bwMode="auto">
              <a:xfrm>
                <a:off x="1968" y="3024"/>
                <a:ext cx="288" cy="288"/>
                <a:chOff x="1056" y="2688"/>
                <a:chExt cx="288" cy="288"/>
              </a:xfrm>
            </p:grpSpPr>
            <p:sp>
              <p:nvSpPr>
                <p:cNvPr id="363" name="Oval 173"/>
                <p:cNvSpPr>
                  <a:spLocks noChangeArrowheads="1"/>
                </p:cNvSpPr>
                <p:nvPr/>
              </p:nvSpPr>
              <p:spPr bwMode="auto">
                <a:xfrm>
                  <a:off x="1056" y="2688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4" name="Line 174"/>
                <p:cNvSpPr>
                  <a:spLocks noChangeShapeType="1"/>
                </p:cNvSpPr>
                <p:nvPr/>
              </p:nvSpPr>
              <p:spPr bwMode="auto">
                <a:xfrm>
                  <a:off x="1104" y="2832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0" name="Line 175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1" name="Line 176"/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" name="Line 177"/>
              <p:cNvSpPr>
                <a:spLocks noChangeShapeType="1"/>
              </p:cNvSpPr>
              <p:nvPr/>
            </p:nvSpPr>
            <p:spPr bwMode="auto">
              <a:xfrm>
                <a:off x="3600" y="2160"/>
                <a:ext cx="0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99" name="Group 178"/>
          <p:cNvGrpSpPr>
            <a:grpSpLocks/>
          </p:cNvGrpSpPr>
          <p:nvPr/>
        </p:nvGrpSpPr>
        <p:grpSpPr bwMode="auto">
          <a:xfrm>
            <a:off x="3276600" y="3475038"/>
            <a:ext cx="2667000" cy="473075"/>
            <a:chOff x="1920" y="2093"/>
            <a:chExt cx="1680" cy="298"/>
          </a:xfrm>
        </p:grpSpPr>
        <p:sp>
          <p:nvSpPr>
            <p:cNvPr id="400" name="Line 179"/>
            <p:cNvSpPr>
              <a:spLocks noChangeShapeType="1"/>
            </p:cNvSpPr>
            <p:nvPr/>
          </p:nvSpPr>
          <p:spPr bwMode="auto">
            <a:xfrm>
              <a:off x="1920" y="2151"/>
              <a:ext cx="0" cy="24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Line 180"/>
            <p:cNvSpPr>
              <a:spLocks noChangeShapeType="1"/>
            </p:cNvSpPr>
            <p:nvPr/>
          </p:nvSpPr>
          <p:spPr bwMode="auto">
            <a:xfrm>
              <a:off x="3600" y="2151"/>
              <a:ext cx="0" cy="24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Line 181"/>
            <p:cNvSpPr>
              <a:spLocks noChangeShapeType="1"/>
            </p:cNvSpPr>
            <p:nvPr/>
          </p:nvSpPr>
          <p:spPr bwMode="auto">
            <a:xfrm>
              <a:off x="3216" y="2247"/>
              <a:ext cx="384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" name="Line 182"/>
            <p:cNvSpPr>
              <a:spLocks noChangeShapeType="1"/>
            </p:cNvSpPr>
            <p:nvPr/>
          </p:nvSpPr>
          <p:spPr bwMode="auto">
            <a:xfrm rot="-10800000">
              <a:off x="1920" y="2247"/>
              <a:ext cx="384" cy="1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Text Box 183"/>
            <p:cNvSpPr txBox="1">
              <a:spLocks noChangeArrowheads="1"/>
            </p:cNvSpPr>
            <p:nvPr/>
          </p:nvSpPr>
          <p:spPr bwMode="auto">
            <a:xfrm>
              <a:off x="2544" y="2093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9900FF"/>
                  </a:solidFill>
                </a:rPr>
                <a:t>PN</a:t>
              </a:r>
              <a:r>
                <a:rPr lang="zh-CN" altLang="en-US" b="1">
                  <a:solidFill>
                    <a:srgbClr val="9900FF"/>
                  </a:solidFill>
                </a:rPr>
                <a:t>结</a:t>
              </a:r>
            </a:p>
          </p:txBody>
        </p:sp>
      </p:grpSp>
      <p:sp>
        <p:nvSpPr>
          <p:cNvPr id="405" name="Text Box 184"/>
          <p:cNvSpPr txBox="1">
            <a:spLocks noChangeArrowheads="1"/>
          </p:cNvSpPr>
          <p:nvPr/>
        </p:nvSpPr>
        <p:spPr bwMode="auto">
          <a:xfrm>
            <a:off x="1676400" y="60960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图 　</a:t>
            </a:r>
            <a:r>
              <a:rPr lang="en-US" altLang="zh-CN" b="1">
                <a:solidFill>
                  <a:srgbClr val="FF00FF"/>
                </a:solidFill>
                <a:ea typeface="黑体" panose="02010609060101010101" pitchFamily="49" charset="-122"/>
              </a:rPr>
              <a:t>PN </a:t>
            </a: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结的形成</a:t>
            </a:r>
          </a:p>
        </p:txBody>
      </p:sp>
      <p:sp>
        <p:nvSpPr>
          <p:cNvPr id="406" name="Rectangle 185"/>
          <p:cNvSpPr>
            <a:spLocks noChangeArrowheads="1"/>
          </p:cNvSpPr>
          <p:nvPr/>
        </p:nvSpPr>
        <p:spPr bwMode="auto">
          <a:xfrm>
            <a:off x="685800" y="2644775"/>
            <a:ext cx="3275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accent2"/>
                </a:solidFill>
                <a:ea typeface="黑体" panose="02010609060101010101" pitchFamily="49" charset="-122"/>
              </a:rPr>
              <a:t>一、</a:t>
            </a:r>
            <a:r>
              <a:rPr lang="en-US" altLang="zh-CN" sz="3200" b="1">
                <a:solidFill>
                  <a:schemeClr val="accent2"/>
                </a:solidFill>
                <a:ea typeface="黑体" panose="02010609060101010101" pitchFamily="49" charset="-122"/>
              </a:rPr>
              <a:t>PN </a:t>
            </a:r>
            <a:r>
              <a:rPr lang="zh-CN" altLang="en-US" sz="3200" b="1">
                <a:solidFill>
                  <a:schemeClr val="accent2"/>
                </a:solidFill>
                <a:ea typeface="黑体" panose="02010609060101010101" pitchFamily="49" charset="-122"/>
              </a:rPr>
              <a:t>结的形成</a:t>
            </a:r>
          </a:p>
        </p:txBody>
      </p:sp>
      <p:sp>
        <p:nvSpPr>
          <p:cNvPr id="407" name="Text Box 186"/>
          <p:cNvSpPr txBox="1">
            <a:spLocks noChangeArrowheads="1"/>
          </p:cNvSpPr>
          <p:nvPr/>
        </p:nvSpPr>
        <p:spPr bwMode="auto">
          <a:xfrm>
            <a:off x="3584274" y="565232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1.1.3　</a:t>
            </a:r>
            <a:r>
              <a:rPr lang="en-US" altLang="zh-CN" sz="3200" b="1" dirty="0">
                <a:solidFill>
                  <a:srgbClr val="FF0000"/>
                </a:solidFill>
              </a:rPr>
              <a:t>PN</a:t>
            </a:r>
            <a:r>
              <a:rPr lang="zh-CN" altLang="en-US" sz="3200" b="1" dirty="0">
                <a:solidFill>
                  <a:srgbClr val="FF0000"/>
                </a:solidFill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156085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552" name="Text Box 2"/>
          <p:cNvSpPr txBox="1">
            <a:spLocks noChangeArrowheads="1"/>
          </p:cNvSpPr>
          <p:nvPr/>
        </p:nvSpPr>
        <p:spPr bwMode="auto">
          <a:xfrm>
            <a:off x="2478597" y="508000"/>
            <a:ext cx="480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 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PN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结的单向导电性</a:t>
            </a:r>
          </a:p>
        </p:txBody>
      </p:sp>
      <p:sp>
        <p:nvSpPr>
          <p:cNvPr id="553" name="Text Box 3"/>
          <p:cNvSpPr txBox="1">
            <a:spLocks noChangeArrowheads="1"/>
          </p:cNvSpPr>
          <p:nvPr/>
        </p:nvSpPr>
        <p:spPr bwMode="auto">
          <a:xfrm>
            <a:off x="838200" y="1263650"/>
            <a:ext cx="6096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9900FF"/>
                </a:solidFill>
              </a:rPr>
              <a:t>1. </a:t>
            </a:r>
            <a:r>
              <a:rPr lang="en-US" altLang="zh-CN" sz="26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PN</a:t>
            </a:r>
            <a:r>
              <a:rPr lang="zh-CN" altLang="en-US" sz="26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 </a:t>
            </a:r>
            <a:r>
              <a:rPr lang="zh-CN" altLang="en-US" sz="2600" b="1">
                <a:solidFill>
                  <a:srgbClr val="9900FF"/>
                </a:solidFill>
              </a:rPr>
              <a:t>外加正向电压时处于导通状态</a:t>
            </a:r>
          </a:p>
        </p:txBody>
      </p:sp>
      <p:sp>
        <p:nvSpPr>
          <p:cNvPr id="554" name="Text Box 4"/>
          <p:cNvSpPr txBox="1">
            <a:spLocks noChangeArrowheads="1"/>
          </p:cNvSpPr>
          <p:nvPr/>
        </p:nvSpPr>
        <p:spPr bwMode="auto">
          <a:xfrm>
            <a:off x="838200" y="1843088"/>
            <a:ext cx="4267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又称正向偏置，简称正偏。</a:t>
            </a:r>
          </a:p>
        </p:txBody>
      </p:sp>
      <p:grpSp>
        <p:nvGrpSpPr>
          <p:cNvPr id="555" name="Group 5"/>
          <p:cNvGrpSpPr>
            <a:grpSpLocks/>
          </p:cNvGrpSpPr>
          <p:nvPr/>
        </p:nvGrpSpPr>
        <p:grpSpPr bwMode="auto">
          <a:xfrm>
            <a:off x="3048000" y="2895600"/>
            <a:ext cx="228600" cy="1905000"/>
            <a:chOff x="2352" y="1536"/>
            <a:chExt cx="144" cy="1200"/>
          </a:xfrm>
        </p:grpSpPr>
        <p:sp>
          <p:nvSpPr>
            <p:cNvPr id="556" name="Oval 6"/>
            <p:cNvSpPr>
              <a:spLocks noChangeArrowheads="1"/>
            </p:cNvSpPr>
            <p:nvPr/>
          </p:nvSpPr>
          <p:spPr bwMode="auto">
            <a:xfrm>
              <a:off x="2352" y="2640"/>
              <a:ext cx="96" cy="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557" name="Oval 7"/>
            <p:cNvSpPr>
              <a:spLocks noChangeArrowheads="1"/>
            </p:cNvSpPr>
            <p:nvPr/>
          </p:nvSpPr>
          <p:spPr bwMode="auto">
            <a:xfrm>
              <a:off x="2400" y="1536"/>
              <a:ext cx="96" cy="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58" name="Group 8"/>
          <p:cNvGrpSpPr>
            <a:grpSpLocks/>
          </p:cNvGrpSpPr>
          <p:nvPr/>
        </p:nvGrpSpPr>
        <p:grpSpPr bwMode="auto">
          <a:xfrm>
            <a:off x="3162300" y="5410200"/>
            <a:ext cx="1708150" cy="457200"/>
            <a:chOff x="1992" y="3408"/>
            <a:chExt cx="1076" cy="288"/>
          </a:xfrm>
        </p:grpSpPr>
        <p:sp>
          <p:nvSpPr>
            <p:cNvPr id="559" name="Freeform 9"/>
            <p:cNvSpPr>
              <a:spLocks/>
            </p:cNvSpPr>
            <p:nvPr/>
          </p:nvSpPr>
          <p:spPr bwMode="auto">
            <a:xfrm>
              <a:off x="2304" y="3424"/>
              <a:ext cx="464" cy="1"/>
            </a:xfrm>
            <a:custGeom>
              <a:avLst/>
              <a:gdLst>
                <a:gd name="T0" fmla="*/ 0 w 464"/>
                <a:gd name="T1" fmla="*/ 0 h 1"/>
                <a:gd name="T2" fmla="*/ 464 w 464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4" h="1">
                  <a:moveTo>
                    <a:pt x="0" y="0"/>
                  </a:moveTo>
                  <a:lnTo>
                    <a:pt x="464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" name="Text Box 10"/>
            <p:cNvSpPr txBox="1">
              <a:spLocks noChangeArrowheads="1"/>
            </p:cNvSpPr>
            <p:nvPr/>
          </p:nvSpPr>
          <p:spPr bwMode="auto">
            <a:xfrm>
              <a:off x="1992" y="3408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FF0000"/>
                  </a:solidFill>
                </a:rPr>
                <a:t>外电场方向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61" name="Group 11"/>
          <p:cNvGrpSpPr>
            <a:grpSpLocks/>
          </p:cNvGrpSpPr>
          <p:nvPr/>
        </p:nvGrpSpPr>
        <p:grpSpPr bwMode="auto">
          <a:xfrm>
            <a:off x="3143250" y="4953000"/>
            <a:ext cx="1708150" cy="457200"/>
            <a:chOff x="1980" y="3120"/>
            <a:chExt cx="1076" cy="288"/>
          </a:xfrm>
        </p:grpSpPr>
        <p:sp>
          <p:nvSpPr>
            <p:cNvPr id="562" name="Text Box 12"/>
            <p:cNvSpPr txBox="1">
              <a:spLocks noChangeArrowheads="1"/>
            </p:cNvSpPr>
            <p:nvPr/>
          </p:nvSpPr>
          <p:spPr bwMode="auto">
            <a:xfrm>
              <a:off x="1980" y="3120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/>
                <a:t>内电场方向</a:t>
              </a:r>
              <a:endParaRPr lang="zh-CN" altLang="en-US"/>
            </a:p>
          </p:txBody>
        </p:sp>
        <p:sp>
          <p:nvSpPr>
            <p:cNvPr id="563" name="Line 13"/>
            <p:cNvSpPr>
              <a:spLocks noChangeShapeType="1"/>
            </p:cNvSpPr>
            <p:nvPr/>
          </p:nvSpPr>
          <p:spPr bwMode="auto">
            <a:xfrm flipH="1">
              <a:off x="2172" y="3120"/>
              <a:ext cx="6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4" name="Group 14"/>
          <p:cNvGrpSpPr>
            <a:grpSpLocks/>
          </p:cNvGrpSpPr>
          <p:nvPr/>
        </p:nvGrpSpPr>
        <p:grpSpPr bwMode="auto">
          <a:xfrm>
            <a:off x="1295400" y="3429000"/>
            <a:ext cx="1905000" cy="685800"/>
            <a:chOff x="1248" y="1872"/>
            <a:chExt cx="1200" cy="432"/>
          </a:xfrm>
        </p:grpSpPr>
        <p:grpSp>
          <p:nvGrpSpPr>
            <p:cNvPr id="565" name="Group 15"/>
            <p:cNvGrpSpPr>
              <a:grpSpLocks/>
            </p:cNvGrpSpPr>
            <p:nvPr/>
          </p:nvGrpSpPr>
          <p:grpSpPr bwMode="auto">
            <a:xfrm>
              <a:off x="1248" y="1872"/>
              <a:ext cx="576" cy="96"/>
              <a:chOff x="1248" y="1872"/>
              <a:chExt cx="576" cy="96"/>
            </a:xfrm>
          </p:grpSpPr>
          <p:sp>
            <p:nvSpPr>
              <p:cNvPr id="569" name="Oval 16"/>
              <p:cNvSpPr>
                <a:spLocks noChangeArrowheads="1"/>
              </p:cNvSpPr>
              <p:nvPr/>
            </p:nvSpPr>
            <p:spPr bwMode="auto">
              <a:xfrm>
                <a:off x="1248" y="187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0" name="Oval 17"/>
              <p:cNvSpPr>
                <a:spLocks noChangeArrowheads="1"/>
              </p:cNvSpPr>
              <p:nvPr/>
            </p:nvSpPr>
            <p:spPr bwMode="auto">
              <a:xfrm>
                <a:off x="1728" y="1872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8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71" name="Line 18"/>
              <p:cNvSpPr>
                <a:spLocks noChangeShapeType="1"/>
              </p:cNvSpPr>
              <p:nvPr/>
            </p:nvSpPr>
            <p:spPr bwMode="auto">
              <a:xfrm>
                <a:off x="1392" y="1920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6" name="Group 19"/>
            <p:cNvGrpSpPr>
              <a:grpSpLocks/>
            </p:cNvGrpSpPr>
            <p:nvPr/>
          </p:nvGrpSpPr>
          <p:grpSpPr bwMode="auto">
            <a:xfrm>
              <a:off x="1968" y="1872"/>
              <a:ext cx="480" cy="432"/>
              <a:chOff x="1968" y="1872"/>
              <a:chExt cx="480" cy="432"/>
            </a:xfrm>
          </p:grpSpPr>
          <p:sp>
            <p:nvSpPr>
              <p:cNvPr id="567" name="Oval 20"/>
              <p:cNvSpPr>
                <a:spLocks noChangeArrowheads="1"/>
              </p:cNvSpPr>
              <p:nvPr/>
            </p:nvSpPr>
            <p:spPr bwMode="auto">
              <a:xfrm>
                <a:off x="2352" y="1872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8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68" name="Oval 21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800" b="1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72" name="Group 22"/>
          <p:cNvGrpSpPr>
            <a:grpSpLocks/>
          </p:cNvGrpSpPr>
          <p:nvPr/>
        </p:nvGrpSpPr>
        <p:grpSpPr bwMode="auto">
          <a:xfrm>
            <a:off x="2667000" y="2819400"/>
            <a:ext cx="2590800" cy="2057400"/>
            <a:chOff x="2160" y="1488"/>
            <a:chExt cx="1632" cy="1296"/>
          </a:xfrm>
        </p:grpSpPr>
        <p:sp>
          <p:nvSpPr>
            <p:cNvPr id="573" name="Line 23"/>
            <p:cNvSpPr>
              <a:spLocks noChangeShapeType="1"/>
            </p:cNvSpPr>
            <p:nvPr/>
          </p:nvSpPr>
          <p:spPr bwMode="auto">
            <a:xfrm>
              <a:off x="2160" y="1488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" name="Line 24"/>
            <p:cNvSpPr>
              <a:spLocks noChangeShapeType="1"/>
            </p:cNvSpPr>
            <p:nvPr/>
          </p:nvSpPr>
          <p:spPr bwMode="auto">
            <a:xfrm>
              <a:off x="3792" y="1488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5" name="Group 25"/>
          <p:cNvGrpSpPr>
            <a:grpSpLocks/>
          </p:cNvGrpSpPr>
          <p:nvPr/>
        </p:nvGrpSpPr>
        <p:grpSpPr bwMode="auto">
          <a:xfrm>
            <a:off x="4724400" y="3352800"/>
            <a:ext cx="2651125" cy="228600"/>
            <a:chOff x="3408" y="1824"/>
            <a:chExt cx="1670" cy="144"/>
          </a:xfrm>
        </p:grpSpPr>
        <p:grpSp>
          <p:nvGrpSpPr>
            <p:cNvPr id="576" name="Group 26"/>
            <p:cNvGrpSpPr>
              <a:grpSpLocks/>
            </p:cNvGrpSpPr>
            <p:nvPr/>
          </p:nvGrpSpPr>
          <p:grpSpPr bwMode="auto">
            <a:xfrm>
              <a:off x="4790" y="1826"/>
              <a:ext cx="288" cy="96"/>
              <a:chOff x="4944" y="1536"/>
              <a:chExt cx="288" cy="96"/>
            </a:xfrm>
          </p:grpSpPr>
          <p:sp>
            <p:nvSpPr>
              <p:cNvPr id="580" name="Oval 27"/>
              <p:cNvSpPr>
                <a:spLocks noChangeArrowheads="1"/>
              </p:cNvSpPr>
              <p:nvPr/>
            </p:nvSpPr>
            <p:spPr bwMode="auto">
              <a:xfrm>
                <a:off x="5136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1" name="Line 28"/>
              <p:cNvSpPr>
                <a:spLocks noChangeShapeType="1"/>
              </p:cNvSpPr>
              <p:nvPr/>
            </p:nvSpPr>
            <p:spPr bwMode="auto">
              <a:xfrm flipH="1">
                <a:off x="4944" y="158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7" name="Oval 29"/>
            <p:cNvSpPr>
              <a:spLocks noChangeArrowheads="1"/>
            </p:cNvSpPr>
            <p:nvPr/>
          </p:nvSpPr>
          <p:spPr bwMode="auto">
            <a:xfrm>
              <a:off x="4560" y="182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8" name="Oval 30"/>
            <p:cNvSpPr>
              <a:spLocks noChangeArrowheads="1"/>
            </p:cNvSpPr>
            <p:nvPr/>
          </p:nvSpPr>
          <p:spPr bwMode="auto">
            <a:xfrm>
              <a:off x="3408" y="1872"/>
              <a:ext cx="96" cy="9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9" name="Oval 31"/>
            <p:cNvSpPr>
              <a:spLocks noChangeArrowheads="1"/>
            </p:cNvSpPr>
            <p:nvPr/>
          </p:nvSpPr>
          <p:spPr bwMode="auto">
            <a:xfrm>
              <a:off x="3888" y="1872"/>
              <a:ext cx="96" cy="9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82" name="Group 32"/>
          <p:cNvGrpSpPr>
            <a:grpSpLocks/>
          </p:cNvGrpSpPr>
          <p:nvPr/>
        </p:nvGrpSpPr>
        <p:grpSpPr bwMode="auto">
          <a:xfrm>
            <a:off x="2667000" y="2270125"/>
            <a:ext cx="2590800" cy="2606675"/>
            <a:chOff x="2112" y="1142"/>
            <a:chExt cx="1632" cy="1642"/>
          </a:xfrm>
        </p:grpSpPr>
        <p:sp>
          <p:nvSpPr>
            <p:cNvPr id="583" name="Line 33"/>
            <p:cNvSpPr>
              <a:spLocks noChangeShapeType="1"/>
            </p:cNvSpPr>
            <p:nvPr/>
          </p:nvSpPr>
          <p:spPr bwMode="auto">
            <a:xfrm>
              <a:off x="2544" y="1296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" name="Line 34"/>
            <p:cNvSpPr>
              <a:spLocks noChangeShapeType="1"/>
            </p:cNvSpPr>
            <p:nvPr/>
          </p:nvSpPr>
          <p:spPr bwMode="auto">
            <a:xfrm>
              <a:off x="3360" y="1296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" name="Line 35"/>
            <p:cNvSpPr>
              <a:spLocks noChangeShapeType="1"/>
            </p:cNvSpPr>
            <p:nvPr/>
          </p:nvSpPr>
          <p:spPr bwMode="auto">
            <a:xfrm>
              <a:off x="2592" y="1392"/>
              <a:ext cx="768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" name="Line 36"/>
            <p:cNvSpPr>
              <a:spLocks noChangeShapeType="1"/>
            </p:cNvSpPr>
            <p:nvPr/>
          </p:nvSpPr>
          <p:spPr bwMode="auto">
            <a:xfrm>
              <a:off x="2112" y="1488"/>
              <a:ext cx="0" cy="129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" name="Line 37"/>
            <p:cNvSpPr>
              <a:spLocks noChangeShapeType="1"/>
            </p:cNvSpPr>
            <p:nvPr/>
          </p:nvSpPr>
          <p:spPr bwMode="auto">
            <a:xfrm>
              <a:off x="3744" y="1488"/>
              <a:ext cx="0" cy="124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8" name="Text Box 38"/>
            <p:cNvSpPr txBox="1">
              <a:spLocks noChangeArrowheads="1"/>
            </p:cNvSpPr>
            <p:nvPr/>
          </p:nvSpPr>
          <p:spPr bwMode="auto">
            <a:xfrm>
              <a:off x="2496" y="114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rgbClr val="9900FF"/>
                  </a:solidFill>
                </a:rPr>
                <a:t>　耗尽层</a:t>
              </a:r>
            </a:p>
          </p:txBody>
        </p:sp>
      </p:grpSp>
      <p:grpSp>
        <p:nvGrpSpPr>
          <p:cNvPr id="589" name="Group 39"/>
          <p:cNvGrpSpPr>
            <a:grpSpLocks/>
          </p:cNvGrpSpPr>
          <p:nvPr/>
        </p:nvGrpSpPr>
        <p:grpSpPr bwMode="auto">
          <a:xfrm>
            <a:off x="4724400" y="2895600"/>
            <a:ext cx="609600" cy="1828800"/>
            <a:chOff x="3408" y="1536"/>
            <a:chExt cx="384" cy="1152"/>
          </a:xfrm>
        </p:grpSpPr>
        <p:sp>
          <p:nvSpPr>
            <p:cNvPr id="590" name="Oval 40"/>
            <p:cNvSpPr>
              <a:spLocks noChangeArrowheads="1"/>
            </p:cNvSpPr>
            <p:nvPr/>
          </p:nvSpPr>
          <p:spPr bwMode="auto">
            <a:xfrm>
              <a:off x="3408" y="1536"/>
              <a:ext cx="96" cy="96"/>
            </a:xfrm>
            <a:prstGeom prst="ellipse">
              <a:avLst/>
            </a:prstGeom>
            <a:solidFill>
              <a:srgbClr val="333333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591" name="Oval 41"/>
            <p:cNvSpPr>
              <a:spLocks noChangeArrowheads="1"/>
            </p:cNvSpPr>
            <p:nvPr/>
          </p:nvSpPr>
          <p:spPr bwMode="auto">
            <a:xfrm>
              <a:off x="3696" y="2592"/>
              <a:ext cx="96" cy="96"/>
            </a:xfrm>
            <a:prstGeom prst="ellipse">
              <a:avLst/>
            </a:prstGeom>
            <a:solidFill>
              <a:srgbClr val="333333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592" name="Group 42"/>
          <p:cNvGrpSpPr>
            <a:grpSpLocks/>
          </p:cNvGrpSpPr>
          <p:nvPr/>
        </p:nvGrpSpPr>
        <p:grpSpPr bwMode="auto">
          <a:xfrm>
            <a:off x="457200" y="3429000"/>
            <a:ext cx="457200" cy="152400"/>
            <a:chOff x="624" y="1872"/>
            <a:chExt cx="288" cy="96"/>
          </a:xfrm>
        </p:grpSpPr>
        <p:sp>
          <p:nvSpPr>
            <p:cNvPr id="593" name="Oval 43"/>
            <p:cNvSpPr>
              <a:spLocks noChangeArrowheads="1"/>
            </p:cNvSpPr>
            <p:nvPr/>
          </p:nvSpPr>
          <p:spPr bwMode="auto">
            <a:xfrm>
              <a:off x="816" y="18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" name="Line 44"/>
            <p:cNvSpPr>
              <a:spLocks noChangeShapeType="1"/>
            </p:cNvSpPr>
            <p:nvPr/>
          </p:nvSpPr>
          <p:spPr bwMode="auto">
            <a:xfrm flipH="1">
              <a:off x="624" y="1920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5" name="Group 45"/>
          <p:cNvGrpSpPr>
            <a:grpSpLocks/>
          </p:cNvGrpSpPr>
          <p:nvPr/>
        </p:nvGrpSpPr>
        <p:grpSpPr bwMode="auto">
          <a:xfrm>
            <a:off x="457200" y="3733800"/>
            <a:ext cx="7086600" cy="2871788"/>
            <a:chOff x="720" y="2064"/>
            <a:chExt cx="4464" cy="1809"/>
          </a:xfrm>
        </p:grpSpPr>
        <p:grpSp>
          <p:nvGrpSpPr>
            <p:cNvPr id="596" name="Group 46"/>
            <p:cNvGrpSpPr>
              <a:grpSpLocks/>
            </p:cNvGrpSpPr>
            <p:nvPr/>
          </p:nvGrpSpPr>
          <p:grpSpPr bwMode="auto">
            <a:xfrm>
              <a:off x="1776" y="3288"/>
              <a:ext cx="720" cy="585"/>
              <a:chOff x="2544" y="3351"/>
              <a:chExt cx="720" cy="585"/>
            </a:xfrm>
          </p:grpSpPr>
          <p:sp>
            <p:nvSpPr>
              <p:cNvPr id="605" name="Line 47"/>
              <p:cNvSpPr>
                <a:spLocks noChangeShapeType="1"/>
              </p:cNvSpPr>
              <p:nvPr/>
            </p:nvSpPr>
            <p:spPr bwMode="auto">
              <a:xfrm>
                <a:off x="3120" y="36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" name="Line 48"/>
              <p:cNvSpPr>
                <a:spLocks noChangeShapeType="1"/>
              </p:cNvSpPr>
              <p:nvPr/>
            </p:nvSpPr>
            <p:spPr bwMode="auto">
              <a:xfrm>
                <a:off x="2976" y="355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" name="Line 49"/>
              <p:cNvSpPr>
                <a:spLocks noChangeShapeType="1"/>
              </p:cNvSpPr>
              <p:nvPr/>
            </p:nvSpPr>
            <p:spPr bwMode="auto">
              <a:xfrm>
                <a:off x="2832" y="36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" name="Line 50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" name="Line 51"/>
              <p:cNvSpPr>
                <a:spLocks noChangeShapeType="1"/>
              </p:cNvSpPr>
              <p:nvPr/>
            </p:nvSpPr>
            <p:spPr bwMode="auto">
              <a:xfrm flipV="1">
                <a:off x="2544" y="3600"/>
                <a:ext cx="72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" name="Text Box 52"/>
              <p:cNvSpPr txBox="1">
                <a:spLocks noChangeArrowheads="1"/>
              </p:cNvSpPr>
              <p:nvPr/>
            </p:nvSpPr>
            <p:spPr bwMode="auto">
              <a:xfrm>
                <a:off x="2823" y="3351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/>
                  <a:t>V</a:t>
                </a:r>
                <a:endParaRPr lang="en-US" altLang="zh-CN" sz="1600"/>
              </a:p>
            </p:txBody>
          </p:sp>
        </p:grpSp>
        <p:sp>
          <p:nvSpPr>
            <p:cNvPr id="597" name="Line 53"/>
            <p:cNvSpPr>
              <a:spLocks noChangeShapeType="1"/>
            </p:cNvSpPr>
            <p:nvPr/>
          </p:nvSpPr>
          <p:spPr bwMode="auto">
            <a:xfrm flipV="1">
              <a:off x="5184" y="2064"/>
              <a:ext cx="0" cy="16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8" name="Line 54"/>
            <p:cNvSpPr>
              <a:spLocks noChangeShapeType="1"/>
            </p:cNvSpPr>
            <p:nvPr/>
          </p:nvSpPr>
          <p:spPr bwMode="auto">
            <a:xfrm flipH="1">
              <a:off x="4800" y="206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" name="Line 55"/>
            <p:cNvSpPr>
              <a:spLocks noChangeShapeType="1"/>
            </p:cNvSpPr>
            <p:nvPr/>
          </p:nvSpPr>
          <p:spPr bwMode="auto">
            <a:xfrm flipH="1">
              <a:off x="720" y="206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0" name="Line 56"/>
            <p:cNvSpPr>
              <a:spLocks noChangeShapeType="1"/>
            </p:cNvSpPr>
            <p:nvPr/>
          </p:nvSpPr>
          <p:spPr bwMode="auto">
            <a:xfrm>
              <a:off x="720" y="2064"/>
              <a:ext cx="0" cy="16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" name="Line 57"/>
            <p:cNvSpPr>
              <a:spLocks noChangeShapeType="1"/>
            </p:cNvSpPr>
            <p:nvPr/>
          </p:nvSpPr>
          <p:spPr bwMode="auto">
            <a:xfrm>
              <a:off x="720" y="3674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" name="Line 58"/>
            <p:cNvSpPr>
              <a:spLocks noChangeShapeType="1"/>
            </p:cNvSpPr>
            <p:nvPr/>
          </p:nvSpPr>
          <p:spPr bwMode="auto">
            <a:xfrm>
              <a:off x="2352" y="3675"/>
              <a:ext cx="2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3" name="Rectangle 59"/>
            <p:cNvSpPr>
              <a:spLocks noChangeArrowheads="1"/>
            </p:cNvSpPr>
            <p:nvPr/>
          </p:nvSpPr>
          <p:spPr bwMode="auto">
            <a:xfrm rot="5400000">
              <a:off x="3312" y="3456"/>
              <a:ext cx="144" cy="43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" name="Text Box 60"/>
            <p:cNvSpPr txBox="1">
              <a:spLocks noChangeArrowheads="1"/>
            </p:cNvSpPr>
            <p:nvPr/>
          </p:nvSpPr>
          <p:spPr bwMode="auto">
            <a:xfrm>
              <a:off x="3212" y="336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/>
                <a:t>R</a:t>
              </a:r>
              <a:endParaRPr lang="en-US" altLang="zh-CN" sz="1800"/>
            </a:p>
          </p:txBody>
        </p:sp>
      </p:grpSp>
      <p:grpSp>
        <p:nvGrpSpPr>
          <p:cNvPr id="611" name="Group 61"/>
          <p:cNvGrpSpPr>
            <a:grpSpLocks/>
          </p:cNvGrpSpPr>
          <p:nvPr/>
        </p:nvGrpSpPr>
        <p:grpSpPr bwMode="auto">
          <a:xfrm>
            <a:off x="609600" y="4267200"/>
            <a:ext cx="381000" cy="1066800"/>
            <a:chOff x="553" y="2688"/>
            <a:chExt cx="240" cy="672"/>
          </a:xfrm>
        </p:grpSpPr>
        <p:sp>
          <p:nvSpPr>
            <p:cNvPr id="612" name="Line 62"/>
            <p:cNvSpPr>
              <a:spLocks noChangeShapeType="1"/>
            </p:cNvSpPr>
            <p:nvPr/>
          </p:nvSpPr>
          <p:spPr bwMode="auto">
            <a:xfrm flipV="1">
              <a:off x="553" y="2688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" name="Text Box 63"/>
            <p:cNvSpPr txBox="1">
              <a:spLocks noChangeArrowheads="1"/>
            </p:cNvSpPr>
            <p:nvPr/>
          </p:nvSpPr>
          <p:spPr bwMode="auto">
            <a:xfrm>
              <a:off x="602" y="2929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rgbClr val="FF0000"/>
                  </a:solidFill>
                  <a:ea typeface="方正琥珀繁体" pitchFamily="2" charset="-122"/>
                </a:rPr>
                <a:t>I</a:t>
              </a:r>
            </a:p>
          </p:txBody>
        </p:sp>
      </p:grpSp>
      <p:grpSp>
        <p:nvGrpSpPr>
          <p:cNvPr id="614" name="Group 64"/>
          <p:cNvGrpSpPr>
            <a:grpSpLocks/>
          </p:cNvGrpSpPr>
          <p:nvPr/>
        </p:nvGrpSpPr>
        <p:grpSpPr bwMode="auto">
          <a:xfrm>
            <a:off x="5105400" y="533400"/>
            <a:ext cx="3962400" cy="1905000"/>
            <a:chOff x="3264" y="384"/>
            <a:chExt cx="2496" cy="1200"/>
          </a:xfrm>
        </p:grpSpPr>
        <p:sp>
          <p:nvSpPr>
            <p:cNvPr id="615" name="AutoShape 65"/>
            <p:cNvSpPr>
              <a:spLocks noChangeArrowheads="1"/>
            </p:cNvSpPr>
            <p:nvPr/>
          </p:nvSpPr>
          <p:spPr bwMode="auto">
            <a:xfrm>
              <a:off x="3264" y="384"/>
              <a:ext cx="2496" cy="1200"/>
            </a:xfrm>
            <a:prstGeom prst="cloudCallout">
              <a:avLst>
                <a:gd name="adj1" fmla="val -36537"/>
                <a:gd name="adj2" fmla="val 66833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2800" b="1"/>
            </a:p>
          </p:txBody>
        </p:sp>
        <p:sp>
          <p:nvSpPr>
            <p:cNvPr id="616" name="Text Box 66"/>
            <p:cNvSpPr txBox="1">
              <a:spLocks noChangeArrowheads="1"/>
            </p:cNvSpPr>
            <p:nvPr/>
          </p:nvSpPr>
          <p:spPr bwMode="auto">
            <a:xfrm>
              <a:off x="3504" y="576"/>
              <a:ext cx="211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</a:rPr>
                <a:t>空间电荷区变窄，有利于扩散运动，电路中有较大的正向电流。</a:t>
              </a:r>
            </a:p>
          </p:txBody>
        </p:sp>
      </p:grpSp>
      <p:sp>
        <p:nvSpPr>
          <p:cNvPr id="617" name="Text Box 67"/>
          <p:cNvSpPr txBox="1">
            <a:spLocks noChangeArrowheads="1"/>
          </p:cNvSpPr>
          <p:nvPr/>
        </p:nvSpPr>
        <p:spPr bwMode="auto">
          <a:xfrm>
            <a:off x="7391400" y="5867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图 1.1.6</a:t>
            </a:r>
          </a:p>
        </p:txBody>
      </p:sp>
      <p:grpSp>
        <p:nvGrpSpPr>
          <p:cNvPr id="618" name="Group 68"/>
          <p:cNvGrpSpPr>
            <a:grpSpLocks/>
          </p:cNvGrpSpPr>
          <p:nvPr/>
        </p:nvGrpSpPr>
        <p:grpSpPr bwMode="auto">
          <a:xfrm>
            <a:off x="1066800" y="2286000"/>
            <a:ext cx="5867400" cy="2578100"/>
            <a:chOff x="672" y="1440"/>
            <a:chExt cx="3696" cy="1624"/>
          </a:xfrm>
        </p:grpSpPr>
        <p:grpSp>
          <p:nvGrpSpPr>
            <p:cNvPr id="619" name="Group 69"/>
            <p:cNvGrpSpPr>
              <a:grpSpLocks/>
            </p:cNvGrpSpPr>
            <p:nvPr/>
          </p:nvGrpSpPr>
          <p:grpSpPr bwMode="auto">
            <a:xfrm>
              <a:off x="672" y="1440"/>
              <a:ext cx="3696" cy="1623"/>
              <a:chOff x="1104" y="1152"/>
              <a:chExt cx="3696" cy="1623"/>
            </a:xfrm>
          </p:grpSpPr>
          <p:grpSp>
            <p:nvGrpSpPr>
              <p:cNvPr id="621" name="Group 70"/>
              <p:cNvGrpSpPr>
                <a:grpSpLocks/>
              </p:cNvGrpSpPr>
              <p:nvPr/>
            </p:nvGrpSpPr>
            <p:grpSpPr bwMode="auto">
              <a:xfrm>
                <a:off x="1296" y="1575"/>
                <a:ext cx="288" cy="288"/>
                <a:chOff x="1968" y="2592"/>
                <a:chExt cx="288" cy="288"/>
              </a:xfrm>
            </p:grpSpPr>
            <p:sp>
              <p:nvSpPr>
                <p:cNvPr id="740" name="Oval 71"/>
                <p:cNvSpPr>
                  <a:spLocks noChangeArrowheads="1"/>
                </p:cNvSpPr>
                <p:nvPr/>
              </p:nvSpPr>
              <p:spPr bwMode="auto">
                <a:xfrm>
                  <a:off x="1968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1" name="Line 72"/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2" name="Group 73"/>
              <p:cNvGrpSpPr>
                <a:grpSpLocks/>
              </p:cNvGrpSpPr>
              <p:nvPr/>
            </p:nvGrpSpPr>
            <p:grpSpPr bwMode="auto">
              <a:xfrm>
                <a:off x="1728" y="1575"/>
                <a:ext cx="288" cy="288"/>
                <a:chOff x="2496" y="2784"/>
                <a:chExt cx="288" cy="288"/>
              </a:xfrm>
            </p:grpSpPr>
            <p:sp>
              <p:nvSpPr>
                <p:cNvPr id="738" name="Oval 74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9" name="Line 75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3" name="Group 76"/>
              <p:cNvGrpSpPr>
                <a:grpSpLocks/>
              </p:cNvGrpSpPr>
              <p:nvPr/>
            </p:nvGrpSpPr>
            <p:grpSpPr bwMode="auto">
              <a:xfrm>
                <a:off x="1296" y="1959"/>
                <a:ext cx="288" cy="288"/>
                <a:chOff x="2160" y="2928"/>
                <a:chExt cx="288" cy="288"/>
              </a:xfrm>
            </p:grpSpPr>
            <p:sp>
              <p:nvSpPr>
                <p:cNvPr id="736" name="Oval 77"/>
                <p:cNvSpPr>
                  <a:spLocks noChangeArrowheads="1"/>
                </p:cNvSpPr>
                <p:nvPr/>
              </p:nvSpPr>
              <p:spPr bwMode="auto">
                <a:xfrm>
                  <a:off x="2160" y="2928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7" name="Line 78"/>
                <p:cNvSpPr>
                  <a:spLocks noChangeShapeType="1"/>
                </p:cNvSpPr>
                <p:nvPr/>
              </p:nvSpPr>
              <p:spPr bwMode="auto">
                <a:xfrm>
                  <a:off x="2208" y="307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" name="Group 79"/>
              <p:cNvGrpSpPr>
                <a:grpSpLocks/>
              </p:cNvGrpSpPr>
              <p:nvPr/>
            </p:nvGrpSpPr>
            <p:grpSpPr bwMode="auto">
              <a:xfrm>
                <a:off x="1728" y="1959"/>
                <a:ext cx="288" cy="288"/>
                <a:chOff x="2016" y="3456"/>
                <a:chExt cx="288" cy="288"/>
              </a:xfrm>
            </p:grpSpPr>
            <p:sp>
              <p:nvSpPr>
                <p:cNvPr id="734" name="Oval 80"/>
                <p:cNvSpPr>
                  <a:spLocks noChangeArrowheads="1"/>
                </p:cNvSpPr>
                <p:nvPr/>
              </p:nvSpPr>
              <p:spPr bwMode="auto">
                <a:xfrm>
                  <a:off x="2016" y="3456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5" name="Line 81"/>
                <p:cNvSpPr>
                  <a:spLocks noChangeShapeType="1"/>
                </p:cNvSpPr>
                <p:nvPr/>
              </p:nvSpPr>
              <p:spPr bwMode="auto">
                <a:xfrm>
                  <a:off x="2064" y="360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25" name="Oval 82"/>
              <p:cNvSpPr>
                <a:spLocks noChangeArrowheads="1"/>
              </p:cNvSpPr>
              <p:nvPr/>
            </p:nvSpPr>
            <p:spPr bwMode="auto">
              <a:xfrm>
                <a:off x="1584" y="171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" name="Oval 83"/>
              <p:cNvSpPr>
                <a:spLocks noChangeArrowheads="1"/>
              </p:cNvSpPr>
              <p:nvPr/>
            </p:nvSpPr>
            <p:spPr bwMode="auto">
              <a:xfrm>
                <a:off x="2016" y="219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7" name="Oval 84"/>
              <p:cNvSpPr>
                <a:spLocks noChangeArrowheads="1"/>
              </p:cNvSpPr>
              <p:nvPr/>
            </p:nvSpPr>
            <p:spPr bwMode="auto">
              <a:xfrm>
                <a:off x="1632" y="2391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" name="Oval 85"/>
              <p:cNvSpPr>
                <a:spLocks noChangeArrowheads="1"/>
              </p:cNvSpPr>
              <p:nvPr/>
            </p:nvSpPr>
            <p:spPr bwMode="auto">
              <a:xfrm>
                <a:off x="1248" y="2583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9" name="Oval 86"/>
              <p:cNvSpPr>
                <a:spLocks noChangeArrowheads="1"/>
              </p:cNvSpPr>
              <p:nvPr/>
            </p:nvSpPr>
            <p:spPr bwMode="auto">
              <a:xfrm>
                <a:off x="1968" y="1527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30" name="Group 87"/>
              <p:cNvGrpSpPr>
                <a:grpSpLocks/>
              </p:cNvGrpSpPr>
              <p:nvPr/>
            </p:nvGrpSpPr>
            <p:grpSpPr bwMode="auto">
              <a:xfrm>
                <a:off x="4320" y="1575"/>
                <a:ext cx="288" cy="288"/>
                <a:chOff x="3024" y="2592"/>
                <a:chExt cx="288" cy="288"/>
              </a:xfrm>
            </p:grpSpPr>
            <p:grpSp>
              <p:nvGrpSpPr>
                <p:cNvPr id="730" name="Group 88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732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31" name="Line 91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31" name="Oval 92"/>
              <p:cNvSpPr>
                <a:spLocks noChangeArrowheads="1"/>
              </p:cNvSpPr>
              <p:nvPr/>
            </p:nvSpPr>
            <p:spPr bwMode="auto">
              <a:xfrm>
                <a:off x="3322" y="237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32" name="Group 93"/>
              <p:cNvGrpSpPr>
                <a:grpSpLocks/>
              </p:cNvGrpSpPr>
              <p:nvPr/>
            </p:nvGrpSpPr>
            <p:grpSpPr bwMode="auto">
              <a:xfrm>
                <a:off x="3322" y="1892"/>
                <a:ext cx="96" cy="576"/>
                <a:chOff x="4944" y="720"/>
                <a:chExt cx="96" cy="576"/>
              </a:xfrm>
            </p:grpSpPr>
            <p:sp>
              <p:nvSpPr>
                <p:cNvPr id="728" name="Oval 94"/>
                <p:cNvSpPr>
                  <a:spLocks noChangeArrowheads="1"/>
                </p:cNvSpPr>
                <p:nvPr/>
              </p:nvSpPr>
              <p:spPr bwMode="auto">
                <a:xfrm>
                  <a:off x="4944" y="72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FFFF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9" name="Oval 95"/>
                <p:cNvSpPr>
                  <a:spLocks noChangeArrowheads="1"/>
                </p:cNvSpPr>
                <p:nvPr/>
              </p:nvSpPr>
              <p:spPr bwMode="auto">
                <a:xfrm>
                  <a:off x="4944" y="120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FFFF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33" name="Oval 96"/>
              <p:cNvSpPr>
                <a:spLocks noChangeArrowheads="1"/>
              </p:cNvSpPr>
              <p:nvPr/>
            </p:nvSpPr>
            <p:spPr bwMode="auto">
              <a:xfrm>
                <a:off x="3840" y="152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4" name="Oval 97"/>
              <p:cNvSpPr>
                <a:spLocks noChangeArrowheads="1"/>
              </p:cNvSpPr>
              <p:nvPr/>
            </p:nvSpPr>
            <p:spPr bwMode="auto">
              <a:xfrm>
                <a:off x="4464" y="1479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" name="Oval 98"/>
              <p:cNvSpPr>
                <a:spLocks noChangeArrowheads="1"/>
              </p:cNvSpPr>
              <p:nvPr/>
            </p:nvSpPr>
            <p:spPr bwMode="auto">
              <a:xfrm>
                <a:off x="4224" y="253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" name="Oval 99"/>
              <p:cNvSpPr>
                <a:spLocks noChangeArrowheads="1"/>
              </p:cNvSpPr>
              <p:nvPr/>
            </p:nvSpPr>
            <p:spPr bwMode="auto">
              <a:xfrm>
                <a:off x="4128" y="229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7" name="Oval 100"/>
              <p:cNvSpPr>
                <a:spLocks noChangeArrowheads="1"/>
              </p:cNvSpPr>
              <p:nvPr/>
            </p:nvSpPr>
            <p:spPr bwMode="auto">
              <a:xfrm>
                <a:off x="388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38" name="Group 101"/>
              <p:cNvGrpSpPr>
                <a:grpSpLocks/>
              </p:cNvGrpSpPr>
              <p:nvPr/>
            </p:nvGrpSpPr>
            <p:grpSpPr bwMode="auto">
              <a:xfrm>
                <a:off x="3888" y="1575"/>
                <a:ext cx="288" cy="288"/>
                <a:chOff x="3024" y="2592"/>
                <a:chExt cx="288" cy="288"/>
              </a:xfrm>
            </p:grpSpPr>
            <p:grpSp>
              <p:nvGrpSpPr>
                <p:cNvPr id="724" name="Group 102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726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5" name="Line 105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9" name="Group 106"/>
              <p:cNvGrpSpPr>
                <a:grpSpLocks/>
              </p:cNvGrpSpPr>
              <p:nvPr/>
            </p:nvGrpSpPr>
            <p:grpSpPr bwMode="auto">
              <a:xfrm>
                <a:off x="3888" y="1959"/>
                <a:ext cx="288" cy="288"/>
                <a:chOff x="3024" y="2592"/>
                <a:chExt cx="288" cy="288"/>
              </a:xfrm>
            </p:grpSpPr>
            <p:grpSp>
              <p:nvGrpSpPr>
                <p:cNvPr id="720" name="Group 107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722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1" name="Line 110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0" name="Group 111"/>
              <p:cNvGrpSpPr>
                <a:grpSpLocks/>
              </p:cNvGrpSpPr>
              <p:nvPr/>
            </p:nvGrpSpPr>
            <p:grpSpPr bwMode="auto">
              <a:xfrm>
                <a:off x="4320" y="1959"/>
                <a:ext cx="288" cy="288"/>
                <a:chOff x="3024" y="2592"/>
                <a:chExt cx="288" cy="288"/>
              </a:xfrm>
            </p:grpSpPr>
            <p:grpSp>
              <p:nvGrpSpPr>
                <p:cNvPr id="716" name="Group 112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718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17" name="Line 115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1" name="Group 116"/>
              <p:cNvGrpSpPr>
                <a:grpSpLocks/>
              </p:cNvGrpSpPr>
              <p:nvPr/>
            </p:nvGrpSpPr>
            <p:grpSpPr bwMode="auto">
              <a:xfrm>
                <a:off x="3888" y="2343"/>
                <a:ext cx="288" cy="288"/>
                <a:chOff x="3024" y="2592"/>
                <a:chExt cx="288" cy="288"/>
              </a:xfrm>
            </p:grpSpPr>
            <p:grpSp>
              <p:nvGrpSpPr>
                <p:cNvPr id="712" name="Group 117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714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13" name="Line 120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2" name="Group 121"/>
              <p:cNvGrpSpPr>
                <a:grpSpLocks/>
              </p:cNvGrpSpPr>
              <p:nvPr/>
            </p:nvGrpSpPr>
            <p:grpSpPr bwMode="auto">
              <a:xfrm>
                <a:off x="4320" y="2343"/>
                <a:ext cx="288" cy="288"/>
                <a:chOff x="3024" y="2592"/>
                <a:chExt cx="288" cy="288"/>
              </a:xfrm>
            </p:grpSpPr>
            <p:grpSp>
              <p:nvGrpSpPr>
                <p:cNvPr id="708" name="Group 122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710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9" name="Line 125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3" name="Group 126"/>
              <p:cNvGrpSpPr>
                <a:grpSpLocks/>
              </p:cNvGrpSpPr>
              <p:nvPr/>
            </p:nvGrpSpPr>
            <p:grpSpPr bwMode="auto">
              <a:xfrm>
                <a:off x="1296" y="2343"/>
                <a:ext cx="288" cy="288"/>
                <a:chOff x="1968" y="2592"/>
                <a:chExt cx="288" cy="288"/>
              </a:xfrm>
            </p:grpSpPr>
            <p:sp>
              <p:nvSpPr>
                <p:cNvPr id="706" name="Oval 127"/>
                <p:cNvSpPr>
                  <a:spLocks noChangeArrowheads="1"/>
                </p:cNvSpPr>
                <p:nvPr/>
              </p:nvSpPr>
              <p:spPr bwMode="auto">
                <a:xfrm>
                  <a:off x="1968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" name="Line 128"/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4" name="Group 129"/>
              <p:cNvGrpSpPr>
                <a:grpSpLocks/>
              </p:cNvGrpSpPr>
              <p:nvPr/>
            </p:nvGrpSpPr>
            <p:grpSpPr bwMode="auto">
              <a:xfrm>
                <a:off x="1728" y="2343"/>
                <a:ext cx="288" cy="288"/>
                <a:chOff x="2496" y="2784"/>
                <a:chExt cx="288" cy="288"/>
              </a:xfrm>
            </p:grpSpPr>
            <p:sp>
              <p:nvSpPr>
                <p:cNvPr id="704" name="Oval 130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5" name="Line 131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5" name="Rectangle 132"/>
              <p:cNvSpPr>
                <a:spLocks noChangeArrowheads="1"/>
              </p:cNvSpPr>
              <p:nvPr/>
            </p:nvSpPr>
            <p:spPr bwMode="auto">
              <a:xfrm>
                <a:off x="1152" y="1479"/>
                <a:ext cx="3600" cy="12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" name="Text Box 133"/>
              <p:cNvSpPr txBox="1">
                <a:spLocks noChangeArrowheads="1"/>
              </p:cNvSpPr>
              <p:nvPr/>
            </p:nvSpPr>
            <p:spPr bwMode="auto">
              <a:xfrm>
                <a:off x="1776" y="1191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P</a:t>
                </a:r>
              </a:p>
            </p:txBody>
          </p:sp>
          <p:sp>
            <p:nvSpPr>
              <p:cNvPr id="647" name="Text Box 134"/>
              <p:cNvSpPr txBox="1">
                <a:spLocks noChangeArrowheads="1"/>
              </p:cNvSpPr>
              <p:nvPr/>
            </p:nvSpPr>
            <p:spPr bwMode="auto">
              <a:xfrm>
                <a:off x="3888" y="1152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N</a:t>
                </a:r>
              </a:p>
            </p:txBody>
          </p:sp>
          <p:sp>
            <p:nvSpPr>
              <p:cNvPr id="648" name="Oval 135"/>
              <p:cNvSpPr>
                <a:spLocks noChangeArrowheads="1"/>
              </p:cNvSpPr>
              <p:nvPr/>
            </p:nvSpPr>
            <p:spPr bwMode="auto">
              <a:xfrm>
                <a:off x="4560" y="18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49" name="Group 136"/>
              <p:cNvGrpSpPr>
                <a:grpSpLocks/>
              </p:cNvGrpSpPr>
              <p:nvPr/>
            </p:nvGrpSpPr>
            <p:grpSpPr bwMode="auto">
              <a:xfrm>
                <a:off x="2592" y="1584"/>
                <a:ext cx="288" cy="288"/>
                <a:chOff x="2496" y="2784"/>
                <a:chExt cx="288" cy="288"/>
              </a:xfrm>
            </p:grpSpPr>
            <p:sp>
              <p:nvSpPr>
                <p:cNvPr id="702" name="Oval 137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3" name="Line 138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0" name="Group 139"/>
              <p:cNvGrpSpPr>
                <a:grpSpLocks/>
              </p:cNvGrpSpPr>
              <p:nvPr/>
            </p:nvGrpSpPr>
            <p:grpSpPr bwMode="auto">
              <a:xfrm>
                <a:off x="2160" y="1584"/>
                <a:ext cx="288" cy="288"/>
                <a:chOff x="2496" y="2784"/>
                <a:chExt cx="288" cy="288"/>
              </a:xfrm>
            </p:grpSpPr>
            <p:sp>
              <p:nvSpPr>
                <p:cNvPr id="700" name="Oval 140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1" name="Line 141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1" name="Group 142"/>
              <p:cNvGrpSpPr>
                <a:grpSpLocks/>
              </p:cNvGrpSpPr>
              <p:nvPr/>
            </p:nvGrpSpPr>
            <p:grpSpPr bwMode="auto">
              <a:xfrm>
                <a:off x="2160" y="1968"/>
                <a:ext cx="288" cy="288"/>
                <a:chOff x="2496" y="2784"/>
                <a:chExt cx="288" cy="288"/>
              </a:xfrm>
            </p:grpSpPr>
            <p:sp>
              <p:nvSpPr>
                <p:cNvPr id="698" name="Oval 143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" name="Line 144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2" name="Group 145"/>
              <p:cNvGrpSpPr>
                <a:grpSpLocks/>
              </p:cNvGrpSpPr>
              <p:nvPr/>
            </p:nvGrpSpPr>
            <p:grpSpPr bwMode="auto">
              <a:xfrm>
                <a:off x="2592" y="1959"/>
                <a:ext cx="288" cy="288"/>
                <a:chOff x="2496" y="2784"/>
                <a:chExt cx="288" cy="288"/>
              </a:xfrm>
            </p:grpSpPr>
            <p:sp>
              <p:nvSpPr>
                <p:cNvPr id="696" name="Oval 146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" name="Line 147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3" name="Group 148"/>
              <p:cNvGrpSpPr>
                <a:grpSpLocks/>
              </p:cNvGrpSpPr>
              <p:nvPr/>
            </p:nvGrpSpPr>
            <p:grpSpPr bwMode="auto">
              <a:xfrm>
                <a:off x="2160" y="2352"/>
                <a:ext cx="288" cy="288"/>
                <a:chOff x="2496" y="2784"/>
                <a:chExt cx="288" cy="288"/>
              </a:xfrm>
            </p:grpSpPr>
            <p:sp>
              <p:nvSpPr>
                <p:cNvPr id="694" name="Oval 149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5" name="Line 150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4" name="Group 151"/>
              <p:cNvGrpSpPr>
                <a:grpSpLocks/>
              </p:cNvGrpSpPr>
              <p:nvPr/>
            </p:nvGrpSpPr>
            <p:grpSpPr bwMode="auto">
              <a:xfrm>
                <a:off x="2592" y="2352"/>
                <a:ext cx="288" cy="288"/>
                <a:chOff x="2496" y="2784"/>
                <a:chExt cx="288" cy="288"/>
              </a:xfrm>
            </p:grpSpPr>
            <p:sp>
              <p:nvSpPr>
                <p:cNvPr id="692" name="Oval 152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3" name="Line 153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5" name="Group 154"/>
              <p:cNvGrpSpPr>
                <a:grpSpLocks/>
              </p:cNvGrpSpPr>
              <p:nvPr/>
            </p:nvGrpSpPr>
            <p:grpSpPr bwMode="auto">
              <a:xfrm>
                <a:off x="3024" y="1584"/>
                <a:ext cx="288" cy="288"/>
                <a:chOff x="3024" y="2592"/>
                <a:chExt cx="288" cy="288"/>
              </a:xfrm>
            </p:grpSpPr>
            <p:grpSp>
              <p:nvGrpSpPr>
                <p:cNvPr id="688" name="Group 155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690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89" name="Line 158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6" name="Group 159"/>
              <p:cNvGrpSpPr>
                <a:grpSpLocks/>
              </p:cNvGrpSpPr>
              <p:nvPr/>
            </p:nvGrpSpPr>
            <p:grpSpPr bwMode="auto">
              <a:xfrm>
                <a:off x="3456" y="1584"/>
                <a:ext cx="288" cy="288"/>
                <a:chOff x="3024" y="2592"/>
                <a:chExt cx="288" cy="288"/>
              </a:xfrm>
            </p:grpSpPr>
            <p:grpSp>
              <p:nvGrpSpPr>
                <p:cNvPr id="684" name="Group 160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686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85" name="Line 163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7" name="Group 164"/>
              <p:cNvGrpSpPr>
                <a:grpSpLocks/>
              </p:cNvGrpSpPr>
              <p:nvPr/>
            </p:nvGrpSpPr>
            <p:grpSpPr bwMode="auto">
              <a:xfrm>
                <a:off x="3024" y="1968"/>
                <a:ext cx="288" cy="288"/>
                <a:chOff x="3024" y="2592"/>
                <a:chExt cx="288" cy="288"/>
              </a:xfrm>
            </p:grpSpPr>
            <p:grpSp>
              <p:nvGrpSpPr>
                <p:cNvPr id="680" name="Group 165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682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3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81" name="Line 168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8" name="Group 169"/>
              <p:cNvGrpSpPr>
                <a:grpSpLocks/>
              </p:cNvGrpSpPr>
              <p:nvPr/>
            </p:nvGrpSpPr>
            <p:grpSpPr bwMode="auto">
              <a:xfrm>
                <a:off x="3456" y="1968"/>
                <a:ext cx="288" cy="288"/>
                <a:chOff x="3024" y="2592"/>
                <a:chExt cx="288" cy="288"/>
              </a:xfrm>
            </p:grpSpPr>
            <p:grpSp>
              <p:nvGrpSpPr>
                <p:cNvPr id="676" name="Group 170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678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9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77" name="Line 173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9" name="Group 174"/>
              <p:cNvGrpSpPr>
                <a:grpSpLocks/>
              </p:cNvGrpSpPr>
              <p:nvPr/>
            </p:nvGrpSpPr>
            <p:grpSpPr bwMode="auto">
              <a:xfrm>
                <a:off x="3456" y="2352"/>
                <a:ext cx="288" cy="288"/>
                <a:chOff x="3024" y="2592"/>
                <a:chExt cx="288" cy="288"/>
              </a:xfrm>
            </p:grpSpPr>
            <p:grpSp>
              <p:nvGrpSpPr>
                <p:cNvPr id="672" name="Group 175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674" name="Oval 17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5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73" name="Line 178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0" name="Group 179"/>
              <p:cNvGrpSpPr>
                <a:grpSpLocks/>
              </p:cNvGrpSpPr>
              <p:nvPr/>
            </p:nvGrpSpPr>
            <p:grpSpPr bwMode="auto">
              <a:xfrm>
                <a:off x="3024" y="2352"/>
                <a:ext cx="288" cy="288"/>
                <a:chOff x="3024" y="2592"/>
                <a:chExt cx="288" cy="288"/>
              </a:xfrm>
            </p:grpSpPr>
            <p:grpSp>
              <p:nvGrpSpPr>
                <p:cNvPr id="668" name="Group 180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670" name="Oval 181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1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69" name="Line 183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1" name="Group 184"/>
              <p:cNvGrpSpPr>
                <a:grpSpLocks/>
              </p:cNvGrpSpPr>
              <p:nvPr/>
            </p:nvGrpSpPr>
            <p:grpSpPr bwMode="auto">
              <a:xfrm>
                <a:off x="4752" y="1968"/>
                <a:ext cx="48" cy="240"/>
                <a:chOff x="4992" y="2208"/>
                <a:chExt cx="48" cy="240"/>
              </a:xfrm>
            </p:grpSpPr>
            <p:sp>
              <p:nvSpPr>
                <p:cNvPr id="666" name="Line 185"/>
                <p:cNvSpPr>
                  <a:spLocks noChangeShapeType="1"/>
                </p:cNvSpPr>
                <p:nvPr/>
              </p:nvSpPr>
              <p:spPr bwMode="auto">
                <a:xfrm>
                  <a:off x="5040" y="2208"/>
                  <a:ext cx="0" cy="240"/>
                </a:xfrm>
                <a:prstGeom prst="line">
                  <a:avLst/>
                </a:prstGeom>
                <a:noFill/>
                <a:ln w="762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7" name="Line 186"/>
                <p:cNvSpPr>
                  <a:spLocks noChangeShapeType="1"/>
                </p:cNvSpPr>
                <p:nvPr/>
              </p:nvSpPr>
              <p:spPr bwMode="auto">
                <a:xfrm>
                  <a:off x="4992" y="2208"/>
                  <a:ext cx="0" cy="240"/>
                </a:xfrm>
                <a:prstGeom prst="line">
                  <a:avLst/>
                </a:prstGeom>
                <a:noFill/>
                <a:ln w="762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2" name="Group 187"/>
              <p:cNvGrpSpPr>
                <a:grpSpLocks/>
              </p:cNvGrpSpPr>
              <p:nvPr/>
            </p:nvGrpSpPr>
            <p:grpSpPr bwMode="auto">
              <a:xfrm>
                <a:off x="1104" y="1968"/>
                <a:ext cx="48" cy="240"/>
                <a:chOff x="1344" y="2256"/>
                <a:chExt cx="48" cy="240"/>
              </a:xfrm>
            </p:grpSpPr>
            <p:sp>
              <p:nvSpPr>
                <p:cNvPr id="664" name="Line 188"/>
                <p:cNvSpPr>
                  <a:spLocks noChangeShapeType="1"/>
                </p:cNvSpPr>
                <p:nvPr/>
              </p:nvSpPr>
              <p:spPr bwMode="auto">
                <a:xfrm>
                  <a:off x="1344" y="2256"/>
                  <a:ext cx="0" cy="240"/>
                </a:xfrm>
                <a:prstGeom prst="line">
                  <a:avLst/>
                </a:prstGeom>
                <a:noFill/>
                <a:ln w="762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5" name="Line 189"/>
                <p:cNvSpPr>
                  <a:spLocks noChangeShapeType="1"/>
                </p:cNvSpPr>
                <p:nvPr/>
              </p:nvSpPr>
              <p:spPr bwMode="auto">
                <a:xfrm>
                  <a:off x="1392" y="2256"/>
                  <a:ext cx="0" cy="240"/>
                </a:xfrm>
                <a:prstGeom prst="line">
                  <a:avLst/>
                </a:prstGeom>
                <a:noFill/>
                <a:ln w="762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3" name="Oval 190"/>
              <p:cNvSpPr>
                <a:spLocks noChangeArrowheads="1"/>
              </p:cNvSpPr>
              <p:nvPr/>
            </p:nvSpPr>
            <p:spPr bwMode="auto">
              <a:xfrm>
                <a:off x="1248" y="1872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8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20" name="Line 191"/>
            <p:cNvSpPr>
              <a:spLocks noChangeShapeType="1"/>
            </p:cNvSpPr>
            <p:nvPr/>
          </p:nvSpPr>
          <p:spPr bwMode="auto">
            <a:xfrm>
              <a:off x="2512" y="1768"/>
              <a:ext cx="0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8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552" name="Text Box 2"/>
          <p:cNvSpPr txBox="1">
            <a:spLocks noChangeArrowheads="1"/>
          </p:cNvSpPr>
          <p:nvPr/>
        </p:nvSpPr>
        <p:spPr bwMode="auto">
          <a:xfrm>
            <a:off x="2478597" y="508000"/>
            <a:ext cx="480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 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PN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结的单向导电性</a:t>
            </a:r>
          </a:p>
        </p:txBody>
      </p:sp>
      <p:grpSp>
        <p:nvGrpSpPr>
          <p:cNvPr id="193" name="Group 2"/>
          <p:cNvGrpSpPr>
            <a:grpSpLocks/>
          </p:cNvGrpSpPr>
          <p:nvPr/>
        </p:nvGrpSpPr>
        <p:grpSpPr bwMode="auto">
          <a:xfrm>
            <a:off x="2478597" y="1087437"/>
            <a:ext cx="4114800" cy="2606675"/>
            <a:chOff x="1584" y="864"/>
            <a:chExt cx="2592" cy="1642"/>
          </a:xfrm>
        </p:grpSpPr>
        <p:sp>
          <p:nvSpPr>
            <p:cNvPr id="194" name="Line 3"/>
            <p:cNvSpPr>
              <a:spLocks noChangeShapeType="1"/>
            </p:cNvSpPr>
            <p:nvPr/>
          </p:nvSpPr>
          <p:spPr bwMode="auto">
            <a:xfrm>
              <a:off x="1584" y="912"/>
              <a:ext cx="0" cy="15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4"/>
            <p:cNvSpPr>
              <a:spLocks noChangeShapeType="1"/>
            </p:cNvSpPr>
            <p:nvPr/>
          </p:nvSpPr>
          <p:spPr bwMode="auto">
            <a:xfrm>
              <a:off x="4176" y="912"/>
              <a:ext cx="0" cy="15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Text Box 5"/>
            <p:cNvSpPr txBox="1">
              <a:spLocks noChangeArrowheads="1"/>
            </p:cNvSpPr>
            <p:nvPr/>
          </p:nvSpPr>
          <p:spPr bwMode="auto">
            <a:xfrm>
              <a:off x="2352" y="864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　耗尽层</a:t>
              </a:r>
            </a:p>
          </p:txBody>
        </p:sp>
        <p:sp>
          <p:nvSpPr>
            <p:cNvPr id="197" name="Line 6"/>
            <p:cNvSpPr>
              <a:spLocks noChangeShapeType="1"/>
            </p:cNvSpPr>
            <p:nvPr/>
          </p:nvSpPr>
          <p:spPr bwMode="auto">
            <a:xfrm>
              <a:off x="3360" y="1056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7"/>
            <p:cNvSpPr>
              <a:spLocks noChangeShapeType="1"/>
            </p:cNvSpPr>
            <p:nvPr/>
          </p:nvSpPr>
          <p:spPr bwMode="auto">
            <a:xfrm rot="-10800000">
              <a:off x="1584" y="1056"/>
              <a:ext cx="81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9" name="Text Box 8"/>
          <p:cNvSpPr txBox="1">
            <a:spLocks noChangeArrowheads="1"/>
          </p:cNvSpPr>
          <p:nvPr/>
        </p:nvSpPr>
        <p:spPr bwMode="auto">
          <a:xfrm>
            <a:off x="2249997" y="5430837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图 1.1.7　</a:t>
            </a:r>
            <a:r>
              <a:rPr lang="en-US" altLang="zh-CN" b="1">
                <a:solidFill>
                  <a:srgbClr val="FF00FF"/>
                </a:solidFill>
                <a:ea typeface="黑体" panose="02010609060101010101" pitchFamily="49" charset="-122"/>
              </a:rPr>
              <a:t>PN </a:t>
            </a: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结加反相电压时截止 </a:t>
            </a:r>
          </a:p>
        </p:txBody>
      </p:sp>
      <p:sp>
        <p:nvSpPr>
          <p:cNvPr id="200" name="Text Box 9"/>
          <p:cNvSpPr txBox="1">
            <a:spLocks noChangeArrowheads="1"/>
          </p:cNvSpPr>
          <p:nvPr/>
        </p:nvSpPr>
        <p:spPr bwMode="auto">
          <a:xfrm>
            <a:off x="497397" y="5811837"/>
            <a:ext cx="8382000" cy="965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600" b="1" dirty="0">
                <a:solidFill>
                  <a:srgbClr val="0000FF"/>
                </a:solidFill>
              </a:rPr>
              <a:t>　　反向电流又称</a:t>
            </a:r>
            <a:r>
              <a:rPr lang="zh-CN" altLang="en-US" sz="2600" b="1" dirty="0">
                <a:solidFill>
                  <a:srgbClr val="FF0000"/>
                </a:solidFill>
              </a:rPr>
              <a:t>反向饱和电流</a:t>
            </a:r>
            <a:r>
              <a:rPr lang="zh-CN" altLang="en-US" sz="2600" b="1" dirty="0"/>
              <a:t>。</a:t>
            </a:r>
            <a:r>
              <a:rPr lang="zh-CN" altLang="en-US" sz="2600" b="1" dirty="0">
                <a:solidFill>
                  <a:srgbClr val="0000FF"/>
                </a:solidFill>
              </a:rPr>
              <a:t>对温度十分敏感</a:t>
            </a:r>
            <a:r>
              <a:rPr lang="zh-CN" altLang="en-US" sz="2600" b="1" dirty="0"/>
              <a:t>，</a:t>
            </a:r>
          </a:p>
          <a:p>
            <a:pPr algn="just">
              <a:lnSpc>
                <a:spcPct val="110000"/>
              </a:lnSpc>
            </a:pPr>
            <a:r>
              <a:rPr lang="zh-CN" altLang="en-US" sz="2600" b="1" dirty="0"/>
              <a:t>　　</a:t>
            </a:r>
            <a:r>
              <a:rPr lang="zh-CN" altLang="en-US" sz="2600" b="1" dirty="0">
                <a:solidFill>
                  <a:srgbClr val="0000FF"/>
                </a:solidFill>
              </a:rPr>
              <a:t>随着温度升高， </a:t>
            </a:r>
            <a:r>
              <a:rPr lang="en-US" altLang="zh-CN" sz="2600" b="1" i="1" dirty="0">
                <a:solidFill>
                  <a:srgbClr val="0000FF"/>
                </a:solidFill>
              </a:rPr>
              <a:t>I</a:t>
            </a:r>
            <a:r>
              <a:rPr lang="en-US" altLang="zh-CN" sz="2600" b="1" baseline="-25000" dirty="0">
                <a:solidFill>
                  <a:srgbClr val="0000FF"/>
                </a:solidFill>
              </a:rPr>
              <a:t>S </a:t>
            </a:r>
            <a:r>
              <a:rPr lang="zh-CN" altLang="en-US" sz="2600" b="1" dirty="0">
                <a:solidFill>
                  <a:srgbClr val="0000FF"/>
                </a:solidFill>
              </a:rPr>
              <a:t>将急剧增大</a:t>
            </a:r>
            <a:r>
              <a:rPr lang="zh-CN" altLang="en-US" sz="2600" b="1" dirty="0"/>
              <a:t>。</a:t>
            </a:r>
          </a:p>
        </p:txBody>
      </p:sp>
      <p:grpSp>
        <p:nvGrpSpPr>
          <p:cNvPr id="201" name="Group 10"/>
          <p:cNvGrpSpPr>
            <a:grpSpLocks/>
          </p:cNvGrpSpPr>
          <p:nvPr/>
        </p:nvGrpSpPr>
        <p:grpSpPr bwMode="auto">
          <a:xfrm>
            <a:off x="1030797" y="1130300"/>
            <a:ext cx="7677150" cy="4313237"/>
            <a:chOff x="672" y="507"/>
            <a:chExt cx="4836" cy="2717"/>
          </a:xfrm>
        </p:grpSpPr>
        <p:grpSp>
          <p:nvGrpSpPr>
            <p:cNvPr id="202" name="Group 11"/>
            <p:cNvGrpSpPr>
              <a:grpSpLocks/>
            </p:cNvGrpSpPr>
            <p:nvPr/>
          </p:nvGrpSpPr>
          <p:grpSpPr bwMode="auto">
            <a:xfrm>
              <a:off x="672" y="507"/>
              <a:ext cx="4836" cy="2717"/>
              <a:chOff x="672" y="499"/>
              <a:chExt cx="4836" cy="2717"/>
            </a:xfrm>
          </p:grpSpPr>
          <p:grpSp>
            <p:nvGrpSpPr>
              <p:cNvPr id="204" name="Group 12"/>
              <p:cNvGrpSpPr>
                <a:grpSpLocks/>
              </p:cNvGrpSpPr>
              <p:nvPr/>
            </p:nvGrpSpPr>
            <p:grpSpPr bwMode="auto">
              <a:xfrm>
                <a:off x="1248" y="922"/>
                <a:ext cx="288" cy="288"/>
                <a:chOff x="1968" y="2592"/>
                <a:chExt cx="288" cy="288"/>
              </a:xfrm>
            </p:grpSpPr>
            <p:sp>
              <p:nvSpPr>
                <p:cNvPr id="338" name="Oval 13"/>
                <p:cNvSpPr>
                  <a:spLocks noChangeArrowheads="1"/>
                </p:cNvSpPr>
                <p:nvPr/>
              </p:nvSpPr>
              <p:spPr bwMode="auto">
                <a:xfrm>
                  <a:off x="1968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9" name="Line 14"/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" name="Group 15"/>
              <p:cNvGrpSpPr>
                <a:grpSpLocks/>
              </p:cNvGrpSpPr>
              <p:nvPr/>
            </p:nvGrpSpPr>
            <p:grpSpPr bwMode="auto">
              <a:xfrm>
                <a:off x="1680" y="922"/>
                <a:ext cx="288" cy="288"/>
                <a:chOff x="2496" y="2784"/>
                <a:chExt cx="288" cy="288"/>
              </a:xfrm>
            </p:grpSpPr>
            <p:sp>
              <p:nvSpPr>
                <p:cNvPr id="336" name="Oval 16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7" name="Line 17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" name="Group 18"/>
              <p:cNvGrpSpPr>
                <a:grpSpLocks/>
              </p:cNvGrpSpPr>
              <p:nvPr/>
            </p:nvGrpSpPr>
            <p:grpSpPr bwMode="auto">
              <a:xfrm>
                <a:off x="1248" y="1306"/>
                <a:ext cx="288" cy="288"/>
                <a:chOff x="2160" y="2928"/>
                <a:chExt cx="288" cy="288"/>
              </a:xfrm>
            </p:grpSpPr>
            <p:sp>
              <p:nvSpPr>
                <p:cNvPr id="334" name="Oval 19"/>
                <p:cNvSpPr>
                  <a:spLocks noChangeArrowheads="1"/>
                </p:cNvSpPr>
                <p:nvPr/>
              </p:nvSpPr>
              <p:spPr bwMode="auto">
                <a:xfrm>
                  <a:off x="2160" y="2928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5" name="Line 20"/>
                <p:cNvSpPr>
                  <a:spLocks noChangeShapeType="1"/>
                </p:cNvSpPr>
                <p:nvPr/>
              </p:nvSpPr>
              <p:spPr bwMode="auto">
                <a:xfrm>
                  <a:off x="2208" y="307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" name="Group 21"/>
              <p:cNvGrpSpPr>
                <a:grpSpLocks/>
              </p:cNvGrpSpPr>
              <p:nvPr/>
            </p:nvGrpSpPr>
            <p:grpSpPr bwMode="auto">
              <a:xfrm>
                <a:off x="1680" y="1306"/>
                <a:ext cx="288" cy="288"/>
                <a:chOff x="2016" y="3456"/>
                <a:chExt cx="288" cy="288"/>
              </a:xfrm>
            </p:grpSpPr>
            <p:sp>
              <p:nvSpPr>
                <p:cNvPr id="332" name="Oval 22"/>
                <p:cNvSpPr>
                  <a:spLocks noChangeArrowheads="1"/>
                </p:cNvSpPr>
                <p:nvPr/>
              </p:nvSpPr>
              <p:spPr bwMode="auto">
                <a:xfrm>
                  <a:off x="2016" y="3456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3" name="Line 23"/>
                <p:cNvSpPr>
                  <a:spLocks noChangeShapeType="1"/>
                </p:cNvSpPr>
                <p:nvPr/>
              </p:nvSpPr>
              <p:spPr bwMode="auto">
                <a:xfrm>
                  <a:off x="2064" y="360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8" name="Oval 24"/>
              <p:cNvSpPr>
                <a:spLocks noChangeArrowheads="1"/>
              </p:cNvSpPr>
              <p:nvPr/>
            </p:nvSpPr>
            <p:spPr bwMode="auto">
              <a:xfrm>
                <a:off x="1488" y="873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" name="Oval 25"/>
              <p:cNvSpPr>
                <a:spLocks noChangeArrowheads="1"/>
              </p:cNvSpPr>
              <p:nvPr/>
            </p:nvSpPr>
            <p:spPr bwMode="auto">
              <a:xfrm>
                <a:off x="1200" y="193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0" name="Group 26"/>
              <p:cNvGrpSpPr>
                <a:grpSpLocks/>
              </p:cNvGrpSpPr>
              <p:nvPr/>
            </p:nvGrpSpPr>
            <p:grpSpPr bwMode="auto">
              <a:xfrm>
                <a:off x="4272" y="922"/>
                <a:ext cx="288" cy="288"/>
                <a:chOff x="3024" y="2592"/>
                <a:chExt cx="288" cy="288"/>
              </a:xfrm>
            </p:grpSpPr>
            <p:grpSp>
              <p:nvGrpSpPr>
                <p:cNvPr id="328" name="Group 27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3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9" name="Line 30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1" name="Oval 31"/>
              <p:cNvSpPr>
                <a:spLocks noChangeArrowheads="1"/>
              </p:cNvSpPr>
              <p:nvPr/>
            </p:nvSpPr>
            <p:spPr bwMode="auto">
              <a:xfrm>
                <a:off x="3274" y="171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2" name="Group 32"/>
              <p:cNvGrpSpPr>
                <a:grpSpLocks/>
              </p:cNvGrpSpPr>
              <p:nvPr/>
            </p:nvGrpSpPr>
            <p:grpSpPr bwMode="auto">
              <a:xfrm>
                <a:off x="3274" y="1239"/>
                <a:ext cx="96" cy="576"/>
                <a:chOff x="4944" y="720"/>
                <a:chExt cx="96" cy="576"/>
              </a:xfrm>
            </p:grpSpPr>
            <p:sp>
              <p:nvSpPr>
                <p:cNvPr id="326" name="Oval 33"/>
                <p:cNvSpPr>
                  <a:spLocks noChangeArrowheads="1"/>
                </p:cNvSpPr>
                <p:nvPr/>
              </p:nvSpPr>
              <p:spPr bwMode="auto">
                <a:xfrm>
                  <a:off x="4944" y="72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FFFF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" name="Oval 34"/>
                <p:cNvSpPr>
                  <a:spLocks noChangeArrowheads="1"/>
                </p:cNvSpPr>
                <p:nvPr/>
              </p:nvSpPr>
              <p:spPr bwMode="auto">
                <a:xfrm>
                  <a:off x="4944" y="120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FFFF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3" name="Oval 35"/>
              <p:cNvSpPr>
                <a:spLocks noChangeArrowheads="1"/>
              </p:cNvSpPr>
              <p:nvPr/>
            </p:nvSpPr>
            <p:spPr bwMode="auto">
              <a:xfrm>
                <a:off x="4416" y="82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" name="Oval 36"/>
              <p:cNvSpPr>
                <a:spLocks noChangeArrowheads="1"/>
              </p:cNvSpPr>
              <p:nvPr/>
            </p:nvSpPr>
            <p:spPr bwMode="auto">
              <a:xfrm>
                <a:off x="4224" y="1929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5" name="Group 37"/>
              <p:cNvGrpSpPr>
                <a:grpSpLocks/>
              </p:cNvGrpSpPr>
              <p:nvPr/>
            </p:nvGrpSpPr>
            <p:grpSpPr bwMode="auto">
              <a:xfrm>
                <a:off x="3840" y="922"/>
                <a:ext cx="288" cy="288"/>
                <a:chOff x="3024" y="2592"/>
                <a:chExt cx="288" cy="288"/>
              </a:xfrm>
            </p:grpSpPr>
            <p:grpSp>
              <p:nvGrpSpPr>
                <p:cNvPr id="322" name="Group 38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24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3" name="Line 41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" name="Group 42"/>
              <p:cNvGrpSpPr>
                <a:grpSpLocks/>
              </p:cNvGrpSpPr>
              <p:nvPr/>
            </p:nvGrpSpPr>
            <p:grpSpPr bwMode="auto">
              <a:xfrm>
                <a:off x="3840" y="1306"/>
                <a:ext cx="288" cy="288"/>
                <a:chOff x="3024" y="2592"/>
                <a:chExt cx="288" cy="288"/>
              </a:xfrm>
            </p:grpSpPr>
            <p:grpSp>
              <p:nvGrpSpPr>
                <p:cNvPr id="318" name="Group 43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20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9" name="Line 46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" name="Group 47"/>
              <p:cNvGrpSpPr>
                <a:grpSpLocks/>
              </p:cNvGrpSpPr>
              <p:nvPr/>
            </p:nvGrpSpPr>
            <p:grpSpPr bwMode="auto">
              <a:xfrm>
                <a:off x="4272" y="1306"/>
                <a:ext cx="288" cy="288"/>
                <a:chOff x="3024" y="2592"/>
                <a:chExt cx="288" cy="288"/>
              </a:xfrm>
            </p:grpSpPr>
            <p:grpSp>
              <p:nvGrpSpPr>
                <p:cNvPr id="314" name="Group 48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16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5" name="Line 51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8" name="Group 52"/>
              <p:cNvGrpSpPr>
                <a:grpSpLocks/>
              </p:cNvGrpSpPr>
              <p:nvPr/>
            </p:nvGrpSpPr>
            <p:grpSpPr bwMode="auto">
              <a:xfrm>
                <a:off x="3840" y="1690"/>
                <a:ext cx="288" cy="288"/>
                <a:chOff x="3024" y="2592"/>
                <a:chExt cx="288" cy="288"/>
              </a:xfrm>
            </p:grpSpPr>
            <p:grpSp>
              <p:nvGrpSpPr>
                <p:cNvPr id="310" name="Group 53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12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1" name="Line 56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9" name="Group 57"/>
              <p:cNvGrpSpPr>
                <a:grpSpLocks/>
              </p:cNvGrpSpPr>
              <p:nvPr/>
            </p:nvGrpSpPr>
            <p:grpSpPr bwMode="auto">
              <a:xfrm>
                <a:off x="4272" y="1690"/>
                <a:ext cx="288" cy="288"/>
                <a:chOff x="3024" y="2592"/>
                <a:chExt cx="288" cy="288"/>
              </a:xfrm>
            </p:grpSpPr>
            <p:grpSp>
              <p:nvGrpSpPr>
                <p:cNvPr id="306" name="Group 58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308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7" name="Line 61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" name="Group 62"/>
              <p:cNvGrpSpPr>
                <a:grpSpLocks/>
              </p:cNvGrpSpPr>
              <p:nvPr/>
            </p:nvGrpSpPr>
            <p:grpSpPr bwMode="auto">
              <a:xfrm>
                <a:off x="1248" y="1690"/>
                <a:ext cx="288" cy="288"/>
                <a:chOff x="1968" y="2592"/>
                <a:chExt cx="288" cy="288"/>
              </a:xfrm>
            </p:grpSpPr>
            <p:sp>
              <p:nvSpPr>
                <p:cNvPr id="304" name="Oval 63"/>
                <p:cNvSpPr>
                  <a:spLocks noChangeArrowheads="1"/>
                </p:cNvSpPr>
                <p:nvPr/>
              </p:nvSpPr>
              <p:spPr bwMode="auto">
                <a:xfrm>
                  <a:off x="1968" y="2592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" name="Line 64"/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1" name="Group 65"/>
              <p:cNvGrpSpPr>
                <a:grpSpLocks/>
              </p:cNvGrpSpPr>
              <p:nvPr/>
            </p:nvGrpSpPr>
            <p:grpSpPr bwMode="auto">
              <a:xfrm>
                <a:off x="1680" y="1690"/>
                <a:ext cx="288" cy="288"/>
                <a:chOff x="2496" y="2784"/>
                <a:chExt cx="288" cy="288"/>
              </a:xfrm>
            </p:grpSpPr>
            <p:sp>
              <p:nvSpPr>
                <p:cNvPr id="302" name="Oval 66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3" name="Line 67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2" name="Rectangle 68"/>
              <p:cNvSpPr>
                <a:spLocks noChangeArrowheads="1"/>
              </p:cNvSpPr>
              <p:nvPr/>
            </p:nvSpPr>
            <p:spPr bwMode="auto">
              <a:xfrm>
                <a:off x="1104" y="826"/>
                <a:ext cx="3600" cy="12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" name="Text Box 69"/>
              <p:cNvSpPr txBox="1">
                <a:spLocks noChangeArrowheads="1"/>
              </p:cNvSpPr>
              <p:nvPr/>
            </p:nvSpPr>
            <p:spPr bwMode="auto">
              <a:xfrm>
                <a:off x="1248" y="537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P</a:t>
                </a:r>
              </a:p>
            </p:txBody>
          </p:sp>
          <p:sp>
            <p:nvSpPr>
              <p:cNvPr id="224" name="Text Box 70"/>
              <p:cNvSpPr txBox="1">
                <a:spLocks noChangeArrowheads="1"/>
              </p:cNvSpPr>
              <p:nvPr/>
            </p:nvSpPr>
            <p:spPr bwMode="auto">
              <a:xfrm>
                <a:off x="4272" y="499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N</a:t>
                </a:r>
              </a:p>
            </p:txBody>
          </p:sp>
          <p:sp>
            <p:nvSpPr>
              <p:cNvPr id="225" name="Oval 71"/>
              <p:cNvSpPr>
                <a:spLocks noChangeArrowheads="1"/>
              </p:cNvSpPr>
              <p:nvPr/>
            </p:nvSpPr>
            <p:spPr bwMode="auto">
              <a:xfrm>
                <a:off x="4512" y="117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6" name="Group 72"/>
              <p:cNvGrpSpPr>
                <a:grpSpLocks/>
              </p:cNvGrpSpPr>
              <p:nvPr/>
            </p:nvGrpSpPr>
            <p:grpSpPr bwMode="auto">
              <a:xfrm>
                <a:off x="2544" y="931"/>
                <a:ext cx="288" cy="288"/>
                <a:chOff x="2496" y="2784"/>
                <a:chExt cx="288" cy="288"/>
              </a:xfrm>
            </p:grpSpPr>
            <p:sp>
              <p:nvSpPr>
                <p:cNvPr id="300" name="Oval 73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1" name="Line 74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7" name="Group 75"/>
              <p:cNvGrpSpPr>
                <a:grpSpLocks/>
              </p:cNvGrpSpPr>
              <p:nvPr/>
            </p:nvGrpSpPr>
            <p:grpSpPr bwMode="auto">
              <a:xfrm>
                <a:off x="2112" y="931"/>
                <a:ext cx="288" cy="288"/>
                <a:chOff x="2496" y="2784"/>
                <a:chExt cx="288" cy="288"/>
              </a:xfrm>
            </p:grpSpPr>
            <p:sp>
              <p:nvSpPr>
                <p:cNvPr id="298" name="Oval 76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9" name="Line 77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8" name="Group 78"/>
              <p:cNvGrpSpPr>
                <a:grpSpLocks/>
              </p:cNvGrpSpPr>
              <p:nvPr/>
            </p:nvGrpSpPr>
            <p:grpSpPr bwMode="auto">
              <a:xfrm>
                <a:off x="2112" y="1315"/>
                <a:ext cx="288" cy="288"/>
                <a:chOff x="2496" y="2784"/>
                <a:chExt cx="288" cy="288"/>
              </a:xfrm>
            </p:grpSpPr>
            <p:sp>
              <p:nvSpPr>
                <p:cNvPr id="296" name="Oval 79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" name="Line 80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9" name="Group 81"/>
              <p:cNvGrpSpPr>
                <a:grpSpLocks/>
              </p:cNvGrpSpPr>
              <p:nvPr/>
            </p:nvGrpSpPr>
            <p:grpSpPr bwMode="auto">
              <a:xfrm>
                <a:off x="2544" y="1306"/>
                <a:ext cx="288" cy="288"/>
                <a:chOff x="2496" y="2784"/>
                <a:chExt cx="288" cy="288"/>
              </a:xfrm>
            </p:grpSpPr>
            <p:sp>
              <p:nvSpPr>
                <p:cNvPr id="294" name="Oval 82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5" name="Line 83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" name="Group 84"/>
              <p:cNvGrpSpPr>
                <a:grpSpLocks/>
              </p:cNvGrpSpPr>
              <p:nvPr/>
            </p:nvGrpSpPr>
            <p:grpSpPr bwMode="auto">
              <a:xfrm>
                <a:off x="2112" y="1699"/>
                <a:ext cx="288" cy="288"/>
                <a:chOff x="2496" y="2784"/>
                <a:chExt cx="288" cy="288"/>
              </a:xfrm>
            </p:grpSpPr>
            <p:sp>
              <p:nvSpPr>
                <p:cNvPr id="292" name="Oval 85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" name="Line 86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1" name="Group 87"/>
              <p:cNvGrpSpPr>
                <a:grpSpLocks/>
              </p:cNvGrpSpPr>
              <p:nvPr/>
            </p:nvGrpSpPr>
            <p:grpSpPr bwMode="auto">
              <a:xfrm>
                <a:off x="2544" y="1699"/>
                <a:ext cx="288" cy="288"/>
                <a:chOff x="2496" y="2784"/>
                <a:chExt cx="288" cy="288"/>
              </a:xfrm>
            </p:grpSpPr>
            <p:sp>
              <p:nvSpPr>
                <p:cNvPr id="290" name="Oval 88"/>
                <p:cNvSpPr>
                  <a:spLocks noChangeArrowheads="1"/>
                </p:cNvSpPr>
                <p:nvPr/>
              </p:nvSpPr>
              <p:spPr bwMode="auto">
                <a:xfrm>
                  <a:off x="2496" y="2784"/>
                  <a:ext cx="288" cy="28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1" name="Line 89"/>
                <p:cNvSpPr>
                  <a:spLocks noChangeShapeType="1"/>
                </p:cNvSpPr>
                <p:nvPr/>
              </p:nvSpPr>
              <p:spPr bwMode="auto">
                <a:xfrm>
                  <a:off x="2544" y="292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99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2" name="Group 90"/>
              <p:cNvGrpSpPr>
                <a:grpSpLocks/>
              </p:cNvGrpSpPr>
              <p:nvPr/>
            </p:nvGrpSpPr>
            <p:grpSpPr bwMode="auto">
              <a:xfrm>
                <a:off x="2976" y="931"/>
                <a:ext cx="288" cy="288"/>
                <a:chOff x="3024" y="2592"/>
                <a:chExt cx="288" cy="288"/>
              </a:xfrm>
            </p:grpSpPr>
            <p:grpSp>
              <p:nvGrpSpPr>
                <p:cNvPr id="286" name="Group 91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288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87" name="Line 94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3" name="Group 95"/>
              <p:cNvGrpSpPr>
                <a:grpSpLocks/>
              </p:cNvGrpSpPr>
              <p:nvPr/>
            </p:nvGrpSpPr>
            <p:grpSpPr bwMode="auto">
              <a:xfrm>
                <a:off x="3408" y="931"/>
                <a:ext cx="288" cy="288"/>
                <a:chOff x="3024" y="2592"/>
                <a:chExt cx="288" cy="288"/>
              </a:xfrm>
            </p:grpSpPr>
            <p:grpSp>
              <p:nvGrpSpPr>
                <p:cNvPr id="282" name="Group 96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284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83" name="Line 99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4" name="Group 100"/>
              <p:cNvGrpSpPr>
                <a:grpSpLocks/>
              </p:cNvGrpSpPr>
              <p:nvPr/>
            </p:nvGrpSpPr>
            <p:grpSpPr bwMode="auto">
              <a:xfrm>
                <a:off x="2976" y="1315"/>
                <a:ext cx="288" cy="288"/>
                <a:chOff x="3024" y="2592"/>
                <a:chExt cx="288" cy="288"/>
              </a:xfrm>
            </p:grpSpPr>
            <p:grpSp>
              <p:nvGrpSpPr>
                <p:cNvPr id="278" name="Group 101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280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9" name="Line 104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" name="Group 105"/>
              <p:cNvGrpSpPr>
                <a:grpSpLocks/>
              </p:cNvGrpSpPr>
              <p:nvPr/>
            </p:nvGrpSpPr>
            <p:grpSpPr bwMode="auto">
              <a:xfrm>
                <a:off x="3408" y="1315"/>
                <a:ext cx="288" cy="288"/>
                <a:chOff x="3024" y="2592"/>
                <a:chExt cx="288" cy="288"/>
              </a:xfrm>
            </p:grpSpPr>
            <p:grpSp>
              <p:nvGrpSpPr>
                <p:cNvPr id="274" name="Group 106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276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5" name="Line 109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6" name="Group 110"/>
              <p:cNvGrpSpPr>
                <a:grpSpLocks/>
              </p:cNvGrpSpPr>
              <p:nvPr/>
            </p:nvGrpSpPr>
            <p:grpSpPr bwMode="auto">
              <a:xfrm>
                <a:off x="3408" y="1699"/>
                <a:ext cx="288" cy="288"/>
                <a:chOff x="3024" y="2592"/>
                <a:chExt cx="288" cy="288"/>
              </a:xfrm>
            </p:grpSpPr>
            <p:grpSp>
              <p:nvGrpSpPr>
                <p:cNvPr id="270" name="Group 111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272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1" name="Line 114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7" name="Group 115"/>
              <p:cNvGrpSpPr>
                <a:grpSpLocks/>
              </p:cNvGrpSpPr>
              <p:nvPr/>
            </p:nvGrpSpPr>
            <p:grpSpPr bwMode="auto">
              <a:xfrm>
                <a:off x="2976" y="1699"/>
                <a:ext cx="288" cy="288"/>
                <a:chOff x="3024" y="2592"/>
                <a:chExt cx="288" cy="288"/>
              </a:xfrm>
            </p:grpSpPr>
            <p:grpSp>
              <p:nvGrpSpPr>
                <p:cNvPr id="266" name="Group 116"/>
                <p:cNvGrpSpPr>
                  <a:grpSpLocks/>
                </p:cNvGrpSpPr>
                <p:nvPr/>
              </p:nvGrpSpPr>
              <p:grpSpPr bwMode="auto">
                <a:xfrm>
                  <a:off x="3024" y="2592"/>
                  <a:ext cx="288" cy="288"/>
                  <a:chOff x="3024" y="2592"/>
                  <a:chExt cx="288" cy="288"/>
                </a:xfrm>
              </p:grpSpPr>
              <p:sp>
                <p:nvSpPr>
                  <p:cNvPr id="268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88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640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7" name="Line 119"/>
                <p:cNvSpPr>
                  <a:spLocks noChangeShapeType="1"/>
                </p:cNvSpPr>
                <p:nvPr/>
              </p:nvSpPr>
              <p:spPr bwMode="auto">
                <a:xfrm>
                  <a:off x="3072" y="27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8" name="Group 120"/>
              <p:cNvGrpSpPr>
                <a:grpSpLocks/>
              </p:cNvGrpSpPr>
              <p:nvPr/>
            </p:nvGrpSpPr>
            <p:grpSpPr bwMode="auto">
              <a:xfrm>
                <a:off x="4704" y="1315"/>
                <a:ext cx="48" cy="240"/>
                <a:chOff x="4992" y="2208"/>
                <a:chExt cx="48" cy="240"/>
              </a:xfrm>
            </p:grpSpPr>
            <p:sp>
              <p:nvSpPr>
                <p:cNvPr id="264" name="Line 121"/>
                <p:cNvSpPr>
                  <a:spLocks noChangeShapeType="1"/>
                </p:cNvSpPr>
                <p:nvPr/>
              </p:nvSpPr>
              <p:spPr bwMode="auto">
                <a:xfrm>
                  <a:off x="5040" y="2208"/>
                  <a:ext cx="0" cy="240"/>
                </a:xfrm>
                <a:prstGeom prst="line">
                  <a:avLst/>
                </a:prstGeom>
                <a:noFill/>
                <a:ln w="762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5" name="Line 122"/>
                <p:cNvSpPr>
                  <a:spLocks noChangeShapeType="1"/>
                </p:cNvSpPr>
                <p:nvPr/>
              </p:nvSpPr>
              <p:spPr bwMode="auto">
                <a:xfrm>
                  <a:off x="4992" y="2208"/>
                  <a:ext cx="0" cy="240"/>
                </a:xfrm>
                <a:prstGeom prst="line">
                  <a:avLst/>
                </a:prstGeom>
                <a:noFill/>
                <a:ln w="762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9" name="Group 123"/>
              <p:cNvGrpSpPr>
                <a:grpSpLocks/>
              </p:cNvGrpSpPr>
              <p:nvPr/>
            </p:nvGrpSpPr>
            <p:grpSpPr bwMode="auto">
              <a:xfrm>
                <a:off x="1056" y="1315"/>
                <a:ext cx="48" cy="240"/>
                <a:chOff x="1344" y="2256"/>
                <a:chExt cx="48" cy="240"/>
              </a:xfrm>
            </p:grpSpPr>
            <p:sp>
              <p:nvSpPr>
                <p:cNvPr id="262" name="Line 124"/>
                <p:cNvSpPr>
                  <a:spLocks noChangeShapeType="1"/>
                </p:cNvSpPr>
                <p:nvPr/>
              </p:nvSpPr>
              <p:spPr bwMode="auto">
                <a:xfrm>
                  <a:off x="1344" y="2256"/>
                  <a:ext cx="0" cy="240"/>
                </a:xfrm>
                <a:prstGeom prst="line">
                  <a:avLst/>
                </a:prstGeom>
                <a:noFill/>
                <a:ln w="762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3" name="Line 125"/>
                <p:cNvSpPr>
                  <a:spLocks noChangeShapeType="1"/>
                </p:cNvSpPr>
                <p:nvPr/>
              </p:nvSpPr>
              <p:spPr bwMode="auto">
                <a:xfrm>
                  <a:off x="1392" y="2256"/>
                  <a:ext cx="0" cy="240"/>
                </a:xfrm>
                <a:prstGeom prst="line">
                  <a:avLst/>
                </a:prstGeom>
                <a:noFill/>
                <a:ln w="762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0" name="Oval 126"/>
              <p:cNvSpPr>
                <a:spLocks noChangeArrowheads="1"/>
              </p:cNvSpPr>
              <p:nvPr/>
            </p:nvSpPr>
            <p:spPr bwMode="auto">
              <a:xfrm>
                <a:off x="1200" y="1219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8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41" name="Freeform 127"/>
              <p:cNvSpPr>
                <a:spLocks/>
              </p:cNvSpPr>
              <p:nvPr/>
            </p:nvSpPr>
            <p:spPr bwMode="auto">
              <a:xfrm>
                <a:off x="2688" y="2496"/>
                <a:ext cx="467" cy="1"/>
              </a:xfrm>
              <a:custGeom>
                <a:avLst/>
                <a:gdLst>
                  <a:gd name="T0" fmla="*/ 467 w 467"/>
                  <a:gd name="T1" fmla="*/ 0 h 1"/>
                  <a:gd name="T2" fmla="*/ 0 w 467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67" h="1">
                    <a:moveTo>
                      <a:pt x="467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" name="Text Box 128"/>
              <p:cNvSpPr txBox="1">
                <a:spLocks noChangeArrowheads="1"/>
              </p:cNvSpPr>
              <p:nvPr/>
            </p:nvSpPr>
            <p:spPr bwMode="auto">
              <a:xfrm>
                <a:off x="2352" y="2457"/>
                <a:ext cx="10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rgbClr val="FF0000"/>
                    </a:solidFill>
                  </a:rPr>
                  <a:t>外电场方向</a:t>
                </a: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43" name="Group 129"/>
              <p:cNvGrpSpPr>
                <a:grpSpLocks/>
              </p:cNvGrpSpPr>
              <p:nvPr/>
            </p:nvGrpSpPr>
            <p:grpSpPr bwMode="auto">
              <a:xfrm>
                <a:off x="2342" y="2160"/>
                <a:ext cx="1076" cy="288"/>
                <a:chOff x="4128" y="3936"/>
                <a:chExt cx="1076" cy="288"/>
              </a:xfrm>
            </p:grpSpPr>
            <p:sp>
              <p:nvSpPr>
                <p:cNvPr id="260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4128" y="3936"/>
                  <a:ext cx="10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zh-CN" altLang="en-US" b="1"/>
                    <a:t>内电场方向</a:t>
                  </a:r>
                  <a:endParaRPr lang="zh-CN" altLang="en-US"/>
                </a:p>
              </p:txBody>
            </p:sp>
            <p:sp>
              <p:nvSpPr>
                <p:cNvPr id="261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4320" y="3936"/>
                  <a:ext cx="671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4" name="Line 132"/>
              <p:cNvSpPr>
                <a:spLocks noChangeShapeType="1"/>
              </p:cNvSpPr>
              <p:nvPr/>
            </p:nvSpPr>
            <p:spPr bwMode="auto">
              <a:xfrm rot="-10800000">
                <a:off x="1871" y="29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" name="Line 133"/>
              <p:cNvSpPr>
                <a:spLocks noChangeShapeType="1"/>
              </p:cNvSpPr>
              <p:nvPr/>
            </p:nvSpPr>
            <p:spPr bwMode="auto">
              <a:xfrm rot="-10800000">
                <a:off x="2015" y="283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" name="Line 134"/>
              <p:cNvSpPr>
                <a:spLocks noChangeShapeType="1"/>
              </p:cNvSpPr>
              <p:nvPr/>
            </p:nvSpPr>
            <p:spPr bwMode="auto">
              <a:xfrm rot="-10800000">
                <a:off x="2159" y="29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" name="Line 135"/>
              <p:cNvSpPr>
                <a:spLocks noChangeShapeType="1"/>
              </p:cNvSpPr>
              <p:nvPr/>
            </p:nvSpPr>
            <p:spPr bwMode="auto">
              <a:xfrm rot="-10800000">
                <a:off x="2303" y="283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" name="Text Box 136"/>
              <p:cNvSpPr txBox="1">
                <a:spLocks noChangeArrowheads="1"/>
              </p:cNvSpPr>
              <p:nvPr/>
            </p:nvSpPr>
            <p:spPr bwMode="auto">
              <a:xfrm rot="-21600000">
                <a:off x="2352" y="2745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/>
                  <a:t>V</a:t>
                </a:r>
                <a:endParaRPr lang="en-US" altLang="zh-CN" sz="1600"/>
              </a:p>
            </p:txBody>
          </p:sp>
          <p:sp>
            <p:nvSpPr>
              <p:cNvPr id="249" name="Line 137"/>
              <p:cNvSpPr>
                <a:spLocks noChangeShapeType="1"/>
              </p:cNvSpPr>
              <p:nvPr/>
            </p:nvSpPr>
            <p:spPr bwMode="auto">
              <a:xfrm flipV="1">
                <a:off x="5136" y="1411"/>
                <a:ext cx="0" cy="16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" name="Line 138"/>
              <p:cNvSpPr>
                <a:spLocks noChangeShapeType="1"/>
              </p:cNvSpPr>
              <p:nvPr/>
            </p:nvSpPr>
            <p:spPr bwMode="auto">
              <a:xfrm flipH="1">
                <a:off x="4752" y="1411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" name="Line 139"/>
              <p:cNvSpPr>
                <a:spLocks noChangeShapeType="1"/>
              </p:cNvSpPr>
              <p:nvPr/>
            </p:nvSpPr>
            <p:spPr bwMode="auto">
              <a:xfrm flipH="1">
                <a:off x="672" y="1411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2" name="Line 140"/>
              <p:cNvSpPr>
                <a:spLocks noChangeShapeType="1"/>
              </p:cNvSpPr>
              <p:nvPr/>
            </p:nvSpPr>
            <p:spPr bwMode="auto">
              <a:xfrm>
                <a:off x="672" y="1411"/>
                <a:ext cx="0" cy="16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" name="Line 141"/>
              <p:cNvSpPr>
                <a:spLocks noChangeShapeType="1"/>
              </p:cNvSpPr>
              <p:nvPr/>
            </p:nvSpPr>
            <p:spPr bwMode="auto">
              <a:xfrm>
                <a:off x="672" y="3021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4" name="Line 142"/>
              <p:cNvSpPr>
                <a:spLocks noChangeShapeType="1"/>
              </p:cNvSpPr>
              <p:nvPr/>
            </p:nvSpPr>
            <p:spPr bwMode="auto">
              <a:xfrm>
                <a:off x="2304" y="3022"/>
                <a:ext cx="28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5" name="Rectangle 143"/>
              <p:cNvSpPr>
                <a:spLocks noChangeArrowheads="1"/>
              </p:cNvSpPr>
              <p:nvPr/>
            </p:nvSpPr>
            <p:spPr bwMode="auto">
              <a:xfrm rot="5400000">
                <a:off x="3264" y="2803"/>
                <a:ext cx="144" cy="4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" name="Text Box 144"/>
              <p:cNvSpPr txBox="1">
                <a:spLocks noChangeArrowheads="1"/>
              </p:cNvSpPr>
              <p:nvPr/>
            </p:nvSpPr>
            <p:spPr bwMode="auto">
              <a:xfrm>
                <a:off x="3164" y="270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 i="1"/>
                  <a:t>R</a:t>
                </a:r>
                <a:endParaRPr lang="en-US" altLang="zh-CN" sz="1800"/>
              </a:p>
            </p:txBody>
          </p:sp>
          <p:grpSp>
            <p:nvGrpSpPr>
              <p:cNvPr id="257" name="Group 145"/>
              <p:cNvGrpSpPr>
                <a:grpSpLocks/>
              </p:cNvGrpSpPr>
              <p:nvPr/>
            </p:nvGrpSpPr>
            <p:grpSpPr bwMode="auto">
              <a:xfrm>
                <a:off x="5232" y="1497"/>
                <a:ext cx="276" cy="672"/>
                <a:chOff x="553" y="2688"/>
                <a:chExt cx="276" cy="672"/>
              </a:xfrm>
            </p:grpSpPr>
            <p:sp>
              <p:nvSpPr>
                <p:cNvPr id="258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553" y="268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9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567" y="2929"/>
                  <a:ext cx="26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FF66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b="1" i="1">
                      <a:solidFill>
                        <a:srgbClr val="FF0000"/>
                      </a:solidFill>
                      <a:ea typeface="方正琥珀繁体" pitchFamily="2" charset="-122"/>
                    </a:rPr>
                    <a:t>I</a:t>
                  </a:r>
                  <a:r>
                    <a:rPr lang="en-US" altLang="zh-CN" b="1" baseline="-25000">
                      <a:solidFill>
                        <a:srgbClr val="FF0000"/>
                      </a:solidFill>
                      <a:ea typeface="方正琥珀繁体" pitchFamily="2" charset="-122"/>
                    </a:rPr>
                    <a:t>S</a:t>
                  </a:r>
                </a:p>
              </p:txBody>
            </p:sp>
          </p:grpSp>
        </p:grpSp>
        <p:sp>
          <p:nvSpPr>
            <p:cNvPr id="203" name="Line 148"/>
            <p:cNvSpPr>
              <a:spLocks noChangeShapeType="1"/>
            </p:cNvSpPr>
            <p:nvPr/>
          </p:nvSpPr>
          <p:spPr bwMode="auto">
            <a:xfrm>
              <a:off x="2880" y="832"/>
              <a:ext cx="0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96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utoUpdateAnimBg="0"/>
      <p:bldP spid="20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151" name="Text Box 2"/>
          <p:cNvSpPr txBox="1">
            <a:spLocks noChangeArrowheads="1"/>
          </p:cNvSpPr>
          <p:nvPr/>
        </p:nvSpPr>
        <p:spPr bwMode="auto">
          <a:xfrm>
            <a:off x="2969096" y="427037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</a:rPr>
              <a:t>三、</a:t>
            </a:r>
            <a:r>
              <a:rPr lang="en-US" altLang="zh-CN" sz="3200" b="1" dirty="0">
                <a:solidFill>
                  <a:schemeClr val="accent2"/>
                </a:solidFill>
              </a:rPr>
              <a:t>PN</a:t>
            </a:r>
            <a:r>
              <a:rPr lang="zh-CN" altLang="en-US" sz="3200" b="1" dirty="0">
                <a:solidFill>
                  <a:schemeClr val="accent2"/>
                </a:solidFill>
              </a:rPr>
              <a:t>结的伏安特性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1979712" y="1556792"/>
            <a:ext cx="56388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00" b="1"/>
              <a:t>　　</a:t>
            </a:r>
            <a:r>
              <a:rPr lang="en-US" altLang="zh-CN" sz="2600" b="1" i="1"/>
              <a:t>i</a:t>
            </a:r>
            <a:r>
              <a:rPr lang="en-US" altLang="zh-CN" sz="2600" b="1"/>
              <a:t> = </a:t>
            </a:r>
            <a:r>
              <a:rPr lang="en-US" altLang="zh-CN" sz="2600" b="1" i="1"/>
              <a:t>f</a:t>
            </a:r>
            <a:r>
              <a:rPr lang="en-US" altLang="zh-CN" sz="2600" b="1"/>
              <a:t> </a:t>
            </a:r>
            <a:r>
              <a:rPr lang="en-US" altLang="zh-CN" sz="2600" b="1">
                <a:latin typeface="宋体" panose="02010600030101010101" pitchFamily="2" charset="-122"/>
              </a:rPr>
              <a:t>(</a:t>
            </a:r>
            <a:r>
              <a:rPr lang="en-US" altLang="zh-CN" sz="2600" b="1" i="1"/>
              <a:t>u</a:t>
            </a:r>
            <a:r>
              <a:rPr lang="en-US" altLang="zh-CN" sz="2600" b="1"/>
              <a:t> </a:t>
            </a:r>
            <a:r>
              <a:rPr lang="en-US" altLang="zh-CN" sz="2600" b="1">
                <a:latin typeface="宋体" panose="02010600030101010101" pitchFamily="2" charset="-122"/>
              </a:rPr>
              <a:t>)</a:t>
            </a:r>
            <a:r>
              <a:rPr lang="zh-CN" altLang="en-US" sz="2600" b="1"/>
              <a:t>之间的关系曲线。</a:t>
            </a:r>
          </a:p>
        </p:txBody>
      </p:sp>
      <p:grpSp>
        <p:nvGrpSpPr>
          <p:cNvPr id="153" name="Group 4"/>
          <p:cNvGrpSpPr>
            <a:grpSpLocks/>
          </p:cNvGrpSpPr>
          <p:nvPr/>
        </p:nvGrpSpPr>
        <p:grpSpPr bwMode="auto">
          <a:xfrm>
            <a:off x="2902050" y="4226967"/>
            <a:ext cx="1282700" cy="165100"/>
            <a:chOff x="821" y="2546"/>
            <a:chExt cx="808" cy="104"/>
          </a:xfrm>
        </p:grpSpPr>
        <p:sp>
          <p:nvSpPr>
            <p:cNvPr id="154" name="Line 5"/>
            <p:cNvSpPr>
              <a:spLocks noChangeShapeType="1"/>
            </p:cNvSpPr>
            <p:nvPr/>
          </p:nvSpPr>
          <p:spPr bwMode="auto">
            <a:xfrm>
              <a:off x="821" y="2650"/>
              <a:ext cx="576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Freeform 6"/>
            <p:cNvSpPr>
              <a:spLocks/>
            </p:cNvSpPr>
            <p:nvPr/>
          </p:nvSpPr>
          <p:spPr bwMode="auto">
            <a:xfrm>
              <a:off x="1397" y="2546"/>
              <a:ext cx="232" cy="104"/>
            </a:xfrm>
            <a:custGeom>
              <a:avLst/>
              <a:gdLst>
                <a:gd name="T0" fmla="*/ 0 w 417"/>
                <a:gd name="T1" fmla="*/ 332 h 332"/>
                <a:gd name="T2" fmla="*/ 184 w 417"/>
                <a:gd name="T3" fmla="*/ 276 h 332"/>
                <a:gd name="T4" fmla="*/ 256 w 417"/>
                <a:gd name="T5" fmla="*/ 236 h 332"/>
                <a:gd name="T6" fmla="*/ 272 w 417"/>
                <a:gd name="T7" fmla="*/ 212 h 332"/>
                <a:gd name="T8" fmla="*/ 296 w 417"/>
                <a:gd name="T9" fmla="*/ 196 h 332"/>
                <a:gd name="T10" fmla="*/ 352 w 417"/>
                <a:gd name="T11" fmla="*/ 132 h 332"/>
                <a:gd name="T12" fmla="*/ 384 w 417"/>
                <a:gd name="T13" fmla="*/ 60 h 332"/>
                <a:gd name="T14" fmla="*/ 416 w 417"/>
                <a:gd name="T15" fmla="*/ 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332">
                  <a:moveTo>
                    <a:pt x="0" y="332"/>
                  </a:moveTo>
                  <a:cubicBezTo>
                    <a:pt x="42" y="321"/>
                    <a:pt x="149" y="299"/>
                    <a:pt x="184" y="276"/>
                  </a:cubicBezTo>
                  <a:cubicBezTo>
                    <a:pt x="239" y="239"/>
                    <a:pt x="214" y="250"/>
                    <a:pt x="256" y="236"/>
                  </a:cubicBezTo>
                  <a:cubicBezTo>
                    <a:pt x="261" y="228"/>
                    <a:pt x="265" y="219"/>
                    <a:pt x="272" y="212"/>
                  </a:cubicBezTo>
                  <a:cubicBezTo>
                    <a:pt x="279" y="205"/>
                    <a:pt x="290" y="203"/>
                    <a:pt x="296" y="196"/>
                  </a:cubicBezTo>
                  <a:cubicBezTo>
                    <a:pt x="361" y="121"/>
                    <a:pt x="298" y="168"/>
                    <a:pt x="352" y="132"/>
                  </a:cubicBezTo>
                  <a:cubicBezTo>
                    <a:pt x="360" y="108"/>
                    <a:pt x="372" y="82"/>
                    <a:pt x="384" y="60"/>
                  </a:cubicBezTo>
                  <a:cubicBezTo>
                    <a:pt x="417" y="0"/>
                    <a:pt x="416" y="33"/>
                    <a:pt x="416" y="4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" name="Group 7"/>
          <p:cNvGrpSpPr>
            <a:grpSpLocks/>
          </p:cNvGrpSpPr>
          <p:nvPr/>
        </p:nvGrpSpPr>
        <p:grpSpPr bwMode="auto">
          <a:xfrm>
            <a:off x="2597250" y="4392067"/>
            <a:ext cx="304800" cy="1371600"/>
            <a:chOff x="672" y="2016"/>
            <a:chExt cx="192" cy="864"/>
          </a:xfrm>
        </p:grpSpPr>
        <p:sp>
          <p:nvSpPr>
            <p:cNvPr id="157" name="Freeform 8"/>
            <p:cNvSpPr>
              <a:spLocks/>
            </p:cNvSpPr>
            <p:nvPr/>
          </p:nvSpPr>
          <p:spPr bwMode="auto">
            <a:xfrm>
              <a:off x="768" y="201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48 w 96"/>
                <a:gd name="T3" fmla="*/ 48 h 192"/>
                <a:gd name="T4" fmla="*/ 0 w 96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92">
                  <a:moveTo>
                    <a:pt x="96" y="0"/>
                  </a:moveTo>
                  <a:cubicBezTo>
                    <a:pt x="80" y="8"/>
                    <a:pt x="64" y="16"/>
                    <a:pt x="48" y="48"/>
                  </a:cubicBezTo>
                  <a:cubicBezTo>
                    <a:pt x="32" y="80"/>
                    <a:pt x="16" y="136"/>
                    <a:pt x="0" y="192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9"/>
            <p:cNvSpPr>
              <a:spLocks noChangeShapeType="1"/>
            </p:cNvSpPr>
            <p:nvPr/>
          </p:nvSpPr>
          <p:spPr bwMode="auto">
            <a:xfrm flipH="1">
              <a:off x="672" y="2208"/>
              <a:ext cx="96" cy="67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" name="Group 10"/>
          <p:cNvGrpSpPr>
            <a:grpSpLocks/>
          </p:cNvGrpSpPr>
          <p:nvPr/>
        </p:nvGrpSpPr>
        <p:grpSpPr bwMode="auto">
          <a:xfrm>
            <a:off x="2551212" y="2274342"/>
            <a:ext cx="3446463" cy="3732213"/>
            <a:chOff x="600" y="1316"/>
            <a:chExt cx="2171" cy="2351"/>
          </a:xfrm>
        </p:grpSpPr>
        <p:sp>
          <p:nvSpPr>
            <p:cNvPr id="160" name="Line 11"/>
            <p:cNvSpPr>
              <a:spLocks noChangeShapeType="1"/>
            </p:cNvSpPr>
            <p:nvPr/>
          </p:nvSpPr>
          <p:spPr bwMode="auto">
            <a:xfrm>
              <a:off x="716" y="2564"/>
              <a:ext cx="18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Line 12"/>
            <p:cNvSpPr>
              <a:spLocks noChangeShapeType="1"/>
            </p:cNvSpPr>
            <p:nvPr/>
          </p:nvSpPr>
          <p:spPr bwMode="auto">
            <a:xfrm flipV="1">
              <a:off x="1627" y="1507"/>
              <a:ext cx="0" cy="2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lg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13"/>
            <p:cNvSpPr>
              <a:spLocks noChangeShapeType="1"/>
            </p:cNvSpPr>
            <p:nvPr/>
          </p:nvSpPr>
          <p:spPr bwMode="auto">
            <a:xfrm>
              <a:off x="1580" y="22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14"/>
            <p:cNvSpPr>
              <a:spLocks noChangeShapeType="1"/>
            </p:cNvSpPr>
            <p:nvPr/>
          </p:nvSpPr>
          <p:spPr bwMode="auto">
            <a:xfrm>
              <a:off x="1580" y="203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15"/>
            <p:cNvSpPr>
              <a:spLocks noChangeShapeType="1"/>
            </p:cNvSpPr>
            <p:nvPr/>
          </p:nvSpPr>
          <p:spPr bwMode="auto">
            <a:xfrm>
              <a:off x="1580" y="17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>
              <a:off x="1628" y="290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17"/>
            <p:cNvSpPr>
              <a:spLocks noChangeShapeType="1"/>
            </p:cNvSpPr>
            <p:nvPr/>
          </p:nvSpPr>
          <p:spPr bwMode="auto">
            <a:xfrm>
              <a:off x="1628" y="323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18"/>
            <p:cNvSpPr>
              <a:spLocks noChangeShapeType="1"/>
            </p:cNvSpPr>
            <p:nvPr/>
          </p:nvSpPr>
          <p:spPr bwMode="auto">
            <a:xfrm>
              <a:off x="1916" y="256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Line 19"/>
            <p:cNvSpPr>
              <a:spLocks noChangeShapeType="1"/>
            </p:cNvSpPr>
            <p:nvPr/>
          </p:nvSpPr>
          <p:spPr bwMode="auto">
            <a:xfrm>
              <a:off x="2204" y="256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20"/>
            <p:cNvSpPr>
              <a:spLocks noChangeShapeType="1"/>
            </p:cNvSpPr>
            <p:nvPr/>
          </p:nvSpPr>
          <p:spPr bwMode="auto">
            <a:xfrm>
              <a:off x="1196" y="256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Line 21"/>
            <p:cNvSpPr>
              <a:spLocks noChangeShapeType="1"/>
            </p:cNvSpPr>
            <p:nvPr/>
          </p:nvSpPr>
          <p:spPr bwMode="auto">
            <a:xfrm>
              <a:off x="764" y="256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Text Box 22"/>
            <p:cNvSpPr txBox="1">
              <a:spLocks noChangeArrowheads="1"/>
            </p:cNvSpPr>
            <p:nvPr/>
          </p:nvSpPr>
          <p:spPr bwMode="auto">
            <a:xfrm>
              <a:off x="1354" y="168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60</a:t>
              </a:r>
            </a:p>
          </p:txBody>
        </p:sp>
        <p:sp>
          <p:nvSpPr>
            <p:cNvPr id="172" name="Text Box 23"/>
            <p:cNvSpPr txBox="1">
              <a:spLocks noChangeArrowheads="1"/>
            </p:cNvSpPr>
            <p:nvPr/>
          </p:nvSpPr>
          <p:spPr bwMode="auto">
            <a:xfrm>
              <a:off x="1354" y="192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40</a:t>
              </a:r>
            </a:p>
          </p:txBody>
        </p:sp>
        <p:sp>
          <p:nvSpPr>
            <p:cNvPr id="173" name="Text Box 24"/>
            <p:cNvSpPr txBox="1">
              <a:spLocks noChangeArrowheads="1"/>
            </p:cNvSpPr>
            <p:nvPr/>
          </p:nvSpPr>
          <p:spPr bwMode="auto">
            <a:xfrm>
              <a:off x="1354" y="216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20</a:t>
              </a:r>
            </a:p>
          </p:txBody>
        </p:sp>
        <p:sp>
          <p:nvSpPr>
            <p:cNvPr id="174" name="Text Box 25"/>
            <p:cNvSpPr txBox="1">
              <a:spLocks noChangeArrowheads="1"/>
            </p:cNvSpPr>
            <p:nvPr/>
          </p:nvSpPr>
          <p:spPr bwMode="auto">
            <a:xfrm>
              <a:off x="1104" y="2743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– 0.002</a:t>
              </a:r>
            </a:p>
          </p:txBody>
        </p:sp>
        <p:sp>
          <p:nvSpPr>
            <p:cNvPr id="175" name="Text Box 26"/>
            <p:cNvSpPr txBox="1">
              <a:spLocks noChangeArrowheads="1"/>
            </p:cNvSpPr>
            <p:nvPr/>
          </p:nvSpPr>
          <p:spPr bwMode="auto">
            <a:xfrm>
              <a:off x="1104" y="3121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– 0.004</a:t>
              </a:r>
            </a:p>
          </p:txBody>
        </p:sp>
        <p:sp>
          <p:nvSpPr>
            <p:cNvPr id="176" name="Text Box 27"/>
            <p:cNvSpPr txBox="1">
              <a:spLocks noChangeArrowheads="1"/>
            </p:cNvSpPr>
            <p:nvPr/>
          </p:nvSpPr>
          <p:spPr bwMode="auto">
            <a:xfrm>
              <a:off x="1582" y="254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0</a:t>
              </a:r>
            </a:p>
          </p:txBody>
        </p:sp>
        <p:sp>
          <p:nvSpPr>
            <p:cNvPr id="177" name="Text Box 28"/>
            <p:cNvSpPr txBox="1">
              <a:spLocks noChangeArrowheads="1"/>
            </p:cNvSpPr>
            <p:nvPr/>
          </p:nvSpPr>
          <p:spPr bwMode="auto">
            <a:xfrm>
              <a:off x="1790" y="253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0.5</a:t>
              </a:r>
            </a:p>
          </p:txBody>
        </p:sp>
        <p:sp>
          <p:nvSpPr>
            <p:cNvPr id="178" name="Text Box 29"/>
            <p:cNvSpPr txBox="1">
              <a:spLocks noChangeArrowheads="1"/>
            </p:cNvSpPr>
            <p:nvPr/>
          </p:nvSpPr>
          <p:spPr bwMode="auto">
            <a:xfrm>
              <a:off x="2056" y="254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1.0</a:t>
              </a:r>
            </a:p>
          </p:txBody>
        </p:sp>
        <p:sp>
          <p:nvSpPr>
            <p:cNvPr id="179" name="Text Box 30"/>
            <p:cNvSpPr txBox="1">
              <a:spLocks noChangeArrowheads="1"/>
            </p:cNvSpPr>
            <p:nvPr/>
          </p:nvSpPr>
          <p:spPr bwMode="auto">
            <a:xfrm>
              <a:off x="1030" y="2353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–25</a:t>
              </a:r>
            </a:p>
          </p:txBody>
        </p:sp>
        <p:sp>
          <p:nvSpPr>
            <p:cNvPr id="180" name="Text Box 31"/>
            <p:cNvSpPr txBox="1">
              <a:spLocks noChangeArrowheads="1"/>
            </p:cNvSpPr>
            <p:nvPr/>
          </p:nvSpPr>
          <p:spPr bwMode="auto">
            <a:xfrm>
              <a:off x="600" y="2343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–50</a:t>
              </a:r>
            </a:p>
          </p:txBody>
        </p:sp>
        <p:sp>
          <p:nvSpPr>
            <p:cNvPr id="181" name="Text Box 32"/>
            <p:cNvSpPr txBox="1">
              <a:spLocks noChangeArrowheads="1"/>
            </p:cNvSpPr>
            <p:nvPr/>
          </p:nvSpPr>
          <p:spPr bwMode="auto">
            <a:xfrm>
              <a:off x="1442" y="1316"/>
              <a:ext cx="4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/>
                <a:t>i</a:t>
              </a:r>
              <a:r>
                <a:rPr lang="en-US" altLang="zh-CN" sz="2000" b="1"/>
                <a:t>/ mA</a:t>
              </a:r>
              <a:endParaRPr lang="en-US" altLang="zh-CN" sz="1200" b="1"/>
            </a:p>
          </p:txBody>
        </p:sp>
        <p:sp>
          <p:nvSpPr>
            <p:cNvPr id="182" name="Text Box 33"/>
            <p:cNvSpPr txBox="1">
              <a:spLocks noChangeArrowheads="1"/>
            </p:cNvSpPr>
            <p:nvPr/>
          </p:nvSpPr>
          <p:spPr bwMode="auto">
            <a:xfrm>
              <a:off x="2326" y="2593"/>
              <a:ext cx="4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/>
                <a:t>u</a:t>
              </a:r>
              <a:r>
                <a:rPr lang="en-US" altLang="zh-CN" sz="2000" b="1"/>
                <a:t> / V</a:t>
              </a:r>
              <a:endParaRPr lang="en-US" altLang="zh-CN" sz="1200" b="1"/>
            </a:p>
          </p:txBody>
        </p:sp>
        <p:sp>
          <p:nvSpPr>
            <p:cNvPr id="183" name="Line 34"/>
            <p:cNvSpPr>
              <a:spLocks noChangeShapeType="1"/>
            </p:cNvSpPr>
            <p:nvPr/>
          </p:nvSpPr>
          <p:spPr bwMode="auto">
            <a:xfrm>
              <a:off x="2012" y="256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" name="Line 35"/>
          <p:cNvSpPr>
            <a:spLocks noChangeShapeType="1"/>
          </p:cNvSpPr>
          <p:nvPr/>
        </p:nvSpPr>
        <p:spPr bwMode="auto">
          <a:xfrm>
            <a:off x="4807050" y="4239667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" name="Line 36"/>
          <p:cNvSpPr>
            <a:spLocks noChangeShapeType="1"/>
          </p:cNvSpPr>
          <p:nvPr/>
        </p:nvSpPr>
        <p:spPr bwMode="auto">
          <a:xfrm>
            <a:off x="4197450" y="4620667"/>
            <a:ext cx="6080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sm" len="lg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 Box 37"/>
          <p:cNvSpPr txBox="1">
            <a:spLocks noChangeArrowheads="1"/>
          </p:cNvSpPr>
          <p:nvPr/>
        </p:nvSpPr>
        <p:spPr bwMode="auto">
          <a:xfrm>
            <a:off x="5027712" y="3096667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正向特性</a:t>
            </a:r>
            <a:endParaRPr lang="zh-CN" altLang="en-US" b="1"/>
          </a:p>
        </p:txBody>
      </p:sp>
      <p:grpSp>
        <p:nvGrpSpPr>
          <p:cNvPr id="187" name="Group 38"/>
          <p:cNvGrpSpPr>
            <a:grpSpLocks/>
          </p:cNvGrpSpPr>
          <p:nvPr/>
        </p:nvGrpSpPr>
        <p:grpSpPr bwMode="auto">
          <a:xfrm>
            <a:off x="4197450" y="2715667"/>
            <a:ext cx="990600" cy="1524000"/>
            <a:chOff x="1680" y="960"/>
            <a:chExt cx="624" cy="960"/>
          </a:xfrm>
        </p:grpSpPr>
        <p:sp>
          <p:nvSpPr>
            <p:cNvPr id="188" name="Freeform 39"/>
            <p:cNvSpPr>
              <a:spLocks/>
            </p:cNvSpPr>
            <p:nvPr/>
          </p:nvSpPr>
          <p:spPr bwMode="auto">
            <a:xfrm>
              <a:off x="2016" y="960"/>
              <a:ext cx="288" cy="960"/>
            </a:xfrm>
            <a:custGeom>
              <a:avLst/>
              <a:gdLst>
                <a:gd name="T0" fmla="*/ 0 w 312"/>
                <a:gd name="T1" fmla="*/ 1048 h 1056"/>
                <a:gd name="T2" fmla="*/ 144 w 312"/>
                <a:gd name="T3" fmla="*/ 904 h 1056"/>
                <a:gd name="T4" fmla="*/ 288 w 312"/>
                <a:gd name="T5" fmla="*/ 136 h 1056"/>
                <a:gd name="T6" fmla="*/ 288 w 312"/>
                <a:gd name="T7" fmla="*/ 88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1056">
                  <a:moveTo>
                    <a:pt x="0" y="1048"/>
                  </a:moveTo>
                  <a:cubicBezTo>
                    <a:pt x="48" y="1052"/>
                    <a:pt x="96" y="1056"/>
                    <a:pt x="144" y="904"/>
                  </a:cubicBezTo>
                  <a:cubicBezTo>
                    <a:pt x="192" y="752"/>
                    <a:pt x="264" y="272"/>
                    <a:pt x="288" y="136"/>
                  </a:cubicBezTo>
                  <a:cubicBezTo>
                    <a:pt x="312" y="0"/>
                    <a:pt x="300" y="44"/>
                    <a:pt x="288" y="8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Line 40"/>
            <p:cNvSpPr>
              <a:spLocks noChangeShapeType="1"/>
            </p:cNvSpPr>
            <p:nvPr/>
          </p:nvSpPr>
          <p:spPr bwMode="auto">
            <a:xfrm>
              <a:off x="1680" y="1920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0" name="Group 41"/>
          <p:cNvGrpSpPr>
            <a:grpSpLocks/>
          </p:cNvGrpSpPr>
          <p:nvPr/>
        </p:nvGrpSpPr>
        <p:grpSpPr bwMode="auto">
          <a:xfrm>
            <a:off x="4426050" y="5230267"/>
            <a:ext cx="1314450" cy="457200"/>
            <a:chOff x="1899" y="2832"/>
            <a:chExt cx="828" cy="288"/>
          </a:xfrm>
        </p:grpSpPr>
        <p:sp>
          <p:nvSpPr>
            <p:cNvPr id="191" name="AutoShape 42"/>
            <p:cNvSpPr>
              <a:spLocks noChangeArrowheads="1"/>
            </p:cNvSpPr>
            <p:nvPr/>
          </p:nvSpPr>
          <p:spPr bwMode="auto">
            <a:xfrm flipV="1">
              <a:off x="1968" y="2832"/>
              <a:ext cx="720" cy="288"/>
            </a:xfrm>
            <a:prstGeom prst="wedgeRoundRectCallout">
              <a:avLst>
                <a:gd name="adj1" fmla="val -39727"/>
                <a:gd name="adj2" fmla="val 160069"/>
                <a:gd name="adj3" fmla="val 16667"/>
              </a:avLst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en-US" sz="1800" b="1"/>
            </a:p>
          </p:txBody>
        </p:sp>
        <p:sp>
          <p:nvSpPr>
            <p:cNvPr id="192" name="Text Box 43"/>
            <p:cNvSpPr txBox="1">
              <a:spLocks noChangeArrowheads="1"/>
            </p:cNvSpPr>
            <p:nvPr/>
          </p:nvSpPr>
          <p:spPr bwMode="auto">
            <a:xfrm>
              <a:off x="1899" y="2832"/>
              <a:ext cx="8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死区电压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340" name="Group 44"/>
          <p:cNvGrpSpPr>
            <a:grpSpLocks/>
          </p:cNvGrpSpPr>
          <p:nvPr/>
        </p:nvGrpSpPr>
        <p:grpSpPr bwMode="auto">
          <a:xfrm>
            <a:off x="2597250" y="4468267"/>
            <a:ext cx="1619250" cy="928688"/>
            <a:chOff x="652" y="2123"/>
            <a:chExt cx="1020" cy="585"/>
          </a:xfrm>
        </p:grpSpPr>
        <p:sp>
          <p:nvSpPr>
            <p:cNvPr id="341" name="Text Box 45"/>
            <p:cNvSpPr txBox="1">
              <a:spLocks noChangeArrowheads="1"/>
            </p:cNvSpPr>
            <p:nvPr/>
          </p:nvSpPr>
          <p:spPr bwMode="auto">
            <a:xfrm>
              <a:off x="652" y="2266"/>
              <a:ext cx="88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击穿电压</a:t>
              </a:r>
            </a:p>
            <a:p>
              <a:pPr algn="ctr"/>
              <a:r>
                <a:rPr lang="en-US" altLang="zh-CN" sz="2000" b="1" i="1">
                  <a:solidFill>
                    <a:srgbClr val="FF0000"/>
                  </a:solidFill>
                </a:rPr>
                <a:t>U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(BR)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42" name="Line 46"/>
            <p:cNvSpPr>
              <a:spLocks noChangeShapeType="1"/>
            </p:cNvSpPr>
            <p:nvPr/>
          </p:nvSpPr>
          <p:spPr bwMode="auto">
            <a:xfrm>
              <a:off x="816" y="2123"/>
              <a:ext cx="8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sm" len="lg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3" name="Text Box 47"/>
          <p:cNvSpPr txBox="1">
            <a:spLocks noChangeArrowheads="1"/>
          </p:cNvSpPr>
          <p:nvPr/>
        </p:nvSpPr>
        <p:spPr bwMode="auto">
          <a:xfrm>
            <a:off x="2055912" y="4484142"/>
            <a:ext cx="549275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反向特性</a:t>
            </a:r>
          </a:p>
        </p:txBody>
      </p:sp>
      <p:sp>
        <p:nvSpPr>
          <p:cNvPr id="344" name="Text Box 48"/>
          <p:cNvSpPr txBox="1">
            <a:spLocks noChangeArrowheads="1"/>
          </p:cNvSpPr>
          <p:nvPr/>
        </p:nvSpPr>
        <p:spPr bwMode="auto">
          <a:xfrm>
            <a:off x="1979712" y="6052592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图 1.1.10　</a:t>
            </a:r>
            <a:r>
              <a:rPr lang="en-US" altLang="zh-CN" b="1">
                <a:solidFill>
                  <a:srgbClr val="FF00FF"/>
                </a:solidFill>
                <a:ea typeface="黑体" panose="02010609060101010101" pitchFamily="49" charset="-122"/>
              </a:rPr>
              <a:t>PN</a:t>
            </a: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结的伏安特性</a:t>
            </a:r>
          </a:p>
        </p:txBody>
      </p:sp>
    </p:spTree>
    <p:extLst>
      <p:ext uri="{BB962C8B-B14F-4D97-AF65-F5344CB8AC3E}">
        <p14:creationId xmlns:p14="http://schemas.microsoft.com/office/powerpoint/2010/main" val="23235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utoUpdateAnimBg="0"/>
      <p:bldP spid="3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2145135" y="349250"/>
            <a:ext cx="670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1.3　三极管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153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600" b="1" dirty="0">
                <a:solidFill>
                  <a:srgbClr val="FF3300"/>
                </a:solidFill>
              </a:rPr>
              <a:t>　又称半导体三极管、晶体三极管，或简称晶体管。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1828800" y="1828800"/>
            <a:ext cx="472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600" b="1">
                <a:solidFill>
                  <a:srgbClr val="CC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600" b="1">
                <a:solidFill>
                  <a:srgbClr val="CC00FF"/>
                </a:solidFill>
              </a:rPr>
              <a:t>Bipolar Junction Transistor</a:t>
            </a:r>
            <a:r>
              <a:rPr lang="en-US" altLang="zh-CN" sz="2600" b="1">
                <a:solidFill>
                  <a:srgbClr val="CC00FF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609600" y="2286000"/>
            <a:ext cx="5105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600" b="1"/>
              <a:t>三极管的外形如下图所示。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533400" y="5334000"/>
            <a:ext cx="8305800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600" b="1" dirty="0"/>
              <a:t>　　三极管有两种类型：</a:t>
            </a:r>
            <a:r>
              <a:rPr lang="en-US" altLang="zh-CN" sz="2600" b="1" dirty="0">
                <a:solidFill>
                  <a:srgbClr val="CC00FF"/>
                </a:solidFill>
              </a:rPr>
              <a:t>NPN </a:t>
            </a:r>
            <a:r>
              <a:rPr lang="zh-CN" altLang="en-US" sz="2600" b="1" dirty="0"/>
              <a:t>型和 </a:t>
            </a:r>
            <a:r>
              <a:rPr lang="en-US" altLang="zh-CN" sz="2600" b="1" dirty="0">
                <a:solidFill>
                  <a:srgbClr val="CC00FF"/>
                </a:solidFill>
              </a:rPr>
              <a:t>PNP </a:t>
            </a:r>
            <a:r>
              <a:rPr lang="zh-CN" altLang="en-US" sz="2600" b="1" dirty="0"/>
              <a:t>型。</a:t>
            </a:r>
          </a:p>
          <a:p>
            <a:pPr algn="just">
              <a:spcBef>
                <a:spcPct val="50000"/>
              </a:spcBef>
            </a:pPr>
            <a:r>
              <a:rPr lang="zh-CN" altLang="en-US" sz="2600" b="1" dirty="0"/>
              <a:t>　　</a:t>
            </a:r>
            <a:r>
              <a:rPr lang="zh-CN" altLang="en-US" sz="2600" b="1" dirty="0">
                <a:solidFill>
                  <a:srgbClr val="CC00FF"/>
                </a:solidFill>
              </a:rPr>
              <a:t>主要以 </a:t>
            </a:r>
            <a:r>
              <a:rPr lang="en-US" altLang="zh-CN" sz="2600" b="1" dirty="0">
                <a:solidFill>
                  <a:srgbClr val="CC00FF"/>
                </a:solidFill>
              </a:rPr>
              <a:t>NPN </a:t>
            </a:r>
            <a:r>
              <a:rPr lang="zh-CN" altLang="en-US" sz="2600" b="1" dirty="0">
                <a:solidFill>
                  <a:srgbClr val="CC00FF"/>
                </a:solidFill>
              </a:rPr>
              <a:t>型为例进行讨论。</a:t>
            </a:r>
          </a:p>
        </p:txBody>
      </p:sp>
      <p:pic>
        <p:nvPicPr>
          <p:cNvPr id="55" name="Picture 7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1" t="26176" r="6281" b="22783"/>
          <a:stretch>
            <a:fillRect/>
          </a:stretch>
        </p:blipFill>
        <p:spPr bwMode="auto">
          <a:xfrm>
            <a:off x="1447800" y="2819400"/>
            <a:ext cx="4572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1600200" y="49530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图 1.3.1　三极管的外形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6172200" y="2819400"/>
            <a:ext cx="2743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X：</a:t>
            </a:r>
            <a:r>
              <a:rPr lang="zh-CN" altLang="en-US" b="1"/>
              <a:t>低频小功率管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D：</a:t>
            </a:r>
            <a:r>
              <a:rPr lang="zh-CN" altLang="en-US" b="1"/>
              <a:t>低频大功率管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6172200" y="3886200"/>
            <a:ext cx="2743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A50021"/>
                </a:solidFill>
              </a:rPr>
              <a:t>G：</a:t>
            </a:r>
            <a:r>
              <a:rPr lang="zh-CN" altLang="en-US" b="1">
                <a:solidFill>
                  <a:srgbClr val="A50021"/>
                </a:solidFill>
              </a:rPr>
              <a:t>高频小功率管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A50021"/>
                </a:solidFill>
              </a:rPr>
              <a:t>A：</a:t>
            </a:r>
            <a:r>
              <a:rPr lang="zh-CN" altLang="en-US" b="1">
                <a:solidFill>
                  <a:srgbClr val="A50021"/>
                </a:solidFill>
              </a:rPr>
              <a:t>高频大功率管</a:t>
            </a:r>
          </a:p>
        </p:txBody>
      </p:sp>
    </p:spTree>
    <p:extLst>
      <p:ext uri="{BB962C8B-B14F-4D97-AF65-F5344CB8AC3E}">
        <p14:creationId xmlns:p14="http://schemas.microsoft.com/office/powerpoint/2010/main" val="25541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627784" y="476672"/>
            <a:ext cx="541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ea typeface="楷体_GB2312" pitchFamily="1" charset="-122"/>
              </a:rPr>
              <a:t>1.3.1　晶体管的结构及类型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937221" y="6214192"/>
            <a:ext cx="59229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ea typeface="黑体" panose="02010609060101010101" pitchFamily="49" charset="-122"/>
              </a:rPr>
              <a:t>图 1.3.</a:t>
            </a:r>
            <a:r>
              <a:rPr lang="en-US" altLang="zh-CN" b="1" dirty="0">
                <a:solidFill>
                  <a:srgbClr val="FF00FF"/>
                </a:solidFill>
                <a:ea typeface="黑体" panose="02010609060101010101" pitchFamily="49" charset="-122"/>
              </a:rPr>
              <a:t>1　</a:t>
            </a:r>
            <a:r>
              <a:rPr lang="zh-CN" altLang="en-US" b="1" dirty="0">
                <a:solidFill>
                  <a:srgbClr val="FF00FF"/>
                </a:solidFill>
                <a:ea typeface="黑体" panose="02010609060101010101" pitchFamily="49" charset="-122"/>
              </a:rPr>
              <a:t>三极管结构示意图和符号　　</a:t>
            </a:r>
            <a:r>
              <a:rPr lang="en-US" altLang="zh-CN" sz="2200" b="1" dirty="0">
                <a:solidFill>
                  <a:srgbClr val="0000FF"/>
                </a:solidFill>
              </a:rPr>
              <a:t>a</a:t>
            </a:r>
            <a:r>
              <a:rPr lang="zh-CN" altLang="en-US" sz="2200" b="1" dirty="0">
                <a:solidFill>
                  <a:srgbClr val="0000FF"/>
                </a:solidFill>
              </a:rPr>
              <a:t>）</a:t>
            </a:r>
            <a:r>
              <a:rPr lang="en-US" altLang="zh-CN" sz="2200" b="1" dirty="0">
                <a:solidFill>
                  <a:srgbClr val="0000FF"/>
                </a:solidFill>
              </a:rPr>
              <a:t>NPN </a:t>
            </a:r>
            <a:r>
              <a:rPr lang="zh-CN" altLang="en-US" sz="2200" b="1" dirty="0">
                <a:solidFill>
                  <a:srgbClr val="0000FF"/>
                </a:solidFill>
              </a:rPr>
              <a:t>型</a:t>
            </a:r>
            <a:endParaRPr lang="zh-CN" altLang="en-US" sz="22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6704484" y="2439441"/>
            <a:ext cx="1752600" cy="3081337"/>
            <a:chOff x="4224" y="1728"/>
            <a:chExt cx="1104" cy="1941"/>
          </a:xfrm>
        </p:grpSpPr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5081" y="3017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3300"/>
                  </a:solidFill>
                </a:rPr>
                <a:t>e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988" y="172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3300"/>
                  </a:solidFill>
                </a:rPr>
                <a:t>c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224" y="25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3300"/>
                  </a:solidFill>
                </a:rPr>
                <a:t>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4244" y="2450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4628" y="229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4628" y="2306"/>
              <a:ext cx="33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4628" y="2546"/>
              <a:ext cx="33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H="1">
              <a:off x="4340" y="249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V="1">
              <a:off x="4964" y="192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4952" y="267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4916" y="182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4916" y="312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4478" y="338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/>
                <a:t>符号</a:t>
              </a:r>
            </a:p>
          </p:txBody>
        </p:sp>
      </p:grp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332884" y="1845716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集电区</a:t>
            </a:r>
            <a:endParaRPr lang="zh-CN" altLang="en-US" sz="1800" b="1"/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5296372" y="2591841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集电结</a:t>
            </a:r>
            <a:endParaRPr lang="zh-CN" altLang="en-US"/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5518622" y="3233191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基区</a:t>
            </a: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5218584" y="3811041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发射结</a:t>
            </a:r>
            <a:endParaRPr lang="zh-CN" altLang="en-US" b="1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294784" y="4649241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发射区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4434359" y="2148928"/>
            <a:ext cx="89852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V="1">
            <a:off x="4358159" y="2910928"/>
            <a:ext cx="974725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V="1">
            <a:off x="4358159" y="3506241"/>
            <a:ext cx="1087438" cy="10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4358159" y="3841203"/>
            <a:ext cx="898525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4358159" y="4222203"/>
            <a:ext cx="1050925" cy="669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3624734" y="1144041"/>
            <a:ext cx="131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3333FF"/>
                </a:solidFill>
              </a:rPr>
              <a:t>集电极 </a:t>
            </a:r>
            <a:r>
              <a:rPr lang="en-US" altLang="zh-CN" b="1">
                <a:solidFill>
                  <a:srgbClr val="3333FF"/>
                </a:solidFill>
              </a:rPr>
              <a:t>c</a:t>
            </a:r>
            <a:endParaRPr lang="en-US" altLang="zh-CN"/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1464147" y="2896641"/>
            <a:ext cx="103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3333FF"/>
                </a:solidFill>
              </a:rPr>
              <a:t>基极 </a:t>
            </a:r>
            <a:r>
              <a:rPr lang="en-US" altLang="zh-CN" b="1">
                <a:solidFill>
                  <a:srgbClr val="3333FF"/>
                </a:solidFill>
              </a:rPr>
              <a:t>b</a:t>
            </a:r>
            <a:endParaRPr lang="en-US" altLang="zh-CN"/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3689822" y="5716041"/>
            <a:ext cx="131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3333FF"/>
                </a:solidFill>
              </a:rPr>
              <a:t>发射极 </a:t>
            </a:r>
            <a:r>
              <a:rPr lang="en-US" altLang="zh-CN" b="1">
                <a:solidFill>
                  <a:srgbClr val="3333FF"/>
                </a:solidFill>
              </a:rPr>
              <a:t>e</a:t>
            </a:r>
            <a:endParaRPr lang="en-US" altLang="zh-CN" sz="1800" b="1"/>
          </a:p>
        </p:txBody>
      </p:sp>
      <p:grpSp>
        <p:nvGrpSpPr>
          <p:cNvPr id="41" name="Group 30"/>
          <p:cNvGrpSpPr>
            <a:grpSpLocks/>
          </p:cNvGrpSpPr>
          <p:nvPr/>
        </p:nvGrpSpPr>
        <p:grpSpPr bwMode="auto">
          <a:xfrm>
            <a:off x="1843559" y="1402803"/>
            <a:ext cx="2667000" cy="4648200"/>
            <a:chOff x="1162" y="682"/>
            <a:chExt cx="1680" cy="2928"/>
          </a:xfrm>
        </p:grpSpPr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1680" y="1104"/>
              <a:ext cx="1152" cy="192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1690" y="1786"/>
              <a:ext cx="115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1690" y="2218"/>
              <a:ext cx="115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 flipV="1">
              <a:off x="2286" y="759"/>
              <a:ext cx="1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2272" y="3034"/>
              <a:ext cx="1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36"/>
            <p:cNvSpPr>
              <a:spLocks noChangeShapeType="1"/>
            </p:cNvSpPr>
            <p:nvPr/>
          </p:nvSpPr>
          <p:spPr bwMode="auto">
            <a:xfrm flipH="1">
              <a:off x="1258" y="1978"/>
              <a:ext cx="43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>
              <a:off x="1690" y="1738"/>
              <a:ext cx="1152" cy="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1690" y="2170"/>
              <a:ext cx="1152" cy="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39"/>
            <p:cNvSpPr>
              <a:spLocks noChangeShapeType="1"/>
            </p:cNvSpPr>
            <p:nvPr/>
          </p:nvSpPr>
          <p:spPr bwMode="auto">
            <a:xfrm>
              <a:off x="1690" y="2266"/>
              <a:ext cx="1152" cy="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1690" y="1834"/>
              <a:ext cx="1152" cy="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auto">
            <a:xfrm>
              <a:off x="1162" y="1930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Oval 42"/>
            <p:cNvSpPr>
              <a:spLocks noChangeArrowheads="1"/>
            </p:cNvSpPr>
            <p:nvPr/>
          </p:nvSpPr>
          <p:spPr bwMode="auto">
            <a:xfrm>
              <a:off x="2248" y="68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Oval 43"/>
            <p:cNvSpPr>
              <a:spLocks noChangeArrowheads="1"/>
            </p:cNvSpPr>
            <p:nvPr/>
          </p:nvSpPr>
          <p:spPr bwMode="auto">
            <a:xfrm>
              <a:off x="2224" y="351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44"/>
            <p:cNvSpPr txBox="1">
              <a:spLocks noChangeArrowheads="1"/>
            </p:cNvSpPr>
            <p:nvPr/>
          </p:nvSpPr>
          <p:spPr bwMode="auto">
            <a:xfrm>
              <a:off x="2136" y="129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N</a:t>
              </a:r>
              <a:endParaRPr lang="en-US" altLang="zh-CN" sz="2800" b="1"/>
            </a:p>
          </p:txBody>
        </p:sp>
        <p:sp>
          <p:nvSpPr>
            <p:cNvPr id="65" name="Text Box 45"/>
            <p:cNvSpPr txBox="1">
              <a:spLocks noChangeArrowheads="1"/>
            </p:cNvSpPr>
            <p:nvPr/>
          </p:nvSpPr>
          <p:spPr bwMode="auto">
            <a:xfrm>
              <a:off x="2136" y="2402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N</a:t>
              </a:r>
              <a:endParaRPr lang="en-US" altLang="zh-CN" sz="1600"/>
            </a:p>
          </p:txBody>
        </p:sp>
        <p:sp>
          <p:nvSpPr>
            <p:cNvPr id="66" name="Rectangle 46"/>
            <p:cNvSpPr>
              <a:spLocks noChangeArrowheads="1"/>
            </p:cNvSpPr>
            <p:nvPr/>
          </p:nvSpPr>
          <p:spPr bwMode="auto">
            <a:xfrm>
              <a:off x="1680" y="1776"/>
              <a:ext cx="1152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>
              <a:off x="2154" y="1824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P</a:t>
              </a:r>
              <a:endParaRPr lang="en-US" altLang="zh-CN" b="1"/>
            </a:p>
          </p:txBody>
        </p:sp>
        <p:sp>
          <p:nvSpPr>
            <p:cNvPr id="68" name="Line 48"/>
            <p:cNvSpPr>
              <a:spLocks noChangeShapeType="1"/>
            </p:cNvSpPr>
            <p:nvPr/>
          </p:nvSpPr>
          <p:spPr bwMode="auto">
            <a:xfrm>
              <a:off x="1680" y="1824"/>
              <a:ext cx="11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49"/>
            <p:cNvSpPr>
              <a:spLocks noChangeShapeType="1"/>
            </p:cNvSpPr>
            <p:nvPr/>
          </p:nvSpPr>
          <p:spPr bwMode="auto">
            <a:xfrm>
              <a:off x="1680" y="2160"/>
              <a:ext cx="11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865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627784" y="476672"/>
            <a:ext cx="541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ea typeface="楷体_GB2312" pitchFamily="1" charset="-122"/>
              </a:rPr>
              <a:t>1.3.1　晶体管的结构及类型</a:t>
            </a:r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3624734" y="1144041"/>
            <a:ext cx="131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3333FF"/>
                </a:solidFill>
              </a:rPr>
              <a:t>集电极 </a:t>
            </a:r>
            <a:r>
              <a:rPr lang="en-US" altLang="zh-CN" b="1">
                <a:solidFill>
                  <a:srgbClr val="3333FF"/>
                </a:solidFill>
              </a:rPr>
              <a:t>c</a:t>
            </a:r>
            <a:endParaRPr lang="en-US" altLang="zh-CN"/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5218411" y="1887611"/>
            <a:ext cx="220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集电区</a:t>
            </a:r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5216823" y="2679773"/>
            <a:ext cx="205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集电结</a:t>
            </a:r>
            <a:endParaRPr lang="zh-CN" altLang="en-US" sz="1600" b="1"/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293023" y="3321123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基区</a:t>
            </a:r>
            <a:endParaRPr lang="zh-CN" altLang="en-US"/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5213648" y="4051373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发射结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5213648" y="4859411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发射区</a:t>
            </a:r>
            <a:endParaRPr lang="zh-CN" altLang="en-US" sz="1600" b="1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4000798" y="2222573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V="1">
            <a:off x="4000798" y="3136973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9"/>
          <p:cNvSpPr>
            <a:spLocks noChangeShapeType="1"/>
          </p:cNvSpPr>
          <p:nvPr/>
        </p:nvSpPr>
        <p:spPr bwMode="auto">
          <a:xfrm>
            <a:off x="4000798" y="351797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4076998" y="4051373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11"/>
          <p:cNvSpPr>
            <a:spLocks noChangeShapeType="1"/>
          </p:cNvSpPr>
          <p:nvPr/>
        </p:nvSpPr>
        <p:spPr bwMode="auto">
          <a:xfrm>
            <a:off x="4076998" y="4813373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12"/>
          <p:cNvSpPr txBox="1">
            <a:spLocks noChangeArrowheads="1"/>
          </p:cNvSpPr>
          <p:nvPr/>
        </p:nvSpPr>
        <p:spPr bwMode="auto">
          <a:xfrm>
            <a:off x="3224511" y="1354211"/>
            <a:ext cx="1912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集电极 </a:t>
            </a:r>
            <a:r>
              <a:rPr lang="en-US" altLang="zh-CN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74" name="Text Box 13"/>
          <p:cNvSpPr txBox="1">
            <a:spLocks noChangeArrowheads="1"/>
          </p:cNvSpPr>
          <p:nvPr/>
        </p:nvSpPr>
        <p:spPr bwMode="auto">
          <a:xfrm>
            <a:off x="3308648" y="5499173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发射极 </a:t>
            </a:r>
            <a:r>
              <a:rPr lang="en-US" altLang="zh-CN" b="1">
                <a:solidFill>
                  <a:srgbClr val="0000FF"/>
                </a:solidFill>
              </a:rPr>
              <a:t>e</a:t>
            </a:r>
            <a:endParaRPr lang="en-US" altLang="zh-CN"/>
          </a:p>
        </p:txBody>
      </p:sp>
      <p:sp>
        <p:nvSpPr>
          <p:cNvPr id="75" name="Text Box 14"/>
          <p:cNvSpPr txBox="1">
            <a:spLocks noChangeArrowheads="1"/>
          </p:cNvSpPr>
          <p:nvPr/>
        </p:nvSpPr>
        <p:spPr bwMode="auto">
          <a:xfrm>
            <a:off x="938511" y="3106811"/>
            <a:ext cx="1531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基极 </a:t>
            </a:r>
            <a:r>
              <a:rPr lang="en-US" altLang="zh-CN" b="1">
                <a:solidFill>
                  <a:srgbClr val="0000FF"/>
                </a:solidFill>
              </a:rPr>
              <a:t>b</a:t>
            </a:r>
            <a:endParaRPr lang="en-US" altLang="zh-CN" sz="1600" b="1"/>
          </a:p>
        </p:txBody>
      </p:sp>
      <p:grpSp>
        <p:nvGrpSpPr>
          <p:cNvPr id="76" name="Group 15"/>
          <p:cNvGrpSpPr>
            <a:grpSpLocks/>
          </p:cNvGrpSpPr>
          <p:nvPr/>
        </p:nvGrpSpPr>
        <p:grpSpPr bwMode="auto">
          <a:xfrm>
            <a:off x="6753523" y="2709936"/>
            <a:ext cx="2155825" cy="3368675"/>
            <a:chOff x="322" y="1680"/>
            <a:chExt cx="1358" cy="2122"/>
          </a:xfrm>
        </p:grpSpPr>
        <p:sp>
          <p:nvSpPr>
            <p:cNvPr id="77" name="Line 16"/>
            <p:cNvSpPr>
              <a:spLocks noChangeShapeType="1"/>
            </p:cNvSpPr>
            <p:nvPr/>
          </p:nvSpPr>
          <p:spPr bwMode="auto">
            <a:xfrm>
              <a:off x="864" y="230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17"/>
            <p:cNvSpPr>
              <a:spLocks noChangeShapeType="1"/>
            </p:cNvSpPr>
            <p:nvPr/>
          </p:nvSpPr>
          <p:spPr bwMode="auto">
            <a:xfrm flipV="1">
              <a:off x="864" y="2304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18"/>
            <p:cNvSpPr>
              <a:spLocks noChangeShapeType="1"/>
            </p:cNvSpPr>
            <p:nvPr/>
          </p:nvSpPr>
          <p:spPr bwMode="auto">
            <a:xfrm rot="-290322" flipH="1" flipV="1">
              <a:off x="863" y="2495"/>
              <a:ext cx="289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 flipV="1">
              <a:off x="1152" y="187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0"/>
            <p:cNvSpPr>
              <a:spLocks noChangeShapeType="1"/>
            </p:cNvSpPr>
            <p:nvPr/>
          </p:nvSpPr>
          <p:spPr bwMode="auto">
            <a:xfrm>
              <a:off x="1152" y="2736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21"/>
            <p:cNvSpPr>
              <a:spLocks noChangeShapeType="1"/>
            </p:cNvSpPr>
            <p:nvPr/>
          </p:nvSpPr>
          <p:spPr bwMode="auto">
            <a:xfrm flipH="1">
              <a:off x="480" y="249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Text Box 22"/>
            <p:cNvSpPr txBox="1">
              <a:spLocks noChangeArrowheads="1"/>
            </p:cNvSpPr>
            <p:nvPr/>
          </p:nvSpPr>
          <p:spPr bwMode="auto">
            <a:xfrm>
              <a:off x="838" y="359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/>
                <a:t>　</a:t>
              </a:r>
            </a:p>
          </p:txBody>
        </p:sp>
        <p:sp>
          <p:nvSpPr>
            <p:cNvPr id="84" name="Text Box 23"/>
            <p:cNvSpPr txBox="1">
              <a:spLocks noChangeArrowheads="1"/>
            </p:cNvSpPr>
            <p:nvPr/>
          </p:nvSpPr>
          <p:spPr bwMode="auto">
            <a:xfrm>
              <a:off x="1152" y="168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600"/>
                <a:t>　</a:t>
              </a:r>
            </a:p>
          </p:txBody>
        </p:sp>
        <p:sp>
          <p:nvSpPr>
            <p:cNvPr id="85" name="Text Box 24"/>
            <p:cNvSpPr txBox="1">
              <a:spLocks noChangeArrowheads="1"/>
            </p:cNvSpPr>
            <p:nvPr/>
          </p:nvSpPr>
          <p:spPr bwMode="auto">
            <a:xfrm>
              <a:off x="1104" y="1709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</a:rPr>
                <a:t>c</a:t>
              </a:r>
              <a:endParaRPr lang="en-US" altLang="zh-CN" b="1"/>
            </a:p>
          </p:txBody>
        </p:sp>
        <p:sp>
          <p:nvSpPr>
            <p:cNvPr id="86" name="Text Box 25"/>
            <p:cNvSpPr txBox="1">
              <a:spLocks noChangeArrowheads="1"/>
            </p:cNvSpPr>
            <p:nvPr/>
          </p:nvSpPr>
          <p:spPr bwMode="auto">
            <a:xfrm>
              <a:off x="322" y="254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87" name="Text Box 26"/>
            <p:cNvSpPr txBox="1">
              <a:spLocks noChangeArrowheads="1"/>
            </p:cNvSpPr>
            <p:nvPr/>
          </p:nvSpPr>
          <p:spPr bwMode="auto">
            <a:xfrm>
              <a:off x="1197" y="3025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</a:rPr>
                <a:t>e</a:t>
              </a:r>
              <a:endParaRPr lang="en-US" altLang="zh-CN" b="1"/>
            </a:p>
          </p:txBody>
        </p:sp>
        <p:sp>
          <p:nvSpPr>
            <p:cNvPr id="88" name="Oval 27"/>
            <p:cNvSpPr>
              <a:spLocks noChangeArrowheads="1"/>
            </p:cNvSpPr>
            <p:nvPr/>
          </p:nvSpPr>
          <p:spPr bwMode="auto">
            <a:xfrm>
              <a:off x="384" y="2448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Oval 28"/>
            <p:cNvSpPr>
              <a:spLocks noChangeArrowheads="1"/>
            </p:cNvSpPr>
            <p:nvPr/>
          </p:nvSpPr>
          <p:spPr bwMode="auto">
            <a:xfrm>
              <a:off x="1104" y="182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29"/>
            <p:cNvSpPr>
              <a:spLocks noChangeArrowheads="1"/>
            </p:cNvSpPr>
            <p:nvPr/>
          </p:nvSpPr>
          <p:spPr bwMode="auto">
            <a:xfrm>
              <a:off x="1104" y="3120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30"/>
            <p:cNvSpPr txBox="1">
              <a:spLocks noChangeArrowheads="1"/>
            </p:cNvSpPr>
            <p:nvPr/>
          </p:nvSpPr>
          <p:spPr bwMode="auto">
            <a:xfrm>
              <a:off x="1216" y="233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zh-CN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92" name="Text Box 31"/>
            <p:cNvSpPr txBox="1">
              <a:spLocks noChangeArrowheads="1"/>
            </p:cNvSpPr>
            <p:nvPr/>
          </p:nvSpPr>
          <p:spPr bwMode="auto">
            <a:xfrm>
              <a:off x="768" y="3312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/>
                <a:t>符号</a:t>
              </a:r>
            </a:p>
          </p:txBody>
        </p:sp>
      </p:grpSp>
      <p:grpSp>
        <p:nvGrpSpPr>
          <p:cNvPr id="93" name="Group 32"/>
          <p:cNvGrpSpPr>
            <a:grpSpLocks/>
          </p:cNvGrpSpPr>
          <p:nvPr/>
        </p:nvGrpSpPr>
        <p:grpSpPr bwMode="auto">
          <a:xfrm>
            <a:off x="1403648" y="1689173"/>
            <a:ext cx="6858000" cy="4881563"/>
            <a:chOff x="576" y="892"/>
            <a:chExt cx="4320" cy="3075"/>
          </a:xfrm>
        </p:grpSpPr>
        <p:grpSp>
          <p:nvGrpSpPr>
            <p:cNvPr id="94" name="Group 33"/>
            <p:cNvGrpSpPr>
              <a:grpSpLocks/>
            </p:cNvGrpSpPr>
            <p:nvPr/>
          </p:nvGrpSpPr>
          <p:grpSpPr bwMode="auto">
            <a:xfrm>
              <a:off x="580" y="892"/>
              <a:ext cx="1680" cy="2544"/>
              <a:chOff x="580" y="892"/>
              <a:chExt cx="1680" cy="2544"/>
            </a:xfrm>
          </p:grpSpPr>
          <p:sp>
            <p:nvSpPr>
              <p:cNvPr id="96" name="Line 34"/>
              <p:cNvSpPr>
                <a:spLocks noChangeShapeType="1"/>
              </p:cNvSpPr>
              <p:nvPr/>
            </p:nvSpPr>
            <p:spPr bwMode="auto">
              <a:xfrm flipH="1">
                <a:off x="1696" y="3004"/>
                <a:ext cx="4" cy="4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35"/>
              <p:cNvSpPr>
                <a:spLocks noChangeShapeType="1"/>
              </p:cNvSpPr>
              <p:nvPr/>
            </p:nvSpPr>
            <p:spPr bwMode="auto">
              <a:xfrm flipH="1">
                <a:off x="676" y="2140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36"/>
              <p:cNvSpPr>
                <a:spLocks noChangeShapeType="1"/>
              </p:cNvSpPr>
              <p:nvPr/>
            </p:nvSpPr>
            <p:spPr bwMode="auto">
              <a:xfrm flipV="1">
                <a:off x="1716" y="94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Text Box 37"/>
              <p:cNvSpPr txBox="1">
                <a:spLocks noChangeArrowheads="1"/>
              </p:cNvSpPr>
              <p:nvPr/>
            </p:nvSpPr>
            <p:spPr bwMode="auto">
              <a:xfrm>
                <a:off x="1144" y="2122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FF00FF"/>
                    </a:solidFill>
                  </a:rPr>
                  <a:t>N</a:t>
                </a:r>
              </a:p>
            </p:txBody>
          </p:sp>
          <p:sp>
            <p:nvSpPr>
              <p:cNvPr id="100" name="Oval 38"/>
              <p:cNvSpPr>
                <a:spLocks noChangeArrowheads="1"/>
              </p:cNvSpPr>
              <p:nvPr/>
            </p:nvSpPr>
            <p:spPr bwMode="auto">
              <a:xfrm>
                <a:off x="1668" y="89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Oval 39"/>
              <p:cNvSpPr>
                <a:spLocks noChangeArrowheads="1"/>
              </p:cNvSpPr>
              <p:nvPr/>
            </p:nvSpPr>
            <p:spPr bwMode="auto">
              <a:xfrm>
                <a:off x="580" y="209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Oval 40"/>
              <p:cNvSpPr>
                <a:spLocks noChangeArrowheads="1"/>
              </p:cNvSpPr>
              <p:nvPr/>
            </p:nvSpPr>
            <p:spPr bwMode="auto">
              <a:xfrm>
                <a:off x="1652" y="334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Text Box 41"/>
              <p:cNvSpPr txBox="1">
                <a:spLocks noChangeArrowheads="1"/>
              </p:cNvSpPr>
              <p:nvPr/>
            </p:nvSpPr>
            <p:spPr bwMode="auto">
              <a:xfrm>
                <a:off x="1540" y="1468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1800" b="1"/>
                  <a:t>N</a:t>
                </a:r>
              </a:p>
            </p:txBody>
          </p:sp>
          <p:sp>
            <p:nvSpPr>
              <p:cNvPr id="104" name="Rectangle 42"/>
              <p:cNvSpPr>
                <a:spLocks noChangeArrowheads="1"/>
              </p:cNvSpPr>
              <p:nvPr/>
            </p:nvSpPr>
            <p:spPr bwMode="auto">
              <a:xfrm>
                <a:off x="1108" y="1324"/>
                <a:ext cx="1152" cy="62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43"/>
              <p:cNvSpPr>
                <a:spLocks noChangeArrowheads="1"/>
              </p:cNvSpPr>
              <p:nvPr/>
            </p:nvSpPr>
            <p:spPr bwMode="auto">
              <a:xfrm>
                <a:off x="1108" y="2380"/>
                <a:ext cx="1152" cy="62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Rectangle 44"/>
              <p:cNvSpPr>
                <a:spLocks noChangeArrowheads="1"/>
              </p:cNvSpPr>
              <p:nvPr/>
            </p:nvSpPr>
            <p:spPr bwMode="auto">
              <a:xfrm>
                <a:off x="1108" y="1948"/>
                <a:ext cx="1152" cy="432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45"/>
              <p:cNvSpPr>
                <a:spLocks noChangeShapeType="1"/>
              </p:cNvSpPr>
              <p:nvPr/>
            </p:nvSpPr>
            <p:spPr bwMode="auto">
              <a:xfrm>
                <a:off x="1108" y="1852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auto">
              <a:xfrm>
                <a:off x="1108" y="1996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auto">
              <a:xfrm>
                <a:off x="1108" y="2428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auto">
              <a:xfrm>
                <a:off x="1108" y="2284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Text Box 49"/>
              <p:cNvSpPr txBox="1">
                <a:spLocks noChangeArrowheads="1"/>
              </p:cNvSpPr>
              <p:nvPr/>
            </p:nvSpPr>
            <p:spPr bwMode="auto">
              <a:xfrm>
                <a:off x="1595" y="1420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ea typeface="方正琥珀繁体" pitchFamily="2" charset="-122"/>
                  </a:rPr>
                  <a:t>P</a:t>
                </a:r>
                <a:endParaRPr lang="en-US" altLang="zh-CN" sz="1800" b="1">
                  <a:ea typeface="方正琥珀繁体" pitchFamily="2" charset="-122"/>
                </a:endParaRPr>
              </a:p>
            </p:txBody>
          </p:sp>
          <p:sp>
            <p:nvSpPr>
              <p:cNvPr id="112" name="Text Box 50"/>
              <p:cNvSpPr txBox="1">
                <a:spLocks noChangeArrowheads="1"/>
              </p:cNvSpPr>
              <p:nvPr/>
            </p:nvSpPr>
            <p:spPr bwMode="auto">
              <a:xfrm>
                <a:off x="1588" y="25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ea typeface="方正琥珀繁体" pitchFamily="2" charset="-122"/>
                  </a:rPr>
                  <a:t>P</a:t>
                </a:r>
                <a:endParaRPr lang="en-US" altLang="zh-CN" sz="1800" b="1">
                  <a:ea typeface="方正琥珀繁体" pitchFamily="2" charset="-122"/>
                </a:endParaRPr>
              </a:p>
            </p:txBody>
          </p:sp>
          <p:sp>
            <p:nvSpPr>
              <p:cNvPr id="113" name="Text Box 51"/>
              <p:cNvSpPr txBox="1">
                <a:spLocks noChangeArrowheads="1"/>
              </p:cNvSpPr>
              <p:nvPr/>
            </p:nvSpPr>
            <p:spPr bwMode="auto">
              <a:xfrm>
                <a:off x="1573" y="199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ea typeface="方正琥珀繁体" pitchFamily="2" charset="-122"/>
                  </a:rPr>
                  <a:t>N</a:t>
                </a:r>
              </a:p>
            </p:txBody>
          </p:sp>
        </p:grpSp>
        <p:sp>
          <p:nvSpPr>
            <p:cNvPr id="95" name="Text Box 52"/>
            <p:cNvSpPr txBox="1">
              <a:spLocks noChangeArrowheads="1"/>
            </p:cNvSpPr>
            <p:nvPr/>
          </p:nvSpPr>
          <p:spPr bwMode="auto">
            <a:xfrm>
              <a:off x="576" y="3696"/>
              <a:ext cx="432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FF"/>
                  </a:solidFill>
                  <a:ea typeface="黑体" panose="02010609060101010101" pitchFamily="49" charset="-122"/>
                </a:rPr>
                <a:t>图 1.3.</a:t>
              </a:r>
              <a:r>
                <a:rPr lang="en-US" altLang="zh-CN" b="1" dirty="0">
                  <a:solidFill>
                    <a:srgbClr val="FF00FF"/>
                  </a:solidFill>
                  <a:ea typeface="黑体" panose="02010609060101010101" pitchFamily="49" charset="-122"/>
                </a:rPr>
                <a:t>1</a:t>
              </a:r>
              <a:r>
                <a:rPr lang="zh-CN" altLang="en-US" b="1" dirty="0">
                  <a:solidFill>
                    <a:srgbClr val="FF00FF"/>
                  </a:solidFill>
                  <a:ea typeface="黑体" panose="02010609060101010101" pitchFamily="49" charset="-122"/>
                </a:rPr>
                <a:t>　三极管结构示意图和符号　</a:t>
              </a:r>
              <a:r>
                <a:rPr lang="zh-CN" altLang="en-US" sz="22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200" b="1" dirty="0">
                  <a:solidFill>
                    <a:srgbClr val="0000FF"/>
                  </a:solidFill>
                </a:rPr>
                <a:t>b</a:t>
              </a:r>
              <a:r>
                <a:rPr lang="en-US" altLang="zh-CN" sz="22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sz="2200" b="1" dirty="0">
                  <a:solidFill>
                    <a:srgbClr val="0000FF"/>
                  </a:solidFill>
                </a:rPr>
                <a:t>PNP </a:t>
              </a:r>
              <a:r>
                <a:rPr lang="zh-CN" altLang="en-US" sz="2200" b="1" dirty="0">
                  <a:solidFill>
                    <a:srgbClr val="0000FF"/>
                  </a:solidFill>
                </a:rPr>
                <a:t>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87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2466181" y="528637"/>
            <a:ext cx="5715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43013" indent="-1243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35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24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0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622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19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76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33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FF3300"/>
                </a:solidFill>
                <a:ea typeface="楷体_GB2312" pitchFamily="1" charset="-122"/>
              </a:rPr>
              <a:t>1.3.2　晶体管的电流放大作用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1066800" y="1295400"/>
            <a:ext cx="4953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600" b="1"/>
              <a:t>以 </a:t>
            </a:r>
            <a:r>
              <a:rPr lang="en-US" altLang="zh-CN" sz="2600" b="1"/>
              <a:t>NPN </a:t>
            </a:r>
            <a:r>
              <a:rPr lang="zh-CN" altLang="en-US" sz="2600" b="1"/>
              <a:t>型三极管为例讨论</a:t>
            </a:r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381000" y="1981200"/>
            <a:ext cx="2667000" cy="4572000"/>
            <a:chOff x="240" y="1248"/>
            <a:chExt cx="1680" cy="2880"/>
          </a:xfrm>
        </p:grpSpPr>
        <p:sp>
          <p:nvSpPr>
            <p:cNvPr id="62" name="Text Box 5"/>
            <p:cNvSpPr txBox="1">
              <a:spLocks noChangeArrowheads="1"/>
            </p:cNvSpPr>
            <p:nvPr/>
          </p:nvSpPr>
          <p:spPr bwMode="auto">
            <a:xfrm>
              <a:off x="1488" y="124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c</a:t>
              </a:r>
            </a:p>
          </p:txBody>
        </p:sp>
        <p:grpSp>
          <p:nvGrpSpPr>
            <p:cNvPr id="63" name="Group 6"/>
            <p:cNvGrpSpPr>
              <a:grpSpLocks/>
            </p:cNvGrpSpPr>
            <p:nvPr/>
          </p:nvGrpSpPr>
          <p:grpSpPr bwMode="auto">
            <a:xfrm>
              <a:off x="240" y="1392"/>
              <a:ext cx="1680" cy="2736"/>
              <a:chOff x="240" y="1392"/>
              <a:chExt cx="1680" cy="2736"/>
            </a:xfrm>
          </p:grpSpPr>
          <p:grpSp>
            <p:nvGrpSpPr>
              <p:cNvPr id="64" name="Group 7"/>
              <p:cNvGrpSpPr>
                <a:grpSpLocks/>
              </p:cNvGrpSpPr>
              <p:nvPr/>
            </p:nvGrpSpPr>
            <p:grpSpPr bwMode="auto">
              <a:xfrm>
                <a:off x="480" y="1392"/>
                <a:ext cx="1306" cy="2659"/>
                <a:chOff x="1018" y="1315"/>
                <a:chExt cx="1680" cy="2928"/>
              </a:xfrm>
            </p:grpSpPr>
            <p:sp>
              <p:nvSpPr>
                <p:cNvPr id="67" name="Rectangle 8"/>
                <p:cNvSpPr>
                  <a:spLocks noChangeArrowheads="1"/>
                </p:cNvSpPr>
                <p:nvPr/>
              </p:nvSpPr>
              <p:spPr bwMode="auto">
                <a:xfrm>
                  <a:off x="1536" y="1737"/>
                  <a:ext cx="1152" cy="1920"/>
                </a:xfrm>
                <a:prstGeom prst="rect">
                  <a:avLst/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68" name="Line 9"/>
                <p:cNvSpPr>
                  <a:spLocks noChangeShapeType="1"/>
                </p:cNvSpPr>
                <p:nvPr/>
              </p:nvSpPr>
              <p:spPr bwMode="auto">
                <a:xfrm>
                  <a:off x="1546" y="2419"/>
                  <a:ext cx="1152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0"/>
                <p:cNvSpPr>
                  <a:spLocks noChangeShapeType="1"/>
                </p:cNvSpPr>
                <p:nvPr/>
              </p:nvSpPr>
              <p:spPr bwMode="auto">
                <a:xfrm>
                  <a:off x="1546" y="2851"/>
                  <a:ext cx="1152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112" y="1392"/>
                  <a:ext cx="1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12"/>
                <p:cNvSpPr>
                  <a:spLocks noChangeShapeType="1"/>
                </p:cNvSpPr>
                <p:nvPr/>
              </p:nvSpPr>
              <p:spPr bwMode="auto">
                <a:xfrm>
                  <a:off x="2170" y="3667"/>
                  <a:ext cx="1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14" y="2611"/>
                  <a:ext cx="432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Line 14"/>
                <p:cNvSpPr>
                  <a:spLocks noChangeShapeType="1"/>
                </p:cNvSpPr>
                <p:nvPr/>
              </p:nvSpPr>
              <p:spPr bwMode="auto">
                <a:xfrm>
                  <a:off x="1546" y="2371"/>
                  <a:ext cx="1152" cy="1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Line 15"/>
                <p:cNvSpPr>
                  <a:spLocks noChangeShapeType="1"/>
                </p:cNvSpPr>
                <p:nvPr/>
              </p:nvSpPr>
              <p:spPr bwMode="auto">
                <a:xfrm>
                  <a:off x="1546" y="2803"/>
                  <a:ext cx="1152" cy="1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Line 16"/>
                <p:cNvSpPr>
                  <a:spLocks noChangeShapeType="1"/>
                </p:cNvSpPr>
                <p:nvPr/>
              </p:nvSpPr>
              <p:spPr bwMode="auto">
                <a:xfrm>
                  <a:off x="1546" y="2899"/>
                  <a:ext cx="1152" cy="1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Line 17"/>
                <p:cNvSpPr>
                  <a:spLocks noChangeShapeType="1"/>
                </p:cNvSpPr>
                <p:nvPr/>
              </p:nvSpPr>
              <p:spPr bwMode="auto">
                <a:xfrm>
                  <a:off x="1546" y="2467"/>
                  <a:ext cx="1152" cy="1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Oval 18"/>
                <p:cNvSpPr>
                  <a:spLocks noChangeArrowheads="1"/>
                </p:cNvSpPr>
                <p:nvPr/>
              </p:nvSpPr>
              <p:spPr bwMode="auto">
                <a:xfrm>
                  <a:off x="1018" y="2563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Oval 19"/>
                <p:cNvSpPr>
                  <a:spLocks noChangeArrowheads="1"/>
                </p:cNvSpPr>
                <p:nvPr/>
              </p:nvSpPr>
              <p:spPr bwMode="auto">
                <a:xfrm>
                  <a:off x="2074" y="1315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Oval 20"/>
                <p:cNvSpPr>
                  <a:spLocks noChangeArrowheads="1"/>
                </p:cNvSpPr>
                <p:nvPr/>
              </p:nvSpPr>
              <p:spPr bwMode="auto">
                <a:xfrm>
                  <a:off x="2122" y="4147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952" y="1914"/>
                  <a:ext cx="358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>
                      <a:solidFill>
                        <a:srgbClr val="FF0000"/>
                      </a:solidFill>
                    </a:rPr>
                    <a:t>N</a:t>
                  </a:r>
                  <a:endParaRPr lang="en-US" altLang="zh-CN" sz="2800" b="1"/>
                </a:p>
              </p:txBody>
            </p:sp>
            <p:sp>
              <p:nvSpPr>
                <p:cNvPr id="12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952" y="3019"/>
                  <a:ext cx="358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>
                      <a:solidFill>
                        <a:srgbClr val="FF0000"/>
                      </a:solidFill>
                    </a:rPr>
                    <a:t>N</a:t>
                  </a:r>
                  <a:endParaRPr lang="en-US" altLang="zh-CN" sz="1600"/>
                </a:p>
              </p:txBody>
            </p:sp>
            <p:sp>
              <p:nvSpPr>
                <p:cNvPr id="126" name="Rectangle 23"/>
                <p:cNvSpPr>
                  <a:spLocks noChangeArrowheads="1"/>
                </p:cNvSpPr>
                <p:nvPr/>
              </p:nvSpPr>
              <p:spPr bwMode="auto">
                <a:xfrm>
                  <a:off x="1536" y="2409"/>
                  <a:ext cx="1152" cy="43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74" y="2440"/>
                  <a:ext cx="325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800" b="1">
                      <a:solidFill>
                        <a:srgbClr val="FF0000"/>
                      </a:solidFill>
                    </a:rPr>
                    <a:t>P</a:t>
                  </a:r>
                  <a:endParaRPr lang="en-US" altLang="zh-CN" b="1"/>
                </a:p>
              </p:txBody>
            </p:sp>
            <p:sp>
              <p:nvSpPr>
                <p:cNvPr id="128" name="Line 25"/>
                <p:cNvSpPr>
                  <a:spLocks noChangeShapeType="1"/>
                </p:cNvSpPr>
                <p:nvPr/>
              </p:nvSpPr>
              <p:spPr bwMode="auto">
                <a:xfrm>
                  <a:off x="1536" y="2457"/>
                  <a:ext cx="1152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Line 26"/>
                <p:cNvSpPr>
                  <a:spLocks noChangeShapeType="1"/>
                </p:cNvSpPr>
                <p:nvPr/>
              </p:nvSpPr>
              <p:spPr bwMode="auto">
                <a:xfrm>
                  <a:off x="1536" y="2793"/>
                  <a:ext cx="1152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" name="Text Box 27"/>
              <p:cNvSpPr txBox="1">
                <a:spLocks noChangeArrowheads="1"/>
              </p:cNvSpPr>
              <p:nvPr/>
            </p:nvSpPr>
            <p:spPr bwMode="auto">
              <a:xfrm>
                <a:off x="1536" y="3801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e</a:t>
                </a:r>
              </a:p>
            </p:txBody>
          </p:sp>
          <p:sp>
            <p:nvSpPr>
              <p:cNvPr id="66" name="Text Box 28"/>
              <p:cNvSpPr txBox="1">
                <a:spLocks noChangeArrowheads="1"/>
              </p:cNvSpPr>
              <p:nvPr/>
            </p:nvSpPr>
            <p:spPr bwMode="auto">
              <a:xfrm>
                <a:off x="240" y="240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30" name="Group 29"/>
          <p:cNvGrpSpPr>
            <a:grpSpLocks/>
          </p:cNvGrpSpPr>
          <p:nvPr/>
        </p:nvGrpSpPr>
        <p:grpSpPr bwMode="auto">
          <a:xfrm>
            <a:off x="4267200" y="1995488"/>
            <a:ext cx="1703388" cy="3871912"/>
            <a:chOff x="2934" y="1296"/>
            <a:chExt cx="1073" cy="2439"/>
          </a:xfrm>
        </p:grpSpPr>
        <p:sp>
          <p:nvSpPr>
            <p:cNvPr id="131" name="Line 30"/>
            <p:cNvSpPr>
              <a:spLocks noChangeShapeType="1"/>
            </p:cNvSpPr>
            <p:nvPr/>
          </p:nvSpPr>
          <p:spPr bwMode="auto">
            <a:xfrm flipV="1">
              <a:off x="3744" y="1584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31"/>
            <p:cNvSpPr>
              <a:spLocks noChangeShapeType="1"/>
            </p:cNvSpPr>
            <p:nvPr/>
          </p:nvSpPr>
          <p:spPr bwMode="auto">
            <a:xfrm flipH="1">
              <a:off x="3243" y="2588"/>
              <a:ext cx="50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Oval 32"/>
            <p:cNvSpPr>
              <a:spLocks noChangeArrowheads="1"/>
            </p:cNvSpPr>
            <p:nvPr/>
          </p:nvSpPr>
          <p:spPr bwMode="auto">
            <a:xfrm>
              <a:off x="3189" y="2544"/>
              <a:ext cx="75" cy="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Oval 33"/>
            <p:cNvSpPr>
              <a:spLocks noChangeArrowheads="1"/>
            </p:cNvSpPr>
            <p:nvPr/>
          </p:nvSpPr>
          <p:spPr bwMode="auto">
            <a:xfrm>
              <a:off x="3691" y="1488"/>
              <a:ext cx="75" cy="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5" name="Group 34"/>
            <p:cNvGrpSpPr>
              <a:grpSpLocks/>
            </p:cNvGrpSpPr>
            <p:nvPr/>
          </p:nvGrpSpPr>
          <p:grpSpPr bwMode="auto">
            <a:xfrm>
              <a:off x="3696" y="3081"/>
              <a:ext cx="75" cy="519"/>
              <a:chOff x="3600" y="3168"/>
              <a:chExt cx="75" cy="519"/>
            </a:xfrm>
          </p:grpSpPr>
          <p:sp>
            <p:nvSpPr>
              <p:cNvPr id="145" name="Line 35"/>
              <p:cNvSpPr>
                <a:spLocks noChangeShapeType="1"/>
              </p:cNvSpPr>
              <p:nvPr/>
            </p:nvSpPr>
            <p:spPr bwMode="auto">
              <a:xfrm>
                <a:off x="3648" y="3168"/>
                <a:ext cx="0" cy="4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" name="Oval 36"/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75" cy="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" name="Text Box 37"/>
            <p:cNvSpPr txBox="1">
              <a:spLocks noChangeArrowheads="1"/>
            </p:cNvSpPr>
            <p:nvPr/>
          </p:nvSpPr>
          <p:spPr bwMode="auto">
            <a:xfrm>
              <a:off x="2934" y="240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b</a:t>
              </a:r>
              <a:endParaRPr lang="en-US" altLang="zh-CN" sz="2800" b="1"/>
            </a:p>
          </p:txBody>
        </p:sp>
        <p:sp>
          <p:nvSpPr>
            <p:cNvPr id="137" name="Text Box 38"/>
            <p:cNvSpPr txBox="1">
              <a:spLocks noChangeArrowheads="1"/>
            </p:cNvSpPr>
            <p:nvPr/>
          </p:nvSpPr>
          <p:spPr bwMode="auto">
            <a:xfrm>
              <a:off x="3792" y="340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e</a:t>
              </a:r>
              <a:endParaRPr lang="en-US" altLang="zh-CN" sz="1600"/>
            </a:p>
          </p:txBody>
        </p:sp>
        <p:sp>
          <p:nvSpPr>
            <p:cNvPr id="138" name="Text Box 39"/>
            <p:cNvSpPr txBox="1">
              <a:spLocks noChangeArrowheads="1"/>
            </p:cNvSpPr>
            <p:nvPr/>
          </p:nvSpPr>
          <p:spPr bwMode="auto">
            <a:xfrm>
              <a:off x="3792" y="1296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c</a:t>
              </a:r>
              <a:endParaRPr lang="en-US" altLang="zh-CN" b="1"/>
            </a:p>
          </p:txBody>
        </p:sp>
        <p:grpSp>
          <p:nvGrpSpPr>
            <p:cNvPr id="139" name="Group 40"/>
            <p:cNvGrpSpPr>
              <a:grpSpLocks/>
            </p:cNvGrpSpPr>
            <p:nvPr/>
          </p:nvGrpSpPr>
          <p:grpSpPr bwMode="auto">
            <a:xfrm>
              <a:off x="3600" y="1920"/>
              <a:ext cx="281" cy="281"/>
              <a:chOff x="4328" y="2260"/>
              <a:chExt cx="281" cy="281"/>
            </a:xfrm>
          </p:grpSpPr>
          <p:sp>
            <p:nvSpPr>
              <p:cNvPr id="143" name="AutoShape 41"/>
              <p:cNvSpPr>
                <a:spLocks noChangeArrowheads="1"/>
              </p:cNvSpPr>
              <p:nvPr/>
            </p:nvSpPr>
            <p:spPr bwMode="auto">
              <a:xfrm flipH="1">
                <a:off x="4328" y="2260"/>
                <a:ext cx="281" cy="28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Line 42"/>
              <p:cNvSpPr>
                <a:spLocks noChangeShapeType="1"/>
              </p:cNvSpPr>
              <p:nvPr/>
            </p:nvSpPr>
            <p:spPr bwMode="auto">
              <a:xfrm rot="-5400000">
                <a:off x="4469" y="2120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0" name="Group 43"/>
            <p:cNvGrpSpPr>
              <a:grpSpLocks/>
            </p:cNvGrpSpPr>
            <p:nvPr/>
          </p:nvGrpSpPr>
          <p:grpSpPr bwMode="auto">
            <a:xfrm rot="-10800000">
              <a:off x="3600" y="2887"/>
              <a:ext cx="281" cy="281"/>
              <a:chOff x="4328" y="2260"/>
              <a:chExt cx="281" cy="281"/>
            </a:xfrm>
          </p:grpSpPr>
          <p:sp>
            <p:nvSpPr>
              <p:cNvPr id="141" name="AutoShape 44"/>
              <p:cNvSpPr>
                <a:spLocks noChangeArrowheads="1"/>
              </p:cNvSpPr>
              <p:nvPr/>
            </p:nvSpPr>
            <p:spPr bwMode="auto">
              <a:xfrm flipH="1">
                <a:off x="4328" y="2260"/>
                <a:ext cx="281" cy="28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45"/>
              <p:cNvSpPr>
                <a:spLocks noChangeShapeType="1"/>
              </p:cNvSpPr>
              <p:nvPr/>
            </p:nvSpPr>
            <p:spPr bwMode="auto">
              <a:xfrm rot="-5400000">
                <a:off x="4469" y="2120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7" name="Group 46"/>
          <p:cNvGrpSpPr>
            <a:grpSpLocks/>
          </p:cNvGrpSpPr>
          <p:nvPr/>
        </p:nvGrpSpPr>
        <p:grpSpPr bwMode="auto">
          <a:xfrm>
            <a:off x="3124200" y="3290888"/>
            <a:ext cx="1447800" cy="976312"/>
            <a:chOff x="1968" y="2073"/>
            <a:chExt cx="912" cy="615"/>
          </a:xfrm>
        </p:grpSpPr>
        <p:sp>
          <p:nvSpPr>
            <p:cNvPr id="148" name="AutoShape 47"/>
            <p:cNvSpPr>
              <a:spLocks noChangeArrowheads="1"/>
            </p:cNvSpPr>
            <p:nvPr/>
          </p:nvSpPr>
          <p:spPr bwMode="auto">
            <a:xfrm>
              <a:off x="2016" y="2448"/>
              <a:ext cx="624" cy="240"/>
            </a:xfrm>
            <a:prstGeom prst="notchedRightArrow">
              <a:avLst>
                <a:gd name="adj1" fmla="val 50000"/>
                <a:gd name="adj2" fmla="val 65000"/>
              </a:avLst>
            </a:prstGeom>
            <a:solidFill>
              <a:srgbClr val="FFCC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Text Box 48"/>
            <p:cNvSpPr txBox="1">
              <a:spLocks noChangeArrowheads="1"/>
            </p:cNvSpPr>
            <p:nvPr/>
          </p:nvSpPr>
          <p:spPr bwMode="auto">
            <a:xfrm>
              <a:off x="1968" y="2073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</a:rPr>
                <a:t>表面看</a:t>
              </a:r>
            </a:p>
          </p:txBody>
        </p:sp>
      </p:grpSp>
      <p:sp>
        <p:nvSpPr>
          <p:cNvPr id="150" name="Text Box 49"/>
          <p:cNvSpPr txBox="1">
            <a:spLocks noChangeArrowheads="1"/>
          </p:cNvSpPr>
          <p:nvPr/>
        </p:nvSpPr>
        <p:spPr bwMode="auto">
          <a:xfrm>
            <a:off x="6400800" y="2819400"/>
            <a:ext cx="2563813" cy="247332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/>
              <a:t>　　三极管若实现放大，必须从</a:t>
            </a:r>
            <a:r>
              <a:rPr lang="zh-CN" altLang="en-US" sz="2600" b="1">
                <a:solidFill>
                  <a:srgbClr val="FF3300"/>
                </a:solidFill>
              </a:rPr>
              <a:t>三极管内部结构</a:t>
            </a:r>
            <a:r>
              <a:rPr lang="zh-CN" altLang="en-US" sz="2600" b="1"/>
              <a:t>和</a:t>
            </a:r>
            <a:r>
              <a:rPr lang="zh-CN" altLang="en-US" sz="2600" b="1">
                <a:solidFill>
                  <a:srgbClr val="FF3300"/>
                </a:solidFill>
              </a:rPr>
              <a:t>外部所加电源的极性</a:t>
            </a:r>
            <a:r>
              <a:rPr lang="zh-CN" altLang="en-US" sz="2600" b="1"/>
              <a:t>来保证。</a:t>
            </a:r>
          </a:p>
        </p:txBody>
      </p:sp>
    </p:spTree>
    <p:extLst>
      <p:ext uri="{BB962C8B-B14F-4D97-AF65-F5344CB8AC3E}">
        <p14:creationId xmlns:p14="http://schemas.microsoft.com/office/powerpoint/2010/main" val="113991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17446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2466181" y="528637"/>
            <a:ext cx="5715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43013" indent="-1243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35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24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0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622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19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76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33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FF3300"/>
                </a:solidFill>
                <a:ea typeface="楷体_GB2312" pitchFamily="1" charset="-122"/>
              </a:rPr>
              <a:t>1.3.2　晶体管的电流放大作用</a:t>
            </a:r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858416" y="1534019"/>
            <a:ext cx="152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实验</a:t>
            </a:r>
          </a:p>
        </p:txBody>
      </p:sp>
      <p:sp>
        <p:nvSpPr>
          <p:cNvPr id="58" name="Text Box 78"/>
          <p:cNvSpPr txBox="1">
            <a:spLocks noChangeAspect="1" noChangeArrowheads="1"/>
          </p:cNvSpPr>
          <p:nvPr/>
        </p:nvSpPr>
        <p:spPr bwMode="auto">
          <a:xfrm>
            <a:off x="706016" y="2372219"/>
            <a:ext cx="198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ym typeface="Symbol" panose="05050102010706020507" pitchFamily="18" charset="2"/>
              </a:rPr>
              <a:t>共射极放大电路</a:t>
            </a:r>
            <a:endParaRPr lang="zh-CN" altLang="en-US" sz="2000" baseline="-25000" dirty="0"/>
          </a:p>
        </p:txBody>
      </p:sp>
      <p:sp>
        <p:nvSpPr>
          <p:cNvPr id="71" name="Text Box 80"/>
          <p:cNvSpPr txBox="1">
            <a:spLocks noChangeAspect="1" noChangeArrowheads="1"/>
          </p:cNvSpPr>
          <p:nvPr/>
        </p:nvSpPr>
        <p:spPr bwMode="auto">
          <a:xfrm>
            <a:off x="6317829" y="2888157"/>
            <a:ext cx="54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i="1"/>
              <a:t>U</a:t>
            </a:r>
            <a:r>
              <a:rPr lang="en-US" altLang="zh-CN" sz="2000" baseline="-25000"/>
              <a:t>CC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F85C37-93C2-E836-82D4-2951FA2293F0}"/>
              </a:ext>
            </a:extLst>
          </p:cNvPr>
          <p:cNvGrpSpPr/>
          <p:nvPr/>
        </p:nvGrpSpPr>
        <p:grpSpPr>
          <a:xfrm>
            <a:off x="2915816" y="1345107"/>
            <a:ext cx="4087813" cy="2932112"/>
            <a:chOff x="2915816" y="1345107"/>
            <a:chExt cx="4087813" cy="2932112"/>
          </a:xfrm>
        </p:grpSpPr>
        <p:graphicFrame>
          <p:nvGraphicFramePr>
            <p:cNvPr id="51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8879814"/>
                </p:ext>
              </p:extLst>
            </p:nvPr>
          </p:nvGraphicFramePr>
          <p:xfrm>
            <a:off x="2915816" y="1345107"/>
            <a:ext cx="4087813" cy="293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3" imgW="4543502" imgH="3257699" progId="Paint.Picture">
                    <p:embed/>
                  </p:oleObj>
                </mc:Choice>
                <mc:Fallback>
                  <p:oleObj name="BMP 图象" r:id="rId3" imgW="4543502" imgH="3257699" progId="Paint.Picture">
                    <p:embed/>
                    <p:pic>
                      <p:nvPicPr>
                        <p:cNvPr id="367688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1345107"/>
                          <a:ext cx="4087813" cy="293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DF2B5C-2226-72A9-1350-556FFE16F3F8}"/>
                </a:ext>
              </a:extLst>
            </p:cNvPr>
            <p:cNvGrpSpPr/>
            <p:nvPr/>
          </p:nvGrpSpPr>
          <p:grpSpPr>
            <a:xfrm>
              <a:off x="3193629" y="1845169"/>
              <a:ext cx="3200400" cy="1835150"/>
              <a:chOff x="3193629" y="1845169"/>
              <a:chExt cx="3200400" cy="1835150"/>
            </a:xfrm>
          </p:grpSpPr>
          <p:sp>
            <p:nvSpPr>
              <p:cNvPr id="53" name="Text Box 73"/>
              <p:cNvSpPr txBox="1">
                <a:spLocks noChangeAspect="1" noChangeArrowheads="1"/>
              </p:cNvSpPr>
              <p:nvPr/>
            </p:nvSpPr>
            <p:spPr bwMode="auto">
              <a:xfrm>
                <a:off x="4227091" y="2530969"/>
                <a:ext cx="4111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ym typeface="Symbol" panose="05050102010706020507" pitchFamily="18" charset="2"/>
                  </a:rPr>
                  <a:t>+</a:t>
                </a:r>
                <a:endParaRPr lang="zh-CN" altLang="en-US" sz="2000" baseline="-25000"/>
              </a:p>
            </p:txBody>
          </p:sp>
          <p:sp>
            <p:nvSpPr>
              <p:cNvPr id="54" name="Text Box 74"/>
              <p:cNvSpPr txBox="1">
                <a:spLocks noChangeAspect="1" noChangeArrowheads="1"/>
              </p:cNvSpPr>
              <p:nvPr/>
            </p:nvSpPr>
            <p:spPr bwMode="auto">
              <a:xfrm>
                <a:off x="4638254" y="2873869"/>
                <a:ext cx="411162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ym typeface="Symbol" panose="05050102010706020507" pitchFamily="18" charset="2"/>
                  </a:rPr>
                  <a:t>-</a:t>
                </a:r>
                <a:endParaRPr lang="zh-CN" altLang="en-US" sz="2000" baseline="-25000"/>
              </a:p>
            </p:txBody>
          </p:sp>
          <p:sp>
            <p:nvSpPr>
              <p:cNvPr id="55" name="Text Box 75"/>
              <p:cNvSpPr txBox="1">
                <a:spLocks noChangeAspect="1" noChangeArrowheads="1"/>
              </p:cNvSpPr>
              <p:nvPr/>
            </p:nvSpPr>
            <p:spPr bwMode="auto">
              <a:xfrm>
                <a:off x="4330279" y="2256332"/>
                <a:ext cx="411162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ym typeface="Symbol" panose="05050102010706020507" pitchFamily="18" charset="2"/>
                  </a:rPr>
                  <a:t>b</a:t>
                </a:r>
                <a:endParaRPr lang="en-US" altLang="zh-CN" sz="2000" baseline="-25000" dirty="0"/>
              </a:p>
            </p:txBody>
          </p:sp>
          <p:sp>
            <p:nvSpPr>
              <p:cNvPr id="56" name="Text Box 76"/>
              <p:cNvSpPr txBox="1">
                <a:spLocks noChangeAspect="1" noChangeArrowheads="1"/>
              </p:cNvSpPr>
              <p:nvPr/>
            </p:nvSpPr>
            <p:spPr bwMode="auto">
              <a:xfrm>
                <a:off x="4877966" y="1997569"/>
                <a:ext cx="4111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ym typeface="Symbol" panose="05050102010706020507" pitchFamily="18" charset="2"/>
                  </a:rPr>
                  <a:t>c</a:t>
                </a:r>
                <a:endParaRPr lang="en-US" altLang="zh-CN" sz="2000" baseline="-25000"/>
              </a:p>
            </p:txBody>
          </p:sp>
          <p:sp>
            <p:nvSpPr>
              <p:cNvPr id="57" name="Text Box 77"/>
              <p:cNvSpPr txBox="1">
                <a:spLocks noChangeAspect="1" noChangeArrowheads="1"/>
              </p:cNvSpPr>
              <p:nvPr/>
            </p:nvSpPr>
            <p:spPr bwMode="auto">
              <a:xfrm>
                <a:off x="4877966" y="2737344"/>
                <a:ext cx="4111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ym typeface="Symbol" panose="05050102010706020507" pitchFamily="18" charset="2"/>
                  </a:rPr>
                  <a:t>e</a:t>
                </a:r>
                <a:endParaRPr lang="en-US" altLang="zh-CN" sz="2000" baseline="-25000"/>
              </a:p>
            </p:txBody>
          </p:sp>
          <p:sp>
            <p:nvSpPr>
              <p:cNvPr id="70" name="Text Box 79"/>
              <p:cNvSpPr txBox="1">
                <a:spLocks noChangeAspect="1" noChangeArrowheads="1"/>
              </p:cNvSpPr>
              <p:nvPr/>
            </p:nvSpPr>
            <p:spPr bwMode="auto">
              <a:xfrm>
                <a:off x="3484141" y="3283444"/>
                <a:ext cx="54768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/>
                  <a:t>U</a:t>
                </a:r>
                <a:r>
                  <a:rPr lang="en-US" altLang="zh-CN" sz="2000" baseline="-25000"/>
                  <a:t>BB</a:t>
                </a:r>
              </a:p>
            </p:txBody>
          </p:sp>
          <p:sp>
            <p:nvSpPr>
              <p:cNvPr id="72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4192166" y="2737344"/>
                <a:ext cx="5143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u</a:t>
                </a:r>
                <a:r>
                  <a:rPr lang="en-US" altLang="zh-CN" sz="2000" baseline="-25000"/>
                  <a:t>BE</a:t>
                </a:r>
              </a:p>
            </p:txBody>
          </p:sp>
          <p:sp>
            <p:nvSpPr>
              <p:cNvPr id="73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5392316" y="1845169"/>
                <a:ext cx="44608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sym typeface="Kingsoft Phonetic Plain" pitchFamily="2" charset="2"/>
                  </a:rPr>
                  <a:t>i</a:t>
                </a:r>
                <a:r>
                  <a:rPr lang="en-US" altLang="zh-CN" sz="2000" baseline="-25000"/>
                  <a:t>C</a:t>
                </a:r>
              </a:p>
            </p:txBody>
          </p:sp>
          <p:sp>
            <p:nvSpPr>
              <p:cNvPr id="74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3755087" y="1943235"/>
                <a:ext cx="3762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 dirty="0" err="1">
                    <a:sym typeface="Kingsoft Phonetic Plain" pitchFamily="2" charset="2"/>
                  </a:rPr>
                  <a:t>i</a:t>
                </a:r>
                <a:r>
                  <a:rPr lang="en-US" altLang="zh-CN" sz="2000" baseline="-25000" dirty="0" err="1"/>
                  <a:t>B</a:t>
                </a:r>
                <a:endParaRPr lang="en-US" altLang="zh-CN" sz="2000" baseline="-25000" dirty="0"/>
              </a:p>
            </p:txBody>
          </p:sp>
          <p:grpSp>
            <p:nvGrpSpPr>
              <p:cNvPr id="75" name="Group 84"/>
              <p:cNvGrpSpPr>
                <a:grpSpLocks noChangeAspect="1"/>
              </p:cNvGrpSpPr>
              <p:nvPr/>
            </p:nvGrpSpPr>
            <p:grpSpPr bwMode="auto">
              <a:xfrm>
                <a:off x="5049416" y="2051544"/>
                <a:ext cx="514350" cy="1150938"/>
                <a:chOff x="4224" y="2112"/>
                <a:chExt cx="360" cy="806"/>
              </a:xfrm>
            </p:grpSpPr>
            <p:sp>
              <p:nvSpPr>
                <p:cNvPr id="76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272" y="2112"/>
                  <a:ext cx="240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sym typeface="Symbol" panose="05050102010706020507" pitchFamily="18" charset="2"/>
                    </a:rPr>
                    <a:t>+</a:t>
                  </a:r>
                  <a:endParaRPr lang="zh-CN" altLang="en-US" sz="2000" baseline="-25000"/>
                </a:p>
              </p:txBody>
            </p:sp>
            <p:sp>
              <p:nvSpPr>
                <p:cNvPr id="77" name="Text Box 8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272" y="2640"/>
                  <a:ext cx="192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>
                      <a:sym typeface="Symbol" panose="05050102010706020507" pitchFamily="18" charset="2"/>
                    </a:rPr>
                    <a:t>-</a:t>
                  </a:r>
                  <a:endParaRPr lang="zh-CN" altLang="en-US" sz="2000" baseline="-25000"/>
                </a:p>
              </p:txBody>
            </p:sp>
            <p:sp>
              <p:nvSpPr>
                <p:cNvPr id="78" name="Text Box 8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224" y="2352"/>
                  <a:ext cx="360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i="1" dirty="0" err="1"/>
                    <a:t>u</a:t>
                  </a:r>
                  <a:r>
                    <a:rPr lang="en-US" altLang="zh-CN" sz="2000" baseline="-25000" dirty="0" err="1"/>
                    <a:t>CE</a:t>
                  </a:r>
                  <a:endParaRPr lang="en-US" altLang="zh-CN" sz="2000" baseline="-25000" dirty="0"/>
                </a:p>
              </p:txBody>
            </p:sp>
          </p:grpSp>
          <p:sp>
            <p:nvSpPr>
              <p:cNvPr id="79" name="Rectangle 88"/>
              <p:cNvSpPr>
                <a:spLocks noChangeArrowheads="1"/>
              </p:cNvSpPr>
              <p:nvPr/>
            </p:nvSpPr>
            <p:spPr bwMode="auto">
              <a:xfrm>
                <a:off x="6241629" y="2067419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89"/>
              <p:cNvSpPr>
                <a:spLocks noChangeArrowheads="1"/>
              </p:cNvSpPr>
              <p:nvPr/>
            </p:nvSpPr>
            <p:spPr bwMode="auto">
              <a:xfrm>
                <a:off x="3193629" y="2753219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90"/>
              <p:cNvSpPr>
                <a:spLocks noChangeShapeType="1"/>
              </p:cNvSpPr>
              <p:nvPr/>
            </p:nvSpPr>
            <p:spPr bwMode="auto">
              <a:xfrm>
                <a:off x="5049416" y="3210419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Text Box 91"/>
              <p:cNvSpPr txBox="1">
                <a:spLocks noChangeAspect="1" noChangeArrowheads="1"/>
              </p:cNvSpPr>
              <p:nvPr/>
            </p:nvSpPr>
            <p:spPr bwMode="auto">
              <a:xfrm>
                <a:off x="4516016" y="3172319"/>
                <a:ext cx="44608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sym typeface="Kingsoft Phonetic Plain" pitchFamily="2" charset="2"/>
                  </a:rPr>
                  <a:t>i</a:t>
                </a:r>
                <a:r>
                  <a:rPr lang="en-US" altLang="zh-CN" sz="2000" baseline="-25000"/>
                  <a:t>E</a:t>
                </a:r>
              </a:p>
            </p:txBody>
          </p:sp>
        </p:grpSp>
      </p:grpSp>
      <p:grpSp>
        <p:nvGrpSpPr>
          <p:cNvPr id="83" name="Group 99"/>
          <p:cNvGrpSpPr>
            <a:grpSpLocks/>
          </p:cNvGrpSpPr>
          <p:nvPr/>
        </p:nvGrpSpPr>
        <p:grpSpPr bwMode="auto">
          <a:xfrm>
            <a:off x="1010816" y="4353419"/>
            <a:ext cx="7543800" cy="2362200"/>
            <a:chOff x="480" y="2448"/>
            <a:chExt cx="4752" cy="1488"/>
          </a:xfrm>
        </p:grpSpPr>
        <p:sp>
          <p:nvSpPr>
            <p:cNvPr id="84" name="Rectangle 57"/>
            <p:cNvSpPr>
              <a:spLocks noChangeArrowheads="1"/>
            </p:cNvSpPr>
            <p:nvPr/>
          </p:nvSpPr>
          <p:spPr bwMode="auto">
            <a:xfrm>
              <a:off x="480" y="2448"/>
              <a:ext cx="4752" cy="1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  <a:p>
              <a:r>
                <a:rPr lang="en-US" altLang="zh-CN" sz="3600" i="1" dirty="0" err="1"/>
                <a:t>i</a:t>
              </a:r>
              <a:r>
                <a:rPr lang="en-US" altLang="zh-CN" sz="1200" dirty="0" err="1"/>
                <a:t>B</a:t>
              </a:r>
              <a:r>
                <a:rPr lang="en-US" altLang="zh-CN" sz="2800" dirty="0"/>
                <a:t>         0         0.02	  0.04	  0.06   0.08   0.10</a:t>
              </a:r>
              <a:endParaRPr lang="en-US" altLang="zh-CN" sz="1200" dirty="0"/>
            </a:p>
            <a:p>
              <a:endParaRPr lang="zh-CN" altLang="en-US" dirty="0"/>
            </a:p>
            <a:p>
              <a:r>
                <a:rPr lang="en-US" altLang="zh-CN" sz="3600" i="1" dirty="0" err="1"/>
                <a:t>i</a:t>
              </a:r>
              <a:r>
                <a:rPr lang="en-US" altLang="zh-CN" sz="1200" dirty="0" err="1"/>
                <a:t>C</a:t>
              </a:r>
              <a:r>
                <a:rPr lang="en-US" altLang="zh-CN" sz="1200" dirty="0"/>
                <a:t> </a:t>
              </a:r>
              <a:r>
                <a:rPr lang="en-US" altLang="zh-CN" sz="2800" dirty="0"/>
                <a:t>   &lt;0.001     0.70	  1.50   2.30   3.10   3.95</a:t>
              </a:r>
              <a:endParaRPr lang="en-US" altLang="zh-CN" sz="1200" dirty="0"/>
            </a:p>
            <a:p>
              <a:endParaRPr lang="zh-CN" altLang="en-US" dirty="0"/>
            </a:p>
            <a:p>
              <a:r>
                <a:rPr lang="en-US" altLang="zh-CN" sz="3600" i="1" dirty="0" err="1"/>
                <a:t>i</a:t>
              </a:r>
              <a:r>
                <a:rPr lang="en-US" altLang="zh-CN" sz="1200" dirty="0" err="1"/>
                <a:t>E</a:t>
              </a:r>
              <a:r>
                <a:rPr lang="en-US" altLang="zh-CN" sz="1200" dirty="0"/>
                <a:t>         </a:t>
              </a:r>
              <a:r>
                <a:rPr lang="en-US" altLang="zh-CN" sz="2800" dirty="0"/>
                <a:t>&lt;0.001     0.72	  1.54   2.36   3.18   4.05</a:t>
              </a:r>
              <a:endParaRPr lang="en-US" altLang="zh-CN" sz="1200" dirty="0"/>
            </a:p>
            <a:p>
              <a:endParaRPr lang="zh-CN" altLang="en-US" dirty="0"/>
            </a:p>
          </p:txBody>
        </p:sp>
        <p:sp>
          <p:nvSpPr>
            <p:cNvPr id="85" name="Line 58"/>
            <p:cNvSpPr>
              <a:spLocks noChangeShapeType="1"/>
            </p:cNvSpPr>
            <p:nvPr/>
          </p:nvSpPr>
          <p:spPr bwMode="auto">
            <a:xfrm>
              <a:off x="480" y="2928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59"/>
            <p:cNvSpPr>
              <a:spLocks noChangeShapeType="1"/>
            </p:cNvSpPr>
            <p:nvPr/>
          </p:nvSpPr>
          <p:spPr bwMode="auto">
            <a:xfrm>
              <a:off x="480" y="3456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92"/>
            <p:cNvSpPr>
              <a:spLocks noChangeShapeType="1"/>
            </p:cNvSpPr>
            <p:nvPr/>
          </p:nvSpPr>
          <p:spPr bwMode="auto">
            <a:xfrm>
              <a:off x="816" y="2448"/>
              <a:ext cx="0" cy="1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93"/>
            <p:cNvSpPr>
              <a:spLocks noChangeShapeType="1"/>
            </p:cNvSpPr>
            <p:nvPr/>
          </p:nvSpPr>
          <p:spPr bwMode="auto">
            <a:xfrm>
              <a:off x="1632" y="2448"/>
              <a:ext cx="0" cy="1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94"/>
            <p:cNvSpPr>
              <a:spLocks noChangeShapeType="1"/>
            </p:cNvSpPr>
            <p:nvPr/>
          </p:nvSpPr>
          <p:spPr bwMode="auto">
            <a:xfrm>
              <a:off x="2304" y="2448"/>
              <a:ext cx="0" cy="1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95"/>
            <p:cNvSpPr>
              <a:spLocks noChangeShapeType="1"/>
            </p:cNvSpPr>
            <p:nvPr/>
          </p:nvSpPr>
          <p:spPr bwMode="auto">
            <a:xfrm>
              <a:off x="2868" y="2448"/>
              <a:ext cx="0" cy="1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97"/>
            <p:cNvSpPr>
              <a:spLocks noChangeShapeType="1"/>
            </p:cNvSpPr>
            <p:nvPr/>
          </p:nvSpPr>
          <p:spPr bwMode="auto">
            <a:xfrm>
              <a:off x="3456" y="2448"/>
              <a:ext cx="0" cy="1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8"/>
            <p:cNvSpPr>
              <a:spLocks noChangeShapeType="1"/>
            </p:cNvSpPr>
            <p:nvPr/>
          </p:nvSpPr>
          <p:spPr bwMode="auto">
            <a:xfrm>
              <a:off x="4032" y="2448"/>
              <a:ext cx="0" cy="1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Text Box 100"/>
          <p:cNvSpPr txBox="1">
            <a:spLocks noChangeAspect="1" noChangeArrowheads="1"/>
          </p:cNvSpPr>
          <p:nvPr/>
        </p:nvSpPr>
        <p:spPr bwMode="auto">
          <a:xfrm>
            <a:off x="1002879" y="3880344"/>
            <a:ext cx="3132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ym typeface="Symbol" panose="05050102010706020507" pitchFamily="18" charset="2"/>
              </a:rPr>
              <a:t>表1-1       电流单位：</a:t>
            </a:r>
            <a:r>
              <a:rPr lang="en-US" altLang="zh-CN" sz="2000">
                <a:sym typeface="Symbol" panose="05050102010706020507" pitchFamily="18" charset="2"/>
              </a:rPr>
              <a:t>mA</a:t>
            </a:r>
            <a:endParaRPr lang="en-US" altLang="zh-CN" sz="2000" baseline="-25000"/>
          </a:p>
        </p:txBody>
      </p:sp>
      <p:sp>
        <p:nvSpPr>
          <p:cNvPr id="94" name="Text Box 78"/>
          <p:cNvSpPr txBox="1">
            <a:spLocks noChangeAspect="1" noChangeArrowheads="1"/>
          </p:cNvSpPr>
          <p:nvPr/>
        </p:nvSpPr>
        <p:spPr bwMode="auto">
          <a:xfrm>
            <a:off x="6927428" y="1417414"/>
            <a:ext cx="19891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err="1">
                <a:sym typeface="Symbol" panose="05050102010706020507" pitchFamily="18" charset="2"/>
              </a:rPr>
              <a:t>i</a:t>
            </a:r>
            <a:r>
              <a:rPr lang="en-US" altLang="zh-CN" sz="3200" baseline="-25000" dirty="0" err="1">
                <a:sym typeface="Symbol" panose="05050102010706020507" pitchFamily="18" charset="2"/>
              </a:rPr>
              <a:t>c</a:t>
            </a:r>
            <a:r>
              <a:rPr lang="en-US" altLang="zh-CN" sz="3200" dirty="0">
                <a:sym typeface="Symbol" panose="05050102010706020507" pitchFamily="18" charset="2"/>
              </a:rPr>
              <a:t>=</a:t>
            </a:r>
            <a:r>
              <a:rPr lang="el-GR" altLang="zh-CN" sz="3200" dirty="0">
                <a:sym typeface="Symbol" panose="05050102010706020507" pitchFamily="18" charset="2"/>
              </a:rPr>
              <a:t>β</a:t>
            </a:r>
            <a:r>
              <a:rPr lang="en-US" altLang="zh-CN" sz="3200" dirty="0" err="1">
                <a:sym typeface="Symbol" panose="05050102010706020507" pitchFamily="18" charset="2"/>
              </a:rPr>
              <a:t>i</a:t>
            </a:r>
            <a:r>
              <a:rPr lang="en-US" altLang="zh-CN" sz="3200" baseline="-25000" dirty="0" err="1">
                <a:sym typeface="Symbol" panose="05050102010706020507" pitchFamily="18" charset="2"/>
              </a:rPr>
              <a:t>b</a:t>
            </a:r>
            <a:endParaRPr lang="zh-CN" altLang="en-US" sz="3200" baseline="-25000" dirty="0"/>
          </a:p>
        </p:txBody>
      </p:sp>
      <p:sp>
        <p:nvSpPr>
          <p:cNvPr id="95" name="Text Box 78"/>
          <p:cNvSpPr txBox="1">
            <a:spLocks noChangeAspect="1" noChangeArrowheads="1"/>
          </p:cNvSpPr>
          <p:nvPr/>
        </p:nvSpPr>
        <p:spPr bwMode="auto">
          <a:xfrm>
            <a:off x="6965529" y="2078315"/>
            <a:ext cx="1989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ym typeface="Symbol" panose="05050102010706020507" pitchFamily="18" charset="2"/>
              </a:rPr>
              <a:t>如果</a:t>
            </a:r>
            <a:r>
              <a:rPr lang="en-US" altLang="zh-CN" sz="2000" dirty="0" err="1">
                <a:sym typeface="Symbol" panose="05050102010706020507" pitchFamily="18" charset="2"/>
              </a:rPr>
              <a:t>i</a:t>
            </a:r>
            <a:r>
              <a:rPr lang="en-US" altLang="zh-CN" sz="2000" baseline="-25000" dirty="0" err="1"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sym typeface="Symbol" panose="05050102010706020507" pitchFamily="18" charset="2"/>
              </a:rPr>
              <a:t>进一步加大会怎么样？</a:t>
            </a:r>
            <a:endParaRPr lang="zh-CN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81983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2466181" y="528637"/>
            <a:ext cx="5715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43013" indent="-1243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35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24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050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622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19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76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33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FF3300"/>
                </a:solidFill>
                <a:ea typeface="楷体_GB2312" pitchFamily="1" charset="-122"/>
              </a:rPr>
              <a:t>1.3.2　晶体管的电流放大作用</a:t>
            </a:r>
          </a:p>
        </p:txBody>
      </p:sp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149940"/>
              </p:ext>
            </p:extLst>
          </p:nvPr>
        </p:nvGraphicFramePr>
        <p:xfrm>
          <a:off x="2555776" y="1916832"/>
          <a:ext cx="3962400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1699048" imgH="1348857" progId="Paint.Picture">
                  <p:embed/>
                </p:oleObj>
              </mc:Choice>
              <mc:Fallback>
                <p:oleObj name="BMP 图象" r:id="rId3" imgW="1699048" imgH="1348857" progId="Paint.Picture">
                  <p:embed/>
                  <p:pic>
                    <p:nvPicPr>
                      <p:cNvPr id="1781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16832"/>
                        <a:ext cx="3962400" cy="283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95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常用逻辑电平标准</a:t>
            </a:r>
          </a:p>
        </p:txBody>
      </p:sp>
      <p:graphicFrame>
        <p:nvGraphicFramePr>
          <p:cNvPr id="6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55192"/>
              </p:ext>
            </p:extLst>
          </p:nvPr>
        </p:nvGraphicFramePr>
        <p:xfrm>
          <a:off x="428625" y="2492896"/>
          <a:ext cx="8215313" cy="392906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8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4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281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0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逻辑电平</a:t>
                      </a: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i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r>
                        <a:rPr kumimoji="0" lang="en-US" altLang="zh-CN" sz="2000" b="1" i="1" u="none" kern="1200" baseline="-25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CC</a:t>
                      </a:r>
                      <a:r>
                        <a:rPr kumimoji="0" lang="en-US" altLang="zh-CN" sz="2000" b="1" i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 / V</a:t>
                      </a:r>
                      <a:endParaRPr kumimoji="0" lang="zh-CN" altLang="en-US" sz="2000" b="1" i="1" u="none" kern="1200" baseline="-25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i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r>
                        <a:rPr kumimoji="0" lang="en-US" altLang="zh-CN" sz="2000" b="1" i="1" u="none" kern="1200" baseline="-25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OH</a:t>
                      </a:r>
                      <a:r>
                        <a:rPr kumimoji="0" lang="en-US" altLang="zh-CN" sz="2000" b="1" i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 / V</a:t>
                      </a:r>
                      <a:endParaRPr kumimoji="0" lang="zh-CN" altLang="en-US" sz="2000" b="1" i="1" u="none" kern="1200" baseline="-25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i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r>
                        <a:rPr kumimoji="0" lang="en-US" altLang="zh-CN" sz="2000" b="1" i="1" u="none" kern="1200" baseline="-25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OL</a:t>
                      </a:r>
                      <a:r>
                        <a:rPr kumimoji="0" lang="en-US" altLang="zh-CN" sz="2000" b="1" i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 / V</a:t>
                      </a:r>
                      <a:endParaRPr kumimoji="0" lang="zh-CN" altLang="en-US" sz="2000" b="1" i="1" u="none" kern="1200" baseline="-25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i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r>
                        <a:rPr kumimoji="0" lang="en-US" altLang="zh-CN" sz="2000" b="1" i="1" u="none" kern="1200" baseline="-25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IH</a:t>
                      </a:r>
                      <a:r>
                        <a:rPr kumimoji="0" lang="en-US" altLang="zh-CN" sz="2000" b="1" i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 / V</a:t>
                      </a:r>
                      <a:endParaRPr kumimoji="0" lang="zh-CN" altLang="en-US" sz="2000" b="1" i="1" u="none" kern="1200" baseline="-25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i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r>
                        <a:rPr kumimoji="0" lang="en-US" altLang="zh-CN" sz="2000" b="1" i="1" u="none" kern="1200" baseline="-25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IL</a:t>
                      </a:r>
                      <a:r>
                        <a:rPr kumimoji="0" lang="en-US" altLang="zh-CN" sz="2000" b="1" i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 / V</a:t>
                      </a:r>
                      <a:endParaRPr kumimoji="0" lang="zh-CN" altLang="en-US" sz="2000" b="1" i="1" u="none" kern="1200" baseline="-250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0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说明</a:t>
                      </a: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9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TTL</a:t>
                      </a:r>
                      <a:endParaRPr kumimoji="0" lang="zh-CN" altLang="en-US" sz="20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5.0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≥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2.4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≤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0.4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≥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2.0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≤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0.8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0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输入脚悬空时默认为高电平</a:t>
                      </a: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LVTTL</a:t>
                      </a:r>
                      <a:endParaRPr kumimoji="0" lang="zh-CN" altLang="en-US" sz="20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3.3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≥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2.4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≤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0.4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≥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2.0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≤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0.8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kern="1200">
                        <a:solidFill>
                          <a:schemeClr val="tx1"/>
                        </a:solidFill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8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LVTTL</a:t>
                      </a:r>
                      <a:endParaRPr kumimoji="0" lang="zh-CN" altLang="en-US" sz="20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2.5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≥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2.0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≤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0.2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≥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1.7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≤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0.7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kern="1200">
                        <a:solidFill>
                          <a:schemeClr val="tx1"/>
                        </a:solidFill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8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CMOS</a:t>
                      </a:r>
                      <a:endParaRPr kumimoji="0" lang="zh-CN" altLang="en-US" sz="2000" b="1" u="none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5.0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≥ </a:t>
                      </a:r>
                      <a:r>
                        <a:rPr kumimoji="0" lang="en-US" altLang="zh-CN" sz="22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4.45</a:t>
                      </a:r>
                      <a:endParaRPr kumimoji="0" lang="zh-CN" altLang="en-US" sz="2200" b="1" u="none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≤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0.5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≥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3.5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≤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1.5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zh-CN" altLang="en-US" sz="2000" b="1" u="none" dirty="0">
                          <a:effectLst/>
                        </a:rPr>
                        <a:t>输入阻抗非常大</a:t>
                      </a:r>
                      <a:endParaRPr kumimoji="0" lang="zh-CN" altLang="en-US" sz="2000" b="1" u="none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8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LVCMOS</a:t>
                      </a:r>
                      <a:endParaRPr kumimoji="0" lang="zh-CN" altLang="en-US" sz="2000" b="1" u="none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3.3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≥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3.2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≤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0.1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≥ </a:t>
                      </a:r>
                      <a:r>
                        <a:rPr kumimoji="0" lang="en-US" altLang="zh-CN" sz="22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2.0V</a:t>
                      </a:r>
                      <a:endParaRPr kumimoji="0" lang="zh-CN" altLang="en-US" sz="2200" b="1" u="none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≤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0.7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kern="1200">
                        <a:solidFill>
                          <a:schemeClr val="tx1"/>
                        </a:solidFill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8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u="none" kern="12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LVCMOS</a:t>
                      </a:r>
                      <a:endParaRPr kumimoji="0" lang="zh-CN" altLang="en-US" sz="2000" b="1" u="none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2.5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≥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2.0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≤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0.1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≥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1.7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≤ </a:t>
                      </a:r>
                      <a:r>
                        <a:rPr kumimoji="0" lang="en-US" altLang="zh-CN" sz="22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0.7</a:t>
                      </a:r>
                      <a:endParaRPr kumimoji="0" lang="zh-CN" altLang="en-US" sz="22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kern="1200">
                        <a:solidFill>
                          <a:schemeClr val="tx1"/>
                        </a:solidFill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89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RS232</a:t>
                      </a:r>
                      <a:endParaRPr kumimoji="0" lang="zh-CN" altLang="en-US" sz="20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u="none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12~15</a:t>
                      </a:r>
                      <a:endParaRPr kumimoji="0" lang="zh-CN" altLang="en-US" sz="2000" b="1" u="none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u="none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宋体" pitchFamily="49" charset="-122"/>
                          <a:cs typeface="Times New Roman"/>
                        </a:rPr>
                        <a:t>−</a:t>
                      </a:r>
                      <a:r>
                        <a:rPr kumimoji="0" lang="en-US" altLang="zh-CN" sz="20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3 ~ </a:t>
                      </a:r>
                      <a:r>
                        <a:rPr kumimoji="0" lang="en-US" altLang="zh-CN" sz="2000" b="1" u="none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宋体" pitchFamily="49" charset="-122"/>
                          <a:cs typeface="Times New Roman"/>
                        </a:rPr>
                        <a:t>−</a:t>
                      </a:r>
                      <a:r>
                        <a:rPr kumimoji="0" lang="en-US" altLang="zh-CN" sz="20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15</a:t>
                      </a:r>
                      <a:endParaRPr kumimoji="0" lang="zh-CN" altLang="en-US" sz="20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3 ~ 15</a:t>
                      </a:r>
                      <a:endParaRPr kumimoji="0" lang="zh-CN" altLang="en-US" sz="20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u="none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宋体" pitchFamily="49" charset="-122"/>
                          <a:cs typeface="Times New Roman"/>
                        </a:rPr>
                        <a:t>−</a:t>
                      </a:r>
                      <a:r>
                        <a:rPr kumimoji="0" lang="en-US" altLang="zh-CN" sz="20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3 ~ </a:t>
                      </a:r>
                      <a:r>
                        <a:rPr kumimoji="0" lang="en-US" altLang="zh-CN" sz="2000" b="1" u="none" kern="12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新宋体" pitchFamily="49" charset="-122"/>
                          <a:cs typeface="Times New Roman"/>
                        </a:rPr>
                        <a:t>−</a:t>
                      </a:r>
                      <a:r>
                        <a:rPr kumimoji="0" lang="en-US" altLang="zh-CN" sz="20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15</a:t>
                      </a:r>
                      <a:endParaRPr kumimoji="0" lang="zh-CN" altLang="en-US" sz="20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2000" b="1" u="none" kern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3 ~ 15</a:t>
                      </a:r>
                      <a:endParaRPr kumimoji="0" lang="zh-CN" altLang="en-US" sz="2000" b="1" u="none" kern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zh-CN" altLang="en-US" sz="2000" b="1" u="none" dirty="0">
                          <a:effectLst/>
                        </a:rPr>
                        <a:t>负逻辑</a:t>
                      </a: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71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86A6AB-EF69-4210-AB68-C792C3FB11D5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5536" y="398134"/>
            <a:ext cx="8001056" cy="58259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0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二极管构成“与”门电路</a:t>
            </a:r>
            <a:endParaRPr sz="40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446856" y="1207592"/>
            <a:ext cx="8229600" cy="13573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432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Wingdings 2"/>
              <a:buChar char=""/>
              <a:defRPr/>
            </a:pPr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当 </a:t>
            </a:r>
            <a:r>
              <a:rPr lang="en-US" altLang="zh-CN" sz="28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A,B,C </a:t>
            </a:r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只要有一个接地时，对应的二极管正向导通，输出</a:t>
            </a:r>
            <a:r>
              <a:rPr lang="en-US" altLang="zh-CN" sz="28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F</a:t>
            </a:r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为低电平</a:t>
            </a:r>
            <a:endParaRPr lang="zh-CN" altLang="en-US" sz="2800" b="1" i="1" dirty="0">
              <a:solidFill>
                <a:srgbClr val="FF0000"/>
              </a:solidFill>
              <a:latin typeface="Times New Roman" pitchFamily="18" charset="0"/>
              <a:ea typeface="新宋体" pitchFamily="49" charset="-122"/>
            </a:endParaRPr>
          </a:p>
        </p:txBody>
      </p:sp>
      <p:graphicFrame>
        <p:nvGraphicFramePr>
          <p:cNvPr id="10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57384"/>
              </p:ext>
            </p:extLst>
          </p:nvPr>
        </p:nvGraphicFramePr>
        <p:xfrm>
          <a:off x="4959423" y="2796430"/>
          <a:ext cx="3429001" cy="35656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baseline="0" dirty="0">
                          <a:latin typeface="Times New Roman" pitchFamily="18" charset="0"/>
                          <a:ea typeface="新宋体" pitchFamily="49" charset="-122"/>
                        </a:rPr>
                        <a:t>A</a:t>
                      </a:r>
                      <a:endParaRPr lang="zh-CN" altLang="en-US" sz="2000" b="1" i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baseline="0" dirty="0">
                          <a:latin typeface="Times New Roman" pitchFamily="18" charset="0"/>
                          <a:ea typeface="新宋体" pitchFamily="49" charset="-122"/>
                        </a:rPr>
                        <a:t>B</a:t>
                      </a:r>
                      <a:endParaRPr lang="zh-CN" altLang="en-US" sz="2000" b="1" i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baseline="0" dirty="0"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endParaRPr lang="zh-CN" altLang="en-US" sz="2000" b="1" i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baseline="0">
                          <a:latin typeface="Times New Roman" pitchFamily="18" charset="0"/>
                          <a:ea typeface="新宋体" pitchFamily="49" charset="-122"/>
                        </a:rPr>
                        <a:t>F</a:t>
                      </a:r>
                      <a:endParaRPr lang="zh-CN" altLang="en-US" sz="2000" b="1" i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504896"/>
              </p:ext>
            </p:extLst>
          </p:nvPr>
        </p:nvGraphicFramePr>
        <p:xfrm>
          <a:off x="410592" y="2652414"/>
          <a:ext cx="4089400" cy="394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11643" imgH="1265449" progId="Visio.Drawing.11">
                  <p:embed/>
                </p:oleObj>
              </mc:Choice>
              <mc:Fallback>
                <p:oleObj name="Visio" r:id="rId2" imgW="1311643" imgH="12654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92" y="2652414"/>
                        <a:ext cx="4089400" cy="394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2"/>
          <p:cNvSpPr/>
          <p:nvPr/>
        </p:nvSpPr>
        <p:spPr>
          <a:xfrm>
            <a:off x="4860032" y="3212976"/>
            <a:ext cx="3672408" cy="27363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15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86A6AB-EF69-4210-AB68-C792C3FB11D5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5536" y="398134"/>
            <a:ext cx="8001056" cy="58259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0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二极管构成“与”门电路</a:t>
            </a:r>
            <a:endParaRPr sz="40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196752"/>
            <a:ext cx="8229600" cy="1357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Wingdings 2"/>
              <a:buChar char=""/>
              <a:defRPr/>
            </a:pPr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当输入 </a:t>
            </a:r>
            <a:r>
              <a:rPr lang="en-US" altLang="zh-CN" sz="28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A,B,C </a:t>
            </a:r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都是高电平时，所有二极管均截止，输出</a:t>
            </a:r>
            <a:r>
              <a:rPr lang="en-US" altLang="zh-CN" sz="28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F </a:t>
            </a:r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为高电平，逻辑关系如下表</a:t>
            </a:r>
            <a:endParaRPr lang="zh-CN" altLang="en-US" sz="2800" b="1" i="1" dirty="0">
              <a:solidFill>
                <a:srgbClr val="FF0000"/>
              </a:solidFill>
              <a:latin typeface="Times New Roman" pitchFamily="18" charset="0"/>
              <a:ea typeface="新宋体" pitchFamily="49" charset="-122"/>
            </a:endParaRPr>
          </a:p>
        </p:txBody>
      </p:sp>
      <p:graphicFrame>
        <p:nvGraphicFramePr>
          <p:cNvPr id="10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73721"/>
              </p:ext>
            </p:extLst>
          </p:nvPr>
        </p:nvGraphicFramePr>
        <p:xfrm>
          <a:off x="4959423" y="2796430"/>
          <a:ext cx="3429001" cy="35656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baseline="0" dirty="0">
                          <a:latin typeface="Times New Roman" pitchFamily="18" charset="0"/>
                          <a:ea typeface="新宋体" pitchFamily="49" charset="-122"/>
                        </a:rPr>
                        <a:t>A</a:t>
                      </a:r>
                      <a:endParaRPr lang="zh-CN" altLang="en-US" sz="2000" b="1" i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baseline="0" dirty="0">
                          <a:latin typeface="Times New Roman" pitchFamily="18" charset="0"/>
                          <a:ea typeface="新宋体" pitchFamily="49" charset="-122"/>
                        </a:rPr>
                        <a:t>B</a:t>
                      </a:r>
                      <a:endParaRPr lang="zh-CN" altLang="en-US" sz="2000" b="1" i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baseline="0" dirty="0"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endParaRPr lang="zh-CN" altLang="en-US" sz="2000" b="1" i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baseline="0">
                          <a:latin typeface="Times New Roman" pitchFamily="18" charset="0"/>
                          <a:ea typeface="新宋体" pitchFamily="49" charset="-122"/>
                        </a:rPr>
                        <a:t>F</a:t>
                      </a:r>
                      <a:endParaRPr lang="zh-CN" altLang="en-US" sz="2000" b="1" i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59138"/>
              </p:ext>
            </p:extLst>
          </p:nvPr>
        </p:nvGraphicFramePr>
        <p:xfrm>
          <a:off x="410592" y="2652414"/>
          <a:ext cx="4089400" cy="394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11643" imgH="1265449" progId="Visio.Drawing.11">
                  <p:embed/>
                </p:oleObj>
              </mc:Choice>
              <mc:Fallback>
                <p:oleObj name="Visio" r:id="rId2" imgW="1311643" imgH="12654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92" y="2652414"/>
                        <a:ext cx="4089400" cy="394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>
          <a:xfrm>
            <a:off x="4860032" y="5949280"/>
            <a:ext cx="3672408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13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86A6AB-EF69-4210-AB68-C792C3FB11D5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5536" y="398134"/>
            <a:ext cx="8001056" cy="58259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0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二极管构成“与”门电路</a:t>
            </a:r>
            <a:endParaRPr sz="40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457200" y="1196752"/>
            <a:ext cx="8229600" cy="1571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Wingdings 2"/>
              <a:buChar char=""/>
              <a:defRPr/>
            </a:pPr>
            <a:r>
              <a:rPr lang="zh-CN" altLang="en-US" sz="28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按正逻辑将表中电平</a:t>
            </a:r>
            <a:r>
              <a:rPr lang="en-US" altLang="zh-CN" sz="28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H</a:t>
            </a:r>
            <a:r>
              <a:rPr lang="zh-CN" altLang="en-US" sz="28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和</a:t>
            </a:r>
            <a:r>
              <a:rPr lang="en-US" altLang="zh-CN" sz="28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L</a:t>
            </a:r>
            <a:r>
              <a:rPr lang="zh-CN" altLang="en-US" sz="28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分别替换成逻辑值</a:t>
            </a:r>
            <a:r>
              <a:rPr lang="en-US" altLang="zh-CN" sz="28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1</a:t>
            </a:r>
            <a:r>
              <a:rPr lang="zh-CN" altLang="en-US" sz="28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和</a:t>
            </a:r>
            <a:r>
              <a:rPr lang="en-US" altLang="zh-CN" sz="28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0</a:t>
            </a:r>
            <a:r>
              <a:rPr lang="zh-CN" altLang="en-US" sz="28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，得 </a:t>
            </a:r>
            <a:r>
              <a:rPr lang="en-US" altLang="zh-CN" sz="2800" b="1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28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 </a:t>
            </a:r>
            <a:r>
              <a:rPr lang="zh-CN" altLang="en-US" sz="28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与 </a:t>
            </a:r>
            <a:r>
              <a:rPr lang="en-US" altLang="zh-CN" sz="2800" b="1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A,B,C</a:t>
            </a:r>
            <a:r>
              <a:rPr lang="en-US" altLang="zh-CN" sz="28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 </a:t>
            </a:r>
            <a:r>
              <a:rPr lang="zh-CN" altLang="en-US" sz="28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的关系为 </a:t>
            </a:r>
            <a:r>
              <a:rPr lang="en-US" altLang="zh-CN" sz="2800" b="1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28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 =</a:t>
            </a:r>
            <a:r>
              <a:rPr lang="en-US" altLang="zh-CN" sz="2800" b="1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ABC</a:t>
            </a:r>
            <a:endParaRPr lang="zh-CN" altLang="en-US" sz="2800" b="1" i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新宋体" pitchFamily="49" charset="-122"/>
            </a:endParaRPr>
          </a:p>
        </p:txBody>
      </p:sp>
      <p:graphicFrame>
        <p:nvGraphicFramePr>
          <p:cNvPr id="10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27380"/>
              </p:ext>
            </p:extLst>
          </p:nvPr>
        </p:nvGraphicFramePr>
        <p:xfrm>
          <a:off x="4959423" y="2796430"/>
          <a:ext cx="3429001" cy="35656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baseline="0" dirty="0">
                          <a:latin typeface="Times New Roman" pitchFamily="18" charset="0"/>
                          <a:ea typeface="新宋体" pitchFamily="49" charset="-122"/>
                        </a:rPr>
                        <a:t>A</a:t>
                      </a:r>
                      <a:endParaRPr lang="zh-CN" altLang="en-US" sz="2000" b="1" i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baseline="0" dirty="0">
                          <a:latin typeface="Times New Roman" pitchFamily="18" charset="0"/>
                          <a:ea typeface="新宋体" pitchFamily="49" charset="-122"/>
                        </a:rPr>
                        <a:t>B</a:t>
                      </a:r>
                      <a:endParaRPr lang="zh-CN" altLang="en-US" sz="2000" b="1" i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baseline="0" dirty="0"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endParaRPr lang="zh-CN" altLang="en-US" sz="2000" b="1" i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baseline="0">
                          <a:latin typeface="Times New Roman" pitchFamily="18" charset="0"/>
                          <a:ea typeface="新宋体" pitchFamily="49" charset="-122"/>
                        </a:rPr>
                        <a:t>F</a:t>
                      </a:r>
                      <a:endParaRPr lang="zh-CN" altLang="en-US" sz="2000" b="1" i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412591"/>
              </p:ext>
            </p:extLst>
          </p:nvPr>
        </p:nvGraphicFramePr>
        <p:xfrm>
          <a:off x="410592" y="2652414"/>
          <a:ext cx="4089400" cy="394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11643" imgH="1265449" progId="Visio.Drawing.11">
                  <p:embed/>
                </p:oleObj>
              </mc:Choice>
              <mc:Fallback>
                <p:oleObj name="Visio" r:id="rId2" imgW="1311643" imgH="12654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92" y="2652414"/>
                        <a:ext cx="4089400" cy="394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618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5536" y="404664"/>
            <a:ext cx="8001056" cy="58259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0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二极管构成“或”门电路</a:t>
            </a:r>
            <a:endParaRPr sz="40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62696"/>
              </p:ext>
            </p:extLst>
          </p:nvPr>
        </p:nvGraphicFramePr>
        <p:xfrm>
          <a:off x="5143500" y="2814463"/>
          <a:ext cx="3286124" cy="3627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1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baseline="0" dirty="0"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endParaRPr lang="zh-CN" altLang="en-US" sz="2400" i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baseline="0">
                          <a:latin typeface="Times New Roman" pitchFamily="18" charset="0"/>
                          <a:ea typeface="新宋体" pitchFamily="49" charset="-122"/>
                        </a:rPr>
                        <a:t>B</a:t>
                      </a:r>
                      <a:endParaRPr lang="zh-CN" altLang="en-US" sz="2400" i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baseline="0">
                          <a:latin typeface="Times New Roman" pitchFamily="18" charset="0"/>
                          <a:ea typeface="新宋体" pitchFamily="49" charset="-122"/>
                        </a:rPr>
                        <a:t>A</a:t>
                      </a:r>
                      <a:endParaRPr lang="zh-CN" altLang="en-US" sz="2400" i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baseline="0">
                          <a:latin typeface="Times New Roman" pitchFamily="18" charset="0"/>
                          <a:ea typeface="新宋体" pitchFamily="49" charset="-122"/>
                        </a:rPr>
                        <a:t>F</a:t>
                      </a:r>
                      <a:endParaRPr lang="zh-CN" altLang="en-US" sz="2400" i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内容占位符 1"/>
          <p:cNvSpPr txBox="1">
            <a:spLocks/>
          </p:cNvSpPr>
          <p:nvPr/>
        </p:nvSpPr>
        <p:spPr>
          <a:xfrm>
            <a:off x="457200" y="1241416"/>
            <a:ext cx="8258175" cy="1357312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Arial" pitchFamily="34" charset="0"/>
              <a:buChar char="•"/>
              <a:defRPr/>
            </a:pPr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当输入</a:t>
            </a:r>
            <a:r>
              <a:rPr lang="en-US" altLang="zh-CN" sz="28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A,B,C </a:t>
            </a:r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都接地时，输出</a:t>
            </a:r>
            <a:r>
              <a:rPr lang="en-US" altLang="zh-CN" sz="28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F </a:t>
            </a:r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为低电平；只要</a:t>
            </a:r>
            <a:r>
              <a:rPr lang="en-US" altLang="zh-CN" sz="28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A,B,C </a:t>
            </a:r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中有一个接高电平，输出</a:t>
            </a:r>
            <a:r>
              <a:rPr lang="en-US" altLang="zh-CN" sz="28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F</a:t>
            </a:r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就为高电平</a:t>
            </a:r>
          </a:p>
        </p:txBody>
      </p:sp>
      <p:pic>
        <p:nvPicPr>
          <p:cNvPr id="154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98728"/>
            <a:ext cx="45148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987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5536" y="404664"/>
            <a:ext cx="8001056" cy="58259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0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二极管构成“或”门电路</a:t>
            </a:r>
            <a:endParaRPr sz="40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87883"/>
              </p:ext>
            </p:extLst>
          </p:nvPr>
        </p:nvGraphicFramePr>
        <p:xfrm>
          <a:off x="5143500" y="2814463"/>
          <a:ext cx="3286124" cy="3627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1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baseline="0" dirty="0"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endParaRPr lang="zh-CN" altLang="en-US" sz="2400" i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baseline="0">
                          <a:latin typeface="Times New Roman" pitchFamily="18" charset="0"/>
                          <a:ea typeface="新宋体" pitchFamily="49" charset="-122"/>
                        </a:rPr>
                        <a:t>B</a:t>
                      </a:r>
                      <a:endParaRPr lang="zh-CN" altLang="en-US" sz="2400" i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baseline="0">
                          <a:latin typeface="Times New Roman" pitchFamily="18" charset="0"/>
                          <a:ea typeface="新宋体" pitchFamily="49" charset="-122"/>
                        </a:rPr>
                        <a:t>A</a:t>
                      </a:r>
                      <a:endParaRPr lang="zh-CN" altLang="en-US" sz="2400" i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baseline="0">
                          <a:latin typeface="Times New Roman" pitchFamily="18" charset="0"/>
                          <a:ea typeface="新宋体" pitchFamily="49" charset="-122"/>
                        </a:rPr>
                        <a:t>F</a:t>
                      </a:r>
                      <a:endParaRPr lang="zh-CN" altLang="en-US" sz="2400" i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>
          <a:xfrm>
            <a:off x="457200" y="1279600"/>
            <a:ext cx="8229600" cy="1357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输入输出逻辑关系如下表，按正逻辑原则，可得输出</a:t>
            </a:r>
            <a:r>
              <a:rPr lang="en-US" altLang="zh-CN" sz="28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F 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与</a:t>
            </a:r>
            <a:r>
              <a:rPr lang="en-US" altLang="zh-CN" sz="28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A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,</a:t>
            </a:r>
            <a:r>
              <a:rPr lang="en-US" altLang="zh-CN" sz="28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B,C 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的逻辑关系为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</a:rPr>
              <a:t>=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</a:rPr>
              <a:t>+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</a:rPr>
              <a:t>+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</a:rPr>
              <a:t>C</a:t>
            </a:r>
            <a:endParaRPr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宋体" pitchFamily="49" charset="-122"/>
            </a:endParaRPr>
          </a:p>
        </p:txBody>
      </p:sp>
      <p:pic>
        <p:nvPicPr>
          <p:cNvPr id="154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98728"/>
            <a:ext cx="45148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282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14001"/>
              </p:ext>
            </p:extLst>
          </p:nvPr>
        </p:nvGraphicFramePr>
        <p:xfrm>
          <a:off x="4572000" y="3392825"/>
          <a:ext cx="4310572" cy="295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64307" imgH="1143439" progId="Visio.Drawing.11">
                  <p:embed/>
                </p:oleObj>
              </mc:Choice>
              <mc:Fallback>
                <p:oleObj name="Visio" r:id="rId2" imgW="1564307" imgH="1143439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92825"/>
                        <a:ext cx="4310572" cy="2952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3528" y="404664"/>
            <a:ext cx="8001056" cy="58259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0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三极管组成“非”门电路</a:t>
            </a:r>
            <a:endParaRPr sz="40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86596"/>
              </p:ext>
            </p:extLst>
          </p:nvPr>
        </p:nvGraphicFramePr>
        <p:xfrm>
          <a:off x="1547664" y="4311427"/>
          <a:ext cx="2800350" cy="149383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1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latin typeface="Times New Roman" pitchFamily="18" charset="0"/>
                          <a:ea typeface="新宋体" pitchFamily="49" charset="-122"/>
                        </a:rPr>
                        <a:t>A</a:t>
                      </a:r>
                      <a:endParaRPr lang="zh-CN" altLang="en-US" sz="2000" i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latin typeface="Times New Roman" pitchFamily="18" charset="0"/>
                          <a:ea typeface="新宋体" pitchFamily="49" charset="-122"/>
                        </a:rPr>
                        <a:t>F</a:t>
                      </a:r>
                      <a:endParaRPr lang="zh-CN" altLang="en-US" sz="2000" i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内容占位符 1"/>
          <p:cNvSpPr txBox="1">
            <a:spLocks/>
          </p:cNvSpPr>
          <p:nvPr/>
        </p:nvSpPr>
        <p:spPr>
          <a:xfrm>
            <a:off x="457200" y="1268760"/>
            <a:ext cx="8229600" cy="25003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当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点接高电平时，</a:t>
            </a:r>
            <a:r>
              <a:rPr lang="gsw-FR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I</a:t>
            </a:r>
            <a:r>
              <a:rPr lang="gsw-FR" altLang="zh-CN" sz="2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B</a:t>
            </a:r>
            <a:r>
              <a:rPr lang="gsw-FR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较大，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 I</a:t>
            </a:r>
            <a:r>
              <a:rPr lang="en-US" altLang="zh-CN" sz="2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 很大，三极管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T1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处于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饱和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状态，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V</a:t>
            </a:r>
            <a:r>
              <a:rPr lang="en-US" altLang="zh-CN" sz="2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CE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新宋体" pitchFamily="49" charset="-122"/>
                <a:cs typeface="Times New Roman"/>
              </a:rPr>
              <a:t>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 0.3V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，输出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F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为低电平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宋体" pitchFamily="49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当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点接低电平时，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I</a:t>
            </a:r>
            <a:r>
              <a:rPr lang="en-US" altLang="zh-CN" sz="2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=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，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I</a:t>
            </a:r>
            <a:r>
              <a:rPr lang="en-US" altLang="zh-CN" sz="2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 很小，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R</a:t>
            </a:r>
            <a:r>
              <a:rPr lang="en-US" altLang="zh-CN" sz="2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上几乎没有电压，三极管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T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处于截止状态，输出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 电压接近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V</a:t>
            </a:r>
            <a:r>
              <a:rPr lang="en-US" altLang="zh-CN" sz="2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CC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 ，为高电平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6453001" y="5805264"/>
            <a:ext cx="4320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508023" y="580526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I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B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533121" y="450912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92280" y="448019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I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C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75434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18812" y="404664"/>
            <a:ext cx="8429652" cy="58259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二极管和三极管组成“与非”门电路</a:t>
            </a:r>
            <a:endParaRPr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57738"/>
              </p:ext>
            </p:extLst>
          </p:nvPr>
        </p:nvGraphicFramePr>
        <p:xfrm>
          <a:off x="6000750" y="2667720"/>
          <a:ext cx="2643188" cy="38576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0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endParaRPr lang="zh-CN" altLang="en-US" sz="2000" i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B</a:t>
                      </a:r>
                      <a:endParaRPr lang="zh-CN" altLang="en-US" sz="2000" i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A</a:t>
                      </a:r>
                      <a:endParaRPr lang="zh-CN" altLang="en-US" sz="2000" i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F</a:t>
                      </a:r>
                      <a:endParaRPr lang="zh-CN" altLang="en-US" sz="2000" i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内容占位符 1"/>
          <p:cNvSpPr txBox="1">
            <a:spLocks/>
          </p:cNvSpPr>
          <p:nvPr/>
        </p:nvSpPr>
        <p:spPr>
          <a:xfrm>
            <a:off x="457200" y="1211015"/>
            <a:ext cx="8229600" cy="1412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将与门和非门按下图连接，构成与非门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15562"/>
              </p:ext>
            </p:extLst>
          </p:nvPr>
        </p:nvGraphicFramePr>
        <p:xfrm>
          <a:off x="285750" y="2698750"/>
          <a:ext cx="5665788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66963" imgH="1301724" progId="Visio.Drawing.11">
                  <p:embed/>
                </p:oleObj>
              </mc:Choice>
              <mc:Fallback>
                <p:oleObj name="Visio" r:id="rId2" imgW="2266963" imgH="130172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698750"/>
                        <a:ext cx="5665788" cy="382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72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r>
              <a:rPr lang="zh-CN" altLang="en-US" dirty="0"/>
              <a:t>掌握逻辑开关电路的基本结构</a:t>
            </a:r>
          </a:p>
          <a:p>
            <a:r>
              <a:rPr lang="zh-CN" altLang="en-US" dirty="0"/>
              <a:t>掌握二极管导通和截止的概念</a:t>
            </a:r>
          </a:p>
          <a:p>
            <a:r>
              <a:rPr lang="zh-CN" altLang="en-US" dirty="0"/>
              <a:t>用二极管、三极管构成简单逻辑门电路</a:t>
            </a:r>
          </a:p>
          <a:p>
            <a:r>
              <a:rPr lang="zh-CN" altLang="en-US" dirty="0"/>
              <a:t>掌握最简单的逻辑门电路构成</a:t>
            </a:r>
          </a:p>
        </p:txBody>
      </p:sp>
    </p:spTree>
    <p:extLst>
      <p:ext uri="{BB962C8B-B14F-4D97-AF65-F5344CB8AC3E}">
        <p14:creationId xmlns:p14="http://schemas.microsoft.com/office/powerpoint/2010/main" val="911654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18812" y="404664"/>
            <a:ext cx="8429652" cy="58259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二极管和三极管组成“与非”门电路</a:t>
            </a:r>
            <a:endParaRPr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59066"/>
              </p:ext>
            </p:extLst>
          </p:nvPr>
        </p:nvGraphicFramePr>
        <p:xfrm>
          <a:off x="6000750" y="2667720"/>
          <a:ext cx="2643188" cy="38576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0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endParaRPr lang="zh-CN" altLang="en-US" sz="2000" i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B</a:t>
                      </a:r>
                      <a:endParaRPr lang="zh-CN" altLang="en-US" sz="2000" i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A</a:t>
                      </a:r>
                      <a:endParaRPr lang="zh-CN" altLang="en-US" sz="2000" i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F</a:t>
                      </a:r>
                      <a:endParaRPr lang="zh-CN" altLang="en-US" sz="2000" i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H</a:t>
                      </a:r>
                      <a:endParaRPr lang="zh-CN" altLang="en-US" sz="1800" b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L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>
          <a:xfrm>
            <a:off x="457200" y="1220169"/>
            <a:ext cx="8229600" cy="1784350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当输入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,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B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,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C 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均接高电平时，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2400" b="1" baseline="-250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为高电平，三极管 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T</a:t>
            </a:r>
            <a:r>
              <a:rPr lang="en-US" altLang="zh-CN" sz="2400" b="1" baseline="-25000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1 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进入饱和导通状态，输出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F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为低电平。否则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F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输出高电平。输入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,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B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,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C 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和输出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F 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的电平关系如右表</a:t>
            </a:r>
            <a:endParaRPr lang="zh-CN" alt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新宋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700614"/>
              </p:ext>
            </p:extLst>
          </p:nvPr>
        </p:nvGraphicFramePr>
        <p:xfrm>
          <a:off x="285750" y="2698750"/>
          <a:ext cx="5665788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66963" imgH="1301724" progId="Visio.Drawing.11">
                  <p:embed/>
                </p:oleObj>
              </mc:Choice>
              <mc:Fallback>
                <p:oleObj name="Visio" r:id="rId2" imgW="2266963" imgH="130172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698750"/>
                        <a:ext cx="5665788" cy="382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716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18812" y="404664"/>
            <a:ext cx="8429652" cy="58259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二极管和三极管组成“与非”门电路</a:t>
            </a:r>
            <a:endParaRPr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15884"/>
              </p:ext>
            </p:extLst>
          </p:nvPr>
        </p:nvGraphicFramePr>
        <p:xfrm>
          <a:off x="6000750" y="2667720"/>
          <a:ext cx="2643188" cy="38576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0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endParaRPr lang="zh-CN" altLang="en-US" sz="2000" i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B</a:t>
                      </a:r>
                      <a:endParaRPr lang="zh-CN" altLang="en-US" sz="2000" i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A</a:t>
                      </a:r>
                      <a:endParaRPr lang="zh-CN" altLang="en-US" sz="2000" i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F</a:t>
                      </a:r>
                      <a:endParaRPr lang="zh-CN" altLang="en-US" sz="2000" i="1" baseline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1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直接连接符 3"/>
          <p:cNvCxnSpPr/>
          <p:nvPr/>
        </p:nvCxnSpPr>
        <p:spPr>
          <a:xfrm>
            <a:off x="4143375" y="1923802"/>
            <a:ext cx="75565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3"/>
          <p:cNvSpPr txBox="1">
            <a:spLocks/>
          </p:cNvSpPr>
          <p:nvPr/>
        </p:nvSpPr>
        <p:spPr>
          <a:xfrm>
            <a:off x="457200" y="1212602"/>
            <a:ext cx="8229600" cy="1712913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将表中输入输出按正逻辑代入</a:t>
            </a:r>
            <a:r>
              <a:rPr lang="en-US" altLang="zh-CN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1</a:t>
            </a:r>
            <a:r>
              <a:rPr lang="zh-CN" altLang="en-US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和</a:t>
            </a:r>
            <a:r>
              <a:rPr lang="en-US" altLang="zh-CN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0</a:t>
            </a:r>
            <a:r>
              <a:rPr lang="zh-CN" altLang="en-US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，可得</a:t>
            </a:r>
            <a:r>
              <a:rPr lang="en-US" altLang="zh-CN" sz="2400" b="1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F </a:t>
            </a:r>
            <a:r>
              <a:rPr lang="zh-CN" altLang="en-US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与</a:t>
            </a:r>
            <a:r>
              <a:rPr lang="en-US" altLang="zh-CN" sz="2400" b="1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A</a:t>
            </a:r>
            <a:r>
              <a:rPr lang="en-US" altLang="zh-CN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,</a:t>
            </a:r>
            <a:r>
              <a:rPr lang="en-US" altLang="zh-CN" sz="2400" b="1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B</a:t>
            </a:r>
            <a:r>
              <a:rPr lang="en-US" altLang="zh-CN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,</a:t>
            </a:r>
            <a:r>
              <a:rPr lang="en-US" altLang="zh-CN" sz="2400" b="1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C </a:t>
            </a:r>
            <a:r>
              <a:rPr lang="zh-CN" altLang="en-US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的逻辑关系是“与非”：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</a:rPr>
              <a:t>F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</a:rPr>
              <a:t>=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</a:rPr>
              <a:t>ABC</a:t>
            </a:r>
            <a:endParaRPr lang="zh-CN" altLang="en-US" sz="2400" b="1" i="1">
              <a:solidFill>
                <a:srgbClr val="FF0000"/>
              </a:solidFill>
              <a:latin typeface="Times New Roman" pitchFamily="18" charset="0"/>
              <a:ea typeface="新宋体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534815"/>
              </p:ext>
            </p:extLst>
          </p:nvPr>
        </p:nvGraphicFramePr>
        <p:xfrm>
          <a:off x="285750" y="2698750"/>
          <a:ext cx="5665788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66963" imgH="1301724" progId="Visio.Drawing.11">
                  <p:embed/>
                </p:oleObj>
              </mc:Choice>
              <mc:Fallback>
                <p:oleObj name="Visio" r:id="rId2" imgW="2266963" imgH="1301724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698750"/>
                        <a:ext cx="5665788" cy="382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25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78459"/>
            <a:ext cx="8229600" cy="1214437"/>
          </a:xfrm>
        </p:spPr>
        <p:txBody>
          <a:bodyPr/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None/>
              <a:defRPr/>
            </a:pPr>
            <a:r>
              <a:rPr lang="zh-CN" altLang="en-US" sz="2400" dirty="0"/>
              <a:t>在实验箱中，用二极管、三极管及电阻等分别构成如下电路并测试，同时记录有关数据。</a:t>
            </a:r>
            <a:endParaRPr lang="en-US" altLang="zh-CN" sz="24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5536" y="470142"/>
            <a:ext cx="8001056" cy="582594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 err="1"/>
              <a:t>实验内容与测试步骤</a:t>
            </a:r>
            <a:endParaRPr dirty="0"/>
          </a:p>
        </p:txBody>
      </p:sp>
      <p:sp>
        <p:nvSpPr>
          <p:cNvPr id="7" name="矩形 6"/>
          <p:cNvSpPr/>
          <p:nvPr/>
        </p:nvSpPr>
        <p:spPr>
          <a:xfrm>
            <a:off x="457200" y="2500313"/>
            <a:ext cx="8143875" cy="31577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用二极管实现正逻辑“与门”</a:t>
            </a:r>
          </a:p>
          <a:p>
            <a:pPr marL="514350" indent="-5143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用二极管实现正逻辑“或门”</a:t>
            </a:r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三极管极性测量</a:t>
            </a:r>
          </a:p>
          <a:p>
            <a:pPr marL="514350" indent="-5143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用三极管实现正逻辑“非门”</a:t>
            </a:r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宋体" pitchFamily="49" charset="-122"/>
            </a:endParaRPr>
          </a:p>
          <a:p>
            <a:pPr marL="514350" indent="-5143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用晶体管实现正逻辑“与非门”</a:t>
            </a:r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558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214438"/>
            <a:ext cx="4746947" cy="5643562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  <a:ea typeface="+mn-ea"/>
              </a:rPr>
              <a:t>根据右图在实验箱中通过导线连接电路，检查二极管、电源电压和极性、电阻值等是否连接正确 </a:t>
            </a:r>
            <a:endParaRPr lang="en-US" altLang="zh-CN" sz="2200" dirty="0">
              <a:latin typeface="+mn-ea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 err="1">
                <a:latin typeface="+mn-ea"/>
                <a:ea typeface="+mn-ea"/>
              </a:rPr>
              <a:t>Vcc</a:t>
            </a:r>
            <a:r>
              <a:rPr lang="zh-CN" altLang="en-US" sz="2200" dirty="0">
                <a:latin typeface="+mn-ea"/>
                <a:ea typeface="+mn-ea"/>
              </a:rPr>
              <a:t>接实验箱中</a:t>
            </a:r>
            <a:r>
              <a:rPr lang="en-US" altLang="zh-CN" sz="2200" dirty="0">
                <a:latin typeface="+mn-ea"/>
                <a:ea typeface="+mn-ea"/>
              </a:rPr>
              <a:t>+5V</a:t>
            </a:r>
            <a:r>
              <a:rPr lang="zh-CN" altLang="en-US" sz="2200" dirty="0">
                <a:latin typeface="+mn-ea"/>
                <a:ea typeface="+mn-ea"/>
              </a:rPr>
              <a:t>直流电源。</a:t>
            </a:r>
          </a:p>
          <a:p>
            <a:pPr>
              <a:defRPr/>
            </a:pPr>
            <a:r>
              <a:rPr lang="zh-CN" altLang="en-US" sz="2200" dirty="0">
                <a:latin typeface="+mn-ea"/>
                <a:ea typeface="+mn-ea"/>
              </a:rPr>
              <a:t>输入高低电平通过</a:t>
            </a:r>
            <a:r>
              <a:rPr lang="zh-CN" altLang="en-US" sz="2400" dirty="0">
                <a:latin typeface="+mn-ea"/>
                <a:ea typeface="+mn-ea"/>
              </a:rPr>
              <a:t>开关</a:t>
            </a:r>
            <a:r>
              <a:rPr lang="en-US" altLang="zh-CN" sz="2400" dirty="0">
                <a:latin typeface="+mn-ea"/>
                <a:ea typeface="+mn-ea"/>
              </a:rPr>
              <a:t>S1</a:t>
            </a:r>
            <a:r>
              <a:rPr lang="zh-CN" altLang="en-US" sz="2400" dirty="0">
                <a:latin typeface="+mn-ea"/>
                <a:ea typeface="+mn-ea"/>
              </a:rPr>
              <a:t>～</a:t>
            </a:r>
            <a:r>
              <a:rPr lang="en-US" altLang="zh-CN" sz="2400" dirty="0">
                <a:latin typeface="+mn-ea"/>
                <a:ea typeface="+mn-ea"/>
              </a:rPr>
              <a:t>S6</a:t>
            </a:r>
            <a:r>
              <a:rPr lang="zh-CN" altLang="en-US" sz="2200" dirty="0">
                <a:latin typeface="+mn-ea"/>
                <a:ea typeface="+mn-ea"/>
              </a:rPr>
              <a:t>产生。输入</a:t>
            </a:r>
            <a:r>
              <a:rPr lang="en-US" altLang="zh-CN" sz="2200" i="1" dirty="0">
                <a:latin typeface="+mn-ea"/>
                <a:ea typeface="+mn-ea"/>
              </a:rPr>
              <a:t>A,B</a:t>
            </a:r>
            <a:r>
              <a:rPr lang="zh-CN" altLang="en-US" sz="2200" dirty="0">
                <a:latin typeface="+mn-ea"/>
                <a:ea typeface="+mn-ea"/>
              </a:rPr>
              <a:t>的不同电平组合，用万用表或实验箱中的直流电压表测量</a:t>
            </a:r>
            <a:r>
              <a:rPr lang="en-US" altLang="zh-CN" sz="2200" i="1" dirty="0">
                <a:latin typeface="+mn-ea"/>
                <a:ea typeface="+mn-ea"/>
              </a:rPr>
              <a:t>A,B</a:t>
            </a:r>
            <a:r>
              <a:rPr lang="zh-CN" altLang="en-US" sz="2200" dirty="0">
                <a:latin typeface="+mn-ea"/>
                <a:ea typeface="+mn-ea"/>
              </a:rPr>
              <a:t>及对应输出</a:t>
            </a:r>
            <a:r>
              <a:rPr lang="en-US" altLang="zh-CN" sz="2200" i="1" dirty="0">
                <a:latin typeface="+mn-ea"/>
                <a:ea typeface="+mn-ea"/>
              </a:rPr>
              <a:t>F</a:t>
            </a:r>
            <a:r>
              <a:rPr lang="en-US" altLang="zh-CN" sz="2200" dirty="0">
                <a:latin typeface="+mn-ea"/>
                <a:ea typeface="+mn-ea"/>
              </a:rPr>
              <a:t> </a:t>
            </a:r>
            <a:r>
              <a:rPr lang="zh-CN" altLang="en-US" sz="2200" dirty="0">
                <a:latin typeface="+mn-ea"/>
                <a:ea typeface="+mn-ea"/>
              </a:rPr>
              <a:t>的电压值。最后判断逻辑关系是否满足 </a:t>
            </a:r>
            <a:br>
              <a:rPr lang="en-US" altLang="zh-CN" sz="2200" i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 dirty="0">
                <a:solidFill>
                  <a:srgbClr val="FF0000"/>
                </a:solidFill>
                <a:effectLst/>
                <a:latin typeface="+mn-ea"/>
                <a:ea typeface="+mn-ea"/>
              </a:rPr>
              <a:t>F = A B</a:t>
            </a:r>
            <a:endParaRPr lang="zh-CN" altLang="en-US" sz="2200" dirty="0"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3528" y="404664"/>
            <a:ext cx="8001056" cy="58259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0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用二极管实现正逻辑“与门</a:t>
            </a:r>
            <a:r>
              <a:rPr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graphicFrame>
        <p:nvGraphicFramePr>
          <p:cNvPr id="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38277"/>
              </p:ext>
            </p:extLst>
          </p:nvPr>
        </p:nvGraphicFramePr>
        <p:xfrm>
          <a:off x="5148064" y="4071942"/>
          <a:ext cx="3861115" cy="227865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8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i="1" kern="12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r>
                        <a:rPr lang="en-US" altLang="zh-CN" sz="2100" b="1" kern="12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A</a:t>
                      </a:r>
                      <a:r>
                        <a:rPr lang="en-US" altLang="zh-CN" sz="2100" b="1" kern="12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/V</a:t>
                      </a:r>
                      <a:endParaRPr lang="zh-CN" altLang="en-US" sz="2100" b="1" kern="1200" baseline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i="1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r>
                        <a:rPr lang="en-US" altLang="zh-CN" sz="2100" b="1" kern="1200" baseline="-25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B</a:t>
                      </a:r>
                      <a:r>
                        <a:rPr lang="en-US" altLang="zh-CN" sz="2100" b="1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/V</a:t>
                      </a:r>
                      <a:endParaRPr lang="zh-CN" altLang="en-US" sz="2100" b="1" kern="1200" baseline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i="1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r>
                        <a:rPr lang="en-US" altLang="zh-CN" sz="2100" b="1" kern="1200" baseline="-25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F</a:t>
                      </a:r>
                      <a:r>
                        <a:rPr lang="en-US" altLang="zh-CN" sz="2100" b="1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/V</a:t>
                      </a:r>
                      <a:endParaRPr lang="zh-CN" altLang="en-US" sz="2100" b="1" kern="1200" baseline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i="1" kern="12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F </a:t>
                      </a:r>
                      <a:r>
                        <a:rPr lang="zh-CN" altLang="en-US" sz="2100" b="1" kern="12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逻辑值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61">
                <a:tc>
                  <a:txBody>
                    <a:bodyPr/>
                    <a:lstStyle/>
                    <a:p>
                      <a:pPr algn="ctr"/>
                      <a:endParaRPr lang="zh-CN" altLang="en-US" sz="2100" i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i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i="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i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61">
                <a:tc>
                  <a:txBody>
                    <a:bodyPr/>
                    <a:lstStyle/>
                    <a:p>
                      <a:pPr algn="ctr"/>
                      <a:endParaRPr lang="zh-CN" altLang="en-US" sz="2100" i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i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i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i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61">
                <a:tc>
                  <a:txBody>
                    <a:bodyPr/>
                    <a:lstStyle/>
                    <a:p>
                      <a:pPr algn="ctr"/>
                      <a:endParaRPr lang="zh-CN" altLang="en-US" sz="2100" i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i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i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i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61">
                <a:tc>
                  <a:txBody>
                    <a:bodyPr/>
                    <a:lstStyle/>
                    <a:p>
                      <a:pPr algn="ctr"/>
                      <a:endParaRPr lang="zh-CN" altLang="en-US" sz="2100" i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i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i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i="0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46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374" y="1125538"/>
            <a:ext cx="3749675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线形标注 1 7"/>
          <p:cNvSpPr/>
          <p:nvPr/>
        </p:nvSpPr>
        <p:spPr>
          <a:xfrm>
            <a:off x="6659563" y="1763713"/>
            <a:ext cx="1225550" cy="360362"/>
          </a:xfrm>
          <a:prstGeom prst="borderCallout1">
            <a:avLst>
              <a:gd name="adj1" fmla="val 18750"/>
              <a:gd name="adj2" fmla="val -8333"/>
              <a:gd name="adj3" fmla="val 79940"/>
              <a:gd name="adj4" fmla="val -35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S1—S6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951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产</a:t>
            </a:r>
            <a:r>
              <a:rPr sz="40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生高低电平</a:t>
            </a:r>
            <a:endParaRPr sz="40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6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3191594"/>
            <a:ext cx="3886200" cy="333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矩形 8"/>
          <p:cNvSpPr>
            <a:spLocks noChangeArrowheads="1"/>
          </p:cNvSpPr>
          <p:nvPr/>
        </p:nvSpPr>
        <p:spPr bwMode="auto">
          <a:xfrm>
            <a:off x="539552" y="1268760"/>
            <a:ext cx="796265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+mn-ea"/>
                <a:ea typeface="+mn-ea"/>
              </a:rPr>
              <a:t>生产高低电平的电路图，如下图红框内所示，已经在实验箱的拨动开关内部接好。拨动开关对应的插孔</a:t>
            </a:r>
            <a:r>
              <a:rPr lang="en-US" altLang="zh-CN" sz="2800" b="1" dirty="0">
                <a:latin typeface="+mn-ea"/>
                <a:ea typeface="+mn-ea"/>
              </a:rPr>
              <a:t>S1</a:t>
            </a:r>
            <a:r>
              <a:rPr lang="zh-CN" altLang="en-US" sz="2800" b="1" dirty="0">
                <a:latin typeface="+mn-ea"/>
                <a:ea typeface="+mn-ea"/>
              </a:rPr>
              <a:t>～</a:t>
            </a:r>
            <a:r>
              <a:rPr lang="en-US" altLang="zh-CN" sz="2800" b="1" dirty="0">
                <a:latin typeface="+mn-ea"/>
                <a:ea typeface="+mn-ea"/>
              </a:rPr>
              <a:t>S6</a:t>
            </a:r>
            <a:r>
              <a:rPr lang="zh-CN" altLang="en-US" sz="2800" b="1" dirty="0">
                <a:latin typeface="+mn-ea"/>
                <a:ea typeface="+mn-ea"/>
              </a:rPr>
              <a:t>，能直接用作</a:t>
            </a:r>
            <a:r>
              <a:rPr lang="en-US" altLang="zh-CN" sz="2800" b="1" dirty="0">
                <a:latin typeface="+mn-ea"/>
                <a:ea typeface="+mn-ea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、</a:t>
            </a:r>
            <a:r>
              <a:rPr lang="en-US" altLang="zh-CN" sz="2800" b="1" dirty="0">
                <a:latin typeface="+mn-ea"/>
                <a:ea typeface="+mn-ea"/>
              </a:rPr>
              <a:t>B</a:t>
            </a:r>
            <a:r>
              <a:rPr lang="zh-CN" altLang="en-US" sz="2800" b="1" dirty="0">
                <a:latin typeface="+mn-ea"/>
                <a:ea typeface="+mn-ea"/>
              </a:rPr>
              <a:t>输入端，产生高电平和低电平。</a:t>
            </a:r>
          </a:p>
        </p:txBody>
      </p:sp>
      <p:pic>
        <p:nvPicPr>
          <p:cNvPr id="5122" name="Picture 2" descr="D:\dyb\课程资料\备课笔记\数字电子技术基础\逻辑与计算机设计基础课件\实验课件\数字逻辑设计实验 - 课件\IMG_20160926_17004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536" y="4095750"/>
            <a:ext cx="4125341" cy="17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C7F8D3F-5972-4C53-B1DA-59B3E960E5EC}"/>
              </a:ext>
            </a:extLst>
          </p:cNvPr>
          <p:cNvCxnSpPr>
            <a:cxnSpLocks/>
          </p:cNvCxnSpPr>
          <p:nvPr/>
        </p:nvCxnSpPr>
        <p:spPr>
          <a:xfrm>
            <a:off x="899592" y="4581128"/>
            <a:ext cx="5616624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894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3528" y="404664"/>
            <a:ext cx="8001056" cy="58259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0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用二极管实现正逻辑“或门</a:t>
            </a:r>
            <a:r>
              <a:rPr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16" name="内容占位符 4"/>
          <p:cNvSpPr txBox="1">
            <a:spLocks/>
          </p:cNvSpPr>
          <p:nvPr/>
        </p:nvSpPr>
        <p:spPr>
          <a:xfrm>
            <a:off x="338138" y="1288182"/>
            <a:ext cx="4619625" cy="5237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200" b="1" dirty="0">
                <a:latin typeface="+mn-ea"/>
              </a:rPr>
              <a:t>根据右图在实验箱中连接电路，检查二极管、电源电压和极性、电阻值等是否连接正确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200" b="1" dirty="0">
                <a:latin typeface="+mn-ea"/>
              </a:rPr>
              <a:t>输入高低电平通过开关</a:t>
            </a:r>
            <a:r>
              <a:rPr lang="en-US" altLang="zh-CN" sz="2200" b="1" dirty="0">
                <a:latin typeface="+mn-ea"/>
              </a:rPr>
              <a:t>S1</a:t>
            </a:r>
            <a:r>
              <a:rPr lang="zh-CN" altLang="en-US" sz="2200" b="1" dirty="0">
                <a:latin typeface="+mn-ea"/>
              </a:rPr>
              <a:t>～</a:t>
            </a:r>
            <a:r>
              <a:rPr lang="en-US" altLang="zh-CN" sz="2200" b="1" dirty="0">
                <a:latin typeface="+mn-ea"/>
              </a:rPr>
              <a:t>S6</a:t>
            </a:r>
            <a:r>
              <a:rPr lang="zh-CN" altLang="en-US" sz="2200" b="1" dirty="0">
                <a:latin typeface="+mn-ea"/>
              </a:rPr>
              <a:t>产生。输入</a:t>
            </a:r>
            <a:r>
              <a:rPr lang="en-US" altLang="zh-CN" sz="2200" b="1" i="1" dirty="0">
                <a:latin typeface="+mn-ea"/>
              </a:rPr>
              <a:t>A,B</a:t>
            </a:r>
            <a:r>
              <a:rPr lang="zh-CN" altLang="en-US" sz="2200" b="1" dirty="0">
                <a:latin typeface="+mn-ea"/>
              </a:rPr>
              <a:t>的不同电平组合，用万用表或实验箱中的直流电压表测量输入</a:t>
            </a:r>
            <a:r>
              <a:rPr lang="en-US" altLang="zh-CN" sz="2200" b="1" i="1" dirty="0">
                <a:latin typeface="+mn-ea"/>
              </a:rPr>
              <a:t>A,B</a:t>
            </a:r>
            <a:r>
              <a:rPr lang="zh-CN" altLang="en-US" sz="2200" b="1" dirty="0">
                <a:latin typeface="+mn-ea"/>
              </a:rPr>
              <a:t>及对应输出</a:t>
            </a:r>
            <a:r>
              <a:rPr lang="en-US" altLang="zh-CN" sz="2200" b="1" i="1" dirty="0">
                <a:latin typeface="+mn-ea"/>
              </a:rPr>
              <a:t>F</a:t>
            </a:r>
            <a:r>
              <a:rPr lang="en-US" altLang="zh-CN" sz="2200" b="1" dirty="0">
                <a:latin typeface="+mn-ea"/>
              </a:rPr>
              <a:t> </a:t>
            </a:r>
            <a:r>
              <a:rPr lang="zh-CN" altLang="en-US" sz="2200" b="1" dirty="0">
                <a:latin typeface="+mn-ea"/>
              </a:rPr>
              <a:t>的电压值。最后判断逻辑值是否满足</a:t>
            </a:r>
            <a:endParaRPr lang="en-US" altLang="zh-CN" sz="2200" b="1" dirty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</a:rPr>
              <a:t>   F = A + B</a:t>
            </a:r>
            <a:endParaRPr lang="zh-CN" altLang="en-US" sz="2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1543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59" y="1196578"/>
            <a:ext cx="3983037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25282"/>
              </p:ext>
            </p:extLst>
          </p:nvPr>
        </p:nvGraphicFramePr>
        <p:xfrm>
          <a:off x="5167759" y="4454227"/>
          <a:ext cx="3684587" cy="21431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3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i="1" kern="12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r>
                        <a:rPr lang="en-US" altLang="zh-CN" sz="2100" b="1" kern="12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A</a:t>
                      </a:r>
                      <a:r>
                        <a:rPr lang="en-US" altLang="zh-CN" sz="2100" b="1" kern="12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/V</a:t>
                      </a:r>
                      <a:endParaRPr lang="zh-CN" altLang="en-US" sz="2100" b="1" kern="1200" baseline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i="1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r>
                        <a:rPr lang="en-US" altLang="zh-CN" sz="2100" b="1" kern="1200" baseline="-25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B</a:t>
                      </a:r>
                      <a:r>
                        <a:rPr lang="en-US" altLang="zh-CN" sz="2100" b="1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/V</a:t>
                      </a:r>
                      <a:endParaRPr lang="zh-CN" altLang="en-US" sz="2100" b="1" kern="1200" baseline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i="1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r>
                        <a:rPr lang="en-US" altLang="zh-CN" sz="2100" b="1" kern="1200" baseline="-25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F</a:t>
                      </a:r>
                      <a:r>
                        <a:rPr lang="en-US" altLang="zh-CN" sz="2100" b="1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/V</a:t>
                      </a:r>
                      <a:endParaRPr lang="zh-CN" altLang="en-US" sz="2100" b="1" kern="1200" baseline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i="1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F </a:t>
                      </a:r>
                      <a:r>
                        <a:rPr lang="zh-CN" altLang="en-US" sz="2100" b="1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逻辑值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pPr algn="ctr"/>
                      <a:endParaRPr lang="zh-CN" altLang="en-US" sz="1800" i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pPr algn="ctr"/>
                      <a:endParaRPr lang="zh-CN" altLang="en-US" sz="1800" i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pPr algn="ctr"/>
                      <a:endParaRPr lang="zh-CN" altLang="en-US" sz="1800" i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pPr algn="ctr"/>
                      <a:endParaRPr lang="zh-CN" altLang="en-US" sz="1800" i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/>
                    </a:p>
                  </a:txBody>
                  <a:tcPr marL="91448" marR="914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03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268760"/>
            <a:ext cx="6120680" cy="564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200" dirty="0">
                <a:latin typeface="+mn-ea"/>
                <a:ea typeface="+mn-ea"/>
              </a:rPr>
              <a:t>将万用表</a:t>
            </a:r>
            <a:r>
              <a:rPr lang="zh-CN" altLang="en-US" sz="2400" dirty="0"/>
              <a:t>功能量程开关置于 “  ”位置，用红黑表笔</a:t>
            </a:r>
            <a:r>
              <a:rPr lang="zh-CN" altLang="en-US" sz="2200" dirty="0">
                <a:latin typeface="+mn-ea"/>
                <a:ea typeface="+mn-ea"/>
              </a:rPr>
              <a:t>判断被测三极管是</a:t>
            </a:r>
            <a:r>
              <a:rPr lang="en-US" altLang="zh-CN" sz="2200" dirty="0">
                <a:latin typeface="+mn-ea"/>
                <a:ea typeface="+mn-ea"/>
              </a:rPr>
              <a:t>PNP</a:t>
            </a:r>
            <a:r>
              <a:rPr lang="zh-CN" altLang="en-US" sz="2200" dirty="0">
                <a:latin typeface="+mn-ea"/>
                <a:ea typeface="+mn-ea"/>
              </a:rPr>
              <a:t>还是</a:t>
            </a:r>
            <a:r>
              <a:rPr lang="en-US" altLang="zh-CN" sz="2200" dirty="0">
                <a:latin typeface="+mn-ea"/>
                <a:ea typeface="+mn-ea"/>
              </a:rPr>
              <a:t>NPN</a:t>
            </a:r>
            <a:r>
              <a:rPr lang="zh-CN" altLang="en-US" sz="2200" dirty="0">
                <a:latin typeface="+mn-ea"/>
                <a:ea typeface="+mn-ea"/>
              </a:rPr>
              <a:t>型，确定基极</a:t>
            </a:r>
            <a:r>
              <a:rPr lang="en-US" altLang="zh-CN" sz="2200" dirty="0">
                <a:latin typeface="+mn-ea"/>
                <a:ea typeface="+mn-ea"/>
              </a:rPr>
              <a:t>b</a:t>
            </a:r>
            <a:endParaRPr lang="zh-CN" altLang="en-US" sz="2200" dirty="0">
              <a:latin typeface="+mn-ea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  <a:ea typeface="+mn-ea"/>
              </a:rPr>
              <a:t>将万用表功能量程置于“</a:t>
            </a:r>
            <a:r>
              <a:rPr lang="en-US" altLang="zh-CN" sz="2200" dirty="0" err="1">
                <a:latin typeface="+mn-ea"/>
                <a:ea typeface="+mn-ea"/>
              </a:rPr>
              <a:t>hFE</a:t>
            </a:r>
            <a:r>
              <a:rPr lang="zh-CN" altLang="en-US" sz="2200" dirty="0">
                <a:latin typeface="+mn-ea"/>
                <a:ea typeface="+mn-ea"/>
              </a:rPr>
              <a:t>”位置，把三极管插入面板上三极管测试插座，基极</a:t>
            </a:r>
            <a:r>
              <a:rPr lang="en-US" altLang="zh-CN" sz="2200" dirty="0">
                <a:latin typeface="+mn-ea"/>
                <a:ea typeface="+mn-ea"/>
              </a:rPr>
              <a:t>b</a:t>
            </a:r>
            <a:r>
              <a:rPr lang="zh-CN" altLang="en-US" sz="2200" dirty="0">
                <a:latin typeface="+mn-ea"/>
                <a:ea typeface="+mn-ea"/>
              </a:rPr>
              <a:t>要插对，集电极</a:t>
            </a:r>
            <a:r>
              <a:rPr lang="en-US" altLang="zh-CN" sz="2200" dirty="0">
                <a:latin typeface="+mn-ea"/>
                <a:ea typeface="+mn-ea"/>
              </a:rPr>
              <a:t>c</a:t>
            </a:r>
            <a:r>
              <a:rPr lang="zh-CN" altLang="en-US" sz="2200" dirty="0">
                <a:latin typeface="+mn-ea"/>
                <a:ea typeface="+mn-ea"/>
              </a:rPr>
              <a:t>和发射极</a:t>
            </a:r>
            <a:r>
              <a:rPr lang="en-US" altLang="zh-CN" sz="2200" dirty="0">
                <a:latin typeface="+mn-ea"/>
                <a:ea typeface="+mn-ea"/>
              </a:rPr>
              <a:t>e</a:t>
            </a:r>
            <a:r>
              <a:rPr lang="zh-CN" altLang="en-US" sz="2200" dirty="0">
                <a:latin typeface="+mn-ea"/>
                <a:ea typeface="+mn-ea"/>
              </a:rPr>
              <a:t>随便插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  <a:ea typeface="+mn-ea"/>
              </a:rPr>
              <a:t>从显示屏上读取</a:t>
            </a:r>
            <a:r>
              <a:rPr lang="en-US" altLang="zh-CN" sz="2200" dirty="0" err="1">
                <a:latin typeface="+mn-ea"/>
                <a:ea typeface="+mn-ea"/>
              </a:rPr>
              <a:t>hFE</a:t>
            </a:r>
            <a:r>
              <a:rPr lang="zh-CN" altLang="en-US" sz="2200" dirty="0">
                <a:latin typeface="+mn-ea"/>
                <a:ea typeface="+mn-ea"/>
              </a:rPr>
              <a:t>近似值，若该值较大（约</a:t>
            </a:r>
            <a:r>
              <a:rPr lang="en-US" altLang="zh-CN" sz="2200" dirty="0">
                <a:latin typeface="+mn-ea"/>
                <a:ea typeface="+mn-ea"/>
              </a:rPr>
              <a:t>100</a:t>
            </a:r>
            <a:r>
              <a:rPr lang="zh-CN" altLang="en-US" sz="2200" dirty="0">
                <a:latin typeface="+mn-ea"/>
                <a:ea typeface="+mn-ea"/>
              </a:rPr>
              <a:t>），说明三级管</a:t>
            </a:r>
            <a:r>
              <a:rPr lang="en-US" altLang="zh-CN" sz="2200" dirty="0" err="1">
                <a:latin typeface="+mn-ea"/>
                <a:ea typeface="+mn-ea"/>
              </a:rPr>
              <a:t>c,e</a:t>
            </a:r>
            <a:r>
              <a:rPr lang="zh-CN" altLang="en-US" sz="2200" dirty="0">
                <a:latin typeface="+mn-ea"/>
                <a:ea typeface="+mn-ea"/>
              </a:rPr>
              <a:t>极与插座上的</a:t>
            </a:r>
            <a:r>
              <a:rPr lang="en-US" altLang="zh-CN" sz="2200" dirty="0" err="1">
                <a:latin typeface="+mn-ea"/>
                <a:ea typeface="+mn-ea"/>
              </a:rPr>
              <a:t>c,e</a:t>
            </a:r>
            <a:r>
              <a:rPr lang="zh-CN" altLang="en-US" sz="2200" dirty="0">
                <a:latin typeface="+mn-ea"/>
                <a:ea typeface="+mn-ea"/>
              </a:rPr>
              <a:t>极对应；若该值很小，说明这时的三极管</a:t>
            </a:r>
            <a:r>
              <a:rPr lang="en-US" altLang="zh-CN" sz="2200" dirty="0" err="1">
                <a:latin typeface="+mn-ea"/>
                <a:ea typeface="+mn-ea"/>
              </a:rPr>
              <a:t>c,e</a:t>
            </a:r>
            <a:r>
              <a:rPr lang="zh-CN" altLang="en-US" sz="2200" dirty="0">
                <a:latin typeface="+mn-ea"/>
                <a:ea typeface="+mn-ea"/>
              </a:rPr>
              <a:t>极插反，应把</a:t>
            </a:r>
            <a:r>
              <a:rPr lang="en-US" altLang="zh-CN" sz="2200" dirty="0" err="1">
                <a:latin typeface="+mn-ea"/>
                <a:ea typeface="+mn-ea"/>
              </a:rPr>
              <a:t>c,e</a:t>
            </a:r>
            <a:r>
              <a:rPr lang="zh-CN" altLang="en-US" sz="2200" dirty="0">
                <a:latin typeface="+mn-ea"/>
                <a:ea typeface="+mn-ea"/>
              </a:rPr>
              <a:t>极对调后再读取</a:t>
            </a:r>
            <a:r>
              <a:rPr lang="en-US" altLang="zh-CN" sz="2200" dirty="0" err="1">
                <a:latin typeface="+mn-ea"/>
                <a:ea typeface="+mn-ea"/>
              </a:rPr>
              <a:t>hFE</a:t>
            </a:r>
            <a:r>
              <a:rPr lang="zh-CN" altLang="en-US" sz="2200" dirty="0">
                <a:latin typeface="+mn-ea"/>
                <a:ea typeface="+mn-ea"/>
              </a:rPr>
              <a:t>值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3528" y="398134"/>
            <a:ext cx="8001056" cy="58259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0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三极管极性测量</a:t>
            </a:r>
            <a:endParaRPr sz="40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66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933165"/>
              </p:ext>
            </p:extLst>
          </p:nvPr>
        </p:nvGraphicFramePr>
        <p:xfrm>
          <a:off x="6300192" y="1484784"/>
          <a:ext cx="2436414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3121" imgH="1074066" progId="Visio.Drawing.11">
                  <p:embed/>
                </p:oleObj>
              </mc:Choice>
              <mc:Fallback>
                <p:oleObj name="Visio" r:id="rId2" imgW="543121" imgH="10740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484784"/>
                        <a:ext cx="2436414" cy="4824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502" y="1398885"/>
            <a:ext cx="2190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315F7A8-2E26-49DE-9B83-FEB053E80FA4}"/>
              </a:ext>
            </a:extLst>
          </p:cNvPr>
          <p:cNvGrpSpPr/>
          <p:nvPr/>
        </p:nvGrpSpPr>
        <p:grpSpPr>
          <a:xfrm>
            <a:off x="2771800" y="1628800"/>
            <a:ext cx="2428875" cy="4600575"/>
            <a:chOff x="2771800" y="1628800"/>
            <a:chExt cx="2428875" cy="4600575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C9791D9-9CA3-4D7C-9EBA-F31AEC9BD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628800"/>
              <a:ext cx="2428875" cy="460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AA11095-E3A3-4BCA-AE94-99D3FB598769}"/>
                </a:ext>
              </a:extLst>
            </p:cNvPr>
            <p:cNvSpPr/>
            <p:nvPr/>
          </p:nvSpPr>
          <p:spPr>
            <a:xfrm>
              <a:off x="4427984" y="3501008"/>
              <a:ext cx="394518" cy="43204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3D3B3B4-21A9-4AF8-8B5A-A419A2264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6318" y="4077072"/>
              <a:ext cx="216024" cy="2160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32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572407"/>
              </p:ext>
            </p:extLst>
          </p:nvPr>
        </p:nvGraphicFramePr>
        <p:xfrm>
          <a:off x="5148064" y="1628824"/>
          <a:ext cx="3784297" cy="259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64307" imgH="1143439" progId="Visio.Drawing.11">
                  <p:embed/>
                </p:oleObj>
              </mc:Choice>
              <mc:Fallback>
                <p:oleObj name="Visio" r:id="rId2" imgW="1564307" imgH="114343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48064" y="1628824"/>
                        <a:ext cx="3784297" cy="259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3528" y="398134"/>
            <a:ext cx="8001056" cy="58259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三</a:t>
            </a:r>
            <a:r>
              <a:rPr sz="40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极管实现正逻辑“非门</a:t>
            </a:r>
            <a:r>
              <a:rPr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graphicFrame>
        <p:nvGraphicFramePr>
          <p:cNvPr id="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05323"/>
              </p:ext>
            </p:extLst>
          </p:nvPr>
        </p:nvGraphicFramePr>
        <p:xfrm>
          <a:off x="5143505" y="4554890"/>
          <a:ext cx="3500461" cy="16430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000" baseline="-2500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sz="2000" baseline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/ V</a:t>
                      </a:r>
                      <a:endParaRPr lang="zh-CN" altLang="en-US" sz="2000" i="0" baseline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altLang="zh-CN" sz="2000" baseline="-2500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F </a:t>
                      </a:r>
                      <a:r>
                        <a:rPr lang="en-US" altLang="zh-CN" sz="2000" baseline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/ V</a:t>
                      </a:r>
                      <a:endParaRPr lang="zh-CN" altLang="en-US" sz="2000" i="0" baseline="-2500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F </a:t>
                      </a:r>
                      <a:r>
                        <a:rPr lang="zh-CN" altLang="en-US" sz="200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逻辑值</a:t>
                      </a:r>
                      <a:endParaRPr lang="zh-CN" altLang="en-US" sz="2000" i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92">
                <a:tc>
                  <a:txBody>
                    <a:bodyPr/>
                    <a:lstStyle/>
                    <a:p>
                      <a:pPr algn="ctr"/>
                      <a:endParaRPr lang="zh-CN" altLang="en-US" sz="16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92">
                <a:tc>
                  <a:txBody>
                    <a:bodyPr/>
                    <a:lstStyle/>
                    <a:p>
                      <a:pPr algn="ctr"/>
                      <a:endParaRPr lang="zh-CN" altLang="en-US" sz="16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内容占位符 4"/>
          <p:cNvSpPr txBox="1">
            <a:spLocks/>
          </p:cNvSpPr>
          <p:nvPr/>
        </p:nvSpPr>
        <p:spPr>
          <a:xfrm>
            <a:off x="250825" y="1288752"/>
            <a:ext cx="4400550" cy="5308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根据右图在实验箱上连好电路，检查三极管及电源极性、电阻值是否等是否连接正确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将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+5V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直流电源接入</a:t>
            </a:r>
            <a:r>
              <a:rPr lang="en-US" altLang="zh-CN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</a:t>
            </a:r>
            <a:r>
              <a:rPr lang="en-US" altLang="zh-CN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CC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端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输入</a:t>
            </a:r>
            <a:r>
              <a:rPr lang="en-US" altLang="zh-CN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端的高、低电平用开关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S1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～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S6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产生。 测量</a:t>
            </a:r>
            <a:r>
              <a:rPr lang="en-US" altLang="zh-CN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和输出端</a:t>
            </a:r>
            <a:r>
              <a:rPr lang="en-US" altLang="zh-CN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对应的电压值，填入右表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判断逻辑关系是否满足 </a:t>
            </a:r>
            <a:r>
              <a:rPr lang="en-US" altLang="zh-CN" sz="2200" b="1" i="1" dirty="0">
                <a:solidFill>
                  <a:srgbClr val="FF0000"/>
                </a:solidFill>
                <a:latin typeface="+mn-ea"/>
              </a:rPr>
              <a:t>F = A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0" name="直接连接符 3"/>
          <p:cNvCxnSpPr/>
          <p:nvPr/>
        </p:nvCxnSpPr>
        <p:spPr>
          <a:xfrm>
            <a:off x="4211959" y="5229200"/>
            <a:ext cx="252413" cy="15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93056" y="1628800"/>
            <a:ext cx="1780791" cy="2592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69097" y="2064331"/>
            <a:ext cx="1137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S1-S6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5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3528" y="398134"/>
            <a:ext cx="8001056" cy="58259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用晶体管实现正逻辑“与非门”</a:t>
            </a:r>
            <a:endParaRPr sz="44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441325" y="1289769"/>
            <a:ext cx="4257675" cy="52355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在实验箱上连好电路，检查二极管、三极管及电源极性、电阻值等是否正确。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将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+5V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直流电源接入 </a:t>
            </a:r>
            <a:r>
              <a:rPr lang="en-US" altLang="zh-CN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V</a:t>
            </a:r>
            <a:r>
              <a:rPr lang="en-US" altLang="zh-CN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CC</a:t>
            </a: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输入 </a:t>
            </a:r>
            <a:r>
              <a:rPr lang="en-US" altLang="zh-CN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A,B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端的高、低电平用开关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S1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～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S6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产生。测量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A,B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及输出端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F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对应的电压值，填入右表。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新宋体" pitchFamily="49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判断逻辑关系是否满足 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</a:rPr>
              <a:t>F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</a:rPr>
              <a:t>=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itchFamily="18" charset="0"/>
                <a:ea typeface="新宋体" pitchFamily="49" charset="-122"/>
              </a:rPr>
              <a:t>AB</a:t>
            </a:r>
            <a:endParaRPr lang="zh-CN" altLang="en-US" sz="2200" b="1" i="1" dirty="0">
              <a:solidFill>
                <a:srgbClr val="FF0000"/>
              </a:solidFill>
              <a:latin typeface="Times New Roman" pitchFamily="18" charset="0"/>
              <a:ea typeface="新宋体" pitchFamily="49" charset="-122"/>
            </a:endParaRPr>
          </a:p>
        </p:txBody>
      </p:sp>
      <p:cxnSp>
        <p:nvCxnSpPr>
          <p:cNvPr id="10" name="直接连接符 3"/>
          <p:cNvCxnSpPr/>
          <p:nvPr/>
        </p:nvCxnSpPr>
        <p:spPr>
          <a:xfrm>
            <a:off x="4175125" y="5659661"/>
            <a:ext cx="428625" cy="15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17279"/>
              </p:ext>
            </p:extLst>
          </p:nvPr>
        </p:nvGraphicFramePr>
        <p:xfrm>
          <a:off x="4963987" y="4239914"/>
          <a:ext cx="4000501" cy="23574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8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9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100" b="1" i="1" kern="12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r>
                        <a:rPr lang="en-US" altLang="zh-CN" sz="2100" b="1" i="1" kern="12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A </a:t>
                      </a:r>
                      <a:r>
                        <a:rPr lang="en-US" altLang="zh-CN" sz="2100" b="1" i="1" kern="12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/ </a:t>
                      </a:r>
                      <a:r>
                        <a:rPr lang="en-US" altLang="zh-CN" sz="2100" b="1" i="0" kern="12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endParaRPr lang="zh-CN" altLang="en-US" sz="2100" b="1" i="0" kern="1200" baseline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100" b="1" i="1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r>
                        <a:rPr lang="en-US" altLang="zh-CN" sz="2100" b="1" i="1" kern="1200" baseline="-25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B </a:t>
                      </a:r>
                      <a:r>
                        <a:rPr lang="en-US" altLang="zh-CN" sz="2100" b="1" i="1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/ </a:t>
                      </a:r>
                      <a:r>
                        <a:rPr lang="en-US" altLang="zh-CN" sz="2100" b="1" i="0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endParaRPr lang="zh-CN" altLang="en-US" sz="2100" b="1" i="0" kern="1200" baseline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100" b="1" i="1" kern="12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r>
                        <a:rPr lang="en-US" altLang="zh-CN" sz="2100" b="1" i="1" kern="1200" baseline="-25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F </a:t>
                      </a:r>
                      <a:r>
                        <a:rPr lang="en-US" altLang="zh-CN" sz="2100" b="1" i="1" kern="12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/ </a:t>
                      </a:r>
                      <a:r>
                        <a:rPr lang="en-US" altLang="zh-CN" sz="2100" b="1" i="0" kern="12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V</a:t>
                      </a:r>
                      <a:endParaRPr lang="zh-CN" altLang="en-US" sz="2100" b="1" i="0" kern="1200" baseline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100" b="1" i="1" kern="12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F </a:t>
                      </a:r>
                      <a:r>
                        <a:rPr lang="zh-CN" altLang="en-US" sz="2100" b="1" i="0" kern="12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逻辑值</a:t>
                      </a: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375"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375"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375"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375"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417063"/>
              </p:ext>
            </p:extLst>
          </p:nvPr>
        </p:nvGraphicFramePr>
        <p:xfrm>
          <a:off x="4721049" y="1323378"/>
          <a:ext cx="4164012" cy="281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66963" imgH="1301724" progId="Visio.Drawing.11">
                  <p:embed/>
                </p:oleObj>
              </mc:Choice>
              <mc:Fallback>
                <p:oleObj name="Visio" r:id="rId2" imgW="2266963" imgH="1301724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049" y="1323378"/>
                        <a:ext cx="4164012" cy="281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793057" y="1395386"/>
            <a:ext cx="1224136" cy="2512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35220" y="1787624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S1-S6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24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13830"/>
            <a:ext cx="8229600" cy="5643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高低电平产生通过开关</a:t>
            </a:r>
            <a:r>
              <a:rPr lang="en-US" altLang="zh-CN" sz="2400" dirty="0">
                <a:latin typeface="+mn-ea"/>
                <a:ea typeface="+mn-ea"/>
              </a:rPr>
              <a:t>S1</a:t>
            </a:r>
            <a:r>
              <a:rPr lang="zh-CN" altLang="en-US" sz="2400" dirty="0">
                <a:latin typeface="+mn-ea"/>
                <a:ea typeface="+mn-ea"/>
              </a:rPr>
              <a:t>～</a:t>
            </a:r>
            <a:r>
              <a:rPr lang="en-US" altLang="zh-CN" sz="2400" dirty="0">
                <a:latin typeface="+mn-ea"/>
                <a:ea typeface="+mn-ea"/>
              </a:rPr>
              <a:t>S6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开关向上拨高电平</a:t>
            </a:r>
            <a:r>
              <a:rPr lang="en-US" altLang="zh-CN" sz="2400" dirty="0">
                <a:latin typeface="+mn-ea"/>
                <a:ea typeface="+mn-ea"/>
              </a:rPr>
              <a:t>,</a:t>
            </a:r>
            <a:r>
              <a:rPr lang="zh-CN" altLang="en-US" sz="2400" dirty="0">
                <a:latin typeface="+mn-ea"/>
                <a:ea typeface="+mn-ea"/>
              </a:rPr>
              <a:t>开关向下拨低电平.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高低电平通过</a:t>
            </a:r>
            <a:r>
              <a:rPr lang="en-US" altLang="zh-CN" sz="2400" dirty="0">
                <a:latin typeface="+mn-ea"/>
                <a:ea typeface="+mn-ea"/>
              </a:rPr>
              <a:t>S1</a:t>
            </a:r>
            <a:r>
              <a:rPr lang="zh-CN" altLang="en-US" sz="2400" dirty="0">
                <a:latin typeface="+mn-ea"/>
                <a:ea typeface="+mn-ea"/>
              </a:rPr>
              <a:t>～</a:t>
            </a:r>
            <a:r>
              <a:rPr lang="en-US" altLang="zh-CN" sz="2400" dirty="0">
                <a:latin typeface="+mn-ea"/>
                <a:ea typeface="+mn-ea"/>
              </a:rPr>
              <a:t>S6</a:t>
            </a:r>
            <a:r>
              <a:rPr lang="zh-CN" altLang="en-US" sz="2400" dirty="0">
                <a:latin typeface="+mn-ea"/>
                <a:ea typeface="+mn-ea"/>
              </a:rPr>
              <a:t>插孔输出</a:t>
            </a:r>
            <a:r>
              <a:rPr lang="en-US" altLang="zh-CN" sz="2400" dirty="0">
                <a:latin typeface="+mn-ea"/>
                <a:ea typeface="+mn-ea"/>
              </a:rPr>
              <a:t>.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S6</a:t>
            </a:r>
            <a:r>
              <a:rPr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开关图</a:t>
            </a:r>
          </a:p>
        </p:txBody>
      </p:sp>
      <p:pic>
        <p:nvPicPr>
          <p:cNvPr id="5" name="Picture 2" descr="D:\dyb\课程资料\备课笔记\数字电子技术基础\逻辑与计算机设计基础课件\实验课件\数字逻辑设计实验 - 课件\IMG_20160926_17004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35696" y="3717032"/>
            <a:ext cx="4125341" cy="17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56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实验设备</a:t>
            </a:r>
          </a:p>
          <a:p>
            <a:pPr lvl="1"/>
            <a:r>
              <a:rPr lang="zh-CN" altLang="en-US" dirty="0"/>
              <a:t>数字示波器</a:t>
            </a:r>
            <a:r>
              <a:rPr lang="en-US" altLang="zh-CN" dirty="0"/>
              <a:t>RIGOL-DS162	1</a:t>
            </a:r>
            <a:r>
              <a:rPr lang="zh-CN" altLang="en-US" dirty="0"/>
              <a:t>台</a:t>
            </a:r>
          </a:p>
          <a:p>
            <a:pPr lvl="1"/>
            <a:r>
              <a:rPr lang="zh-CN" altLang="en-US" dirty="0"/>
              <a:t>函数发生器</a:t>
            </a:r>
            <a:r>
              <a:rPr lang="en-US" altLang="zh-CN" dirty="0"/>
              <a:t>YB1638		1</a:t>
            </a:r>
            <a:r>
              <a:rPr lang="zh-CN" altLang="en-US" dirty="0"/>
              <a:t>台</a:t>
            </a:r>
          </a:p>
          <a:p>
            <a:pPr lvl="1"/>
            <a:r>
              <a:rPr lang="zh-CN" altLang="en-US" dirty="0"/>
              <a:t>数字万用表			</a:t>
            </a:r>
            <a:r>
              <a:rPr lang="en-US" altLang="zh-CN" dirty="0"/>
              <a:t>1</a:t>
            </a:r>
            <a:r>
              <a:rPr lang="zh-CN" altLang="en-US" dirty="0"/>
              <a:t>只</a:t>
            </a:r>
          </a:p>
          <a:p>
            <a:pPr lvl="1"/>
            <a:r>
              <a:rPr lang="zh-CN" altLang="en-US" dirty="0"/>
              <a:t>电路设计实验箱	</a:t>
            </a:r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/>
              <a:t>1</a:t>
            </a:r>
            <a:r>
              <a:rPr lang="zh-CN" altLang="en-US" dirty="0"/>
              <a:t>台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二极管</a:t>
            </a:r>
            <a:r>
              <a:rPr lang="en-US" altLang="zh-CN" dirty="0"/>
              <a:t>IN4001		3</a:t>
            </a:r>
            <a:r>
              <a:rPr lang="zh-CN" altLang="en-US" dirty="0"/>
              <a:t>只</a:t>
            </a:r>
          </a:p>
          <a:p>
            <a:pPr lvl="1"/>
            <a:r>
              <a:rPr lang="zh-CN" altLang="en-US" dirty="0"/>
              <a:t>三极管</a:t>
            </a:r>
            <a:r>
              <a:rPr lang="en-US" altLang="zh-CN" dirty="0"/>
              <a:t>9013		1</a:t>
            </a:r>
            <a:r>
              <a:rPr lang="zh-CN" altLang="en-US" dirty="0"/>
              <a:t>只</a:t>
            </a:r>
          </a:p>
          <a:p>
            <a:pPr lvl="1"/>
            <a:r>
              <a:rPr lang="zh-CN" altLang="en-US" dirty="0"/>
              <a:t>发光二极管		</a:t>
            </a:r>
            <a:r>
              <a:rPr lang="en-US" altLang="zh-CN" dirty="0"/>
              <a:t>1</a:t>
            </a:r>
            <a:r>
              <a:rPr lang="zh-CN" altLang="en-US" dirty="0"/>
              <a:t>只</a:t>
            </a:r>
          </a:p>
          <a:p>
            <a:pPr lvl="1"/>
            <a:r>
              <a:rPr lang="zh-CN" altLang="en-US" dirty="0"/>
              <a:t>电阻</a:t>
            </a:r>
          </a:p>
          <a:p>
            <a:pPr lvl="2"/>
            <a:r>
              <a:rPr lang="en-US" altLang="zh-CN" dirty="0"/>
              <a:t>10KΩ  		5</a:t>
            </a:r>
            <a:r>
              <a:rPr lang="zh-CN" altLang="en-US" dirty="0"/>
              <a:t>只</a:t>
            </a:r>
          </a:p>
          <a:p>
            <a:pPr lvl="2"/>
            <a:r>
              <a:rPr lang="en-US" altLang="zh-CN" dirty="0"/>
              <a:t>5.1KΩ 		3</a:t>
            </a:r>
            <a:r>
              <a:rPr lang="zh-CN" altLang="en-US" dirty="0"/>
              <a:t>只</a:t>
            </a:r>
          </a:p>
          <a:p>
            <a:pPr lvl="2"/>
            <a:r>
              <a:rPr lang="en-US" altLang="zh-CN" dirty="0"/>
              <a:t>1KΩ			5</a:t>
            </a:r>
            <a:r>
              <a:rPr lang="zh-CN" altLang="en-US" dirty="0"/>
              <a:t>只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51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S6</a:t>
            </a:r>
            <a:r>
              <a:rPr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开关内部接线图</a:t>
            </a:r>
          </a:p>
        </p:txBody>
      </p:sp>
      <p:sp>
        <p:nvSpPr>
          <p:cNvPr id="28679" name="TextBox 6"/>
          <p:cNvSpPr txBox="1">
            <a:spLocks noChangeArrowheads="1"/>
          </p:cNvSpPr>
          <p:nvPr/>
        </p:nvSpPr>
        <p:spPr bwMode="auto">
          <a:xfrm>
            <a:off x="642938" y="1196752"/>
            <a:ext cx="79295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/>
              <a:t>        </a:t>
            </a:r>
            <a:r>
              <a:rPr lang="zh-CN" altLang="en-US" sz="2400" b="1" dirty="0"/>
              <a:t>生产高低电平的电路图，实验板内部接好的，不需要自己接线，通过拨位开关，插孔</a:t>
            </a:r>
            <a:r>
              <a:rPr lang="en-US" altLang="zh-CN" sz="2400" b="1" dirty="0"/>
              <a:t>S1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S6</a:t>
            </a:r>
            <a:r>
              <a:rPr lang="zh-CN" altLang="en-US" sz="2400" b="1" dirty="0"/>
              <a:t>能直接输出高电平和低电平。</a:t>
            </a:r>
          </a:p>
        </p:txBody>
      </p:sp>
      <p:pic>
        <p:nvPicPr>
          <p:cNvPr id="8" name="Picture 2" descr="D:\dyb\课程资料\备课笔记\数字电子技术基础\逻辑与计算机设计基础课件\实验课件\数字逻辑设计实验 - 课件\IMG_20160926_17004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23928" y="4077072"/>
            <a:ext cx="4125341" cy="17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017481"/>
              </p:ext>
            </p:extLst>
          </p:nvPr>
        </p:nvGraphicFramePr>
        <p:xfrm>
          <a:off x="1691680" y="2981239"/>
          <a:ext cx="1944216" cy="3588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17372" imgH="1232056" progId="Visio.Drawing.11">
                  <p:embed/>
                </p:oleObj>
              </mc:Choice>
              <mc:Fallback>
                <p:oleObj name="Visio" r:id="rId4" imgW="717372" imgH="123205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680" y="2981239"/>
                        <a:ext cx="1944216" cy="3588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84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dyb\课程资料\备课笔记\数字电子技术基础\逻辑与计算机设计基础课件\实验课件\数字逻辑设计实验 - 课件\IMG_20161009_20240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4" r="13275"/>
          <a:stretch/>
        </p:blipFill>
        <p:spPr bwMode="auto">
          <a:xfrm>
            <a:off x="2760784" y="1309826"/>
            <a:ext cx="2725615" cy="528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260648"/>
            <a:ext cx="7005464" cy="9543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sz="40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元器件在实验</a:t>
            </a:r>
            <a:r>
              <a:rPr lang="zh-CN" alt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板</a:t>
            </a:r>
            <a:r>
              <a:rPr sz="40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上有标记</a:t>
            </a:r>
            <a:endParaRPr sz="40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5652120" y="5373216"/>
            <a:ext cx="3491879" cy="936625"/>
          </a:xfrm>
          <a:prstGeom prst="wedgeEllipseCallout">
            <a:avLst>
              <a:gd name="adj1" fmla="val -60637"/>
              <a:gd name="adj2" fmla="val -131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三极管插座，</a:t>
            </a:r>
            <a:r>
              <a:rPr lang="zh-CN" altLang="en-US" sz="2400" dirty="0">
                <a:solidFill>
                  <a:srgbClr val="FF0000"/>
                </a:solidFill>
              </a:rPr>
              <a:t>要插入三极管才能工作！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7144533" y="3789239"/>
            <a:ext cx="1368425" cy="936625"/>
          </a:xfrm>
          <a:prstGeom prst="wedgeEllipseCallout">
            <a:avLst>
              <a:gd name="adj1" fmla="val -190282"/>
              <a:gd name="adj2" fmla="val -125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电阻</a:t>
            </a:r>
          </a:p>
        </p:txBody>
      </p:sp>
      <p:sp>
        <p:nvSpPr>
          <p:cNvPr id="11" name="椭圆形标注 10"/>
          <p:cNvSpPr/>
          <p:nvPr/>
        </p:nvSpPr>
        <p:spPr>
          <a:xfrm>
            <a:off x="7281735" y="2276351"/>
            <a:ext cx="1368425" cy="936625"/>
          </a:xfrm>
          <a:prstGeom prst="wedgeEllipseCallout">
            <a:avLst>
              <a:gd name="adj1" fmla="val -200562"/>
              <a:gd name="adj2" fmla="val -41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接地</a:t>
            </a:r>
          </a:p>
        </p:txBody>
      </p:sp>
      <p:sp>
        <p:nvSpPr>
          <p:cNvPr id="12" name="椭圆形标注 11"/>
          <p:cNvSpPr/>
          <p:nvPr/>
        </p:nvSpPr>
        <p:spPr>
          <a:xfrm>
            <a:off x="755699" y="1798389"/>
            <a:ext cx="1368425" cy="936625"/>
          </a:xfrm>
          <a:prstGeom prst="wedgeEllipseCallout">
            <a:avLst>
              <a:gd name="adj1" fmla="val 178521"/>
              <a:gd name="adj2" fmla="val -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+5V</a:t>
            </a:r>
            <a:endParaRPr lang="zh-CN" altLang="en-US" dirty="0"/>
          </a:p>
        </p:txBody>
      </p:sp>
      <p:sp>
        <p:nvSpPr>
          <p:cNvPr id="13" name="椭圆形标注 12"/>
          <p:cNvSpPr/>
          <p:nvPr/>
        </p:nvSpPr>
        <p:spPr>
          <a:xfrm>
            <a:off x="755699" y="3320926"/>
            <a:ext cx="1368425" cy="936625"/>
          </a:xfrm>
          <a:prstGeom prst="wedgeEllipseCallout">
            <a:avLst>
              <a:gd name="adj1" fmla="val 107845"/>
              <a:gd name="adj2" fmla="val 59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二极管</a:t>
            </a:r>
          </a:p>
        </p:txBody>
      </p:sp>
      <p:sp>
        <p:nvSpPr>
          <p:cNvPr id="14" name="椭圆形标注 13"/>
          <p:cNvSpPr/>
          <p:nvPr/>
        </p:nvSpPr>
        <p:spPr>
          <a:xfrm>
            <a:off x="743341" y="4652959"/>
            <a:ext cx="1368425" cy="936625"/>
          </a:xfrm>
          <a:prstGeom prst="wedgeEllipseCallout">
            <a:avLst>
              <a:gd name="adj1" fmla="val 107845"/>
              <a:gd name="adj2" fmla="val 59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S1</a:t>
            </a:r>
            <a:r>
              <a:rPr lang="zh-CN" altLang="en-US" dirty="0"/>
              <a:t>～</a:t>
            </a:r>
            <a:r>
              <a:rPr lang="en-US" altLang="zh-CN" dirty="0"/>
              <a:t>S6</a:t>
            </a:r>
            <a:endParaRPr lang="zh-CN" altLang="en-US" dirty="0"/>
          </a:p>
        </p:txBody>
      </p:sp>
      <p:sp>
        <p:nvSpPr>
          <p:cNvPr id="15" name="椭圆形标注 14"/>
          <p:cNvSpPr/>
          <p:nvPr/>
        </p:nvSpPr>
        <p:spPr>
          <a:xfrm>
            <a:off x="7150078" y="3781177"/>
            <a:ext cx="1368425" cy="936625"/>
          </a:xfrm>
          <a:prstGeom prst="wedgeEllipseCallout">
            <a:avLst>
              <a:gd name="adj1" fmla="val -319284"/>
              <a:gd name="adj2" fmla="val -98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电阻</a:t>
            </a:r>
          </a:p>
        </p:txBody>
      </p:sp>
    </p:spTree>
    <p:extLst>
      <p:ext uri="{BB962C8B-B14F-4D97-AF65-F5344CB8AC3E}">
        <p14:creationId xmlns:p14="http://schemas.microsoft.com/office/powerpoint/2010/main" val="904369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用二极管实现正逻辑</a:t>
            </a:r>
            <a:r>
              <a:rPr lang="zh-CN" altLang="en-US" dirty="0">
                <a:solidFill>
                  <a:srgbClr val="FF0000"/>
                </a:solidFill>
              </a:rPr>
              <a:t>与门</a:t>
            </a:r>
            <a:r>
              <a:rPr lang="zh-CN" altLang="en-US" dirty="0"/>
              <a:t>，并测量输入输出电压参数，分析其逻辑功能</a:t>
            </a:r>
          </a:p>
          <a:p>
            <a:r>
              <a:rPr lang="zh-CN" altLang="en-US" dirty="0"/>
              <a:t>用二极管实现正逻辑</a:t>
            </a:r>
            <a:r>
              <a:rPr lang="zh-CN" altLang="en-US" dirty="0">
                <a:solidFill>
                  <a:srgbClr val="FF0000"/>
                </a:solidFill>
              </a:rPr>
              <a:t>或门</a:t>
            </a:r>
            <a:r>
              <a:rPr lang="zh-CN" altLang="en-US" dirty="0"/>
              <a:t>，并测量输入输出电压参数，分析其逻辑功能</a:t>
            </a:r>
          </a:p>
          <a:p>
            <a:r>
              <a:rPr lang="zh-CN" altLang="en-US" dirty="0"/>
              <a:t>用三极管反向特性实现正逻辑</a:t>
            </a:r>
            <a:r>
              <a:rPr lang="zh-CN" altLang="en-US" dirty="0">
                <a:solidFill>
                  <a:srgbClr val="FF0000"/>
                </a:solidFill>
              </a:rPr>
              <a:t>非门</a:t>
            </a:r>
            <a:r>
              <a:rPr lang="zh-CN" altLang="en-US" dirty="0"/>
              <a:t>，测量输入输出电压参数，分析其逻辑功能</a:t>
            </a:r>
          </a:p>
          <a:p>
            <a:r>
              <a:rPr lang="zh-CN" altLang="en-US" dirty="0"/>
              <a:t>采用前面的与门和非门实现</a:t>
            </a:r>
            <a:r>
              <a:rPr lang="zh-CN" altLang="en-US" dirty="0">
                <a:solidFill>
                  <a:srgbClr val="FF0000"/>
                </a:solidFill>
              </a:rPr>
              <a:t>与非门</a:t>
            </a:r>
            <a:r>
              <a:rPr lang="zh-CN" altLang="en-US" dirty="0"/>
              <a:t>，测量输入输出电压参数，分析其逻辑功能</a:t>
            </a:r>
          </a:p>
        </p:txBody>
      </p:sp>
    </p:spTree>
    <p:extLst>
      <p:ext uri="{BB962C8B-B14F-4D97-AF65-F5344CB8AC3E}">
        <p14:creationId xmlns:p14="http://schemas.microsoft.com/office/powerpoint/2010/main" val="286118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82663" y="998538"/>
            <a:ext cx="533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35000" y="1181101"/>
            <a:ext cx="5764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隶书" panose="02010509060101010101" pitchFamily="49" charset="-122"/>
              </a:rPr>
              <a:t>1.1.1  本征半导体</a:t>
            </a:r>
            <a:r>
              <a:rPr lang="zh-CN" altLang="en-US" sz="3600" b="1">
                <a:solidFill>
                  <a:srgbClr val="0000FF"/>
                </a:solidFill>
                <a:ea typeface="隶书" panose="02010509060101010101" pitchFamily="49" charset="-122"/>
              </a:rPr>
              <a:t> </a:t>
            </a:r>
          </a:p>
          <a:p>
            <a:r>
              <a:rPr lang="zh-CN" altLang="en-US" b="1">
                <a:solidFill>
                  <a:srgbClr val="0000FF"/>
                </a:solidFill>
                <a:ea typeface="隶书" panose="02010509060101010101" pitchFamily="49" charset="-122"/>
              </a:rPr>
              <a:t>　　</a:t>
            </a:r>
            <a:r>
              <a:rPr lang="zh-CN" altLang="en-US" b="1"/>
              <a:t>纯净的具有晶体结构的半导体</a:t>
            </a:r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30225" y="2779713"/>
            <a:ext cx="8343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99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52513" indent="-10525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208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113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018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923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495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06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639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211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"/>
                <a:cs typeface=""/>
              </a:rPr>
              <a:t>导体：</a:t>
            </a:r>
            <a:r>
              <a:rPr lang="zh-CN" altLang="en-US" sz="2800" b="1" dirty="0">
                <a:latin typeface="宋体" panose="02010600030101010101" pitchFamily="2" charset="-122"/>
                <a:ea typeface=""/>
                <a:cs typeface=""/>
              </a:rPr>
              <a:t>自然界中很容易导电的物质称为</a:t>
            </a: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"/>
                <a:cs typeface=""/>
              </a:rPr>
              <a:t>导体</a:t>
            </a:r>
            <a:r>
              <a:rPr lang="zh-CN" altLang="en-US" sz="2800" b="1" dirty="0">
                <a:latin typeface="宋体" panose="02010600030101010101" pitchFamily="2" charset="-122"/>
                <a:ea typeface=""/>
                <a:cs typeface=""/>
              </a:rPr>
              <a:t>，金属一般都是导体。</a:t>
            </a:r>
            <a:endParaRPr lang="zh-CN" altLang="en-US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3088" y="3886200"/>
            <a:ext cx="83613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19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09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00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90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47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051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62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19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"/>
                <a:cs typeface=""/>
              </a:rPr>
              <a:t>绝缘体：</a:t>
            </a:r>
            <a:r>
              <a:rPr lang="zh-CN" altLang="en-US" sz="2800" b="1">
                <a:latin typeface="宋体" panose="02010600030101010101" pitchFamily="2" charset="-122"/>
                <a:ea typeface=""/>
                <a:cs typeface=""/>
              </a:rPr>
              <a:t>有的物质几乎不导电，称为</a:t>
            </a:r>
            <a:r>
              <a:rPr lang="zh-CN" altLang="en-US" sz="2800" b="1">
                <a:solidFill>
                  <a:srgbClr val="CC3300"/>
                </a:solidFill>
                <a:latin typeface="宋体" panose="02010600030101010101" pitchFamily="2" charset="-122"/>
                <a:ea typeface=""/>
                <a:cs typeface=""/>
              </a:rPr>
              <a:t>绝缘体</a:t>
            </a:r>
            <a:r>
              <a:rPr lang="zh-CN" altLang="en-US" sz="2800" b="1">
                <a:latin typeface="宋体" panose="02010600030101010101" pitchFamily="2" charset="-122"/>
                <a:ea typeface=""/>
                <a:cs typeface=""/>
              </a:rPr>
              <a:t>，如橡皮、陶瓷、塑料和石英。</a:t>
            </a:r>
            <a:endParaRPr lang="zh-CN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73088" y="5084763"/>
            <a:ext cx="83613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19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09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00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90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47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051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62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19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"/>
                <a:cs typeface=""/>
              </a:rPr>
              <a:t>半导体：</a:t>
            </a:r>
            <a:r>
              <a:rPr lang="zh-CN" altLang="en-US" sz="2800" b="1" dirty="0">
                <a:latin typeface="宋体" panose="02010600030101010101" pitchFamily="2" charset="-122"/>
                <a:ea typeface=""/>
                <a:cs typeface=""/>
              </a:rPr>
              <a:t>另有一类物质的导电特性处于导体和绝缘体之间，称为</a:t>
            </a: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"/>
                <a:cs typeface=""/>
              </a:rPr>
              <a:t>半导体</a:t>
            </a:r>
            <a:r>
              <a:rPr lang="zh-CN" altLang="en-US" sz="2800" b="1" dirty="0">
                <a:latin typeface="宋体" panose="02010600030101010101" pitchFamily="2" charset="-122"/>
                <a:ea typeface=""/>
                <a:cs typeface=""/>
              </a:rPr>
              <a:t>，如锗、硅、砷化镓和一些硫化物、氧化物等。</a:t>
            </a:r>
            <a:endParaRPr lang="zh-CN" altLang="en-US" dirty="0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35000" y="2022475"/>
            <a:ext cx="508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a typeface="隶书" panose="02010509060101010101" pitchFamily="49" charset="-122"/>
              </a:rPr>
              <a:t>一、</a:t>
            </a:r>
            <a:r>
              <a:rPr lang="zh-CN" altLang="en-US" sz="32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导体、半导体和绝缘体</a:t>
            </a:r>
          </a:p>
        </p:txBody>
      </p:sp>
    </p:spTree>
    <p:extLst>
      <p:ext uri="{BB962C8B-B14F-4D97-AF65-F5344CB8AC3E}">
        <p14:creationId xmlns:p14="http://schemas.microsoft.com/office/powerpoint/2010/main" val="97000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82663" y="998538"/>
            <a:ext cx="533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115616" y="1484784"/>
            <a:ext cx="69723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"/>
                <a:cs typeface=""/>
              </a:rPr>
              <a:t>半导体</a:t>
            </a:r>
            <a:r>
              <a:rPr lang="zh-CN" altLang="en-US" sz="2800" b="1" dirty="0">
                <a:latin typeface="宋体" panose="02010600030101010101" pitchFamily="2" charset="-122"/>
                <a:ea typeface=""/>
                <a:cs typeface=""/>
              </a:rPr>
              <a:t>的导电机理不同于其它物质，所以它具有不同于其它物质的特点。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"/>
                <a:cs typeface=""/>
              </a:rPr>
              <a:t>例如：</a:t>
            </a:r>
            <a:endParaRPr lang="zh-CN" altLang="en-US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115616" y="3389784"/>
            <a:ext cx="617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"/>
                <a:cs typeface=""/>
              </a:rPr>
              <a:t>当受外界热和光的作用时，</a:t>
            </a:r>
          </a:p>
          <a:p>
            <a:r>
              <a:rPr lang="zh-CN" altLang="en-US" sz="2800" b="1" dirty="0">
                <a:latin typeface="宋体" panose="02010600030101010101" pitchFamily="2" charset="-122"/>
                <a:ea typeface=""/>
                <a:cs typeface=""/>
              </a:rPr>
              <a:t>它的导电能力明显变化。</a:t>
            </a:r>
            <a:endParaRPr lang="zh-CN" altLang="en-US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115616" y="4989984"/>
            <a:ext cx="55657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"/>
                <a:cs typeface=""/>
              </a:rPr>
              <a:t>往纯净的半导体中掺入某些杂质，会使它的导电能力明显改变。</a:t>
            </a:r>
            <a:endParaRPr lang="zh-CN" altLang="en-US" dirty="0"/>
          </a:p>
        </p:txBody>
      </p: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5001816" y="4304184"/>
            <a:ext cx="2362200" cy="457200"/>
            <a:chOff x="3552" y="2016"/>
            <a:chExt cx="1488" cy="288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552" y="2160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4032" y="2016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光敏器件</a:t>
              </a:r>
            </a:p>
          </p:txBody>
        </p:sp>
      </p:grp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5001816" y="5980584"/>
            <a:ext cx="2362200" cy="457200"/>
            <a:chOff x="3552" y="2016"/>
            <a:chExt cx="1488" cy="288"/>
          </a:xfrm>
        </p:grpSpPr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552" y="2160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2" y="2016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二极管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1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82663" y="998538"/>
            <a:ext cx="533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D6C3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3352800" y="762000"/>
            <a:ext cx="5791200" cy="5715000"/>
            <a:chOff x="672" y="336"/>
            <a:chExt cx="3648" cy="3600"/>
          </a:xfrm>
        </p:grpSpPr>
        <p:sp>
          <p:nvSpPr>
            <p:cNvPr id="23" name="Freeform 3"/>
            <p:cNvSpPr>
              <a:spLocks/>
            </p:cNvSpPr>
            <p:nvPr/>
          </p:nvSpPr>
          <p:spPr bwMode="auto">
            <a:xfrm rot="12413793">
              <a:off x="1440" y="1296"/>
              <a:ext cx="96" cy="288"/>
            </a:xfrm>
            <a:custGeom>
              <a:avLst/>
              <a:gdLst>
                <a:gd name="T0" fmla="*/ 144 w 144"/>
                <a:gd name="T1" fmla="*/ 0 h 240"/>
                <a:gd name="T2" fmla="*/ 48 w 144"/>
                <a:gd name="T3" fmla="*/ 96 h 240"/>
                <a:gd name="T4" fmla="*/ 0 w 1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08" y="28"/>
                    <a:pt x="72" y="56"/>
                    <a:pt x="48" y="96"/>
                  </a:cubicBezTo>
                  <a:cubicBezTo>
                    <a:pt x="24" y="136"/>
                    <a:pt x="8" y="216"/>
                    <a:pt x="0" y="24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4"/>
            <p:cNvSpPr>
              <a:spLocks/>
            </p:cNvSpPr>
            <p:nvPr/>
          </p:nvSpPr>
          <p:spPr bwMode="auto">
            <a:xfrm rot="11438180">
              <a:off x="1728" y="1008"/>
              <a:ext cx="96" cy="288"/>
            </a:xfrm>
            <a:custGeom>
              <a:avLst/>
              <a:gdLst>
                <a:gd name="T0" fmla="*/ 144 w 144"/>
                <a:gd name="T1" fmla="*/ 0 h 240"/>
                <a:gd name="T2" fmla="*/ 48 w 144"/>
                <a:gd name="T3" fmla="*/ 96 h 240"/>
                <a:gd name="T4" fmla="*/ 0 w 1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08" y="28"/>
                    <a:pt x="72" y="56"/>
                    <a:pt x="48" y="96"/>
                  </a:cubicBezTo>
                  <a:cubicBezTo>
                    <a:pt x="24" y="136"/>
                    <a:pt x="8" y="216"/>
                    <a:pt x="0" y="24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auto">
            <a:xfrm rot="-5219164">
              <a:off x="3504" y="1296"/>
              <a:ext cx="96" cy="288"/>
            </a:xfrm>
            <a:custGeom>
              <a:avLst/>
              <a:gdLst>
                <a:gd name="T0" fmla="*/ 144 w 144"/>
                <a:gd name="T1" fmla="*/ 0 h 240"/>
                <a:gd name="T2" fmla="*/ 48 w 144"/>
                <a:gd name="T3" fmla="*/ 96 h 240"/>
                <a:gd name="T4" fmla="*/ 0 w 1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08" y="28"/>
                    <a:pt x="72" y="56"/>
                    <a:pt x="48" y="96"/>
                  </a:cubicBezTo>
                  <a:cubicBezTo>
                    <a:pt x="24" y="136"/>
                    <a:pt x="8" y="216"/>
                    <a:pt x="0" y="24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" name="Group 6"/>
            <p:cNvGrpSpPr>
              <a:grpSpLocks/>
            </p:cNvGrpSpPr>
            <p:nvPr/>
          </p:nvGrpSpPr>
          <p:grpSpPr bwMode="auto">
            <a:xfrm rot="16200000">
              <a:off x="2328" y="312"/>
              <a:ext cx="1152" cy="1200"/>
              <a:chOff x="2736" y="288"/>
              <a:chExt cx="1152" cy="1200"/>
            </a:xfrm>
          </p:grpSpPr>
          <p:sp>
            <p:nvSpPr>
              <p:cNvPr id="120" name="Oval 7"/>
              <p:cNvSpPr>
                <a:spLocks noChangeArrowheads="1"/>
              </p:cNvSpPr>
              <p:nvPr/>
            </p:nvSpPr>
            <p:spPr bwMode="auto">
              <a:xfrm>
                <a:off x="2736" y="336"/>
                <a:ext cx="1104" cy="10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Rectangle 8"/>
              <p:cNvSpPr>
                <a:spLocks noChangeArrowheads="1"/>
              </p:cNvSpPr>
              <p:nvPr/>
            </p:nvSpPr>
            <p:spPr bwMode="auto">
              <a:xfrm>
                <a:off x="3264" y="288"/>
                <a:ext cx="624" cy="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Group 9"/>
            <p:cNvGrpSpPr>
              <a:grpSpLocks/>
            </p:cNvGrpSpPr>
            <p:nvPr/>
          </p:nvGrpSpPr>
          <p:grpSpPr bwMode="auto">
            <a:xfrm rot="16200000">
              <a:off x="1512" y="360"/>
              <a:ext cx="1152" cy="1200"/>
              <a:chOff x="2736" y="288"/>
              <a:chExt cx="1152" cy="1200"/>
            </a:xfrm>
          </p:grpSpPr>
          <p:sp>
            <p:nvSpPr>
              <p:cNvPr id="118" name="Oval 10"/>
              <p:cNvSpPr>
                <a:spLocks noChangeArrowheads="1"/>
              </p:cNvSpPr>
              <p:nvPr/>
            </p:nvSpPr>
            <p:spPr bwMode="auto">
              <a:xfrm>
                <a:off x="2736" y="336"/>
                <a:ext cx="1104" cy="10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Rectangle 11"/>
              <p:cNvSpPr>
                <a:spLocks noChangeArrowheads="1"/>
              </p:cNvSpPr>
              <p:nvPr/>
            </p:nvSpPr>
            <p:spPr bwMode="auto">
              <a:xfrm>
                <a:off x="3264" y="288"/>
                <a:ext cx="624" cy="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 rot="10800000">
              <a:off x="672" y="1920"/>
              <a:ext cx="1152" cy="1200"/>
              <a:chOff x="2736" y="288"/>
              <a:chExt cx="1152" cy="1200"/>
            </a:xfrm>
          </p:grpSpPr>
          <p:sp>
            <p:nvSpPr>
              <p:cNvPr id="116" name="Oval 13"/>
              <p:cNvSpPr>
                <a:spLocks noChangeArrowheads="1"/>
              </p:cNvSpPr>
              <p:nvPr/>
            </p:nvSpPr>
            <p:spPr bwMode="auto">
              <a:xfrm>
                <a:off x="2736" y="336"/>
                <a:ext cx="1104" cy="10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Rectangle 14"/>
              <p:cNvSpPr>
                <a:spLocks noChangeArrowheads="1"/>
              </p:cNvSpPr>
              <p:nvPr/>
            </p:nvSpPr>
            <p:spPr bwMode="auto">
              <a:xfrm>
                <a:off x="3264" y="288"/>
                <a:ext cx="624" cy="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" name="Group 15"/>
            <p:cNvGrpSpPr>
              <a:grpSpLocks/>
            </p:cNvGrpSpPr>
            <p:nvPr/>
          </p:nvGrpSpPr>
          <p:grpSpPr bwMode="auto">
            <a:xfrm rot="10800000">
              <a:off x="672" y="1152"/>
              <a:ext cx="1152" cy="1200"/>
              <a:chOff x="2736" y="288"/>
              <a:chExt cx="1152" cy="1200"/>
            </a:xfrm>
          </p:grpSpPr>
          <p:sp>
            <p:nvSpPr>
              <p:cNvPr id="114" name="Oval 16"/>
              <p:cNvSpPr>
                <a:spLocks noChangeArrowheads="1"/>
              </p:cNvSpPr>
              <p:nvPr/>
            </p:nvSpPr>
            <p:spPr bwMode="auto">
              <a:xfrm>
                <a:off x="2736" y="336"/>
                <a:ext cx="1104" cy="10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7"/>
              <p:cNvSpPr>
                <a:spLocks noChangeArrowheads="1"/>
              </p:cNvSpPr>
              <p:nvPr/>
            </p:nvSpPr>
            <p:spPr bwMode="auto">
              <a:xfrm>
                <a:off x="3264" y="288"/>
                <a:ext cx="624" cy="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" name="Group 18"/>
            <p:cNvGrpSpPr>
              <a:grpSpLocks/>
            </p:cNvGrpSpPr>
            <p:nvPr/>
          </p:nvGrpSpPr>
          <p:grpSpPr bwMode="auto">
            <a:xfrm rot="5400000">
              <a:off x="1464" y="2760"/>
              <a:ext cx="1152" cy="1200"/>
              <a:chOff x="2736" y="288"/>
              <a:chExt cx="1152" cy="1200"/>
            </a:xfrm>
          </p:grpSpPr>
          <p:sp>
            <p:nvSpPr>
              <p:cNvPr id="112" name="Oval 19"/>
              <p:cNvSpPr>
                <a:spLocks noChangeArrowheads="1"/>
              </p:cNvSpPr>
              <p:nvPr/>
            </p:nvSpPr>
            <p:spPr bwMode="auto">
              <a:xfrm>
                <a:off x="2736" y="336"/>
                <a:ext cx="1104" cy="10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Rectangle 20"/>
              <p:cNvSpPr>
                <a:spLocks noChangeArrowheads="1"/>
              </p:cNvSpPr>
              <p:nvPr/>
            </p:nvSpPr>
            <p:spPr bwMode="auto">
              <a:xfrm>
                <a:off x="3264" y="288"/>
                <a:ext cx="624" cy="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" name="Group 21"/>
            <p:cNvGrpSpPr>
              <a:grpSpLocks/>
            </p:cNvGrpSpPr>
            <p:nvPr/>
          </p:nvGrpSpPr>
          <p:grpSpPr bwMode="auto">
            <a:xfrm rot="5400000">
              <a:off x="2328" y="2760"/>
              <a:ext cx="1152" cy="1200"/>
              <a:chOff x="2736" y="288"/>
              <a:chExt cx="1152" cy="1200"/>
            </a:xfrm>
          </p:grpSpPr>
          <p:sp>
            <p:nvSpPr>
              <p:cNvPr id="110" name="Oval 22"/>
              <p:cNvSpPr>
                <a:spLocks noChangeArrowheads="1"/>
              </p:cNvSpPr>
              <p:nvPr/>
            </p:nvSpPr>
            <p:spPr bwMode="auto">
              <a:xfrm>
                <a:off x="2736" y="336"/>
                <a:ext cx="1104" cy="10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23"/>
              <p:cNvSpPr>
                <a:spLocks noChangeArrowheads="1"/>
              </p:cNvSpPr>
              <p:nvPr/>
            </p:nvSpPr>
            <p:spPr bwMode="auto">
              <a:xfrm>
                <a:off x="3264" y="288"/>
                <a:ext cx="624" cy="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" name="Group 24"/>
            <p:cNvGrpSpPr>
              <a:grpSpLocks/>
            </p:cNvGrpSpPr>
            <p:nvPr/>
          </p:nvGrpSpPr>
          <p:grpSpPr bwMode="auto">
            <a:xfrm>
              <a:off x="3168" y="1152"/>
              <a:ext cx="1152" cy="1200"/>
              <a:chOff x="2736" y="288"/>
              <a:chExt cx="1152" cy="1200"/>
            </a:xfrm>
          </p:grpSpPr>
          <p:sp>
            <p:nvSpPr>
              <p:cNvPr id="108" name="Oval 25"/>
              <p:cNvSpPr>
                <a:spLocks noChangeArrowheads="1"/>
              </p:cNvSpPr>
              <p:nvPr/>
            </p:nvSpPr>
            <p:spPr bwMode="auto">
              <a:xfrm>
                <a:off x="2736" y="336"/>
                <a:ext cx="1104" cy="10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26"/>
              <p:cNvSpPr>
                <a:spLocks noChangeArrowheads="1"/>
              </p:cNvSpPr>
              <p:nvPr/>
            </p:nvSpPr>
            <p:spPr bwMode="auto">
              <a:xfrm>
                <a:off x="3264" y="288"/>
                <a:ext cx="624" cy="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" name="Group 27"/>
            <p:cNvGrpSpPr>
              <a:grpSpLocks/>
            </p:cNvGrpSpPr>
            <p:nvPr/>
          </p:nvGrpSpPr>
          <p:grpSpPr bwMode="auto">
            <a:xfrm>
              <a:off x="3168" y="1968"/>
              <a:ext cx="1152" cy="1200"/>
              <a:chOff x="2736" y="288"/>
              <a:chExt cx="1152" cy="1200"/>
            </a:xfrm>
          </p:grpSpPr>
          <p:sp>
            <p:nvSpPr>
              <p:cNvPr id="106" name="Oval 28"/>
              <p:cNvSpPr>
                <a:spLocks noChangeArrowheads="1"/>
              </p:cNvSpPr>
              <p:nvPr/>
            </p:nvSpPr>
            <p:spPr bwMode="auto">
              <a:xfrm>
                <a:off x="2736" y="336"/>
                <a:ext cx="1104" cy="10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3264" y="288"/>
                <a:ext cx="624" cy="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" name="Oval 30"/>
            <p:cNvSpPr>
              <a:spLocks noChangeArrowheads="1"/>
            </p:cNvSpPr>
            <p:nvPr/>
          </p:nvSpPr>
          <p:spPr bwMode="auto">
            <a:xfrm>
              <a:off x="1536" y="1205"/>
              <a:ext cx="1104" cy="10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2352" y="1200"/>
              <a:ext cx="1104" cy="10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1536" y="1991"/>
              <a:ext cx="1104" cy="10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2352" y="1991"/>
              <a:ext cx="1104" cy="10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34"/>
            <p:cNvGrpSpPr>
              <a:grpSpLocks/>
            </p:cNvGrpSpPr>
            <p:nvPr/>
          </p:nvGrpSpPr>
          <p:grpSpPr bwMode="auto">
            <a:xfrm>
              <a:off x="3024" y="1104"/>
              <a:ext cx="576" cy="531"/>
              <a:chOff x="3744" y="2112"/>
              <a:chExt cx="576" cy="531"/>
            </a:xfrm>
          </p:grpSpPr>
          <p:sp>
            <p:nvSpPr>
              <p:cNvPr id="100" name="Oval 35"/>
              <p:cNvSpPr>
                <a:spLocks noChangeArrowheads="1"/>
              </p:cNvSpPr>
              <p:nvPr/>
            </p:nvSpPr>
            <p:spPr bwMode="auto">
              <a:xfrm>
                <a:off x="3744" y="2349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Oval 36"/>
              <p:cNvSpPr>
                <a:spLocks noChangeArrowheads="1"/>
              </p:cNvSpPr>
              <p:nvPr/>
            </p:nvSpPr>
            <p:spPr bwMode="auto">
              <a:xfrm>
                <a:off x="3888" y="2229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Oval 37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Oval 38"/>
              <p:cNvSpPr>
                <a:spLocks noChangeArrowheads="1"/>
              </p:cNvSpPr>
              <p:nvPr/>
            </p:nvSpPr>
            <p:spPr bwMode="auto">
              <a:xfrm>
                <a:off x="4267" y="2352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Oval 39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Text Box 40"/>
              <p:cNvSpPr txBox="1">
                <a:spLocks noChangeArrowheads="1"/>
              </p:cNvSpPr>
              <p:nvPr/>
            </p:nvSpPr>
            <p:spPr bwMode="auto">
              <a:xfrm>
                <a:off x="3860" y="2246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+4</a:t>
                </a:r>
              </a:p>
            </p:txBody>
          </p:sp>
        </p:grpSp>
        <p:grpSp>
          <p:nvGrpSpPr>
            <p:cNvPr id="39" name="Group 41"/>
            <p:cNvGrpSpPr>
              <a:grpSpLocks/>
            </p:cNvGrpSpPr>
            <p:nvPr/>
          </p:nvGrpSpPr>
          <p:grpSpPr bwMode="auto">
            <a:xfrm>
              <a:off x="3024" y="1869"/>
              <a:ext cx="576" cy="531"/>
              <a:chOff x="3744" y="2112"/>
              <a:chExt cx="576" cy="531"/>
            </a:xfrm>
          </p:grpSpPr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3744" y="2349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Oval 43"/>
              <p:cNvSpPr>
                <a:spLocks noChangeArrowheads="1"/>
              </p:cNvSpPr>
              <p:nvPr/>
            </p:nvSpPr>
            <p:spPr bwMode="auto">
              <a:xfrm>
                <a:off x="3888" y="2229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Oval 44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Oval 45"/>
              <p:cNvSpPr>
                <a:spLocks noChangeArrowheads="1"/>
              </p:cNvSpPr>
              <p:nvPr/>
            </p:nvSpPr>
            <p:spPr bwMode="auto">
              <a:xfrm>
                <a:off x="4267" y="2352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Oval 46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Text Box 47"/>
              <p:cNvSpPr txBox="1">
                <a:spLocks noChangeArrowheads="1"/>
              </p:cNvSpPr>
              <p:nvPr/>
            </p:nvSpPr>
            <p:spPr bwMode="auto">
              <a:xfrm>
                <a:off x="3860" y="2246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+4</a:t>
                </a:r>
              </a:p>
            </p:txBody>
          </p:sp>
        </p:grpSp>
        <p:grpSp>
          <p:nvGrpSpPr>
            <p:cNvPr id="40" name="Group 48"/>
            <p:cNvGrpSpPr>
              <a:grpSpLocks/>
            </p:cNvGrpSpPr>
            <p:nvPr/>
          </p:nvGrpSpPr>
          <p:grpSpPr bwMode="auto">
            <a:xfrm>
              <a:off x="2208" y="2685"/>
              <a:ext cx="576" cy="531"/>
              <a:chOff x="3744" y="2112"/>
              <a:chExt cx="576" cy="531"/>
            </a:xfrm>
          </p:grpSpPr>
          <p:sp>
            <p:nvSpPr>
              <p:cNvPr id="88" name="Oval 49"/>
              <p:cNvSpPr>
                <a:spLocks noChangeArrowheads="1"/>
              </p:cNvSpPr>
              <p:nvPr/>
            </p:nvSpPr>
            <p:spPr bwMode="auto">
              <a:xfrm>
                <a:off x="3744" y="2349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Oval 50"/>
              <p:cNvSpPr>
                <a:spLocks noChangeArrowheads="1"/>
              </p:cNvSpPr>
              <p:nvPr/>
            </p:nvSpPr>
            <p:spPr bwMode="auto">
              <a:xfrm>
                <a:off x="3888" y="2229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Oval 51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Oval 52"/>
              <p:cNvSpPr>
                <a:spLocks noChangeArrowheads="1"/>
              </p:cNvSpPr>
              <p:nvPr/>
            </p:nvSpPr>
            <p:spPr bwMode="auto">
              <a:xfrm>
                <a:off x="4267" y="2352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Oval 53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Text Box 54"/>
              <p:cNvSpPr txBox="1">
                <a:spLocks noChangeArrowheads="1"/>
              </p:cNvSpPr>
              <p:nvPr/>
            </p:nvSpPr>
            <p:spPr bwMode="auto">
              <a:xfrm>
                <a:off x="3860" y="2246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+4</a:t>
                </a:r>
              </a:p>
            </p:txBody>
          </p:sp>
        </p:grpSp>
        <p:grpSp>
          <p:nvGrpSpPr>
            <p:cNvPr id="41" name="Group 55"/>
            <p:cNvGrpSpPr>
              <a:grpSpLocks/>
            </p:cNvGrpSpPr>
            <p:nvPr/>
          </p:nvGrpSpPr>
          <p:grpSpPr bwMode="auto">
            <a:xfrm>
              <a:off x="1392" y="2685"/>
              <a:ext cx="576" cy="531"/>
              <a:chOff x="3744" y="2112"/>
              <a:chExt cx="576" cy="531"/>
            </a:xfrm>
          </p:grpSpPr>
          <p:sp>
            <p:nvSpPr>
              <p:cNvPr id="82" name="Oval 56"/>
              <p:cNvSpPr>
                <a:spLocks noChangeArrowheads="1"/>
              </p:cNvSpPr>
              <p:nvPr/>
            </p:nvSpPr>
            <p:spPr bwMode="auto">
              <a:xfrm>
                <a:off x="3744" y="2349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Oval 57"/>
              <p:cNvSpPr>
                <a:spLocks noChangeArrowheads="1"/>
              </p:cNvSpPr>
              <p:nvPr/>
            </p:nvSpPr>
            <p:spPr bwMode="auto">
              <a:xfrm>
                <a:off x="3888" y="2229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Oval 58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Oval 59"/>
              <p:cNvSpPr>
                <a:spLocks noChangeArrowheads="1"/>
              </p:cNvSpPr>
              <p:nvPr/>
            </p:nvSpPr>
            <p:spPr bwMode="auto">
              <a:xfrm>
                <a:off x="4267" y="2352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Oval 60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Text Box 61"/>
              <p:cNvSpPr txBox="1">
                <a:spLocks noChangeArrowheads="1"/>
              </p:cNvSpPr>
              <p:nvPr/>
            </p:nvSpPr>
            <p:spPr bwMode="auto">
              <a:xfrm>
                <a:off x="3860" y="2246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+4</a:t>
                </a:r>
              </a:p>
            </p:txBody>
          </p:sp>
        </p:grpSp>
        <p:grpSp>
          <p:nvGrpSpPr>
            <p:cNvPr id="42" name="Group 62"/>
            <p:cNvGrpSpPr>
              <a:grpSpLocks/>
            </p:cNvGrpSpPr>
            <p:nvPr/>
          </p:nvGrpSpPr>
          <p:grpSpPr bwMode="auto">
            <a:xfrm>
              <a:off x="3024" y="2685"/>
              <a:ext cx="576" cy="531"/>
              <a:chOff x="3744" y="2112"/>
              <a:chExt cx="576" cy="531"/>
            </a:xfrm>
          </p:grpSpPr>
          <p:sp>
            <p:nvSpPr>
              <p:cNvPr id="76" name="Oval 63"/>
              <p:cNvSpPr>
                <a:spLocks noChangeArrowheads="1"/>
              </p:cNvSpPr>
              <p:nvPr/>
            </p:nvSpPr>
            <p:spPr bwMode="auto">
              <a:xfrm>
                <a:off x="3744" y="2349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Oval 64"/>
              <p:cNvSpPr>
                <a:spLocks noChangeArrowheads="1"/>
              </p:cNvSpPr>
              <p:nvPr/>
            </p:nvSpPr>
            <p:spPr bwMode="auto">
              <a:xfrm>
                <a:off x="3888" y="2229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Oval 65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Oval 66"/>
              <p:cNvSpPr>
                <a:spLocks noChangeArrowheads="1"/>
              </p:cNvSpPr>
              <p:nvPr/>
            </p:nvSpPr>
            <p:spPr bwMode="auto">
              <a:xfrm>
                <a:off x="4267" y="2352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Oval 67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68"/>
              <p:cNvSpPr txBox="1">
                <a:spLocks noChangeArrowheads="1"/>
              </p:cNvSpPr>
              <p:nvPr/>
            </p:nvSpPr>
            <p:spPr bwMode="auto">
              <a:xfrm>
                <a:off x="3860" y="2246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+4</a:t>
                </a:r>
              </a:p>
            </p:txBody>
          </p:sp>
        </p:grpSp>
        <p:grpSp>
          <p:nvGrpSpPr>
            <p:cNvPr id="43" name="Group 69"/>
            <p:cNvGrpSpPr>
              <a:grpSpLocks/>
            </p:cNvGrpSpPr>
            <p:nvPr/>
          </p:nvGrpSpPr>
          <p:grpSpPr bwMode="auto">
            <a:xfrm>
              <a:off x="2208" y="1872"/>
              <a:ext cx="576" cy="531"/>
              <a:chOff x="3744" y="2112"/>
              <a:chExt cx="576" cy="531"/>
            </a:xfrm>
          </p:grpSpPr>
          <p:sp>
            <p:nvSpPr>
              <p:cNvPr id="70" name="Oval 70"/>
              <p:cNvSpPr>
                <a:spLocks noChangeArrowheads="1"/>
              </p:cNvSpPr>
              <p:nvPr/>
            </p:nvSpPr>
            <p:spPr bwMode="auto">
              <a:xfrm>
                <a:off x="3744" y="2349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Oval 71"/>
              <p:cNvSpPr>
                <a:spLocks noChangeArrowheads="1"/>
              </p:cNvSpPr>
              <p:nvPr/>
            </p:nvSpPr>
            <p:spPr bwMode="auto">
              <a:xfrm>
                <a:off x="3888" y="2229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Oval 72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Oval 73"/>
              <p:cNvSpPr>
                <a:spLocks noChangeArrowheads="1"/>
              </p:cNvSpPr>
              <p:nvPr/>
            </p:nvSpPr>
            <p:spPr bwMode="auto">
              <a:xfrm>
                <a:off x="4267" y="2352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Oval 74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Text Box 75"/>
              <p:cNvSpPr txBox="1">
                <a:spLocks noChangeArrowheads="1"/>
              </p:cNvSpPr>
              <p:nvPr/>
            </p:nvSpPr>
            <p:spPr bwMode="auto">
              <a:xfrm>
                <a:off x="3860" y="2246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+4</a:t>
                </a:r>
              </a:p>
            </p:txBody>
          </p:sp>
        </p:grpSp>
        <p:grpSp>
          <p:nvGrpSpPr>
            <p:cNvPr id="44" name="Group 76"/>
            <p:cNvGrpSpPr>
              <a:grpSpLocks/>
            </p:cNvGrpSpPr>
            <p:nvPr/>
          </p:nvGrpSpPr>
          <p:grpSpPr bwMode="auto">
            <a:xfrm>
              <a:off x="2208" y="1104"/>
              <a:ext cx="576" cy="531"/>
              <a:chOff x="3744" y="2112"/>
              <a:chExt cx="576" cy="531"/>
            </a:xfrm>
          </p:grpSpPr>
          <p:sp>
            <p:nvSpPr>
              <p:cNvPr id="64" name="Oval 77"/>
              <p:cNvSpPr>
                <a:spLocks noChangeArrowheads="1"/>
              </p:cNvSpPr>
              <p:nvPr/>
            </p:nvSpPr>
            <p:spPr bwMode="auto">
              <a:xfrm>
                <a:off x="3744" y="2349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Oval 78"/>
              <p:cNvSpPr>
                <a:spLocks noChangeArrowheads="1"/>
              </p:cNvSpPr>
              <p:nvPr/>
            </p:nvSpPr>
            <p:spPr bwMode="auto">
              <a:xfrm>
                <a:off x="3888" y="2229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Oval 79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Oval 80"/>
              <p:cNvSpPr>
                <a:spLocks noChangeArrowheads="1"/>
              </p:cNvSpPr>
              <p:nvPr/>
            </p:nvSpPr>
            <p:spPr bwMode="auto">
              <a:xfrm>
                <a:off x="4267" y="2352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81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Text Box 82"/>
              <p:cNvSpPr txBox="1">
                <a:spLocks noChangeArrowheads="1"/>
              </p:cNvSpPr>
              <p:nvPr/>
            </p:nvSpPr>
            <p:spPr bwMode="auto">
              <a:xfrm>
                <a:off x="3860" y="2246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+4</a:t>
                </a:r>
              </a:p>
            </p:txBody>
          </p:sp>
        </p:grpSp>
        <p:grpSp>
          <p:nvGrpSpPr>
            <p:cNvPr id="45" name="Group 83"/>
            <p:cNvGrpSpPr>
              <a:grpSpLocks/>
            </p:cNvGrpSpPr>
            <p:nvPr/>
          </p:nvGrpSpPr>
          <p:grpSpPr bwMode="auto">
            <a:xfrm>
              <a:off x="1392" y="1872"/>
              <a:ext cx="576" cy="531"/>
              <a:chOff x="3744" y="2112"/>
              <a:chExt cx="576" cy="531"/>
            </a:xfrm>
          </p:grpSpPr>
          <p:sp>
            <p:nvSpPr>
              <p:cNvPr id="58" name="Oval 84"/>
              <p:cNvSpPr>
                <a:spLocks noChangeArrowheads="1"/>
              </p:cNvSpPr>
              <p:nvPr/>
            </p:nvSpPr>
            <p:spPr bwMode="auto">
              <a:xfrm>
                <a:off x="3744" y="2349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Oval 85"/>
              <p:cNvSpPr>
                <a:spLocks noChangeArrowheads="1"/>
              </p:cNvSpPr>
              <p:nvPr/>
            </p:nvSpPr>
            <p:spPr bwMode="auto">
              <a:xfrm>
                <a:off x="3888" y="2229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86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Oval 87"/>
              <p:cNvSpPr>
                <a:spLocks noChangeArrowheads="1"/>
              </p:cNvSpPr>
              <p:nvPr/>
            </p:nvSpPr>
            <p:spPr bwMode="auto">
              <a:xfrm>
                <a:off x="4267" y="2352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Oval 88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Text Box 89"/>
              <p:cNvSpPr txBox="1">
                <a:spLocks noChangeArrowheads="1"/>
              </p:cNvSpPr>
              <p:nvPr/>
            </p:nvSpPr>
            <p:spPr bwMode="auto">
              <a:xfrm>
                <a:off x="3860" y="2246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+4</a:t>
                </a:r>
              </a:p>
            </p:txBody>
          </p:sp>
        </p:grpSp>
        <p:grpSp>
          <p:nvGrpSpPr>
            <p:cNvPr id="46" name="Group 90"/>
            <p:cNvGrpSpPr>
              <a:grpSpLocks/>
            </p:cNvGrpSpPr>
            <p:nvPr/>
          </p:nvGrpSpPr>
          <p:grpSpPr bwMode="auto">
            <a:xfrm>
              <a:off x="1392" y="1107"/>
              <a:ext cx="576" cy="531"/>
              <a:chOff x="3744" y="2112"/>
              <a:chExt cx="576" cy="531"/>
            </a:xfrm>
          </p:grpSpPr>
          <p:sp>
            <p:nvSpPr>
              <p:cNvPr id="52" name="Oval 91"/>
              <p:cNvSpPr>
                <a:spLocks noChangeArrowheads="1"/>
              </p:cNvSpPr>
              <p:nvPr/>
            </p:nvSpPr>
            <p:spPr bwMode="auto">
              <a:xfrm>
                <a:off x="3744" y="2349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Oval 92"/>
              <p:cNvSpPr>
                <a:spLocks noChangeArrowheads="1"/>
              </p:cNvSpPr>
              <p:nvPr/>
            </p:nvSpPr>
            <p:spPr bwMode="auto">
              <a:xfrm>
                <a:off x="3888" y="2229"/>
                <a:ext cx="293" cy="289"/>
              </a:xfrm>
              <a:prstGeom prst="ellipse">
                <a:avLst/>
              </a:prstGeom>
              <a:solidFill>
                <a:srgbClr val="FFFF66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Oval 93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Oval 94"/>
              <p:cNvSpPr>
                <a:spLocks noChangeArrowheads="1"/>
              </p:cNvSpPr>
              <p:nvPr/>
            </p:nvSpPr>
            <p:spPr bwMode="auto">
              <a:xfrm>
                <a:off x="4267" y="2352"/>
                <a:ext cx="53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95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52" cy="5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Text Box 96"/>
              <p:cNvSpPr txBox="1">
                <a:spLocks noChangeArrowheads="1"/>
              </p:cNvSpPr>
              <p:nvPr/>
            </p:nvSpPr>
            <p:spPr bwMode="auto">
              <a:xfrm>
                <a:off x="3860" y="2246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+4</a:t>
                </a:r>
              </a:p>
            </p:txBody>
          </p:sp>
        </p:grpSp>
        <p:sp>
          <p:nvSpPr>
            <p:cNvPr id="47" name="Freeform 97"/>
            <p:cNvSpPr>
              <a:spLocks/>
            </p:cNvSpPr>
            <p:nvPr/>
          </p:nvSpPr>
          <p:spPr bwMode="auto">
            <a:xfrm>
              <a:off x="3168" y="3024"/>
              <a:ext cx="96" cy="288"/>
            </a:xfrm>
            <a:custGeom>
              <a:avLst/>
              <a:gdLst>
                <a:gd name="T0" fmla="*/ 144 w 144"/>
                <a:gd name="T1" fmla="*/ 0 h 240"/>
                <a:gd name="T2" fmla="*/ 48 w 144"/>
                <a:gd name="T3" fmla="*/ 96 h 240"/>
                <a:gd name="T4" fmla="*/ 0 w 1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08" y="28"/>
                    <a:pt x="72" y="56"/>
                    <a:pt x="48" y="96"/>
                  </a:cubicBezTo>
                  <a:cubicBezTo>
                    <a:pt x="24" y="136"/>
                    <a:pt x="8" y="216"/>
                    <a:pt x="0" y="24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98"/>
            <p:cNvSpPr>
              <a:spLocks/>
            </p:cNvSpPr>
            <p:nvPr/>
          </p:nvSpPr>
          <p:spPr bwMode="auto">
            <a:xfrm rot="3287629">
              <a:off x="3504" y="2688"/>
              <a:ext cx="96" cy="288"/>
            </a:xfrm>
            <a:custGeom>
              <a:avLst/>
              <a:gdLst>
                <a:gd name="T0" fmla="*/ 144 w 144"/>
                <a:gd name="T1" fmla="*/ 0 h 240"/>
                <a:gd name="T2" fmla="*/ 48 w 144"/>
                <a:gd name="T3" fmla="*/ 96 h 240"/>
                <a:gd name="T4" fmla="*/ 0 w 1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08" y="28"/>
                    <a:pt x="72" y="56"/>
                    <a:pt x="48" y="96"/>
                  </a:cubicBezTo>
                  <a:cubicBezTo>
                    <a:pt x="24" y="136"/>
                    <a:pt x="8" y="216"/>
                    <a:pt x="0" y="24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99"/>
            <p:cNvSpPr>
              <a:spLocks/>
            </p:cNvSpPr>
            <p:nvPr/>
          </p:nvSpPr>
          <p:spPr bwMode="auto">
            <a:xfrm rot="4881532">
              <a:off x="1344" y="2688"/>
              <a:ext cx="96" cy="288"/>
            </a:xfrm>
            <a:custGeom>
              <a:avLst/>
              <a:gdLst>
                <a:gd name="T0" fmla="*/ 144 w 144"/>
                <a:gd name="T1" fmla="*/ 0 h 240"/>
                <a:gd name="T2" fmla="*/ 48 w 144"/>
                <a:gd name="T3" fmla="*/ 96 h 240"/>
                <a:gd name="T4" fmla="*/ 0 w 1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08" y="28"/>
                    <a:pt x="72" y="56"/>
                    <a:pt x="48" y="96"/>
                  </a:cubicBezTo>
                  <a:cubicBezTo>
                    <a:pt x="24" y="136"/>
                    <a:pt x="8" y="216"/>
                    <a:pt x="0" y="24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100"/>
            <p:cNvSpPr>
              <a:spLocks/>
            </p:cNvSpPr>
            <p:nvPr/>
          </p:nvSpPr>
          <p:spPr bwMode="auto">
            <a:xfrm rot="8928615">
              <a:off x="1747" y="3066"/>
              <a:ext cx="48" cy="192"/>
            </a:xfrm>
            <a:custGeom>
              <a:avLst/>
              <a:gdLst>
                <a:gd name="T0" fmla="*/ 144 w 144"/>
                <a:gd name="T1" fmla="*/ 0 h 240"/>
                <a:gd name="T2" fmla="*/ 48 w 144"/>
                <a:gd name="T3" fmla="*/ 96 h 240"/>
                <a:gd name="T4" fmla="*/ 0 w 1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08" y="28"/>
                    <a:pt x="72" y="56"/>
                    <a:pt x="48" y="96"/>
                  </a:cubicBezTo>
                  <a:cubicBezTo>
                    <a:pt x="24" y="136"/>
                    <a:pt x="8" y="216"/>
                    <a:pt x="0" y="24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1"/>
            <p:cNvSpPr>
              <a:spLocks/>
            </p:cNvSpPr>
            <p:nvPr/>
          </p:nvSpPr>
          <p:spPr bwMode="auto">
            <a:xfrm rot="-2293138">
              <a:off x="3168" y="960"/>
              <a:ext cx="96" cy="288"/>
            </a:xfrm>
            <a:custGeom>
              <a:avLst/>
              <a:gdLst>
                <a:gd name="T0" fmla="*/ 144 w 144"/>
                <a:gd name="T1" fmla="*/ 0 h 240"/>
                <a:gd name="T2" fmla="*/ 48 w 144"/>
                <a:gd name="T3" fmla="*/ 96 h 240"/>
                <a:gd name="T4" fmla="*/ 0 w 1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08" y="28"/>
                    <a:pt x="72" y="56"/>
                    <a:pt x="48" y="96"/>
                  </a:cubicBezTo>
                  <a:cubicBezTo>
                    <a:pt x="24" y="136"/>
                    <a:pt x="8" y="216"/>
                    <a:pt x="0" y="24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" name="Text Box 102"/>
          <p:cNvSpPr txBox="1">
            <a:spLocks noChangeArrowheads="1"/>
          </p:cNvSpPr>
          <p:nvPr/>
        </p:nvSpPr>
        <p:spPr bwMode="auto">
          <a:xfrm>
            <a:off x="304800" y="1187450"/>
            <a:ext cx="83820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600" b="1" dirty="0">
                <a:solidFill>
                  <a:schemeClr val="accent2"/>
                </a:solidFill>
              </a:rPr>
              <a:t>      </a:t>
            </a:r>
            <a:r>
              <a:rPr lang="zh-CN" altLang="en-US" sz="2600" b="1" dirty="0">
                <a:solidFill>
                  <a:srgbClr val="FF0000"/>
                </a:solidFill>
              </a:rPr>
              <a:t>完全纯净的、不含其他杂质且具有晶体结构的半导体称为本征半导体</a:t>
            </a:r>
            <a:r>
              <a:rPr lang="zh-CN" altLang="en-US" sz="2600" b="1" dirty="0">
                <a:solidFill>
                  <a:schemeClr val="accent2"/>
                </a:solidFill>
              </a:rPr>
              <a:t>      </a:t>
            </a:r>
          </a:p>
        </p:txBody>
      </p:sp>
      <p:sp>
        <p:nvSpPr>
          <p:cNvPr id="123" name="Text Box 103"/>
          <p:cNvSpPr txBox="1">
            <a:spLocks noChangeArrowheads="1"/>
          </p:cNvSpPr>
          <p:nvPr/>
        </p:nvSpPr>
        <p:spPr bwMode="auto">
          <a:xfrm>
            <a:off x="457200" y="2574925"/>
            <a:ext cx="2590800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00" b="1" dirty="0"/>
              <a:t>将硅或锗材料提纯便形成单晶体，它的原子结构为共价键结构。</a:t>
            </a:r>
          </a:p>
        </p:txBody>
      </p:sp>
      <p:sp>
        <p:nvSpPr>
          <p:cNvPr id="124" name="Text Box 104"/>
          <p:cNvSpPr txBox="1">
            <a:spLocks noChangeArrowheads="1"/>
          </p:cNvSpPr>
          <p:nvPr/>
        </p:nvSpPr>
        <p:spPr bwMode="auto">
          <a:xfrm>
            <a:off x="8247063" y="2514600"/>
            <a:ext cx="439737" cy="10064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价电子</a:t>
            </a:r>
          </a:p>
        </p:txBody>
      </p:sp>
      <p:sp>
        <p:nvSpPr>
          <p:cNvPr id="125" name="Text Box 105"/>
          <p:cNvSpPr txBox="1">
            <a:spLocks noChangeArrowheads="1"/>
          </p:cNvSpPr>
          <p:nvPr/>
        </p:nvSpPr>
        <p:spPr bwMode="auto">
          <a:xfrm>
            <a:off x="3657600" y="2971800"/>
            <a:ext cx="457200" cy="10064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共价键</a:t>
            </a:r>
          </a:p>
        </p:txBody>
      </p:sp>
      <p:sp>
        <p:nvSpPr>
          <p:cNvPr id="126" name="Text Box 106"/>
          <p:cNvSpPr txBox="1">
            <a:spLocks noChangeArrowheads="1"/>
          </p:cNvSpPr>
          <p:nvPr/>
        </p:nvSpPr>
        <p:spPr bwMode="auto">
          <a:xfrm>
            <a:off x="4343400" y="5805488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rgbClr val="FF00FF"/>
                </a:solidFill>
                <a:ea typeface="黑体" panose="02010609060101010101" pitchFamily="49" charset="-122"/>
              </a:rPr>
              <a:t>图 1.1.1　本征半导体结构示意图</a:t>
            </a:r>
          </a:p>
        </p:txBody>
      </p:sp>
      <p:sp>
        <p:nvSpPr>
          <p:cNvPr id="127" name="Line 107"/>
          <p:cNvSpPr>
            <a:spLocks noChangeShapeType="1"/>
          </p:cNvSpPr>
          <p:nvPr/>
        </p:nvSpPr>
        <p:spPr bwMode="auto">
          <a:xfrm flipV="1">
            <a:off x="4114800" y="2895600"/>
            <a:ext cx="609600" cy="3508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" name="Line 108"/>
          <p:cNvSpPr>
            <a:spLocks noChangeShapeType="1"/>
          </p:cNvSpPr>
          <p:nvPr/>
        </p:nvSpPr>
        <p:spPr bwMode="auto">
          <a:xfrm>
            <a:off x="4114800" y="3581400"/>
            <a:ext cx="685800" cy="395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" name="Line 109"/>
          <p:cNvSpPr>
            <a:spLocks noChangeShapeType="1"/>
          </p:cNvSpPr>
          <p:nvPr/>
        </p:nvSpPr>
        <p:spPr bwMode="auto">
          <a:xfrm>
            <a:off x="7543800" y="2778125"/>
            <a:ext cx="6858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" name="Line 110"/>
          <p:cNvSpPr>
            <a:spLocks noChangeShapeType="1"/>
          </p:cNvSpPr>
          <p:nvPr/>
        </p:nvSpPr>
        <p:spPr bwMode="auto">
          <a:xfrm flipV="1">
            <a:off x="7561263" y="3089275"/>
            <a:ext cx="6858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" name="Rectangle 111"/>
          <p:cNvSpPr>
            <a:spLocks noChangeArrowheads="1"/>
          </p:cNvSpPr>
          <p:nvPr/>
        </p:nvSpPr>
        <p:spPr bwMode="auto">
          <a:xfrm>
            <a:off x="2692400" y="470424"/>
            <a:ext cx="508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</a:rPr>
              <a:t>二</a:t>
            </a:r>
            <a:r>
              <a:rPr lang="zh-CN" altLang="en-US" sz="3200" b="1" dirty="0">
                <a:solidFill>
                  <a:schemeClr val="accent2"/>
                </a:solidFill>
                <a:ea typeface=""/>
                <a:cs typeface=""/>
              </a:rPr>
              <a:t>、本征半导体的</a:t>
            </a:r>
            <a:r>
              <a:rPr lang="zh-CN" altLang="en-US" sz="3200" b="1" dirty="0">
                <a:solidFill>
                  <a:schemeClr val="accent2"/>
                </a:solidFill>
              </a:rPr>
              <a:t>晶体</a:t>
            </a:r>
            <a:r>
              <a:rPr lang="zh-CN" altLang="en-US" sz="3200" b="1" dirty="0">
                <a:solidFill>
                  <a:schemeClr val="accent2"/>
                </a:solidFill>
                <a:ea typeface=""/>
                <a:cs typeface=""/>
              </a:rPr>
              <a:t>结构</a:t>
            </a:r>
          </a:p>
        </p:txBody>
      </p:sp>
      <p:sp>
        <p:nvSpPr>
          <p:cNvPr id="132" name="Text Box 112"/>
          <p:cNvSpPr txBox="1">
            <a:spLocks noChangeArrowheads="1"/>
          </p:cNvSpPr>
          <p:nvPr/>
        </p:nvSpPr>
        <p:spPr bwMode="auto">
          <a:xfrm>
            <a:off x="304800" y="5127625"/>
            <a:ext cx="3810000" cy="10445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00" b="1"/>
              <a:t>当温度 </a:t>
            </a:r>
            <a:r>
              <a:rPr lang="en-US" altLang="zh-CN" sz="2600" b="1" i="1"/>
              <a:t>T </a:t>
            </a:r>
            <a:r>
              <a:rPr lang="en-US" altLang="zh-CN" sz="2600" b="1"/>
              <a:t>= 0</a:t>
            </a:r>
            <a:r>
              <a:rPr lang="en-US" altLang="zh-CN" sz="2600" b="1" i="1"/>
              <a:t> </a:t>
            </a:r>
            <a:r>
              <a:rPr lang="en-US" altLang="zh-CN" sz="2600" b="1"/>
              <a:t>K </a:t>
            </a:r>
            <a:r>
              <a:rPr lang="zh-CN" altLang="en-US" sz="2600" b="1"/>
              <a:t>时，半导体不导电，如同绝缘体。</a:t>
            </a:r>
          </a:p>
        </p:txBody>
      </p:sp>
    </p:spTree>
    <p:extLst>
      <p:ext uri="{BB962C8B-B14F-4D97-AF65-F5344CB8AC3E}">
        <p14:creationId xmlns:p14="http://schemas.microsoft.com/office/powerpoint/2010/main" val="121080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133" name="Text Box 2"/>
          <p:cNvSpPr txBox="1">
            <a:spLocks noChangeArrowheads="1"/>
          </p:cNvSpPr>
          <p:nvPr/>
        </p:nvSpPr>
        <p:spPr bwMode="auto">
          <a:xfrm>
            <a:off x="3086100" y="531019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1.1.2　杂质半导体</a:t>
            </a:r>
          </a:p>
        </p:txBody>
      </p:sp>
      <p:sp>
        <p:nvSpPr>
          <p:cNvPr id="134" name="Text Box 3"/>
          <p:cNvSpPr txBox="1">
            <a:spLocks noChangeArrowheads="1"/>
          </p:cNvSpPr>
          <p:nvPr/>
        </p:nvSpPr>
        <p:spPr bwMode="auto">
          <a:xfrm>
            <a:off x="1219200" y="1949450"/>
            <a:ext cx="3429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chemeClr val="accent2"/>
                </a:solidFill>
              </a:rPr>
              <a:t>杂质半导体有两种</a:t>
            </a:r>
            <a:endParaRPr lang="zh-CN" altLang="en-US" sz="2600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AutoShape 4"/>
          <p:cNvSpPr>
            <a:spLocks/>
          </p:cNvSpPr>
          <p:nvPr/>
        </p:nvSpPr>
        <p:spPr bwMode="auto">
          <a:xfrm>
            <a:off x="4343400" y="1803400"/>
            <a:ext cx="228600" cy="776288"/>
          </a:xfrm>
          <a:prstGeom prst="leftBrace">
            <a:avLst>
              <a:gd name="adj1" fmla="val 28299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Text Box 5"/>
          <p:cNvSpPr txBox="1">
            <a:spLocks noChangeArrowheads="1"/>
          </p:cNvSpPr>
          <p:nvPr/>
        </p:nvSpPr>
        <p:spPr bwMode="auto">
          <a:xfrm>
            <a:off x="4724400" y="1630363"/>
            <a:ext cx="2514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/>
              <a:t>N </a:t>
            </a:r>
            <a:r>
              <a:rPr lang="zh-CN" altLang="en-US" sz="2600" b="1"/>
              <a:t>型半导体</a:t>
            </a:r>
          </a:p>
        </p:txBody>
      </p:sp>
      <p:sp>
        <p:nvSpPr>
          <p:cNvPr id="137" name="Text Box 6"/>
          <p:cNvSpPr txBox="1">
            <a:spLocks noChangeArrowheads="1"/>
          </p:cNvSpPr>
          <p:nvPr/>
        </p:nvSpPr>
        <p:spPr bwMode="auto">
          <a:xfrm>
            <a:off x="4724400" y="2239963"/>
            <a:ext cx="2514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/>
              <a:t>P </a:t>
            </a:r>
            <a:r>
              <a:rPr lang="zh-CN" altLang="en-US" sz="2600" b="1"/>
              <a:t>型半导体</a:t>
            </a:r>
          </a:p>
        </p:txBody>
      </p:sp>
      <p:sp>
        <p:nvSpPr>
          <p:cNvPr id="138" name="Text Box 7"/>
          <p:cNvSpPr txBox="1">
            <a:spLocks noChangeArrowheads="1"/>
          </p:cNvSpPr>
          <p:nvPr/>
        </p:nvSpPr>
        <p:spPr bwMode="auto">
          <a:xfrm>
            <a:off x="1295400" y="286385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一、 </a:t>
            </a:r>
            <a:r>
              <a:rPr lang="en-US" altLang="zh-CN" sz="2800" b="1">
                <a:solidFill>
                  <a:srgbClr val="0000FF"/>
                </a:solidFill>
              </a:rPr>
              <a:t>N </a:t>
            </a:r>
            <a:r>
              <a:rPr lang="zh-CN" altLang="en-US" sz="2800" b="1">
                <a:solidFill>
                  <a:srgbClr val="0000FF"/>
                </a:solidFill>
              </a:rPr>
              <a:t>型半导体(</a:t>
            </a:r>
            <a:r>
              <a:rPr lang="en-US" altLang="zh-CN" sz="2800" b="1">
                <a:solidFill>
                  <a:srgbClr val="0000FF"/>
                </a:solidFill>
              </a:rPr>
              <a:t>Negative)</a:t>
            </a:r>
          </a:p>
        </p:txBody>
      </p:sp>
      <p:sp>
        <p:nvSpPr>
          <p:cNvPr id="139" name="Text Box 8"/>
          <p:cNvSpPr txBox="1">
            <a:spLocks noChangeArrowheads="1"/>
          </p:cNvSpPr>
          <p:nvPr/>
        </p:nvSpPr>
        <p:spPr bwMode="auto">
          <a:xfrm>
            <a:off x="609600" y="3505200"/>
            <a:ext cx="7924800" cy="163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600" b="1" dirty="0"/>
              <a:t>　　在硅或锗的晶体中掺入少量的 </a:t>
            </a:r>
            <a:r>
              <a:rPr lang="zh-CN" altLang="en-US" sz="2600" b="1" dirty="0">
                <a:solidFill>
                  <a:srgbClr val="FF0000"/>
                </a:solidFill>
              </a:rPr>
              <a:t>5 价</a:t>
            </a:r>
            <a:r>
              <a:rPr lang="zh-CN" altLang="en-US" sz="2600" b="1" dirty="0"/>
              <a:t>杂质元素，如　　磷、锑、砷等，即构成 </a:t>
            </a:r>
            <a:r>
              <a:rPr lang="en-US" altLang="zh-CN" sz="2600" b="1" dirty="0">
                <a:solidFill>
                  <a:srgbClr val="FF0000"/>
                </a:solidFill>
              </a:rPr>
              <a:t>N </a:t>
            </a:r>
            <a:r>
              <a:rPr lang="zh-CN" altLang="en-US" sz="2600" b="1" dirty="0">
                <a:solidFill>
                  <a:srgbClr val="FF0000"/>
                </a:solidFill>
              </a:rPr>
              <a:t>型半导体</a:t>
            </a:r>
            <a:r>
              <a:rPr lang="zh-CN" altLang="en-US" sz="2600" b="1" dirty="0">
                <a:latin typeface="宋体" panose="02010600030101010101" pitchFamily="2" charset="-122"/>
              </a:rPr>
              <a:t>(</a:t>
            </a:r>
            <a:r>
              <a:rPr lang="zh-CN" altLang="en-US" sz="2600" b="1" dirty="0"/>
              <a:t>或称电子型　　半导体</a:t>
            </a:r>
            <a:r>
              <a:rPr lang="zh-CN" altLang="en-US" sz="2600" b="1" dirty="0">
                <a:latin typeface="宋体" panose="02010600030101010101" pitchFamily="2" charset="-122"/>
              </a:rPr>
              <a:t>)</a:t>
            </a:r>
            <a:r>
              <a:rPr lang="zh-CN" altLang="en-US" sz="2600" b="1" dirty="0"/>
              <a:t>。</a:t>
            </a:r>
          </a:p>
        </p:txBody>
      </p:sp>
      <p:sp>
        <p:nvSpPr>
          <p:cNvPr id="140" name="Text Box 9"/>
          <p:cNvSpPr txBox="1">
            <a:spLocks noChangeArrowheads="1"/>
          </p:cNvSpPr>
          <p:nvPr/>
        </p:nvSpPr>
        <p:spPr bwMode="auto">
          <a:xfrm>
            <a:off x="1524000" y="5597525"/>
            <a:ext cx="7010400" cy="498475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solidFill>
                  <a:srgbClr val="9900FF"/>
                </a:solidFill>
              </a:rPr>
              <a:t>常用的 5 价杂质元素有磷、锑、砷等。</a:t>
            </a:r>
          </a:p>
        </p:txBody>
      </p:sp>
    </p:spTree>
    <p:extLst>
      <p:ext uri="{BB962C8B-B14F-4D97-AF65-F5344CB8AC3E}">
        <p14:creationId xmlns:p14="http://schemas.microsoft.com/office/powerpoint/2010/main" val="384772828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3122</Words>
  <Application>Microsoft Office PowerPoint</Application>
  <PresentationFormat>全屏显示(4:3)</PresentationFormat>
  <Paragraphs>741</Paragraphs>
  <Slides>42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黑体</vt:lpstr>
      <vt:lpstr>华文细黑</vt:lpstr>
      <vt:lpstr>楷体_GB2312</vt:lpstr>
      <vt:lpstr>隶书</vt:lpstr>
      <vt:lpstr>宋体</vt:lpstr>
      <vt:lpstr>微软雅黑</vt:lpstr>
      <vt:lpstr>Arial</vt:lpstr>
      <vt:lpstr>Calibri</vt:lpstr>
      <vt:lpstr>Helvetica</vt:lpstr>
      <vt:lpstr>Times New Roman</vt:lpstr>
      <vt:lpstr>Verdana</vt:lpstr>
      <vt:lpstr>Wingdings</vt:lpstr>
      <vt:lpstr>Wingdings 2</vt:lpstr>
      <vt:lpstr>自定义设计方案</vt:lpstr>
      <vt:lpstr>实验室PPT模版2013 beta1</vt:lpstr>
      <vt:lpstr>1_自定义设计方案</vt:lpstr>
      <vt:lpstr>BMP 图象</vt:lpstr>
      <vt:lpstr>Visio</vt:lpstr>
      <vt:lpstr>计算机逻辑设计基础实验</vt:lpstr>
      <vt:lpstr>提  纲</vt:lpstr>
      <vt:lpstr>实验目的</vt:lpstr>
      <vt:lpstr>实验设备与材料</vt:lpstr>
      <vt:lpstr>实验任务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二极管构成“与”门电路</vt:lpstr>
      <vt:lpstr>二极管构成“与”门电路</vt:lpstr>
      <vt:lpstr>二极管构成“与”门电路</vt:lpstr>
      <vt:lpstr>二极管构成“或”门电路</vt:lpstr>
      <vt:lpstr>二极管构成“或”门电路</vt:lpstr>
      <vt:lpstr>三极管组成“非”门电路</vt:lpstr>
      <vt:lpstr>二极管和三极管组成“与非”门电路</vt:lpstr>
      <vt:lpstr>二极管和三极管组成“与非”门电路</vt:lpstr>
      <vt:lpstr>二极管和三极管组成“与非”门电路</vt:lpstr>
      <vt:lpstr>实验内容与测试步骤</vt:lpstr>
      <vt:lpstr>用二极管实现正逻辑“与门”</vt:lpstr>
      <vt:lpstr>产生高低电平</vt:lpstr>
      <vt:lpstr>用二极管实现正逻辑“或门”</vt:lpstr>
      <vt:lpstr>三极管极性测量</vt:lpstr>
      <vt:lpstr>用三极管实现正逻辑“非门”</vt:lpstr>
      <vt:lpstr>用晶体管实现正逻辑“与非门”</vt:lpstr>
      <vt:lpstr>S1～S6开关图</vt:lpstr>
      <vt:lpstr>S1～S6开关内部接线图</vt:lpstr>
      <vt:lpstr>元器件在实验板上有标记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02 Proton</cp:lastModifiedBy>
  <cp:revision>280</cp:revision>
  <dcterms:created xsi:type="dcterms:W3CDTF">2011-08-03T07:44:17Z</dcterms:created>
  <dcterms:modified xsi:type="dcterms:W3CDTF">2023-10-17T16:47:41Z</dcterms:modified>
</cp:coreProperties>
</file>