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42"/>
  </p:notesMasterIdLst>
  <p:sldIdLst>
    <p:sldId id="256" r:id="rId4"/>
    <p:sldId id="270" r:id="rId5"/>
    <p:sldId id="271" r:id="rId6"/>
    <p:sldId id="272" r:id="rId7"/>
    <p:sldId id="273" r:id="rId8"/>
    <p:sldId id="313" r:id="rId9"/>
    <p:sldId id="360" r:id="rId10"/>
    <p:sldId id="359" r:id="rId11"/>
    <p:sldId id="364" r:id="rId12"/>
    <p:sldId id="361" r:id="rId13"/>
    <p:sldId id="365" r:id="rId14"/>
    <p:sldId id="389" r:id="rId15"/>
    <p:sldId id="388" r:id="rId16"/>
    <p:sldId id="382" r:id="rId17"/>
    <p:sldId id="381" r:id="rId18"/>
    <p:sldId id="383" r:id="rId19"/>
    <p:sldId id="384" r:id="rId20"/>
    <p:sldId id="391" r:id="rId21"/>
    <p:sldId id="380" r:id="rId22"/>
    <p:sldId id="390" r:id="rId23"/>
    <p:sldId id="363" r:id="rId24"/>
    <p:sldId id="393" r:id="rId25"/>
    <p:sldId id="394" r:id="rId26"/>
    <p:sldId id="395" r:id="rId27"/>
    <p:sldId id="385" r:id="rId28"/>
    <p:sldId id="387" r:id="rId29"/>
    <p:sldId id="386" r:id="rId30"/>
    <p:sldId id="284" r:id="rId31"/>
    <p:sldId id="318" r:id="rId32"/>
    <p:sldId id="368" r:id="rId33"/>
    <p:sldId id="367" r:id="rId34"/>
    <p:sldId id="358" r:id="rId35"/>
    <p:sldId id="366" r:id="rId36"/>
    <p:sldId id="375" r:id="rId37"/>
    <p:sldId id="376" r:id="rId38"/>
    <p:sldId id="396" r:id="rId39"/>
    <p:sldId id="397" r:id="rId40"/>
    <p:sldId id="269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60"/>
            <p14:sldId id="359"/>
            <p14:sldId id="364"/>
            <p14:sldId id="361"/>
            <p14:sldId id="365"/>
            <p14:sldId id="389"/>
            <p14:sldId id="388"/>
            <p14:sldId id="382"/>
            <p14:sldId id="381"/>
            <p14:sldId id="383"/>
            <p14:sldId id="384"/>
            <p14:sldId id="391"/>
            <p14:sldId id="380"/>
            <p14:sldId id="390"/>
            <p14:sldId id="363"/>
            <p14:sldId id="393"/>
            <p14:sldId id="394"/>
            <p14:sldId id="395"/>
            <p14:sldId id="385"/>
            <p14:sldId id="387"/>
            <p14:sldId id="386"/>
            <p14:sldId id="284"/>
            <p14:sldId id="318"/>
            <p14:sldId id="368"/>
            <p14:sldId id="367"/>
            <p14:sldId id="358"/>
            <p14:sldId id="366"/>
            <p14:sldId id="375"/>
            <p14:sldId id="376"/>
            <p14:sldId id="396"/>
            <p14:sldId id="397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82100" autoAdjust="0"/>
  </p:normalViewPr>
  <p:slideViewPr>
    <p:cSldViewPr>
      <p:cViewPr varScale="1">
        <p:scale>
          <a:sx n="68" d="100"/>
          <a:sy n="68" d="100"/>
        </p:scale>
        <p:origin x="63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2022/12/11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4020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353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021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021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021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021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021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021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021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1647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021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6985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1376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tx1"/>
                </a:solidFill>
                <a:ea typeface="宋体" pitchFamily="2" charset="-122"/>
              </a:rPr>
              <a:t>计算机逻辑设计基础实验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211264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董亚波</a:t>
            </a: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dongyb@zju.edu.cn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13</a:t>
            </a:r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移位寄存器设计与应用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带并行输入的右移移位寄存器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249280"/>
              </p:ext>
            </p:extLst>
          </p:nvPr>
        </p:nvGraphicFramePr>
        <p:xfrm>
          <a:off x="1098946" y="1973411"/>
          <a:ext cx="6929438" cy="447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Visio" r:id="rId3" imgW="2548512" imgH="1648484" progId="Visio.Drawing.11">
                  <p:embed/>
                </p:oleObj>
              </mc:Choice>
              <mc:Fallback>
                <p:oleObj name="Visio" r:id="rId3" imgW="2548512" imgH="1648484" progId="Visio.Drawing.11">
                  <p:embed/>
                  <p:pic>
                    <p:nvPicPr>
                      <p:cNvPr id="0" name="并行输入逻辑电路图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946" y="1973411"/>
                        <a:ext cx="6929438" cy="447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5536" y="1423317"/>
            <a:ext cx="8507288" cy="4525963"/>
          </a:xfrm>
        </p:spPr>
        <p:txBody>
          <a:bodyPr/>
          <a:lstStyle/>
          <a:p>
            <a:r>
              <a:rPr lang="zh-CN" altLang="en-US" dirty="0" smtClean="0"/>
              <a:t>数据输入方式</a:t>
            </a:r>
            <a:r>
              <a:rPr lang="zh-CN" altLang="en-US" dirty="0"/>
              <a:t>：串行输入、并行输入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2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带并行输入的</a:t>
            </a:r>
            <a:r>
              <a:rPr lang="en-US" altLang="zh-CN" dirty="0"/>
              <a:t>8</a:t>
            </a:r>
            <a:r>
              <a:rPr lang="zh-CN" altLang="en-US" dirty="0" smtClean="0"/>
              <a:t>位右移移位寄存器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340768"/>
            <a:ext cx="81369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module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itchFamily="49" charset="0"/>
                <a:ea typeface="新宋体" pitchFamily="49" charset="-122"/>
              </a:rPr>
              <a:t>shift_reg</a:t>
            </a:r>
            <a:r>
              <a:rPr lang="en-US" altLang="zh-CN" sz="2400" dirty="0" smtClean="0">
                <a:latin typeface="Consolas" pitchFamily="49" charset="0"/>
                <a:ea typeface="新宋体" pitchFamily="49" charset="-122"/>
              </a:rPr>
              <a:t>(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   input</a:t>
            </a:r>
            <a:r>
              <a:rPr lang="en-US" altLang="zh-CN" sz="2400" dirty="0" smtClean="0">
                <a:latin typeface="Consolas" pitchFamily="49" charset="0"/>
                <a:ea typeface="新宋体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wire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</a:t>
            </a:r>
            <a:r>
              <a:rPr lang="en-US" altLang="zh-CN" sz="2400" dirty="0" err="1">
                <a:latin typeface="Consolas" pitchFamily="49" charset="0"/>
                <a:ea typeface="新宋体" pitchFamily="49" charset="-122"/>
              </a:rPr>
              <a:t>clk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, </a:t>
            </a:r>
            <a:r>
              <a:rPr lang="en-US" altLang="zh-CN" sz="2400" dirty="0" smtClean="0">
                <a:latin typeface="Consolas" pitchFamily="49" charset="0"/>
                <a:ea typeface="新宋体" pitchFamily="49" charset="-122"/>
              </a:rPr>
              <a:t>S_L, </a:t>
            </a:r>
            <a:r>
              <a:rPr lang="en-US" altLang="zh-CN" sz="2400" dirty="0" err="1" smtClean="0">
                <a:latin typeface="Consolas" pitchFamily="49" charset="0"/>
                <a:ea typeface="新宋体" pitchFamily="49" charset="-122"/>
              </a:rPr>
              <a:t>s_in</a:t>
            </a:r>
            <a:r>
              <a:rPr lang="en-US" altLang="zh-CN" sz="2400" dirty="0" smtClean="0">
                <a:latin typeface="Consolas" pitchFamily="49" charset="0"/>
                <a:ea typeface="新宋体" pitchFamily="49" charset="-122"/>
              </a:rPr>
              <a:t>,</a:t>
            </a:r>
            <a:endParaRPr lang="en-US" altLang="zh-CN" sz="2400" dirty="0">
              <a:latin typeface="Consolas" pitchFamily="49" charset="0"/>
              <a:ea typeface="新宋体" pitchFamily="49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 smtClean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    input</a:t>
            </a:r>
            <a:r>
              <a:rPr lang="en-US" altLang="zh-CN" sz="2400" dirty="0" smtClean="0">
                <a:latin typeface="Consolas" pitchFamily="49" charset="0"/>
                <a:ea typeface="新宋体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wire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[7:0] </a:t>
            </a:r>
            <a:r>
              <a:rPr lang="en-US" altLang="zh-CN" sz="2400" dirty="0" err="1" smtClean="0">
                <a:latin typeface="Consolas" pitchFamily="49" charset="0"/>
                <a:ea typeface="新宋体" pitchFamily="49" charset="-122"/>
              </a:rPr>
              <a:t>p_in</a:t>
            </a:r>
            <a:r>
              <a:rPr lang="en-US" altLang="zh-CN" sz="2400" dirty="0" smtClean="0">
                <a:latin typeface="Consolas" pitchFamily="49" charset="0"/>
                <a:ea typeface="新宋体" pitchFamily="49" charset="-122"/>
              </a:rPr>
              <a:t>,</a:t>
            </a:r>
            <a:endParaRPr lang="en-US" altLang="zh-CN" sz="2400" dirty="0">
              <a:latin typeface="Consolas" pitchFamily="49" charset="0"/>
              <a:ea typeface="新宋体" pitchFamily="49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 smtClean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    output</a:t>
            </a:r>
            <a:r>
              <a:rPr lang="en-US" altLang="zh-CN" sz="2400" dirty="0" smtClean="0">
                <a:latin typeface="Consolas" pitchFamily="49" charset="0"/>
                <a:ea typeface="新宋体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wire</a:t>
            </a:r>
            <a:r>
              <a:rPr lang="en-US" altLang="zh-CN" sz="2400" dirty="0">
                <a:latin typeface="Consolas" pitchFamily="49" charset="0"/>
                <a:ea typeface="新宋体" pitchFamily="49" charset="-122"/>
              </a:rPr>
              <a:t> [7:0] Q);</a:t>
            </a:r>
          </a:p>
          <a:p>
            <a:pPr marL="342900" lvl="0" indent="-342900">
              <a:spcBef>
                <a:spcPct val="20000"/>
              </a:spcBef>
            </a:pPr>
            <a:endParaRPr lang="en-US" altLang="zh-CN" sz="2400" dirty="0" smtClean="0">
              <a:solidFill>
                <a:schemeClr val="accent6">
                  <a:lumMod val="50000"/>
                </a:schemeClr>
              </a:solidFill>
              <a:latin typeface="Consolas" pitchFamily="49" charset="0"/>
              <a:ea typeface="新宋体" pitchFamily="49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新宋体" pitchFamily="49" charset="-122"/>
              </a:rPr>
              <a:t>    FD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新宋体" pitchFamily="49" charset="-122"/>
              </a:rPr>
              <a:t>……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新宋体" pitchFamily="49" charset="-122"/>
              </a:rPr>
              <a:t>    OR2……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新宋体" pitchFamily="49" charset="-122"/>
              </a:rPr>
              <a:t>    AND2……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新宋体" pitchFamily="49" charset="-122"/>
              </a:rPr>
              <a:t>    AND2……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新宋体" pitchFamily="49" charset="-122"/>
              </a:rPr>
              <a:t>    INV……</a:t>
            </a:r>
            <a:endParaRPr lang="en-US" altLang="zh-CN" sz="2400" dirty="0" smtClean="0">
              <a:latin typeface="Consolas" pitchFamily="49" charset="0"/>
              <a:ea typeface="新宋体" pitchFamily="49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400" dirty="0" err="1" smtClean="0">
                <a:solidFill>
                  <a:srgbClr val="0000FF"/>
                </a:solidFill>
                <a:latin typeface="Consolas" pitchFamily="49" charset="0"/>
                <a:ea typeface="新宋体" pitchFamily="49" charset="-122"/>
              </a:rPr>
              <a:t>endmodule</a:t>
            </a:r>
            <a:endParaRPr lang="zh-CN" altLang="en-US" sz="2400" dirty="0">
              <a:solidFill>
                <a:srgbClr val="0000FF"/>
              </a:solidFill>
              <a:latin typeface="Consolas" pitchFamily="49" charset="0"/>
              <a:ea typeface="新宋体" pitchFamily="49" charset="-122"/>
            </a:endParaRPr>
          </a:p>
          <a:p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4211960" y="4077072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根据前面的原理图自行设计完成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133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接口说明：实验板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r>
              <a:rPr lang="en-US" altLang="zh-CN" dirty="0" smtClean="0"/>
              <a:t>LED</a:t>
            </a:r>
            <a:r>
              <a:rPr lang="zh-CN" altLang="en-US" dirty="0" smtClean="0"/>
              <a:t>灯</a:t>
            </a:r>
            <a:endParaRPr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636912"/>
            <a:ext cx="7256917" cy="720080"/>
          </a:xfrm>
          <a:prstGeom prst="rect">
            <a:avLst/>
          </a:prstGeom>
        </p:spPr>
      </p:pic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363272" cy="4968552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实验板上，采用</a:t>
            </a:r>
            <a:r>
              <a:rPr lang="en-US" altLang="zh-CN" sz="2400" dirty="0" smtClean="0">
                <a:solidFill>
                  <a:prstClr val="black"/>
                </a:solidFill>
              </a:rPr>
              <a:t>2</a:t>
            </a:r>
            <a:r>
              <a:rPr lang="zh-CN" altLang="en-US" sz="2400" dirty="0" smtClean="0">
                <a:solidFill>
                  <a:prstClr val="black"/>
                </a:solidFill>
              </a:rPr>
              <a:t>个</a:t>
            </a:r>
            <a:r>
              <a:rPr lang="en-US" altLang="zh-CN" sz="2400" dirty="0" smtClean="0">
                <a:solidFill>
                  <a:prstClr val="black"/>
                </a:solidFill>
              </a:rPr>
              <a:t>8</a:t>
            </a:r>
            <a:r>
              <a:rPr lang="zh-CN" altLang="en-US" sz="2400" dirty="0" smtClean="0">
                <a:solidFill>
                  <a:prstClr val="black"/>
                </a:solidFill>
              </a:rPr>
              <a:t>位移位寄存器</a:t>
            </a:r>
            <a:r>
              <a:rPr lang="en-US" altLang="zh-CN" sz="2400" dirty="0" smtClean="0">
                <a:solidFill>
                  <a:prstClr val="black"/>
                </a:solidFill>
              </a:rPr>
              <a:t>74LV164A</a:t>
            </a:r>
            <a:r>
              <a:rPr lang="zh-CN" altLang="en-US" sz="2400" dirty="0" smtClean="0">
                <a:solidFill>
                  <a:prstClr val="black"/>
                </a:solidFill>
              </a:rPr>
              <a:t>构成</a:t>
            </a:r>
            <a:r>
              <a:rPr lang="en-US" altLang="zh-CN" sz="2400" dirty="0" smtClean="0">
                <a:solidFill>
                  <a:srgbClr val="FF0000"/>
                </a:solidFill>
              </a:rPr>
              <a:t>16</a:t>
            </a:r>
            <a:r>
              <a:rPr lang="zh-CN" altLang="en-US" sz="2400" dirty="0" smtClean="0">
                <a:solidFill>
                  <a:srgbClr val="FF0000"/>
                </a:solidFill>
              </a:rPr>
              <a:t>位串行左移移位寄存器</a:t>
            </a:r>
            <a:r>
              <a:rPr lang="zh-CN" altLang="en-US" sz="2400" dirty="0" smtClean="0">
                <a:solidFill>
                  <a:prstClr val="black"/>
                </a:solidFill>
              </a:rPr>
              <a:t>，寄存器的并行输出控制</a:t>
            </a:r>
            <a:r>
              <a:rPr lang="en-US" altLang="zh-CN" sz="2400" dirty="0" smtClean="0">
                <a:solidFill>
                  <a:prstClr val="black"/>
                </a:solidFill>
              </a:rPr>
              <a:t>16</a:t>
            </a:r>
            <a:r>
              <a:rPr lang="zh-CN" altLang="en-US" sz="2400" dirty="0" smtClean="0">
                <a:solidFill>
                  <a:prstClr val="black"/>
                </a:solidFill>
              </a:rPr>
              <a:t>个</a:t>
            </a:r>
            <a:r>
              <a:rPr lang="en-US" altLang="zh-CN" sz="2400" dirty="0" smtClean="0">
                <a:solidFill>
                  <a:prstClr val="black"/>
                </a:solidFill>
              </a:rPr>
              <a:t>LED</a:t>
            </a:r>
            <a:r>
              <a:rPr lang="zh-CN" altLang="en-US" sz="2400" dirty="0" smtClean="0">
                <a:solidFill>
                  <a:prstClr val="black"/>
                </a:solidFill>
              </a:rPr>
              <a:t>灯</a:t>
            </a:r>
            <a:r>
              <a:rPr lang="en-US" altLang="zh-CN" sz="2400" dirty="0" smtClean="0">
                <a:solidFill>
                  <a:prstClr val="black"/>
                </a:solidFill>
              </a:rPr>
              <a:t>LED0-LED15</a:t>
            </a: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endParaRPr lang="en-US" altLang="zh-CN" sz="24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endParaRPr lang="en-US" altLang="zh-CN" sz="24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/>
              <a:t>LED_CLK</a:t>
            </a:r>
            <a:r>
              <a:rPr lang="zh-CN" altLang="en-US" sz="2400" dirty="0"/>
              <a:t>：</a:t>
            </a:r>
            <a:r>
              <a:rPr lang="en-US" altLang="zh-CN" sz="2400" dirty="0"/>
              <a:t>16</a:t>
            </a:r>
            <a:r>
              <a:rPr lang="zh-CN" altLang="en-US" sz="2400" dirty="0"/>
              <a:t>位</a:t>
            </a:r>
            <a:r>
              <a:rPr lang="en-US" altLang="zh-CN" sz="2400" dirty="0"/>
              <a:t>LED</a:t>
            </a:r>
            <a:r>
              <a:rPr lang="zh-CN" altLang="en-US" sz="2400" dirty="0" smtClean="0"/>
              <a:t>灯模块的时钟，上升沿触发移位</a:t>
            </a:r>
            <a:endParaRPr lang="en-US" altLang="zh-CN" sz="2400" dirty="0"/>
          </a:p>
          <a:p>
            <a:r>
              <a:rPr lang="en-US" altLang="zh-CN" sz="2400" dirty="0"/>
              <a:t>LED_CLR</a:t>
            </a:r>
            <a:r>
              <a:rPr lang="zh-CN" altLang="en-US" sz="2400" dirty="0" smtClean="0"/>
              <a:t>：清</a:t>
            </a:r>
            <a:r>
              <a:rPr lang="zh-CN" altLang="en-US" sz="2400" dirty="0"/>
              <a:t>零，使所有</a:t>
            </a:r>
            <a:r>
              <a:rPr lang="en-US" altLang="zh-CN" sz="2400" dirty="0"/>
              <a:t>LED</a:t>
            </a:r>
            <a:r>
              <a:rPr lang="zh-CN" altLang="en-US" sz="2400" dirty="0" smtClean="0"/>
              <a:t>亮，低电平有效</a:t>
            </a:r>
            <a:endParaRPr lang="en-US" altLang="zh-CN" sz="2400" dirty="0"/>
          </a:p>
          <a:p>
            <a:r>
              <a:rPr lang="en-US" altLang="zh-CN" sz="2400" dirty="0"/>
              <a:t>LED_DO</a:t>
            </a:r>
            <a:r>
              <a:rPr lang="zh-CN" altLang="en-US" sz="2400" dirty="0" smtClean="0"/>
              <a:t>：串行移位数据输入，</a:t>
            </a:r>
            <a:r>
              <a:rPr lang="en-US" altLang="zh-CN" sz="2400" dirty="0" smtClean="0"/>
              <a:t>0</a:t>
            </a:r>
            <a:r>
              <a:rPr lang="zh-CN" altLang="en-US" sz="2400" dirty="0"/>
              <a:t>使</a:t>
            </a:r>
            <a:r>
              <a:rPr lang="en-US" altLang="zh-CN" sz="2400" dirty="0"/>
              <a:t>LED</a:t>
            </a:r>
            <a:r>
              <a:rPr lang="zh-CN" altLang="en-US" sz="2400" dirty="0"/>
              <a:t>亮</a:t>
            </a:r>
            <a:endParaRPr lang="en-US" altLang="zh-CN" sz="2400" dirty="0"/>
          </a:p>
          <a:p>
            <a:r>
              <a:rPr lang="en-US" altLang="zh-CN" sz="2400" dirty="0"/>
              <a:t>LED_EN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LED</a:t>
            </a:r>
            <a:r>
              <a:rPr lang="zh-CN" altLang="en-US" sz="2400" dirty="0" smtClean="0"/>
              <a:t>模块总控开关，</a:t>
            </a:r>
            <a:r>
              <a:rPr lang="en-US" altLang="zh-CN" sz="2400" dirty="0"/>
              <a:t>1</a:t>
            </a:r>
            <a:r>
              <a:rPr lang="zh-CN" altLang="en-US" sz="2400" dirty="0"/>
              <a:t>为使</a:t>
            </a:r>
            <a:r>
              <a:rPr lang="zh-CN" altLang="en-US" sz="2400" dirty="0" smtClean="0"/>
              <a:t>能</a:t>
            </a:r>
            <a:endParaRPr lang="en-US" altLang="zh-CN" sz="2400" dirty="0"/>
          </a:p>
          <a:p>
            <a:r>
              <a:rPr lang="zh-CN" altLang="en-US" sz="2400" dirty="0" smtClean="0"/>
              <a:t>用</a:t>
            </a:r>
            <a:r>
              <a:rPr lang="en-US" altLang="zh-CN" sz="2400" dirty="0" smtClean="0"/>
              <a:t>LED_CLK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LED_DO</a:t>
            </a:r>
            <a:r>
              <a:rPr lang="zh-CN" altLang="en-US" sz="2400" dirty="0" smtClean="0"/>
              <a:t>按顺序</a:t>
            </a:r>
            <a:r>
              <a:rPr lang="en-US" altLang="zh-CN" sz="2400" dirty="0" smtClean="0"/>
              <a:t>LED15</a:t>
            </a:r>
            <a:r>
              <a:rPr lang="zh-CN" altLang="en-US" sz="2400" dirty="0"/>
              <a:t>，</a:t>
            </a:r>
            <a:r>
              <a:rPr lang="en-US" altLang="zh-CN" sz="2400" dirty="0"/>
              <a:t>LED14</a:t>
            </a:r>
            <a:r>
              <a:rPr lang="zh-CN" altLang="en-US" sz="2400" dirty="0"/>
              <a:t>，</a:t>
            </a:r>
            <a:r>
              <a:rPr lang="en-US" altLang="zh-CN" sz="2400" dirty="0"/>
              <a:t>……</a:t>
            </a:r>
            <a:r>
              <a:rPr lang="zh-CN" altLang="en-US" sz="2400" dirty="0"/>
              <a:t>，</a:t>
            </a:r>
            <a:r>
              <a:rPr lang="en-US" altLang="zh-CN" sz="2400" dirty="0"/>
              <a:t>LED1</a:t>
            </a:r>
            <a:r>
              <a:rPr lang="zh-CN" altLang="en-US" sz="2400" dirty="0"/>
              <a:t>，</a:t>
            </a:r>
            <a:r>
              <a:rPr lang="en-US" altLang="zh-CN" sz="2400" dirty="0" smtClean="0"/>
              <a:t>LED0</a:t>
            </a:r>
            <a:r>
              <a:rPr lang="zh-CN" altLang="en-US" sz="2400" dirty="0" smtClean="0"/>
              <a:t>串行移入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位数据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endParaRPr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 rot="10800000">
            <a:off x="4722646" y="3356992"/>
            <a:ext cx="1728192" cy="417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94854" y="3429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移位方向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278111" y="2519898"/>
            <a:ext cx="817853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smtClean="0"/>
              <a:t>LED_CLK</a:t>
            </a:r>
            <a:br>
              <a:rPr lang="en-US" altLang="zh-CN" sz="1400" dirty="0" smtClean="0"/>
            </a:br>
            <a:r>
              <a:rPr lang="en-US" altLang="zh-CN" sz="1400" dirty="0" smtClean="0"/>
              <a:t>LED_CLR</a:t>
            </a:r>
            <a:br>
              <a:rPr lang="en-US" altLang="zh-CN" sz="1400" dirty="0" smtClean="0"/>
            </a:br>
            <a:r>
              <a:rPr lang="en-US" altLang="zh-CN" sz="1400" dirty="0" smtClean="0"/>
              <a:t>LED_DT</a:t>
            </a:r>
          </a:p>
          <a:p>
            <a:r>
              <a:rPr lang="en-US" altLang="zh-CN" sz="1400" dirty="0" smtClean="0"/>
              <a:t>LED_EN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2178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接口说明：实验板</a:t>
            </a:r>
            <a:r>
              <a:rPr lang="en-US" altLang="zh-CN" dirty="0"/>
              <a:t>16</a:t>
            </a:r>
            <a:r>
              <a:rPr lang="zh-CN" altLang="en-US" dirty="0"/>
              <a:t>位</a:t>
            </a:r>
            <a:r>
              <a:rPr lang="en-US" altLang="zh-CN" dirty="0"/>
              <a:t>LED</a:t>
            </a:r>
            <a:r>
              <a:rPr lang="zh-CN" altLang="en-US" dirty="0"/>
              <a:t>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244893"/>
            <a:ext cx="7121641" cy="1771463"/>
          </a:xfrm>
          <a:prstGeom prst="rect">
            <a:avLst/>
          </a:prstGeom>
        </p:spPr>
      </p:pic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570614"/>
              </p:ext>
            </p:extLst>
          </p:nvPr>
        </p:nvGraphicFramePr>
        <p:xfrm>
          <a:off x="232264" y="3224054"/>
          <a:ext cx="8297800" cy="1672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40822635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765497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24704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124028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897482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575456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2798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1493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94025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07674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6824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799343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591329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470841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098536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73146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473151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201713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390219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583006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15336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76970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9471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3808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31178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018738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614154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89766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4057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70707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897394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328372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735582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36078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697583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56227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LED_CLK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831025"/>
                  </a:ext>
                </a:extLst>
              </a:tr>
              <a:tr h="56526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49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LED_DO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5178125"/>
                  </a:ext>
                </a:extLst>
              </a:tr>
              <a:tr h="18362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019004"/>
                  </a:ext>
                </a:extLst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489" y="5104456"/>
            <a:ext cx="1872208" cy="1394875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324237" y="4978230"/>
            <a:ext cx="59759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 b="1" dirty="0"/>
              <a:t>LED_CLK</a:t>
            </a:r>
            <a:r>
              <a:rPr lang="zh-CN" altLang="en-US" sz="2000" b="1" dirty="0" smtClean="0"/>
              <a:t>：提供</a:t>
            </a:r>
            <a:r>
              <a:rPr lang="en-US" altLang="zh-CN" sz="2000" b="1" dirty="0" smtClean="0"/>
              <a:t>16</a:t>
            </a:r>
            <a:r>
              <a:rPr lang="zh-CN" altLang="en-US" sz="2000" b="1" dirty="0" smtClean="0"/>
              <a:t>个时钟</a:t>
            </a:r>
            <a:endParaRPr lang="en-US" altLang="zh-CN" sz="2000" b="1" dirty="0" smtClean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 b="1" dirty="0" smtClean="0"/>
              <a:t>LED_DO</a:t>
            </a:r>
            <a:r>
              <a:rPr lang="zh-CN" altLang="en-US" sz="2000" b="1" dirty="0" smtClean="0"/>
              <a:t>：把需要显示的</a:t>
            </a:r>
            <a:r>
              <a:rPr lang="en-US" altLang="zh-CN" sz="2000" b="1" dirty="0" smtClean="0"/>
              <a:t>16</a:t>
            </a:r>
            <a:r>
              <a:rPr lang="zh-CN" altLang="en-US" sz="2000" b="1" dirty="0" smtClean="0"/>
              <a:t>位二进制数</a:t>
            </a:r>
            <a:r>
              <a:rPr lang="en-US" altLang="zh-CN" sz="2000" b="1" dirty="0" err="1" smtClean="0"/>
              <a:t>num</a:t>
            </a:r>
            <a:r>
              <a:rPr lang="en-US" altLang="zh-CN" sz="2000" b="1" dirty="0" smtClean="0"/>
              <a:t>[15:0]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求反左移输出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rgbClr val="FF0000"/>
                </a:solidFill>
              </a:rPr>
              <a:t>串行数据发送完毕后要停止时钟，如何实现？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35" name="右箭头 34"/>
          <p:cNvSpPr/>
          <p:nvPr/>
        </p:nvSpPr>
        <p:spPr>
          <a:xfrm rot="10800000">
            <a:off x="230832" y="1948635"/>
            <a:ext cx="792088" cy="417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4"/>
          <p:cNvSpPr txBox="1"/>
          <p:nvPr/>
        </p:nvSpPr>
        <p:spPr>
          <a:xfrm>
            <a:off x="72878" y="24794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移位方向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9412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接口说明：实验板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r>
              <a:rPr lang="en-US" altLang="zh-CN" dirty="0" smtClean="0"/>
              <a:t>LED</a:t>
            </a:r>
            <a:r>
              <a:rPr lang="zh-CN" altLang="en-US" dirty="0" smtClean="0"/>
              <a:t>灯</a:t>
            </a:r>
            <a:endParaRPr lang="zh-CN" altLang="en-US" dirty="0"/>
          </a:p>
        </p:txBody>
      </p:sp>
      <p:pic>
        <p:nvPicPr>
          <p:cNvPr id="24" name="图片 23"/>
          <p:cNvPicPr/>
          <p:nvPr/>
        </p:nvPicPr>
        <p:blipFill>
          <a:blip r:embed="rId3"/>
          <a:stretch>
            <a:fillRect/>
          </a:stretch>
        </p:blipFill>
        <p:spPr>
          <a:xfrm>
            <a:off x="2074890" y="3155775"/>
            <a:ext cx="6624736" cy="3582144"/>
          </a:xfrm>
          <a:prstGeom prst="rect">
            <a:avLst/>
          </a:prstGeom>
        </p:spPr>
      </p:pic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16</a:t>
            </a:r>
            <a:r>
              <a:rPr lang="zh-CN" altLang="en-US" sz="2400" dirty="0" smtClean="0">
                <a:solidFill>
                  <a:prstClr val="black"/>
                </a:solidFill>
              </a:rPr>
              <a:t>位</a:t>
            </a:r>
            <a:r>
              <a:rPr lang="en-US" altLang="zh-CN" sz="2400" dirty="0" smtClean="0">
                <a:solidFill>
                  <a:prstClr val="black"/>
                </a:solidFill>
              </a:rPr>
              <a:t>LED</a:t>
            </a:r>
            <a:r>
              <a:rPr lang="zh-CN" altLang="en-US" sz="2400" dirty="0" smtClean="0">
                <a:solidFill>
                  <a:prstClr val="black"/>
                </a:solidFill>
              </a:rPr>
              <a:t>灯模块的电路原理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471601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实验板的电路图</a:t>
            </a:r>
            <a:endParaRPr lang="zh-CN" altLang="en-US" sz="2400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b="-363"/>
          <a:stretch/>
        </p:blipFill>
        <p:spPr>
          <a:xfrm>
            <a:off x="1979712" y="1807516"/>
            <a:ext cx="5400600" cy="134825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3528" y="3366075"/>
            <a:ext cx="30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8</a:t>
            </a:r>
            <a:r>
              <a:rPr lang="zh-CN" altLang="en-US" dirty="0" smtClean="0">
                <a:solidFill>
                  <a:prstClr val="black"/>
                </a:solidFill>
              </a:rPr>
              <a:t>位移位寄存器芯片</a:t>
            </a:r>
            <a:r>
              <a:rPr lang="en-US" altLang="zh-CN" dirty="0" smtClean="0">
                <a:solidFill>
                  <a:prstClr val="black"/>
                </a:solidFill>
              </a:rPr>
              <a:t>74LV164A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0"/>
          </p:cNvCxnSpPr>
          <p:nvPr/>
        </p:nvCxnSpPr>
        <p:spPr>
          <a:xfrm flipV="1">
            <a:off x="1855903" y="2060848"/>
            <a:ext cx="1332868" cy="13052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0"/>
          </p:cNvCxnSpPr>
          <p:nvPr/>
        </p:nvCxnSpPr>
        <p:spPr>
          <a:xfrm flipV="1">
            <a:off x="1855903" y="2117169"/>
            <a:ext cx="3724209" cy="12489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18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dirty="0"/>
              <a:t>接口说明：实验板</a:t>
            </a:r>
            <a:r>
              <a:rPr lang="en-US" altLang="zh-CN" dirty="0"/>
              <a:t>16</a:t>
            </a:r>
            <a:r>
              <a:rPr lang="zh-CN" altLang="en-US" dirty="0"/>
              <a:t>位</a:t>
            </a:r>
            <a:r>
              <a:rPr lang="en-US" altLang="zh-CN" dirty="0"/>
              <a:t>LED</a:t>
            </a:r>
            <a:r>
              <a:rPr lang="zh-CN" altLang="en-US" dirty="0"/>
              <a:t>灯</a:t>
            </a:r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09" y="1937363"/>
            <a:ext cx="1944216" cy="182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798828"/>
            <a:ext cx="3689616" cy="2699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15" y="4301334"/>
            <a:ext cx="7694613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5735" y="1337163"/>
            <a:ext cx="8183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</a:t>
            </a:r>
            <a:r>
              <a:rPr lang="zh-CN" altLang="en-US" sz="2400" dirty="0" smtClean="0"/>
              <a:t>位串行右移移位寄存器芯片</a:t>
            </a:r>
            <a:r>
              <a:rPr lang="en-US" altLang="zh-CN" sz="2400" dirty="0" smtClean="0">
                <a:solidFill>
                  <a:prstClr val="black"/>
                </a:solidFill>
              </a:rPr>
              <a:t>74LV164A </a:t>
            </a:r>
            <a:r>
              <a:rPr lang="zh-CN" altLang="en-US" sz="2400" dirty="0" smtClean="0"/>
              <a:t>，可以实现串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并转换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784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引脚约束</a:t>
            </a:r>
            <a:r>
              <a:rPr lang="zh-CN" altLang="en-US" dirty="0" smtClean="0"/>
              <a:t>：实验板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r>
              <a:rPr lang="en-US" altLang="zh-CN" dirty="0" smtClean="0"/>
              <a:t>LED</a:t>
            </a:r>
            <a:r>
              <a:rPr lang="zh-CN" altLang="en-US" dirty="0"/>
              <a:t>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1800" b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主板</a:t>
            </a:r>
            <a:r>
              <a:rPr lang="en-US" altLang="zh-CN" sz="1800" b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1800" b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1800" b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zh-CN" altLang="en-US" sz="1800" b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模块引脚约束</a:t>
            </a:r>
            <a:endParaRPr lang="en-US" altLang="zh-CN" sz="1800" b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</a:t>
            </a:r>
            <a:r>
              <a:rPr lang="en-US" altLang="zh-CN" sz="1800" b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LED_CLK</a:t>
            </a:r>
            <a:r>
              <a:rPr lang="en-US" altLang="zh-CN" sz="18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		LOC = N26   | IOSTANDARD = LVCMOS33 ;</a:t>
            </a: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</a:t>
            </a:r>
            <a:r>
              <a:rPr lang="en-US" altLang="zh-CN" sz="1800" b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LED_CLR</a:t>
            </a:r>
            <a:r>
              <a:rPr lang="en-US" altLang="zh-CN" sz="18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		LOC = N24   | IOSTANDARD = LVCMOS33 ;</a:t>
            </a: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</a:t>
            </a:r>
            <a:r>
              <a:rPr lang="en-US" altLang="zh-CN" sz="1800" b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LED_DO"</a:t>
            </a:r>
            <a:r>
              <a:rPr lang="en-US" altLang="zh-CN" sz="18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LOC = M26   | IOSTANDARD = LVCMOS33 ;</a:t>
            </a: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</a:t>
            </a:r>
            <a:r>
              <a:rPr lang="en-US" altLang="zh-CN" sz="1800" b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LED_EN</a:t>
            </a:r>
            <a:r>
              <a:rPr lang="en-US" altLang="zh-CN" sz="18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		LOC = P18    | IOSTANDARD = LVCMOS33 </a:t>
            </a:r>
            <a:r>
              <a:rPr lang="en-US" altLang="zh-CN" sz="1800" b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1800" b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45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接口说明：实验板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r>
              <a:rPr lang="en-US" altLang="zh-CN" dirty="0" smtClean="0"/>
              <a:t>LED</a:t>
            </a:r>
            <a:r>
              <a:rPr lang="zh-CN" altLang="en-US" dirty="0" smtClean="0"/>
              <a:t>灯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433718"/>
              </p:ext>
            </p:extLst>
          </p:nvPr>
        </p:nvGraphicFramePr>
        <p:xfrm>
          <a:off x="395536" y="1340768"/>
          <a:ext cx="6480720" cy="3528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Visio" r:id="rId4" imgW="4559309" imgH="2463696" progId="Visio.Drawing.11">
                  <p:embed/>
                </p:oleObj>
              </mc:Choice>
              <mc:Fallback>
                <p:oleObj name="Visio" r:id="rId4" imgW="4559309" imgH="246369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536" y="1340768"/>
                        <a:ext cx="6480720" cy="3528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27784" y="4149080"/>
            <a:ext cx="63141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采用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Verilog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位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LED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驱动模块，模块里实现</a:t>
            </a:r>
            <a:r>
              <a:rPr lang="en-US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位并行</a:t>
            </a:r>
            <a:r>
              <a:rPr lang="en-US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串行转换模块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，将需要显示的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位二进制数</a:t>
            </a:r>
            <a:r>
              <a:rPr lang="en-US" altLang="zh-CN" sz="20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num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[15:0]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求反串行左移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输出到实验板上的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位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LED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灯模块，控制各位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LED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亮暗</a:t>
            </a:r>
            <a:endParaRPr lang="en-US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串行数据发送完毕后要停止时钟，如何实现？</a:t>
            </a:r>
            <a:endParaRPr lang="en-US" altLang="zh-CN" sz="20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689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并行－串行</a:t>
            </a:r>
            <a:r>
              <a:rPr lang="zh-CN" altLang="en-US" dirty="0" smtClean="0"/>
              <a:t>转换器设计关键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25658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将需要显示的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位二进制数</a:t>
            </a:r>
            <a:r>
              <a:rPr lang="en-US" altLang="zh-CN" sz="2400" dirty="0" err="1" smtClean="0"/>
              <a:t>num</a:t>
            </a:r>
            <a:r>
              <a:rPr lang="en-US" altLang="zh-CN" sz="2400" dirty="0" smtClean="0"/>
              <a:t>[15:0]</a:t>
            </a:r>
            <a:r>
              <a:rPr lang="zh-CN" altLang="en-US" sz="2400" dirty="0" smtClean="0"/>
              <a:t>从</a:t>
            </a:r>
            <a:r>
              <a:rPr lang="en-US" altLang="zh-CN" sz="2400" dirty="0" smtClean="0"/>
              <a:t>LED_DT</a:t>
            </a:r>
            <a:r>
              <a:rPr lang="zh-CN" altLang="en-US" sz="2400" dirty="0" smtClean="0"/>
              <a:t>引脚左移输出到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</a:t>
            </a:r>
            <a:r>
              <a:rPr lang="en-US" altLang="zh-CN" sz="2400" dirty="0" smtClean="0"/>
              <a:t>LED</a:t>
            </a:r>
            <a:r>
              <a:rPr lang="zh-CN" altLang="en-US" sz="2400" dirty="0" smtClean="0"/>
              <a:t>灯模块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同时在</a:t>
            </a:r>
            <a:r>
              <a:rPr lang="en-US" altLang="zh-CN" sz="2400" dirty="0" smtClean="0"/>
              <a:t>LED_CLK</a:t>
            </a:r>
            <a:r>
              <a:rPr lang="zh-CN" altLang="en-US" sz="2400" dirty="0" smtClean="0"/>
              <a:t>引脚上提供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个周期的时钟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16</a:t>
            </a:r>
            <a:r>
              <a:rPr lang="zh-CN" altLang="en-US" sz="2400" dirty="0" smtClean="0"/>
              <a:t>位数据移位完成后要停止时钟，避免把之前的数据移出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</a:t>
            </a:r>
            <a:r>
              <a:rPr lang="en-US" altLang="zh-CN" sz="2400" dirty="0" smtClean="0"/>
              <a:t>LED</a:t>
            </a:r>
            <a:r>
              <a:rPr lang="zh-CN" altLang="en-US" sz="2400" dirty="0" smtClean="0"/>
              <a:t>灯模块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采用门控时钟方式给</a:t>
            </a:r>
            <a:r>
              <a:rPr lang="en-US" altLang="zh-CN" sz="2400" dirty="0" smtClean="0"/>
              <a:t>LED_CLK</a:t>
            </a:r>
            <a:r>
              <a:rPr lang="zh-CN" altLang="en-US" sz="2400" dirty="0" smtClean="0"/>
              <a:t>提供时钟：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en-US" altLang="zh-CN" sz="2000" dirty="0" smtClean="0"/>
              <a:t>assign LED_CLK = </a:t>
            </a:r>
            <a:r>
              <a:rPr lang="en-US" altLang="zh-CN" sz="2000" dirty="0" err="1" smtClean="0"/>
              <a:t>clk</a:t>
            </a:r>
            <a:r>
              <a:rPr lang="en-US" altLang="zh-CN" sz="2000" dirty="0" smtClean="0"/>
              <a:t> | </a:t>
            </a:r>
            <a:r>
              <a:rPr lang="en-US" altLang="zh-CN" sz="2000" dirty="0" smtClean="0"/>
              <a:t>finish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 smtClean="0"/>
              <a:t>finish</a:t>
            </a:r>
            <a:r>
              <a:rPr lang="zh-CN" altLang="en-US" sz="2000" dirty="0" smtClean="0"/>
              <a:t>为转换结束标志，为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表示转换结束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如何产生</a:t>
            </a:r>
            <a:r>
              <a:rPr lang="en-US" altLang="zh-CN" sz="2400" dirty="0" smtClean="0"/>
              <a:t>finish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en-US" sz="2000" dirty="0" smtClean="0"/>
              <a:t>计数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比较的方式，硬件实现成本非常高</a:t>
            </a:r>
            <a:endParaRPr lang="en-US" altLang="zh-CN" sz="2000" dirty="0" smtClean="0"/>
          </a:p>
          <a:p>
            <a:pPr lvl="1">
              <a:lnSpc>
                <a:spcPct val="120000"/>
              </a:lnSpc>
            </a:pPr>
            <a:r>
              <a:rPr lang="zh-CN" altLang="en-US" sz="2000" dirty="0" smtClean="0"/>
              <a:t>是否可以在移位的同时产生</a:t>
            </a:r>
            <a:r>
              <a:rPr lang="en-US" altLang="zh-CN" sz="2000" dirty="0" smtClean="0"/>
              <a:t>finish</a:t>
            </a:r>
            <a:r>
              <a:rPr lang="zh-CN" altLang="en-US" sz="2000" dirty="0" smtClean="0"/>
              <a:t>信号？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62957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位并行</a:t>
            </a:r>
            <a:r>
              <a:rPr lang="zh-CN" altLang="en-US" dirty="0"/>
              <a:t>－串行</a:t>
            </a:r>
            <a:r>
              <a:rPr lang="zh-CN" altLang="en-US" dirty="0" smtClean="0"/>
              <a:t>转换器（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9512" y="1275600"/>
            <a:ext cx="3528392" cy="2081392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start</a:t>
            </a:r>
            <a:r>
              <a:rPr lang="zh-CN" altLang="en-US" sz="2400" dirty="0" smtClean="0"/>
              <a:t>启动信号拉高以后，加载并行输入</a:t>
            </a:r>
            <a:r>
              <a:rPr lang="en-US" altLang="zh-CN" sz="2400" dirty="0" smtClean="0"/>
              <a:t>D0-D7</a:t>
            </a:r>
            <a:r>
              <a:rPr lang="zh-CN" altLang="en-US" sz="2400" dirty="0" smtClean="0"/>
              <a:t>，启动</a:t>
            </a:r>
            <a:r>
              <a:rPr lang="zh-CN" altLang="en-US" sz="2400" dirty="0"/>
              <a:t>左移</a:t>
            </a:r>
            <a:r>
              <a:rPr lang="zh-CN" altLang="en-US" sz="2400" dirty="0" smtClean="0"/>
              <a:t>串行输出，等</a:t>
            </a:r>
            <a:r>
              <a:rPr lang="en-US" altLang="zh-CN" sz="2400" dirty="0" smtClean="0"/>
              <a:t>D0</a:t>
            </a:r>
            <a:r>
              <a:rPr lang="zh-CN" altLang="en-US" sz="2400" dirty="0" smtClean="0"/>
              <a:t>输出后自动停止移位操作</a:t>
            </a:r>
            <a:endParaRPr lang="en-US" altLang="zh-CN" sz="2400" dirty="0" smtClean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733003"/>
              </p:ext>
            </p:extLst>
          </p:nvPr>
        </p:nvGraphicFramePr>
        <p:xfrm>
          <a:off x="2627784" y="1204615"/>
          <a:ext cx="6915150" cy="536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Visio" r:id="rId3" imgW="2082627" imgH="1612744" progId="Visio.Drawing.11">
                  <p:embed/>
                </p:oleObj>
              </mc:Choice>
              <mc:Fallback>
                <p:oleObj name="Visio" r:id="rId3" imgW="2082627" imgH="1612744" progId="Visio.Drawing.11">
                  <p:embed/>
                  <p:pic>
                    <p:nvPicPr>
                      <p:cNvPr id="0" name="转换器连接图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204615"/>
                        <a:ext cx="6915150" cy="536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4"/>
          <p:cNvSpPr txBox="1">
            <a:spLocks/>
          </p:cNvSpPr>
          <p:nvPr/>
        </p:nvSpPr>
        <p:spPr>
          <a:xfrm>
            <a:off x="179512" y="3388254"/>
            <a:ext cx="2736304" cy="2777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sz="3200" b="1" kern="12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sz="2800" b="1" kern="1200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sz="2400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finish</a:t>
            </a:r>
            <a:r>
              <a:rPr lang="zh-CN" altLang="en-US" sz="2400" dirty="0" smtClean="0"/>
              <a:t>输出为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表示当前正在进行左移，为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表示移位停止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4055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设备与</a:t>
            </a:r>
            <a:r>
              <a:rPr lang="zh-CN" altLang="en-US" dirty="0" smtClean="0"/>
              <a:t>材料</a:t>
            </a:r>
            <a:endParaRPr lang="en-US" altLang="zh-CN" dirty="0" smtClean="0"/>
          </a:p>
          <a:p>
            <a:r>
              <a:rPr lang="zh-CN" altLang="en-US" dirty="0" smtClean="0"/>
              <a:t>实验任务</a:t>
            </a:r>
            <a:endParaRPr lang="en-US" altLang="zh-CN" dirty="0" smtClean="0"/>
          </a:p>
          <a:p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r>
              <a:rPr lang="zh-CN" altLang="en-US" dirty="0" smtClean="0"/>
              <a:t>实验内容与步骤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977621"/>
              </p:ext>
            </p:extLst>
          </p:nvPr>
        </p:nvGraphicFramePr>
        <p:xfrm>
          <a:off x="1907704" y="1367680"/>
          <a:ext cx="6915150" cy="536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Visio" r:id="rId3" imgW="2082627" imgH="1612744" progId="Visio.Drawing.11">
                  <p:embed/>
                </p:oleObj>
              </mc:Choice>
              <mc:Fallback>
                <p:oleObj name="Visio" r:id="rId3" imgW="2082627" imgH="1612744" progId="Visio.Drawing.11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367680"/>
                        <a:ext cx="6915150" cy="536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位并行－串行转换器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9512" y="1275600"/>
            <a:ext cx="8229600" cy="857256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没有启动命令时</a:t>
            </a:r>
          </a:p>
          <a:p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2030442" y="5471368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377387" y="4662106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3529549" y="3655746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2273853" y="3655746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3852946" y="2582884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3548987" y="5626177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3131840" y="4662106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9094" y="2259718"/>
            <a:ext cx="2822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移位寄存器处于左移状态，将“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”左移移入</a:t>
            </a:r>
            <a:endParaRPr lang="zh-CN" altLang="en-US" b="1" dirty="0"/>
          </a:p>
        </p:txBody>
      </p:sp>
      <p:sp>
        <p:nvSpPr>
          <p:cNvPr id="18" name="圆角矩形标注 17"/>
          <p:cNvSpPr/>
          <p:nvPr/>
        </p:nvSpPr>
        <p:spPr>
          <a:xfrm>
            <a:off x="5015169" y="3306763"/>
            <a:ext cx="2625968" cy="271996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1  1   1   1  1   1   1   1   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074814" y="6237312"/>
            <a:ext cx="358722" cy="207415"/>
            <a:chOff x="539552" y="4797152"/>
            <a:chExt cx="358722" cy="207415"/>
          </a:xfrm>
        </p:grpSpPr>
        <p:cxnSp>
          <p:nvCxnSpPr>
            <p:cNvPr id="20" name="肘形连接符 19"/>
            <p:cNvCxnSpPr/>
            <p:nvPr/>
          </p:nvCxnSpPr>
          <p:spPr>
            <a:xfrm flipV="1">
              <a:off x="539552" y="4797152"/>
              <a:ext cx="216024" cy="207415"/>
            </a:xfrm>
            <a:prstGeom prst="bentConnector3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/>
            <p:nvPr/>
          </p:nvCxnSpPr>
          <p:spPr>
            <a:xfrm flipH="1" flipV="1">
              <a:off x="682250" y="4797152"/>
              <a:ext cx="216024" cy="207415"/>
            </a:xfrm>
            <a:prstGeom prst="bentConnector3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627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776583"/>
              </p:ext>
            </p:extLst>
          </p:nvPr>
        </p:nvGraphicFramePr>
        <p:xfrm>
          <a:off x="1928794" y="1400523"/>
          <a:ext cx="6915150" cy="536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Visio" r:id="rId4" imgW="2082627" imgH="1612744" progId="Visio.Drawing.11">
                  <p:embed/>
                </p:oleObj>
              </mc:Choice>
              <mc:Fallback>
                <p:oleObj name="Visio" r:id="rId4" imgW="2082627" imgH="1612744" progId="Visio.Drawing.11">
                  <p:embed/>
                  <p:pic>
                    <p:nvPicPr>
                      <p:cNvPr id="24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1400523"/>
                        <a:ext cx="6915150" cy="536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位并行－串行转换器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内容占位符 4"/>
          <p:cNvSpPr>
            <a:spLocks noGrp="1"/>
          </p:cNvSpPr>
          <p:nvPr>
            <p:ph idx="1"/>
          </p:nvPr>
        </p:nvSpPr>
        <p:spPr>
          <a:xfrm>
            <a:off x="457200" y="1268759"/>
            <a:ext cx="3288772" cy="19201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有启动命令后，加载并行输入数据，开始左移移位，</a:t>
            </a:r>
            <a:r>
              <a:rPr lang="en-US" altLang="zh-CN" dirty="0" smtClean="0"/>
              <a:t>finish</a:t>
            </a:r>
            <a:r>
              <a:rPr lang="zh-CN" altLang="en-US" dirty="0"/>
              <a:t>输出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1270316" y="5512390"/>
            <a:ext cx="658478" cy="547441"/>
          </a:xfrm>
          <a:prstGeom prst="wedgeRoundRectCallout">
            <a:avLst>
              <a:gd name="adj1" fmla="val 79125"/>
              <a:gd name="adj2" fmla="val 3521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030442" y="5504211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319367" y="4694949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109713" y="4694949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2215833" y="3688589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515067" y="3688589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3794926" y="2615727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4455338" y="1793020"/>
            <a:ext cx="2355850" cy="577850"/>
          </a:xfrm>
          <a:prstGeom prst="downArrow">
            <a:avLst>
              <a:gd name="adj1" fmla="val 67004"/>
              <a:gd name="adj2" fmla="val 50000"/>
            </a:avLst>
          </a:prstGeom>
          <a:solidFill>
            <a:schemeClr val="accent1">
              <a:alpha val="52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标注 13"/>
          <p:cNvSpPr/>
          <p:nvPr/>
        </p:nvSpPr>
        <p:spPr>
          <a:xfrm>
            <a:off x="7020272" y="1704139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5002699" y="3450808"/>
            <a:ext cx="2736304" cy="258049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3607028" y="5665742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3167733" y="4694949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2377387" y="4694949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2273853" y="3688589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3573088" y="3688589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3852946" y="2615727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圆角矩形标注 21"/>
          <p:cNvSpPr/>
          <p:nvPr/>
        </p:nvSpPr>
        <p:spPr>
          <a:xfrm>
            <a:off x="3607028" y="5639662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圆角矩形标注 22"/>
          <p:cNvSpPr/>
          <p:nvPr/>
        </p:nvSpPr>
        <p:spPr>
          <a:xfrm>
            <a:off x="5002699" y="3430727"/>
            <a:ext cx="2737653" cy="32726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1 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074814" y="6237312"/>
            <a:ext cx="358722" cy="207415"/>
            <a:chOff x="539552" y="4797152"/>
            <a:chExt cx="358722" cy="207415"/>
          </a:xfrm>
        </p:grpSpPr>
        <p:cxnSp>
          <p:nvCxnSpPr>
            <p:cNvPr id="32" name="肘形连接符 31"/>
            <p:cNvCxnSpPr/>
            <p:nvPr/>
          </p:nvCxnSpPr>
          <p:spPr>
            <a:xfrm flipV="1">
              <a:off x="539552" y="4797152"/>
              <a:ext cx="216024" cy="207415"/>
            </a:xfrm>
            <a:prstGeom prst="bentConnector3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/>
            <p:nvPr/>
          </p:nvCxnSpPr>
          <p:spPr>
            <a:xfrm flipH="1" flipV="1">
              <a:off x="682250" y="4797152"/>
              <a:ext cx="216024" cy="207415"/>
            </a:xfrm>
            <a:prstGeom prst="bentConnector3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550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05556E-6 -4.81481E-6 L 0.03333 0.25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 animBg="1"/>
      <p:bldP spid="14" grpId="0"/>
      <p:bldP spid="14" grpId="1"/>
      <p:bldP spid="14" grpId="2"/>
      <p:bldP spid="14" grpId="3"/>
      <p:bldP spid="15" grpId="0"/>
      <p:bldP spid="15" grpId="1"/>
      <p:bldP spid="17" grpId="0"/>
      <p:bldP spid="18" grpId="0"/>
      <p:bldP spid="19" grpId="0"/>
      <p:bldP spid="20" grpId="0"/>
      <p:bldP spid="21" grpId="0"/>
      <p:bldP spid="22" grpId="0"/>
      <p:bldP spid="22" grpId="1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776583"/>
              </p:ext>
            </p:extLst>
          </p:nvPr>
        </p:nvGraphicFramePr>
        <p:xfrm>
          <a:off x="1928794" y="1400523"/>
          <a:ext cx="6915150" cy="536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Visio" r:id="rId4" imgW="2082627" imgH="1612744" progId="Visio.Drawing.11">
                  <p:embed/>
                </p:oleObj>
              </mc:Choice>
              <mc:Fallback>
                <p:oleObj name="Visio" r:id="rId4" imgW="2082627" imgH="1612744" progId="Visio.Drawing.11">
                  <p:embed/>
                  <p:pic>
                    <p:nvPicPr>
                      <p:cNvPr id="25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1400523"/>
                        <a:ext cx="6915150" cy="536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位并行－串行转换器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1270316" y="5512390"/>
            <a:ext cx="658478" cy="547441"/>
          </a:xfrm>
          <a:prstGeom prst="wedgeRoundRectCallout">
            <a:avLst>
              <a:gd name="adj1" fmla="val 79125"/>
              <a:gd name="adj2" fmla="val 3521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030442" y="5504211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3607028" y="5665742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3177732" y="4694949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2402702" y="4694949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2290274" y="3707430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3549416" y="3705351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3852350" y="2616754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圆角矩形标注 22"/>
          <p:cNvSpPr/>
          <p:nvPr/>
        </p:nvSpPr>
        <p:spPr>
          <a:xfrm>
            <a:off x="5032329" y="3397542"/>
            <a:ext cx="2737653" cy="32726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1  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1   1   1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1 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074814" y="6237312"/>
            <a:ext cx="358722" cy="207415"/>
            <a:chOff x="539552" y="4797152"/>
            <a:chExt cx="358722" cy="207415"/>
          </a:xfrm>
        </p:grpSpPr>
        <p:cxnSp>
          <p:nvCxnSpPr>
            <p:cNvPr id="26" name="肘形连接符 25"/>
            <p:cNvCxnSpPr/>
            <p:nvPr/>
          </p:nvCxnSpPr>
          <p:spPr>
            <a:xfrm flipV="1">
              <a:off x="539552" y="4797152"/>
              <a:ext cx="216024" cy="207415"/>
            </a:xfrm>
            <a:prstGeom prst="bentConnector3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肘形连接符 26"/>
            <p:cNvCxnSpPr/>
            <p:nvPr/>
          </p:nvCxnSpPr>
          <p:spPr>
            <a:xfrm flipH="1" flipV="1">
              <a:off x="682250" y="4797152"/>
              <a:ext cx="216024" cy="207415"/>
            </a:xfrm>
            <a:prstGeom prst="bentConnector3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内容占位符 4"/>
          <p:cNvSpPr txBox="1">
            <a:spLocks/>
          </p:cNvSpPr>
          <p:nvPr/>
        </p:nvSpPr>
        <p:spPr>
          <a:xfrm>
            <a:off x="457200" y="1268759"/>
            <a:ext cx="3288772" cy="192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sz="3200" b="1" kern="12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sz="2800" b="1" kern="1200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sz="2400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dirty="0" smtClean="0"/>
              <a:t>转换即将完成时，</a:t>
            </a:r>
            <a:r>
              <a:rPr lang="en-US" altLang="zh-CN" dirty="0" smtClean="0"/>
              <a:t>finish</a:t>
            </a:r>
            <a:r>
              <a:rPr lang="zh-CN" altLang="en-US" dirty="0" smtClean="0"/>
              <a:t>依然输出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07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776583"/>
              </p:ext>
            </p:extLst>
          </p:nvPr>
        </p:nvGraphicFramePr>
        <p:xfrm>
          <a:off x="1928794" y="1400523"/>
          <a:ext cx="6915150" cy="536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Visio" r:id="rId4" imgW="2082627" imgH="1612744" progId="Visio.Drawing.11">
                  <p:embed/>
                </p:oleObj>
              </mc:Choice>
              <mc:Fallback>
                <p:oleObj name="Visio" r:id="rId4" imgW="2082627" imgH="1612744" progId="Visio.Drawing.11">
                  <p:embed/>
                  <p:pic>
                    <p:nvPicPr>
                      <p:cNvPr id="25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1400523"/>
                        <a:ext cx="6915150" cy="536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位并行－串行转换器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1270316" y="5512390"/>
            <a:ext cx="658478" cy="547441"/>
          </a:xfrm>
          <a:prstGeom prst="wedgeRoundRectCallout">
            <a:avLst>
              <a:gd name="adj1" fmla="val 79125"/>
              <a:gd name="adj2" fmla="val 3521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030442" y="5504211"/>
            <a:ext cx="288925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3607028" y="5665742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3177732" y="4694949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2402702" y="4694949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2290274" y="3707430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3549416" y="3705351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3852350" y="2616754"/>
            <a:ext cx="172884" cy="30961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圆角矩形标注 22"/>
          <p:cNvSpPr/>
          <p:nvPr/>
        </p:nvSpPr>
        <p:spPr>
          <a:xfrm>
            <a:off x="4983845" y="3397542"/>
            <a:ext cx="2737653" cy="327268"/>
          </a:xfrm>
          <a:prstGeom prst="wedgeRoundRectCallout">
            <a:avLst>
              <a:gd name="adj1" fmla="val -35205"/>
              <a:gd name="adj2" fmla="val -49784"/>
              <a:gd name="adj3" fmla="val 16667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zh-CN" sz="2000" b="1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1  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1   1   1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1   </a:t>
            </a:r>
            <a:r>
              <a:rPr lang="en-US" altLang="zh-CN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074814" y="6237312"/>
            <a:ext cx="358722" cy="207415"/>
            <a:chOff x="539552" y="4797152"/>
            <a:chExt cx="358722" cy="207415"/>
          </a:xfrm>
        </p:grpSpPr>
        <p:cxnSp>
          <p:nvCxnSpPr>
            <p:cNvPr id="26" name="肘形连接符 25"/>
            <p:cNvCxnSpPr/>
            <p:nvPr/>
          </p:nvCxnSpPr>
          <p:spPr>
            <a:xfrm flipV="1">
              <a:off x="539552" y="4797152"/>
              <a:ext cx="216024" cy="207415"/>
            </a:xfrm>
            <a:prstGeom prst="bentConnector3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肘形连接符 26"/>
            <p:cNvCxnSpPr/>
            <p:nvPr/>
          </p:nvCxnSpPr>
          <p:spPr>
            <a:xfrm flipH="1" flipV="1">
              <a:off x="682250" y="4797152"/>
              <a:ext cx="216024" cy="207415"/>
            </a:xfrm>
            <a:prstGeom prst="bentConnector3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内容占位符 4"/>
          <p:cNvSpPr txBox="1">
            <a:spLocks/>
          </p:cNvSpPr>
          <p:nvPr/>
        </p:nvSpPr>
        <p:spPr>
          <a:xfrm>
            <a:off x="457200" y="1268759"/>
            <a:ext cx="3092216" cy="2232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sz="3200" b="1" kern="12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sz="2800" b="1" kern="1200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sz="2400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dirty="0" smtClean="0"/>
              <a:t>转换完成时，</a:t>
            </a:r>
            <a:r>
              <a:rPr lang="en-US" altLang="zh-CN" dirty="0" smtClean="0"/>
              <a:t>Q7-Q0</a:t>
            </a:r>
            <a:r>
              <a:rPr lang="zh-CN" altLang="en-US" dirty="0" smtClean="0"/>
              <a:t>全部为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finish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，标志转换结束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57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r>
              <a:rPr lang="en-US" altLang="zh-CN" dirty="0" smtClean="0"/>
              <a:t>LED</a:t>
            </a:r>
            <a:r>
              <a:rPr lang="zh-CN" altLang="en-US" dirty="0" smtClean="0"/>
              <a:t>驱动模块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25658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/>
              <a:t>构造</a:t>
            </a:r>
            <a:r>
              <a:rPr lang="en-US" altLang="zh-CN" sz="2800" dirty="0" smtClean="0"/>
              <a:t>16</a:t>
            </a:r>
            <a:r>
              <a:rPr lang="zh-CN" altLang="en-US" sz="2800" dirty="0" smtClean="0"/>
              <a:t>位并行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串行转换器</a:t>
            </a:r>
            <a:endParaRPr lang="en-US" altLang="zh-CN" sz="2800" dirty="0" smtClean="0"/>
          </a:p>
          <a:p>
            <a:pPr>
              <a:lnSpc>
                <a:spcPct val="120000"/>
              </a:lnSpc>
            </a:pPr>
            <a:r>
              <a:rPr lang="zh-CN" altLang="en-US" sz="2800" dirty="0" smtClean="0"/>
              <a:t>产生启动信号</a:t>
            </a:r>
            <a:r>
              <a:rPr lang="en-US" altLang="zh-CN" sz="2800" dirty="0" smtClean="0"/>
              <a:t>start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 smtClean="0"/>
              <a:t>start</a:t>
            </a:r>
            <a:r>
              <a:rPr lang="zh-CN" altLang="en-US" sz="2400" dirty="0" smtClean="0"/>
              <a:t>信号的脉冲宽度只需要持续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个时钟周期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如何产生？结合实验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考虑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800" dirty="0" smtClean="0"/>
              <a:t>采用</a:t>
            </a:r>
            <a:r>
              <a:rPr lang="zh-CN" altLang="en-US" sz="2800" dirty="0" smtClean="0"/>
              <a:t>门控时钟方式给</a:t>
            </a:r>
            <a:r>
              <a:rPr lang="en-US" altLang="zh-CN" sz="2800" dirty="0" smtClean="0"/>
              <a:t>LED_CLK</a:t>
            </a:r>
            <a:r>
              <a:rPr lang="zh-CN" altLang="en-US" sz="2800" dirty="0" smtClean="0"/>
              <a:t>提供时钟：</a:t>
            </a:r>
            <a:endParaRPr lang="en-US" altLang="zh-CN" sz="2800" dirty="0" smtClean="0"/>
          </a:p>
          <a:p>
            <a:pPr lvl="1">
              <a:lnSpc>
                <a:spcPct val="120000"/>
              </a:lnSpc>
            </a:pPr>
            <a:r>
              <a:rPr lang="en-US" altLang="zh-CN" sz="2400" dirty="0" smtClean="0"/>
              <a:t>assign LED_CLK = </a:t>
            </a:r>
            <a:r>
              <a:rPr lang="en-US" altLang="zh-CN" sz="2400" dirty="0" smtClean="0"/>
              <a:t>~</a:t>
            </a:r>
            <a:r>
              <a:rPr lang="en-US" altLang="zh-CN" sz="2400" dirty="0" err="1" smtClean="0"/>
              <a:t>clk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| finish</a:t>
            </a:r>
          </a:p>
          <a:p>
            <a:pPr>
              <a:lnSpc>
                <a:spcPct val="120000"/>
              </a:lnSpc>
            </a:pPr>
            <a:r>
              <a:rPr lang="zh-CN" altLang="en-US" sz="2800" dirty="0" smtClean="0"/>
              <a:t>为什么要对</a:t>
            </a:r>
            <a:r>
              <a:rPr lang="en-US" altLang="zh-CN" sz="2800" dirty="0" err="1" smtClean="0"/>
              <a:t>clk</a:t>
            </a:r>
            <a:r>
              <a:rPr lang="zh-CN" altLang="en-US" sz="2800" dirty="0" smtClean="0"/>
              <a:t>求反？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89650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</a:t>
            </a:r>
            <a:r>
              <a:rPr lang="zh-CN" altLang="en-US" dirty="0"/>
              <a:t>说明：主板</a:t>
            </a:r>
            <a:r>
              <a:rPr lang="zh-CN" altLang="en-US" dirty="0" smtClean="0"/>
              <a:t>七段数码管</a:t>
            </a:r>
            <a:endParaRPr lang="zh-CN" altLang="en-US" dirty="0"/>
          </a:p>
        </p:txBody>
      </p:sp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4474840" cy="828090"/>
          </a:xfrm>
        </p:spPr>
        <p:txBody>
          <a:bodyPr>
            <a:normAutofit fontScale="92500"/>
          </a:bodyPr>
          <a:lstStyle/>
          <a:p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实验板上，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74LS164A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的并行输出控制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段数码管的段码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203182"/>
            <a:ext cx="4104456" cy="128971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404649" y="620672"/>
            <a:ext cx="3744419" cy="74583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圆角矩形 7"/>
          <p:cNvSpPr/>
          <p:nvPr/>
        </p:nvSpPr>
        <p:spPr>
          <a:xfrm>
            <a:off x="1691680" y="2096850"/>
            <a:ext cx="2736304" cy="3960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共阳</a:t>
            </a:r>
            <a:r>
              <a:rPr lang="en-US" altLang="zh-CN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段数码管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248" y="5517232"/>
            <a:ext cx="2057400" cy="11239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771800" y="5725264"/>
            <a:ext cx="4032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串行移入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8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个数码管的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8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位段码，共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64</a:t>
            </a:r>
            <a:r>
              <a:rPr lang="zh-CN" altLang="en-US" sz="2000" b="1" dirty="0">
                <a:solidFill>
                  <a:srgbClr val="FF0000"/>
                </a:solidFill>
              </a:rPr>
              <a:t>位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数据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575670" y="5949280"/>
            <a:ext cx="2379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5076056" y="2333214"/>
            <a:ext cx="288032" cy="136020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i="1" dirty="0" smtClean="0"/>
              <a:t>SEG7</a:t>
            </a:r>
            <a:endParaRPr lang="zh-CN" altLang="en-US" sz="800" i="1" dirty="0"/>
          </a:p>
        </p:txBody>
      </p:sp>
      <p:sp>
        <p:nvSpPr>
          <p:cNvPr id="12" name="圆角矩形 11"/>
          <p:cNvSpPr/>
          <p:nvPr/>
        </p:nvSpPr>
        <p:spPr>
          <a:xfrm>
            <a:off x="5580112" y="2333214"/>
            <a:ext cx="288032" cy="136020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i="1" dirty="0" smtClean="0"/>
              <a:t>SEG6</a:t>
            </a:r>
            <a:endParaRPr lang="zh-CN" altLang="en-US" sz="800" i="1" dirty="0"/>
          </a:p>
        </p:txBody>
      </p:sp>
      <p:sp>
        <p:nvSpPr>
          <p:cNvPr id="14" name="圆角矩形 13"/>
          <p:cNvSpPr/>
          <p:nvPr/>
        </p:nvSpPr>
        <p:spPr>
          <a:xfrm>
            <a:off x="6034385" y="2333214"/>
            <a:ext cx="288032" cy="13510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i="1" dirty="0" smtClean="0"/>
              <a:t>SEG5</a:t>
            </a:r>
            <a:endParaRPr lang="zh-CN" altLang="en-US" sz="800" i="1" dirty="0"/>
          </a:p>
        </p:txBody>
      </p:sp>
      <p:sp>
        <p:nvSpPr>
          <p:cNvPr id="15" name="圆角矩形 14"/>
          <p:cNvSpPr/>
          <p:nvPr/>
        </p:nvSpPr>
        <p:spPr>
          <a:xfrm>
            <a:off x="6538441" y="2329703"/>
            <a:ext cx="288032" cy="13510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i="1" dirty="0" smtClean="0"/>
              <a:t>SEG4</a:t>
            </a:r>
            <a:endParaRPr lang="zh-CN" altLang="en-US" sz="800" i="1" dirty="0"/>
          </a:p>
        </p:txBody>
      </p:sp>
      <p:sp>
        <p:nvSpPr>
          <p:cNvPr id="16" name="圆角矩形 15"/>
          <p:cNvSpPr/>
          <p:nvPr/>
        </p:nvSpPr>
        <p:spPr>
          <a:xfrm>
            <a:off x="7047482" y="2329703"/>
            <a:ext cx="288032" cy="13510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i="1" dirty="0" smtClean="0"/>
              <a:t>SEG3</a:t>
            </a:r>
            <a:endParaRPr lang="zh-CN" altLang="en-US" sz="800" i="1" dirty="0"/>
          </a:p>
        </p:txBody>
      </p:sp>
      <p:sp>
        <p:nvSpPr>
          <p:cNvPr id="17" name="圆角矩形 16"/>
          <p:cNvSpPr/>
          <p:nvPr/>
        </p:nvSpPr>
        <p:spPr>
          <a:xfrm>
            <a:off x="7562835" y="2333885"/>
            <a:ext cx="288032" cy="13510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i="1" dirty="0" smtClean="0"/>
              <a:t>SEG2</a:t>
            </a:r>
            <a:endParaRPr lang="zh-CN" altLang="en-US" sz="800" i="1" dirty="0"/>
          </a:p>
        </p:txBody>
      </p:sp>
      <p:sp>
        <p:nvSpPr>
          <p:cNvPr id="18" name="圆角矩形 17"/>
          <p:cNvSpPr/>
          <p:nvPr/>
        </p:nvSpPr>
        <p:spPr>
          <a:xfrm>
            <a:off x="8066891" y="2329703"/>
            <a:ext cx="288032" cy="13510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i="1" dirty="0" smtClean="0"/>
              <a:t>SEG1</a:t>
            </a:r>
            <a:endParaRPr lang="zh-CN" altLang="en-US" sz="800" i="1" dirty="0"/>
          </a:p>
        </p:txBody>
      </p:sp>
      <p:sp>
        <p:nvSpPr>
          <p:cNvPr id="19" name="圆角矩形 18"/>
          <p:cNvSpPr/>
          <p:nvPr/>
        </p:nvSpPr>
        <p:spPr>
          <a:xfrm>
            <a:off x="8518204" y="2329703"/>
            <a:ext cx="288032" cy="13510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i="1" dirty="0" smtClean="0"/>
              <a:t>SEG0</a:t>
            </a:r>
            <a:endParaRPr lang="zh-CN" altLang="en-US" sz="800" i="1" dirty="0"/>
          </a:p>
        </p:txBody>
      </p:sp>
      <p:sp>
        <p:nvSpPr>
          <p:cNvPr id="20" name="右箭头 19"/>
          <p:cNvSpPr/>
          <p:nvPr/>
        </p:nvSpPr>
        <p:spPr>
          <a:xfrm rot="10800000">
            <a:off x="7149175" y="2505741"/>
            <a:ext cx="792088" cy="417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4"/>
          <p:cNvSpPr txBox="1"/>
          <p:nvPr/>
        </p:nvSpPr>
        <p:spPr>
          <a:xfrm>
            <a:off x="7047482" y="29397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移位方向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281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引脚约束</a:t>
            </a:r>
            <a:r>
              <a:rPr lang="zh-CN" altLang="en-US" dirty="0" smtClean="0"/>
              <a:t>：主板七段数码管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507288" cy="478112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七段码移位</a:t>
            </a:r>
            <a:r>
              <a:rPr lang="zh-CN" alt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输出引脚约束</a:t>
            </a:r>
            <a:endParaRPr lang="zh-CN" altLang="en-US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"SEGCLK"		LOC = M24   | IOSTANDARD = LVCMOS33 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"SEGCLR"		LOC = M20   | IOSTANDARD = LVCMOS33 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"SEGDT"		LOC = L24    | IOSTANDARD = LVCMOS33 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"SEGEN"		LOC = R18    | IOSTANDARD = LVCMOS33 ; </a:t>
            </a:r>
            <a:endParaRPr lang="zh-CN" altLang="en-US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800" b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dirty="0" smtClean="0"/>
              <a:t>SEGCLK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位七段数码管模块</a:t>
            </a:r>
            <a:r>
              <a:rPr lang="zh-CN" altLang="en-US" sz="2800" dirty="0"/>
              <a:t>的时钟，上升沿触发移位</a:t>
            </a:r>
            <a:endParaRPr lang="en-US" altLang="zh-CN" sz="2800" dirty="0" smtClean="0"/>
          </a:p>
          <a:p>
            <a:pPr>
              <a:lnSpc>
                <a:spcPct val="110000"/>
              </a:lnSpc>
            </a:pPr>
            <a:r>
              <a:rPr lang="en-US" altLang="zh-CN" sz="2800" dirty="0" smtClean="0"/>
              <a:t>SEGCLR</a:t>
            </a:r>
            <a:r>
              <a:rPr lang="zh-CN" altLang="en-US" sz="2800" dirty="0" smtClean="0"/>
              <a:t>：清零，所有段</a:t>
            </a:r>
            <a:r>
              <a:rPr lang="zh-CN" altLang="en-US" sz="2800" dirty="0"/>
              <a:t>亮，低电平有效</a:t>
            </a:r>
            <a:endParaRPr lang="en-US" altLang="zh-CN" sz="2800" dirty="0" smtClean="0"/>
          </a:p>
          <a:p>
            <a:pPr>
              <a:lnSpc>
                <a:spcPct val="110000"/>
              </a:lnSpc>
            </a:pPr>
            <a:r>
              <a:rPr lang="en-US" altLang="zh-CN" sz="2800" dirty="0" smtClean="0"/>
              <a:t>SEGDT</a:t>
            </a:r>
            <a:r>
              <a:rPr lang="zh-CN" altLang="en-US" sz="2800" dirty="0"/>
              <a:t>：串行移位数据输入，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亮</a:t>
            </a:r>
            <a:endParaRPr lang="en-US" altLang="zh-CN" sz="2800" dirty="0" smtClean="0"/>
          </a:p>
          <a:p>
            <a:pPr>
              <a:lnSpc>
                <a:spcPct val="110000"/>
              </a:lnSpc>
            </a:pPr>
            <a:r>
              <a:rPr lang="en-US" altLang="zh-CN" sz="2800" dirty="0" smtClean="0"/>
              <a:t>SEGEN</a:t>
            </a:r>
            <a:r>
              <a:rPr lang="zh-CN" altLang="en-US" sz="2800" dirty="0" smtClean="0"/>
              <a:t>：</a:t>
            </a:r>
            <a:r>
              <a:rPr lang="en-US" altLang="zh-CN" sz="2800" dirty="0"/>
              <a:t> 8</a:t>
            </a:r>
            <a:r>
              <a:rPr lang="zh-CN" altLang="en-US" sz="2800" dirty="0"/>
              <a:t>位七段数码管</a:t>
            </a:r>
            <a:r>
              <a:rPr lang="zh-CN" altLang="en-US" sz="2800" dirty="0" smtClean="0"/>
              <a:t>模块总控开关，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为使能</a:t>
            </a:r>
            <a:endParaRPr lang="en-US" altLang="zh-CN" sz="2800" dirty="0" smtClean="0"/>
          </a:p>
          <a:p>
            <a:pPr>
              <a:lnSpc>
                <a:spcPct val="110000"/>
              </a:lnSpc>
            </a:pPr>
            <a:r>
              <a:rPr lang="zh-CN" altLang="en-US" sz="2800" dirty="0" smtClean="0"/>
              <a:t>用</a:t>
            </a:r>
            <a:r>
              <a:rPr lang="en-US" altLang="zh-CN" sz="2800" dirty="0"/>
              <a:t>SEGCLR</a:t>
            </a:r>
            <a:r>
              <a:rPr lang="zh-CN" altLang="en-US" sz="2800" dirty="0" smtClean="0"/>
              <a:t>和</a:t>
            </a:r>
            <a:r>
              <a:rPr lang="en-US" altLang="zh-CN" sz="2800" dirty="0"/>
              <a:t>SEGDT</a:t>
            </a:r>
            <a:r>
              <a:rPr lang="zh-CN" altLang="en-US" sz="2800" dirty="0" smtClean="0"/>
              <a:t>按顺序</a:t>
            </a:r>
            <a:r>
              <a:rPr lang="en-US" altLang="zh-CN" sz="2800" dirty="0"/>
              <a:t>SEG7_DP</a:t>
            </a:r>
            <a:r>
              <a:rPr lang="zh-CN" altLang="en-US" sz="2800" dirty="0"/>
              <a:t>，</a:t>
            </a:r>
            <a:r>
              <a:rPr lang="en-US" altLang="zh-CN" sz="2800" dirty="0"/>
              <a:t>SEG7_g</a:t>
            </a:r>
            <a:r>
              <a:rPr lang="zh-CN" altLang="en-US" sz="2800" dirty="0"/>
              <a:t>，</a:t>
            </a:r>
            <a:r>
              <a:rPr lang="en-US" altLang="zh-CN" sz="2800" dirty="0"/>
              <a:t>SEG7_f</a:t>
            </a:r>
            <a:r>
              <a:rPr lang="zh-CN" altLang="en-US" sz="2800" dirty="0"/>
              <a:t>，</a:t>
            </a:r>
            <a:r>
              <a:rPr lang="en-US" altLang="zh-CN" sz="2800" dirty="0"/>
              <a:t>……</a:t>
            </a:r>
            <a:r>
              <a:rPr lang="zh-CN" altLang="en-US" sz="2800" dirty="0"/>
              <a:t>，</a:t>
            </a:r>
            <a:r>
              <a:rPr lang="en-US" altLang="zh-CN" sz="2800" dirty="0"/>
              <a:t>SEG0_b</a:t>
            </a:r>
            <a:r>
              <a:rPr lang="zh-CN" altLang="en-US" sz="2800" dirty="0"/>
              <a:t>，</a:t>
            </a:r>
            <a:r>
              <a:rPr lang="en-US" altLang="zh-CN" sz="2800" dirty="0"/>
              <a:t>SEG0_a</a:t>
            </a:r>
            <a:r>
              <a:rPr lang="zh-CN" altLang="en-US" sz="2800" dirty="0" smtClean="0"/>
              <a:t>串行移入</a:t>
            </a:r>
            <a:r>
              <a:rPr lang="en-US" altLang="zh-CN" sz="2800" dirty="0" smtClean="0"/>
              <a:t>64</a:t>
            </a:r>
            <a:r>
              <a:rPr lang="zh-CN" altLang="en-US" sz="2800" dirty="0" smtClean="0"/>
              <a:t>位数据</a:t>
            </a:r>
            <a:endParaRPr lang="en-US" altLang="zh-CN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38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位数码管驱动模块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25658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/>
              <a:t>主板上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位数码管显示采用的是静态显示，不是动态扫描方式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en-US" sz="1800" dirty="0" smtClean="0"/>
              <a:t>实验</a:t>
            </a:r>
            <a:r>
              <a:rPr lang="zh-CN" altLang="en-US" sz="1800" dirty="0"/>
              <a:t>板上</a:t>
            </a:r>
            <a:r>
              <a:rPr lang="zh-CN" altLang="en-US" sz="1800" dirty="0" smtClean="0"/>
              <a:t>用</a:t>
            </a:r>
            <a:r>
              <a:rPr lang="en-US" altLang="zh-CN" sz="1800" dirty="0" smtClean="0"/>
              <a:t>8</a:t>
            </a:r>
            <a:r>
              <a:rPr lang="zh-CN" altLang="en-US" sz="1800" dirty="0" smtClean="0"/>
              <a:t>个</a:t>
            </a:r>
            <a:r>
              <a:rPr lang="en-US" altLang="zh-CN" sz="1800" dirty="0"/>
              <a:t>74LV164A</a:t>
            </a:r>
            <a:r>
              <a:rPr lang="zh-CN" altLang="en-US" sz="1800" dirty="0" smtClean="0"/>
              <a:t>构成</a:t>
            </a:r>
            <a:r>
              <a:rPr lang="en-US" altLang="zh-CN" sz="1800" dirty="0" smtClean="0"/>
              <a:t>64</a:t>
            </a:r>
            <a:r>
              <a:rPr lang="zh-CN" altLang="en-US" sz="1800" dirty="0" smtClean="0"/>
              <a:t>位</a:t>
            </a:r>
            <a:r>
              <a:rPr lang="zh-CN" altLang="en-US" sz="1800" dirty="0"/>
              <a:t>串</a:t>
            </a:r>
            <a:r>
              <a:rPr lang="en-US" altLang="zh-CN" sz="1800" dirty="0"/>
              <a:t>-</a:t>
            </a:r>
            <a:r>
              <a:rPr lang="zh-CN" altLang="en-US" sz="1800" dirty="0"/>
              <a:t>并转换模块，并行输出</a:t>
            </a:r>
            <a:r>
              <a:rPr lang="zh-CN" altLang="en-US" sz="1800" dirty="0" smtClean="0"/>
              <a:t>控制</a:t>
            </a:r>
            <a:r>
              <a:rPr lang="en-US" altLang="zh-CN" sz="1800" dirty="0" smtClean="0"/>
              <a:t>8</a:t>
            </a:r>
            <a:r>
              <a:rPr lang="zh-CN" altLang="en-US" sz="1800" dirty="0" smtClean="0"/>
              <a:t>个</a:t>
            </a:r>
            <a:r>
              <a:rPr lang="en-US" altLang="zh-CN" sz="1800" dirty="0" smtClean="0"/>
              <a:t>7</a:t>
            </a:r>
            <a:r>
              <a:rPr lang="zh-CN" altLang="en-US" sz="1800" dirty="0" smtClean="0"/>
              <a:t>段数码管</a:t>
            </a:r>
            <a:endParaRPr lang="en-US" altLang="zh-CN" sz="1800" dirty="0" smtClean="0"/>
          </a:p>
          <a:p>
            <a:pPr lvl="1">
              <a:lnSpc>
                <a:spcPct val="120000"/>
              </a:lnSpc>
            </a:pPr>
            <a:r>
              <a:rPr lang="zh-CN" altLang="en-US" sz="1800" dirty="0" smtClean="0"/>
              <a:t>通过</a:t>
            </a:r>
            <a:r>
              <a:rPr lang="en-US" altLang="zh-CN" sz="1800" dirty="0" smtClean="0"/>
              <a:t>SEGCLR</a:t>
            </a:r>
            <a:r>
              <a:rPr lang="zh-CN" altLang="en-US" sz="1800" dirty="0"/>
              <a:t>和</a:t>
            </a:r>
            <a:r>
              <a:rPr lang="en-US" altLang="zh-CN" sz="1800" dirty="0" smtClean="0"/>
              <a:t>SEGDT</a:t>
            </a:r>
            <a:r>
              <a:rPr lang="zh-CN" altLang="en-US" sz="1800" dirty="0" smtClean="0"/>
              <a:t>串行接收</a:t>
            </a:r>
            <a:r>
              <a:rPr lang="en-US" altLang="zh-CN" sz="1800" dirty="0" smtClean="0"/>
              <a:t>8</a:t>
            </a:r>
            <a:r>
              <a:rPr lang="zh-CN" altLang="en-US" sz="1800" dirty="0" smtClean="0"/>
              <a:t>个数码管*</a:t>
            </a:r>
            <a:r>
              <a:rPr lang="en-US" altLang="zh-CN" sz="1800" dirty="0" smtClean="0"/>
              <a:t>8</a:t>
            </a:r>
            <a:r>
              <a:rPr lang="zh-CN" altLang="en-US" sz="1800" dirty="0" smtClean="0"/>
              <a:t>段码，共计</a:t>
            </a:r>
            <a:r>
              <a:rPr lang="en-US" altLang="zh-CN" sz="1800" dirty="0" smtClean="0"/>
              <a:t>64</a:t>
            </a:r>
            <a:r>
              <a:rPr lang="zh-CN" altLang="en-US" sz="1800" dirty="0" smtClean="0"/>
              <a:t>位数据，移位先后顺序为</a:t>
            </a:r>
            <a:r>
              <a:rPr lang="en-US" altLang="zh-CN" sz="1800" dirty="0" smtClean="0"/>
              <a:t>SEG7_DP</a:t>
            </a:r>
            <a:r>
              <a:rPr lang="zh-CN" altLang="en-US" sz="1800" dirty="0"/>
              <a:t>，</a:t>
            </a:r>
            <a:r>
              <a:rPr lang="en-US" altLang="zh-CN" sz="1800" dirty="0"/>
              <a:t>SEG7_g</a:t>
            </a:r>
            <a:r>
              <a:rPr lang="zh-CN" altLang="en-US" sz="1800" dirty="0"/>
              <a:t>，</a:t>
            </a:r>
            <a:r>
              <a:rPr lang="en-US" altLang="zh-CN" sz="1800" dirty="0"/>
              <a:t>SEG7_f</a:t>
            </a:r>
            <a:r>
              <a:rPr lang="zh-CN" altLang="en-US" sz="1800" dirty="0"/>
              <a:t>，</a:t>
            </a:r>
            <a:r>
              <a:rPr lang="en-US" altLang="zh-CN" sz="1800" dirty="0"/>
              <a:t>……</a:t>
            </a:r>
            <a:r>
              <a:rPr lang="zh-CN" altLang="en-US" sz="1800" dirty="0"/>
              <a:t>，</a:t>
            </a:r>
            <a:r>
              <a:rPr lang="en-US" altLang="zh-CN" sz="1800" dirty="0"/>
              <a:t>SEG0_b</a:t>
            </a:r>
            <a:r>
              <a:rPr lang="zh-CN" altLang="en-US" sz="1800" dirty="0"/>
              <a:t>，</a:t>
            </a:r>
            <a:r>
              <a:rPr lang="en-US" altLang="zh-CN" sz="1800" dirty="0" smtClean="0"/>
              <a:t>SEG0_a</a:t>
            </a:r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数码</a:t>
            </a:r>
            <a:r>
              <a:rPr lang="zh-CN" altLang="en-US" sz="1800" dirty="0" smtClean="0"/>
              <a:t>管共阳接法，段码为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时对应段亮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参考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</a:t>
            </a:r>
            <a:r>
              <a:rPr lang="en-US" altLang="zh-CN" sz="2400" dirty="0" smtClean="0"/>
              <a:t>LED</a:t>
            </a:r>
            <a:r>
              <a:rPr lang="zh-CN" altLang="en-US" sz="2400" dirty="0" smtClean="0"/>
              <a:t>驱动模块，扩展设计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位数码管驱动模块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注意发送完成后停止时钟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89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zh-CN" dirty="0"/>
              <a:t>设计</a:t>
            </a:r>
            <a:r>
              <a:rPr lang="en-US" altLang="zh-CN" dirty="0"/>
              <a:t>8</a:t>
            </a:r>
            <a:r>
              <a:rPr lang="zh-CN" altLang="zh-CN" dirty="0"/>
              <a:t>位带并行输入的</a:t>
            </a:r>
            <a:r>
              <a:rPr lang="zh-CN" altLang="en-US" dirty="0" smtClean="0"/>
              <a:t>右移</a:t>
            </a:r>
            <a:r>
              <a:rPr lang="zh-CN" altLang="zh-CN" dirty="0" smtClean="0"/>
              <a:t>移位寄存器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dirty="0" smtClean="0"/>
              <a:t>设计</a:t>
            </a:r>
            <a:r>
              <a:rPr lang="zh-CN" altLang="en-US" dirty="0" smtClean="0"/>
              <a:t>主板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r>
              <a:rPr lang="en-US" altLang="zh-CN" dirty="0" smtClean="0"/>
              <a:t>LED</a:t>
            </a:r>
            <a:r>
              <a:rPr lang="zh-CN" altLang="en-US" dirty="0" smtClean="0"/>
              <a:t>驱动</a:t>
            </a:r>
            <a:r>
              <a:rPr lang="zh-CN" altLang="en-US" dirty="0" smtClean="0"/>
              <a:t>模块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任务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：设计</a:t>
            </a:r>
            <a:r>
              <a:rPr lang="zh-CN" altLang="en-US" dirty="0" smtClean="0"/>
              <a:t>主板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位数码</a:t>
            </a:r>
            <a:r>
              <a:rPr lang="zh-CN" altLang="en-US" dirty="0" smtClean="0"/>
              <a:t>管驱动模块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8013576" cy="954360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设计</a:t>
            </a:r>
            <a:r>
              <a:rPr lang="en-US" altLang="zh-CN" dirty="0"/>
              <a:t>8</a:t>
            </a:r>
            <a:r>
              <a:rPr lang="zh-CN" altLang="zh-CN" dirty="0"/>
              <a:t>位带并行输入的</a:t>
            </a:r>
            <a:r>
              <a:rPr lang="zh-CN" altLang="en-US" dirty="0"/>
              <a:t>右移</a:t>
            </a:r>
            <a:r>
              <a:rPr lang="zh-CN" altLang="zh-CN" dirty="0"/>
              <a:t>移位寄存器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</a:t>
            </a:r>
            <a:r>
              <a:rPr lang="zh-CN" altLang="en-US" dirty="0" smtClean="0"/>
              <a:t>用</a:t>
            </a:r>
            <a:r>
              <a:rPr lang="en-US" altLang="zh-CN" dirty="0" smtClean="0"/>
              <a:t>ShfitReg8b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HDL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用结构化描述设计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波形仿真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2671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820472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掌握支持并行输入的移位寄存器的工作原理</a:t>
            </a:r>
            <a:endParaRPr lang="en-US" altLang="zh-CN" sz="2800" dirty="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掌握支持并行输入的移位寄存器</a:t>
            </a:r>
            <a:r>
              <a:rPr lang="zh-CN" altLang="en-US" sz="2800" dirty="0" smtClean="0"/>
              <a:t>的设计方法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激励代码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190357"/>
            <a:ext cx="50405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initial begin</a:t>
            </a:r>
          </a:p>
          <a:p>
            <a:r>
              <a:rPr lang="en-US" altLang="zh-CN" sz="2400" dirty="0"/>
              <a:t>		// Initialize Inputs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 = 0;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smtClean="0"/>
              <a:t>L </a:t>
            </a:r>
            <a:r>
              <a:rPr lang="en-US" altLang="zh-CN" sz="2400" dirty="0"/>
              <a:t>= 0;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s_in</a:t>
            </a:r>
            <a:r>
              <a:rPr lang="en-US" altLang="zh-CN" sz="2400" dirty="0"/>
              <a:t> = 0;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p_in</a:t>
            </a:r>
            <a:r>
              <a:rPr lang="en-US" altLang="zh-CN" sz="2400" dirty="0"/>
              <a:t> = 0;</a:t>
            </a:r>
          </a:p>
          <a:p>
            <a:endParaRPr lang="en-US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smtClean="0"/>
              <a:t>#</a:t>
            </a:r>
            <a:r>
              <a:rPr lang="en-US" altLang="zh-CN" sz="2400" dirty="0"/>
              <a:t>100;</a:t>
            </a:r>
          </a:p>
          <a:p>
            <a:r>
              <a:rPr lang="en-US" altLang="zh-CN" sz="2400" dirty="0"/>
              <a:t>        </a:t>
            </a:r>
          </a:p>
          <a:p>
            <a:r>
              <a:rPr lang="en-US" altLang="zh-CN" sz="2400" dirty="0"/>
              <a:t>		// Add stimulus here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smtClean="0"/>
              <a:t>S_L </a:t>
            </a:r>
            <a:r>
              <a:rPr lang="en-US" altLang="zh-CN" sz="2400" dirty="0"/>
              <a:t>= 0;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s_in</a:t>
            </a:r>
            <a:r>
              <a:rPr lang="en-US" altLang="zh-CN" sz="2400" dirty="0"/>
              <a:t> = 1;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p_in</a:t>
            </a:r>
            <a:r>
              <a:rPr lang="en-US" altLang="zh-CN" sz="2400" dirty="0"/>
              <a:t> =0;</a:t>
            </a:r>
          </a:p>
          <a:p>
            <a:r>
              <a:rPr lang="en-US" altLang="zh-CN" sz="2400" dirty="0"/>
              <a:t>		</a:t>
            </a:r>
          </a:p>
        </p:txBody>
      </p:sp>
      <p:sp>
        <p:nvSpPr>
          <p:cNvPr id="5" name="矩形 4"/>
          <p:cNvSpPr/>
          <p:nvPr/>
        </p:nvSpPr>
        <p:spPr>
          <a:xfrm>
            <a:off x="4283968" y="1196752"/>
            <a:ext cx="48245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		#200;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smtClean="0"/>
              <a:t>S_L </a:t>
            </a:r>
            <a:r>
              <a:rPr lang="en-US" altLang="zh-CN" sz="2400" dirty="0"/>
              <a:t>= 1;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s_in</a:t>
            </a:r>
            <a:r>
              <a:rPr lang="en-US" altLang="zh-CN" sz="2400" dirty="0"/>
              <a:t> = 0;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p_in</a:t>
            </a:r>
            <a:r>
              <a:rPr lang="en-US" altLang="zh-CN" sz="2400" dirty="0"/>
              <a:t> = 8'b0101_0101;</a:t>
            </a:r>
          </a:p>
          <a:p>
            <a:r>
              <a:rPr lang="en-US" altLang="zh-CN" sz="2400" dirty="0"/>
              <a:t>		#500;</a:t>
            </a:r>
          </a:p>
          <a:p>
            <a:r>
              <a:rPr lang="en-US" altLang="zh-CN" sz="2400" dirty="0"/>
              <a:t>	end</a:t>
            </a:r>
          </a:p>
          <a:p>
            <a:r>
              <a:rPr lang="en-US" altLang="zh-CN" sz="2400" dirty="0"/>
              <a:t>	</a:t>
            </a:r>
          </a:p>
          <a:p>
            <a:r>
              <a:rPr lang="en-US" altLang="zh-CN" sz="2400" dirty="0"/>
              <a:t>	always begin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 = 0; #20;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 = 1; #20;</a:t>
            </a:r>
          </a:p>
          <a:p>
            <a:r>
              <a:rPr lang="en-US" altLang="zh-CN" sz="2400" dirty="0"/>
              <a:t>	end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7920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  <a:r>
              <a:rPr lang="zh-CN" altLang="en-US" dirty="0" smtClean="0"/>
              <a:t>波形输出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52613"/>
            <a:ext cx="8886919" cy="337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09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设计</a:t>
            </a:r>
            <a:r>
              <a:rPr lang="zh-CN" altLang="en-US" dirty="0" smtClean="0"/>
              <a:t>主板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r>
              <a:rPr lang="en-US" altLang="zh-CN" dirty="0" smtClean="0"/>
              <a:t>LED</a:t>
            </a:r>
            <a:r>
              <a:rPr lang="zh-CN" altLang="en-US" dirty="0" smtClean="0"/>
              <a:t>驱动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</a:t>
            </a:r>
            <a:r>
              <a:rPr lang="zh-CN" altLang="en-US" dirty="0" smtClean="0"/>
              <a:t>用</a:t>
            </a:r>
            <a:r>
              <a:rPr lang="en-US" altLang="zh-CN" dirty="0" smtClean="0"/>
              <a:t>LEDP2S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HDL</a:t>
            </a:r>
          </a:p>
          <a:p>
            <a:r>
              <a:rPr lang="zh-CN" altLang="en-US" dirty="0" smtClean="0"/>
              <a:t>用</a:t>
            </a:r>
            <a:r>
              <a:rPr lang="zh-CN" altLang="en-US" dirty="0"/>
              <a:t>行为</a:t>
            </a:r>
            <a:r>
              <a:rPr lang="zh-CN" altLang="en-US" dirty="0" smtClean="0"/>
              <a:t>描述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简化实验</a:t>
            </a:r>
            <a:r>
              <a:rPr lang="en-US" altLang="zh-CN" dirty="0" smtClean="0"/>
              <a:t>12</a:t>
            </a:r>
            <a:r>
              <a:rPr lang="zh-CN" altLang="en-US" dirty="0" smtClean="0"/>
              <a:t>任务一的电路，设计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个可设自增的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位寄存器，汇总成总线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[15:0]</a:t>
            </a:r>
            <a:r>
              <a:rPr lang="zh-CN" altLang="en-US" dirty="0" smtClean="0"/>
              <a:t>，显示在小</a:t>
            </a:r>
            <a:r>
              <a:rPr lang="zh-CN" altLang="en-US" dirty="0" smtClean="0"/>
              <a:t>实验板的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位七段数码</a:t>
            </a:r>
            <a:r>
              <a:rPr lang="zh-CN" altLang="en-US" dirty="0" smtClean="0"/>
              <a:t>管上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改造</a:t>
            </a:r>
            <a:r>
              <a:rPr lang="en-US" altLang="zh-CN" dirty="0" smtClean="0"/>
              <a:t>ShiftReg8b</a:t>
            </a:r>
            <a:r>
              <a:rPr lang="zh-CN" altLang="en-US" dirty="0" smtClean="0"/>
              <a:t>模块为左移寄存器</a:t>
            </a:r>
            <a:r>
              <a:rPr lang="en-US" altLang="zh-CN" dirty="0" smtClean="0"/>
              <a:t>SLReg8b</a:t>
            </a:r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SLReg8b</a:t>
            </a:r>
            <a:r>
              <a:rPr lang="zh-CN" altLang="en-US" dirty="0" smtClean="0"/>
              <a:t>模块和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个触发器，设计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r>
              <a:rPr lang="en-US" altLang="zh-CN" dirty="0" smtClean="0"/>
              <a:t>LED</a:t>
            </a:r>
            <a:r>
              <a:rPr lang="zh-CN" altLang="en-US" dirty="0" smtClean="0"/>
              <a:t>驱动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LED_DRV</a:t>
            </a:r>
          </a:p>
          <a:p>
            <a:pPr lvl="1"/>
            <a:r>
              <a:rPr lang="zh-CN" altLang="en-US" dirty="0" smtClean="0"/>
              <a:t>自行设计激励代码，对驱动模块进行仿真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2235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设计</a:t>
            </a:r>
            <a:r>
              <a:rPr lang="zh-CN" altLang="en-US" dirty="0" smtClean="0"/>
              <a:t>主板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r>
              <a:rPr lang="en-US" altLang="zh-CN" dirty="0" smtClean="0"/>
              <a:t>LED</a:t>
            </a:r>
            <a:r>
              <a:rPr lang="zh-CN" altLang="en-US" dirty="0" smtClean="0"/>
              <a:t>驱动</a:t>
            </a:r>
            <a:r>
              <a:rPr lang="zh-CN" altLang="en-US" dirty="0"/>
              <a:t>模块（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下载验证</a:t>
            </a:r>
            <a:endParaRPr lang="en-US" altLang="zh-CN" dirty="0"/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 smtClean="0"/>
              <a:t>BTNX4Y0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BTNX4Y4</a:t>
            </a:r>
            <a:r>
              <a:rPr lang="zh-CN" altLang="en-US" dirty="0" smtClean="0"/>
              <a:t>作为自增</a:t>
            </a:r>
            <a:r>
              <a:rPr lang="zh-CN" altLang="en-US" dirty="0" smtClean="0"/>
              <a:t>按键，设置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位七段数码管的初值</a:t>
            </a:r>
            <a:endParaRPr lang="en-US" altLang="zh-CN" dirty="0" smtClean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SW[15]</a:t>
            </a:r>
            <a:r>
              <a:rPr lang="zh-CN" altLang="en-US" dirty="0"/>
              <a:t>控制将</a:t>
            </a:r>
            <a:r>
              <a:rPr lang="en-US" altLang="zh-CN" dirty="0"/>
              <a:t>4</a:t>
            </a:r>
            <a:r>
              <a:rPr lang="zh-CN" altLang="en-US" dirty="0"/>
              <a:t>位七段数码管的数据输出到</a:t>
            </a:r>
            <a:r>
              <a:rPr lang="en-US" altLang="zh-CN" dirty="0"/>
              <a:t>LED</a:t>
            </a:r>
            <a:r>
              <a:rPr lang="zh-CN" altLang="en-US" dirty="0" smtClean="0"/>
              <a:t>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LED</a:t>
            </a:r>
            <a:r>
              <a:rPr lang="zh-CN" altLang="en-US" dirty="0" smtClean="0"/>
              <a:t>灯显示应清晰稳定，没有残影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LED</a:t>
            </a:r>
            <a:r>
              <a:rPr lang="zh-CN" altLang="en-US" dirty="0" smtClean="0"/>
              <a:t>灯的高低位顺序要与数码管显示顺序匹配，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为暗，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02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设计</a:t>
            </a:r>
            <a:r>
              <a:rPr lang="zh-CN" altLang="en-US" dirty="0" smtClean="0"/>
              <a:t>主板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位数码</a:t>
            </a:r>
            <a:r>
              <a:rPr lang="zh-CN" altLang="en-US" dirty="0" smtClean="0"/>
              <a:t>管驱动模块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</a:t>
            </a:r>
            <a:r>
              <a:rPr lang="zh-CN" altLang="en-US" dirty="0" smtClean="0"/>
              <a:t>用</a:t>
            </a:r>
            <a:r>
              <a:rPr lang="en-US" altLang="zh-CN" dirty="0" smtClean="0"/>
              <a:t>SEGP2S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HDL</a:t>
            </a:r>
          </a:p>
          <a:p>
            <a:r>
              <a:rPr lang="zh-CN" altLang="en-US" dirty="0" smtClean="0"/>
              <a:t>用行为描述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pPr lvl="1"/>
            <a:r>
              <a:rPr lang="zh-CN" altLang="en-US" dirty="0"/>
              <a:t>利用实验</a:t>
            </a:r>
            <a:r>
              <a:rPr lang="en-US" altLang="zh-CN" dirty="0"/>
              <a:t>12</a:t>
            </a:r>
            <a:r>
              <a:rPr lang="zh-CN" altLang="en-US" dirty="0"/>
              <a:t>任务一的电路，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个可自增的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zh-CN" altLang="en-US" dirty="0" smtClean="0"/>
              <a:t>寄存器，接入总线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[31:0]</a:t>
            </a:r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</a:t>
            </a:r>
            <a:r>
              <a:rPr lang="en-US" altLang="zh-CN" dirty="0" smtClean="0"/>
              <a:t>MyMC14495</a:t>
            </a:r>
            <a:r>
              <a:rPr lang="zh-CN" altLang="en-US" dirty="0" smtClean="0"/>
              <a:t>模块进行段码译码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SLReg8b</a:t>
            </a:r>
            <a:r>
              <a:rPr lang="zh-CN" altLang="en-US" dirty="0" smtClean="0"/>
              <a:t>模块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个触发器</a:t>
            </a:r>
            <a:r>
              <a:rPr lang="zh-CN" altLang="en-US" dirty="0" smtClean="0"/>
              <a:t>，</a:t>
            </a:r>
            <a:r>
              <a:rPr lang="zh-CN" altLang="en-US" dirty="0" smtClean="0"/>
              <a:t>设计</a:t>
            </a:r>
            <a:r>
              <a:rPr lang="zh-CN" altLang="en-US" dirty="0" smtClean="0"/>
              <a:t>主板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位数码</a:t>
            </a:r>
            <a:r>
              <a:rPr lang="zh-CN" altLang="en-US" dirty="0" smtClean="0"/>
              <a:t>管驱动模块</a:t>
            </a:r>
            <a:r>
              <a:rPr lang="en-US" altLang="zh-CN" dirty="0" smtClean="0"/>
              <a:t>SEG_DRV</a:t>
            </a:r>
          </a:p>
          <a:p>
            <a:pPr lvl="1"/>
            <a:r>
              <a:rPr lang="zh-CN" altLang="en-US" dirty="0" smtClean="0"/>
              <a:t>自行</a:t>
            </a:r>
            <a:r>
              <a:rPr lang="zh-CN" altLang="en-US" dirty="0"/>
              <a:t>设计激励代码，对驱动模块进行</a:t>
            </a:r>
            <a:r>
              <a:rPr lang="zh-CN" altLang="en-US" dirty="0" smtClean="0"/>
              <a:t>仿真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43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81528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设计</a:t>
            </a:r>
            <a:r>
              <a:rPr lang="zh-CN" altLang="en-US" dirty="0" smtClean="0"/>
              <a:t>主板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位数码</a:t>
            </a:r>
            <a:r>
              <a:rPr lang="zh-CN" altLang="en-US" dirty="0" smtClean="0"/>
              <a:t>管驱动模块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下载</a:t>
            </a:r>
            <a:r>
              <a:rPr lang="zh-CN" altLang="en-US" dirty="0" smtClean="0"/>
              <a:t>验证</a:t>
            </a:r>
          </a:p>
          <a:p>
            <a:pPr lvl="1"/>
            <a:r>
              <a:rPr lang="zh-CN" altLang="en-US" dirty="0" smtClean="0"/>
              <a:t>可以</a:t>
            </a:r>
            <a:r>
              <a:rPr lang="zh-CN" altLang="en-US" dirty="0" smtClean="0"/>
              <a:t>拨动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个开关</a:t>
            </a:r>
            <a:r>
              <a:rPr lang="en-US" altLang="zh-CN" dirty="0" smtClean="0"/>
              <a:t>SW[7:0]</a:t>
            </a:r>
            <a:r>
              <a:rPr lang="zh-CN" altLang="en-US" dirty="0" smtClean="0"/>
              <a:t>来</a:t>
            </a:r>
            <a:r>
              <a:rPr lang="zh-CN" altLang="en-US" dirty="0" smtClean="0"/>
              <a:t>修改每个数码管的数值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将主板七段数码管设成显示学号后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1"/>
            <a:r>
              <a:rPr lang="zh-CN" altLang="en-US" dirty="0"/>
              <a:t>数码管</a:t>
            </a:r>
            <a:r>
              <a:rPr lang="zh-CN" altLang="en-US" dirty="0" smtClean="0"/>
              <a:t>显示</a:t>
            </a:r>
            <a:r>
              <a:rPr lang="zh-CN" altLang="en-US" dirty="0"/>
              <a:t>应清晰稳定，没有残</a:t>
            </a:r>
            <a:r>
              <a:rPr lang="zh-CN" altLang="en-US" dirty="0" smtClean="0"/>
              <a:t>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992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参考实验</a:t>
            </a:r>
            <a:r>
              <a:rPr lang="en-US" altLang="zh-CN" dirty="0" smtClean="0"/>
              <a:t>12</a:t>
            </a:r>
            <a:r>
              <a:rPr lang="zh-CN" altLang="en-US" dirty="0" smtClean="0"/>
              <a:t>修改代码，去掉去抖、扫描显示等存在大延迟的模块，去掉</a:t>
            </a:r>
            <a:r>
              <a:rPr lang="en-US" altLang="zh-CN" dirty="0" smtClean="0"/>
              <a:t>AN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SEGMENT</a:t>
            </a:r>
            <a:r>
              <a:rPr lang="zh-CN" altLang="en-US" dirty="0" smtClean="0"/>
              <a:t>输出端口</a:t>
            </a:r>
            <a:endParaRPr lang="en-US" altLang="zh-CN" dirty="0" smtClean="0"/>
          </a:p>
          <a:p>
            <a:r>
              <a:rPr lang="zh-CN" altLang="en-US" dirty="0" smtClean="0"/>
              <a:t>完成</a:t>
            </a:r>
            <a:r>
              <a:rPr lang="zh-CN" altLang="en-US" dirty="0" smtClean="0"/>
              <a:t>任务</a:t>
            </a:r>
            <a:r>
              <a:rPr lang="zh-CN" altLang="en-US" dirty="0" smtClean="0"/>
              <a:t>一</a:t>
            </a:r>
            <a:r>
              <a:rPr lang="en-US" altLang="zh-CN" dirty="0" smtClean="0"/>
              <a:t>ShfitReg8b</a:t>
            </a:r>
            <a:r>
              <a:rPr lang="zh-CN" altLang="en-US" dirty="0" smtClean="0"/>
              <a:t>模块的仿真</a:t>
            </a:r>
            <a:endParaRPr lang="en-US" altLang="zh-CN" dirty="0" smtClean="0"/>
          </a:p>
          <a:p>
            <a:r>
              <a:rPr lang="zh-CN" altLang="en-US" dirty="0" smtClean="0"/>
              <a:t>完成任务二</a:t>
            </a:r>
            <a:r>
              <a:rPr lang="en-US" altLang="zh-CN" dirty="0" smtClean="0"/>
              <a:t>Top</a:t>
            </a:r>
            <a:r>
              <a:rPr lang="zh-CN" altLang="en-US" dirty="0" smtClean="0"/>
              <a:t>模块的仿真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Top</a:t>
            </a:r>
            <a:r>
              <a:rPr lang="zh-CN" altLang="en-US" dirty="0" smtClean="0"/>
              <a:t>模块中将</a:t>
            </a:r>
            <a:r>
              <a:rPr lang="en-US" altLang="zh-CN" dirty="0" err="1" smtClean="0"/>
              <a:t>num</a:t>
            </a:r>
            <a:r>
              <a:rPr lang="zh-CN" altLang="en-US" dirty="0" smtClean="0"/>
              <a:t>总线输出，以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进制显示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</a:t>
            </a:r>
            <a:r>
              <a:rPr lang="en-US" altLang="zh-CN" dirty="0"/>
              <a:t>BTNX4Y0</a:t>
            </a:r>
            <a:r>
              <a:rPr lang="zh-CN" altLang="en-US" dirty="0"/>
              <a:t>到</a:t>
            </a:r>
            <a:r>
              <a:rPr lang="en-US" altLang="zh-CN" dirty="0" smtClean="0"/>
              <a:t>BTNX4Y4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个寄存器初值设为</a:t>
            </a:r>
            <a:r>
              <a:rPr lang="en-US" altLang="zh-CN" dirty="0" smtClean="0"/>
              <a:t>4321h</a:t>
            </a:r>
            <a:r>
              <a:rPr lang="zh-CN" altLang="en-US" dirty="0" smtClean="0"/>
              <a:t>，拨动</a:t>
            </a:r>
            <a:r>
              <a:rPr lang="en-US" altLang="zh-CN" dirty="0" smtClean="0"/>
              <a:t>SW[15]</a:t>
            </a:r>
            <a:r>
              <a:rPr lang="zh-CN" altLang="en-US" dirty="0" smtClean="0"/>
              <a:t>启动移位，观察</a:t>
            </a:r>
            <a:r>
              <a:rPr lang="en-US" altLang="zh-CN" dirty="0" smtClean="0"/>
              <a:t>LED_CLK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LED_DO</a:t>
            </a:r>
            <a:r>
              <a:rPr lang="zh-CN" altLang="en-US" dirty="0" smtClean="0"/>
              <a:t>的输出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7121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完成任务</a:t>
            </a:r>
            <a:r>
              <a:rPr lang="zh-CN" altLang="en-US" dirty="0"/>
              <a:t>三</a:t>
            </a:r>
            <a:r>
              <a:rPr lang="en-US" altLang="zh-CN" dirty="0" smtClean="0"/>
              <a:t>Top</a:t>
            </a:r>
            <a:r>
              <a:rPr lang="zh-CN" altLang="en-US" dirty="0" smtClean="0"/>
              <a:t>模块的仿真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Top</a:t>
            </a:r>
            <a:r>
              <a:rPr lang="zh-CN" altLang="en-US" dirty="0" smtClean="0"/>
              <a:t>模块中将</a:t>
            </a:r>
            <a:r>
              <a:rPr lang="en-US" altLang="zh-CN" dirty="0" err="1" smtClean="0"/>
              <a:t>num</a:t>
            </a:r>
            <a:r>
              <a:rPr lang="zh-CN" altLang="en-US" dirty="0" smtClean="0"/>
              <a:t>总线输出，以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进制显示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</a:t>
            </a:r>
            <a:r>
              <a:rPr lang="en-US" altLang="zh-CN" dirty="0" smtClean="0"/>
              <a:t>SW[7:0]</a:t>
            </a:r>
            <a:r>
              <a:rPr lang="zh-CN" altLang="en-US" dirty="0" smtClean="0"/>
              <a:t>，将</a:t>
            </a:r>
            <a:r>
              <a:rPr lang="en-US" altLang="zh-CN" dirty="0"/>
              <a:t>8</a:t>
            </a:r>
            <a:r>
              <a:rPr lang="zh-CN" altLang="en-US" dirty="0" smtClean="0"/>
              <a:t>个寄存器初值设为学号后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位，拨动</a:t>
            </a:r>
            <a:r>
              <a:rPr lang="en-US" altLang="zh-CN" dirty="0" smtClean="0"/>
              <a:t>SW[15]</a:t>
            </a:r>
            <a:r>
              <a:rPr lang="zh-CN" altLang="en-US" dirty="0" smtClean="0"/>
              <a:t>启动移位，观察</a:t>
            </a:r>
            <a:r>
              <a:rPr lang="en-US" altLang="zh-CN" dirty="0"/>
              <a:t>SEG</a:t>
            </a:r>
            <a:r>
              <a:rPr lang="en-US" altLang="zh-CN" dirty="0" smtClean="0"/>
              <a:t>CLK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SEGDT</a:t>
            </a:r>
            <a:r>
              <a:rPr lang="zh-CN" altLang="en-US" dirty="0" smtClean="0"/>
              <a:t>的输出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3619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实验设备与材料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装有</a:t>
            </a:r>
            <a:r>
              <a:rPr lang="en-US" altLang="zh-CN" dirty="0" smtClean="0"/>
              <a:t>Xilinx ISE 14.7</a:t>
            </a:r>
            <a:r>
              <a:rPr lang="zh-CN" altLang="en-US" dirty="0" smtClean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SWORD</a:t>
            </a:r>
            <a:r>
              <a:rPr lang="zh-CN" altLang="en-US" dirty="0" smtClean="0"/>
              <a:t>开发板</a:t>
            </a:r>
            <a:r>
              <a:rPr lang="en-US" altLang="zh-CN" dirty="0" smtClean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 smtClean="0"/>
              <a:t>实验</a:t>
            </a:r>
            <a:r>
              <a:rPr lang="zh-CN" altLang="en-US" dirty="0"/>
              <a:t>材料</a:t>
            </a:r>
          </a:p>
          <a:p>
            <a:pPr lvl="1"/>
            <a:r>
              <a:rPr lang="zh-CN" altLang="en-US" dirty="0" smtClean="0"/>
              <a:t>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zh-CN" dirty="0"/>
              <a:t>设计</a:t>
            </a:r>
            <a:r>
              <a:rPr lang="en-US" altLang="zh-CN" dirty="0"/>
              <a:t>8</a:t>
            </a:r>
            <a:r>
              <a:rPr lang="zh-CN" altLang="zh-CN" dirty="0"/>
              <a:t>位带并行输入的</a:t>
            </a:r>
            <a:r>
              <a:rPr lang="zh-CN" altLang="en-US" dirty="0"/>
              <a:t>右移</a:t>
            </a:r>
            <a:r>
              <a:rPr lang="zh-CN" altLang="zh-CN" dirty="0"/>
              <a:t>移位寄存器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：设计</a:t>
            </a:r>
            <a:r>
              <a:rPr lang="zh-CN" altLang="en-US" dirty="0" smtClean="0"/>
              <a:t>主板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r>
              <a:rPr lang="en-US" altLang="zh-CN" dirty="0" smtClean="0"/>
              <a:t>LED</a:t>
            </a:r>
            <a:r>
              <a:rPr lang="zh-CN" altLang="en-US" dirty="0"/>
              <a:t>灯驱动模块</a:t>
            </a:r>
          </a:p>
          <a:p>
            <a:endParaRPr lang="en-US" altLang="zh-CN" dirty="0"/>
          </a:p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：设计</a:t>
            </a:r>
            <a:r>
              <a:rPr lang="zh-CN" altLang="en-US" dirty="0" smtClean="0"/>
              <a:t>主板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位数码</a:t>
            </a:r>
            <a:r>
              <a:rPr lang="zh-CN" altLang="en-US" dirty="0"/>
              <a:t>管驱动模块</a:t>
            </a:r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移位寄存器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带并行</a:t>
            </a:r>
            <a:r>
              <a:rPr lang="zh-CN" altLang="zh-CN" dirty="0" smtClean="0"/>
              <a:t>输入</a:t>
            </a:r>
            <a:r>
              <a:rPr lang="zh-CN" altLang="en-US" dirty="0" smtClean="0"/>
              <a:t>的移位寄存器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并行－串行转换器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164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移位寄存器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每</a:t>
            </a:r>
            <a:r>
              <a:rPr lang="zh-CN" altLang="en-US" dirty="0"/>
              <a:t>来一个时钟脉冲，寄存器中的数据按顺序向左或向右移动一位</a:t>
            </a:r>
          </a:p>
          <a:p>
            <a:pPr lvl="1"/>
            <a:r>
              <a:rPr lang="zh-CN" altLang="en-US" dirty="0"/>
              <a:t>必须采用主从触发器或边沿触发器</a:t>
            </a:r>
          </a:p>
          <a:p>
            <a:pPr lvl="1"/>
            <a:r>
              <a:rPr lang="zh-CN" altLang="en-US" dirty="0"/>
              <a:t>不能</a:t>
            </a:r>
            <a:r>
              <a:rPr lang="zh-CN" altLang="en-US" dirty="0" smtClean="0"/>
              <a:t>采用锁存器</a:t>
            </a:r>
            <a:endParaRPr lang="zh-CN" altLang="en-US" dirty="0"/>
          </a:p>
          <a:p>
            <a:r>
              <a:rPr lang="zh-CN" altLang="en-US" dirty="0"/>
              <a:t>数据移动方式：左移、</a:t>
            </a:r>
            <a:r>
              <a:rPr lang="zh-CN" altLang="en-US" dirty="0" smtClean="0"/>
              <a:t>右移、循环移位</a:t>
            </a:r>
            <a:endParaRPr lang="zh-CN" altLang="en-US" dirty="0"/>
          </a:p>
          <a:p>
            <a:r>
              <a:rPr lang="zh-CN" altLang="en-US" dirty="0"/>
              <a:t>数据输入输出方式</a:t>
            </a:r>
          </a:p>
          <a:p>
            <a:pPr lvl="1"/>
            <a:r>
              <a:rPr lang="zh-CN" altLang="en-US" dirty="0"/>
              <a:t>串行输入，串行输出</a:t>
            </a:r>
          </a:p>
          <a:p>
            <a:pPr lvl="1"/>
            <a:r>
              <a:rPr lang="zh-CN" altLang="en-US" dirty="0"/>
              <a:t>串行输入，并行输出</a:t>
            </a:r>
          </a:p>
          <a:p>
            <a:pPr lvl="1"/>
            <a:r>
              <a:rPr lang="zh-CN" altLang="en-US" dirty="0"/>
              <a:t>并行输入，串行输出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74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串行输入右移移位寄存器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507288" cy="4525963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D</a:t>
            </a:r>
            <a:r>
              <a:rPr lang="zh-CN" altLang="en-US" dirty="0" smtClean="0"/>
              <a:t>触发器构成</a:t>
            </a:r>
            <a:r>
              <a:rPr lang="zh-CN" altLang="en-US" dirty="0"/>
              <a:t>串行输入</a:t>
            </a:r>
            <a:r>
              <a:rPr lang="zh-CN" altLang="en-US" dirty="0" smtClean="0"/>
              <a:t>的右移移位寄存器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413078"/>
              </p:ext>
            </p:extLst>
          </p:nvPr>
        </p:nvGraphicFramePr>
        <p:xfrm>
          <a:off x="431800" y="2706688"/>
          <a:ext cx="8101013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Visio" r:id="rId3" imgW="2332579" imgH="748510" progId="Visio.Drawing.11">
                  <p:embed/>
                </p:oleObj>
              </mc:Choice>
              <mc:Fallback>
                <p:oleObj name="Visio" r:id="rId3" imgW="2332579" imgH="748510" progId="Visio.Drawing.11">
                  <p:embed/>
                  <p:pic>
                    <p:nvPicPr>
                      <p:cNvPr id="0" name="串行输入逻辑电路图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2706688"/>
                        <a:ext cx="8101013" cy="260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909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循环右移移位寄存器</a:t>
            </a:r>
            <a:endParaRPr lang="zh-CN" altLang="en-US" dirty="0"/>
          </a:p>
        </p:txBody>
      </p:sp>
      <p:graphicFrame>
        <p:nvGraphicFramePr>
          <p:cNvPr id="102" name="对象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832844"/>
              </p:ext>
            </p:extLst>
          </p:nvPr>
        </p:nvGraphicFramePr>
        <p:xfrm>
          <a:off x="467544" y="2276872"/>
          <a:ext cx="8101013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Visio" r:id="rId3" imgW="2332579" imgH="748510" progId="Visio.Drawing.11">
                  <p:embed/>
                </p:oleObj>
              </mc:Choice>
              <mc:Fallback>
                <p:oleObj name="Visio" r:id="rId3" imgW="2332579" imgH="748510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276872"/>
                        <a:ext cx="8101013" cy="260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506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5976</TotalTime>
  <Words>1697</Words>
  <Application>Microsoft Office PowerPoint</Application>
  <PresentationFormat>全屏显示(4:3)</PresentationFormat>
  <Paragraphs>324</Paragraphs>
  <Slides>38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5" baseType="lpstr">
      <vt:lpstr>黑体</vt:lpstr>
      <vt:lpstr>华文细黑</vt:lpstr>
      <vt:lpstr>楷体_GB2312</vt:lpstr>
      <vt:lpstr>宋体</vt:lpstr>
      <vt:lpstr>微软雅黑</vt:lpstr>
      <vt:lpstr>新宋体</vt:lpstr>
      <vt:lpstr>Arial</vt:lpstr>
      <vt:lpstr>Calibri</vt:lpstr>
      <vt:lpstr>Consolas</vt:lpstr>
      <vt:lpstr>Helvetica</vt:lpstr>
      <vt:lpstr>Times New Roman</vt:lpstr>
      <vt:lpstr>Verdana</vt:lpstr>
      <vt:lpstr>Wingdings</vt:lpstr>
      <vt:lpstr>自定义设计方案</vt:lpstr>
      <vt:lpstr>实验室PPT模版2013 beta1</vt:lpstr>
      <vt:lpstr>1_自定义设计方案</vt:lpstr>
      <vt:lpstr>Visio</vt:lpstr>
      <vt:lpstr>计算机逻辑设计基础实验</vt:lpstr>
      <vt:lpstr>提  纲</vt:lpstr>
      <vt:lpstr>实验目的</vt:lpstr>
      <vt:lpstr>实验设备与材料</vt:lpstr>
      <vt:lpstr>实验任务</vt:lpstr>
      <vt:lpstr>实验原理</vt:lpstr>
      <vt:lpstr>移位寄存器</vt:lpstr>
      <vt:lpstr>串行输入右移移位寄存器</vt:lpstr>
      <vt:lpstr>循环右移移位寄存器</vt:lpstr>
      <vt:lpstr>带并行输入的右移移位寄存器</vt:lpstr>
      <vt:lpstr>带并行输入的8位右移移位寄存器</vt:lpstr>
      <vt:lpstr>接口说明：实验板16位LED灯</vt:lpstr>
      <vt:lpstr>接口说明：实验板16位LED灯</vt:lpstr>
      <vt:lpstr>接口说明：实验板16位LED灯</vt:lpstr>
      <vt:lpstr>接口说明：实验板16位LED灯</vt:lpstr>
      <vt:lpstr>引脚约束：实验板16位LED灯</vt:lpstr>
      <vt:lpstr>接口说明：实验板16位LED灯</vt:lpstr>
      <vt:lpstr>并行－串行转换器设计关键</vt:lpstr>
      <vt:lpstr>8位并行－串行转换器（1）</vt:lpstr>
      <vt:lpstr>8位并行－串行转换器（2）</vt:lpstr>
      <vt:lpstr>8位并行－串行转换器（3）</vt:lpstr>
      <vt:lpstr>8位并行－串行转换器（4）</vt:lpstr>
      <vt:lpstr>8位并行－串行转换器（5）</vt:lpstr>
      <vt:lpstr>16位LED驱动模块</vt:lpstr>
      <vt:lpstr>接口说明：主板七段数码管</vt:lpstr>
      <vt:lpstr>引脚约束：主板七段数码管</vt:lpstr>
      <vt:lpstr>8位数码管驱动模块</vt:lpstr>
      <vt:lpstr>实验内容与步骤</vt:lpstr>
      <vt:lpstr>设计8位带并行输入的右移移位寄存器</vt:lpstr>
      <vt:lpstr>激励代码</vt:lpstr>
      <vt:lpstr>仿真波形输出</vt:lpstr>
      <vt:lpstr>设计主板16位LED驱动模块</vt:lpstr>
      <vt:lpstr>设计主板16位LED驱动模块（2）</vt:lpstr>
      <vt:lpstr>设计主板8位数码管驱动模块</vt:lpstr>
      <vt:lpstr>设计主板8位数码管驱动模块(2)</vt:lpstr>
      <vt:lpstr>仿真实验要求</vt:lpstr>
      <vt:lpstr>仿真实验要求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董亚波</cp:lastModifiedBy>
  <cp:revision>456</cp:revision>
  <dcterms:created xsi:type="dcterms:W3CDTF">2011-08-03T07:44:17Z</dcterms:created>
  <dcterms:modified xsi:type="dcterms:W3CDTF">2022-12-11T15:32:37Z</dcterms:modified>
</cp:coreProperties>
</file>