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353" r:id="rId3"/>
    <p:sldId id="376" r:id="rId4"/>
    <p:sldId id="377" r:id="rId5"/>
    <p:sldId id="378" r:id="rId6"/>
    <p:sldId id="388" r:id="rId7"/>
    <p:sldId id="354" r:id="rId8"/>
    <p:sldId id="432" r:id="rId9"/>
    <p:sldId id="433" r:id="rId10"/>
    <p:sldId id="389" r:id="rId11"/>
    <p:sldId id="390" r:id="rId12"/>
    <p:sldId id="391" r:id="rId13"/>
    <p:sldId id="392" r:id="rId14"/>
    <p:sldId id="393" r:id="rId15"/>
    <p:sldId id="356" r:id="rId16"/>
    <p:sldId id="419" r:id="rId17"/>
    <p:sldId id="422" r:id="rId18"/>
    <p:sldId id="420" r:id="rId19"/>
    <p:sldId id="423" r:id="rId20"/>
    <p:sldId id="426" r:id="rId21"/>
    <p:sldId id="424" r:id="rId22"/>
    <p:sldId id="394" r:id="rId23"/>
    <p:sldId id="434" r:id="rId24"/>
    <p:sldId id="395" r:id="rId25"/>
    <p:sldId id="396" r:id="rId26"/>
    <p:sldId id="397" r:id="rId27"/>
    <p:sldId id="398" r:id="rId28"/>
    <p:sldId id="400" r:id="rId29"/>
    <p:sldId id="363" r:id="rId30"/>
    <p:sldId id="401" r:id="rId31"/>
    <p:sldId id="402" r:id="rId32"/>
    <p:sldId id="403" r:id="rId33"/>
    <p:sldId id="364" r:id="rId34"/>
    <p:sldId id="427" r:id="rId35"/>
    <p:sldId id="404" r:id="rId36"/>
    <p:sldId id="430" r:id="rId37"/>
    <p:sldId id="405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35" r:id="rId47"/>
    <p:sldId id="431" r:id="rId4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CC"/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84" autoAdjust="0"/>
  </p:normalViewPr>
  <p:slideViewPr>
    <p:cSldViewPr snapToGrid="0">
      <p:cViewPr varScale="1">
        <p:scale>
          <a:sx n="71" d="100"/>
          <a:sy n="71" d="100"/>
        </p:scale>
        <p:origin x="178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14"/>
    </p:cViewPr>
  </p:sorterViewPr>
  <p:notesViewPr>
    <p:cSldViewPr snapToGrid="0">
      <p:cViewPr>
        <p:scale>
          <a:sx n="66" d="100"/>
          <a:sy n="66" d="100"/>
        </p:scale>
        <p:origin x="-984" y="-58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7.xml"/><Relationship Id="rId7" Type="http://schemas.openxmlformats.org/officeDocument/2006/relationships/slide" Target="slides/slide2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5.xml"/><Relationship Id="rId9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defTabSz="966788">
              <a:defRPr sz="1200" u="none"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5" y="0"/>
            <a:ext cx="32115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u="none"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defTabSz="966788">
              <a:defRPr sz="1200" u="none"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5" y="9142413"/>
            <a:ext cx="32115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u="none" baseline="0" smtClean="0"/>
            </a:lvl1pPr>
          </a:lstStyle>
          <a:p>
            <a:pPr>
              <a:defRPr/>
            </a:pPr>
            <a:fld id="{638A649B-CD82-4762-BB2E-E6CC2371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6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defTabSz="1020763">
              <a:defRPr sz="1400" u="none"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400" u="none"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defTabSz="1020763">
              <a:defRPr sz="1400" u="none"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400" u="none" baseline="0" smtClean="0"/>
            </a:lvl1pPr>
          </a:lstStyle>
          <a:p>
            <a:pPr>
              <a:defRPr/>
            </a:pPr>
            <a:fld id="{5FD2594F-2884-428D-ABDB-BB79772E86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806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958B0D-E0D0-40A9-9645-86B214584300}" type="slidenum">
              <a:rPr lang="en-US" altLang="zh-CN" sz="1400" u="none" baseline="0"/>
              <a:pPr/>
              <a:t>1</a:t>
            </a:fld>
            <a:endParaRPr lang="en-US" altLang="zh-CN" sz="1400" u="none" baseline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位可以控制</a:t>
            </a:r>
            <a:r>
              <a:rPr lang="en-US" altLang="zh-CN" dirty="0"/>
              <a:t>2^N</a:t>
            </a:r>
            <a:r>
              <a:rPr lang="zh-CN" altLang="en-US" dirty="0"/>
              <a:t>位，门输入成本为</a:t>
            </a:r>
            <a:r>
              <a:rPr lang="en-US" altLang="zh-CN" dirty="0"/>
              <a:t>n2^n</a:t>
            </a:r>
            <a:r>
              <a:rPr lang="zh-CN" altLang="en-US" dirty="0"/>
              <a:t>，复杂度为</a:t>
            </a:r>
            <a:r>
              <a:rPr lang="en-US" altLang="zh-CN" dirty="0"/>
              <a:t>O(2^N)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2594F-2884-428D-ABDB-BB79772E861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4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行列译码器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2594F-2884-428D-ABDB-BB79772E861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9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N-2^N</a:t>
            </a:r>
            <a:r>
              <a:rPr lang="zh-CN" altLang="en-US" dirty="0"/>
              <a:t>译码器成本：</a:t>
            </a:r>
            <a:r>
              <a:rPr lang="en-US" altLang="zh-CN" dirty="0"/>
              <a:t>2*2^N+</a:t>
            </a:r>
            <a:r>
              <a:rPr lang="zh-CN" altLang="en-US" dirty="0"/>
              <a:t>两部分的成本</a:t>
            </a:r>
            <a:endParaRPr lang="en-US" altLang="zh-CN" dirty="0"/>
          </a:p>
          <a:p>
            <a:r>
              <a:rPr lang="zh-CN" altLang="en-US" dirty="0"/>
              <a:t>成本降低但是性能也被降低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2594F-2884-428D-ABDB-BB79772E861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242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分配器，用</a:t>
            </a:r>
            <a:r>
              <a:rPr lang="en-US" altLang="zh-CN" dirty="0"/>
              <a:t>A1A0</a:t>
            </a:r>
            <a:r>
              <a:rPr lang="zh-CN" altLang="en-US" dirty="0"/>
              <a:t>控制将</a:t>
            </a:r>
            <a:r>
              <a:rPr lang="en-US" altLang="zh-CN" dirty="0"/>
              <a:t>EN</a:t>
            </a:r>
            <a:r>
              <a:rPr lang="zh-CN" altLang="en-US" dirty="0"/>
              <a:t>输出到</a:t>
            </a:r>
            <a:r>
              <a:rPr lang="en-US" altLang="zh-CN" dirty="0"/>
              <a:t>D0</a:t>
            </a:r>
            <a:r>
              <a:rPr lang="zh-CN" altLang="en-US" dirty="0"/>
              <a:t>到</a:t>
            </a:r>
            <a:r>
              <a:rPr lang="en-US" altLang="zh-CN" dirty="0"/>
              <a:t>D3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2594F-2884-428D-ABDB-BB79772E861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02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66B240-1C1D-4993-BAE5-92D72AA44FF0}" type="slidenum">
              <a:rPr lang="en-US" altLang="zh-CN" sz="1400" u="none" baseline="0"/>
              <a:pPr/>
              <a:t>17</a:t>
            </a:fld>
            <a:endParaRPr lang="en-US" altLang="zh-CN" sz="1400" u="none" baseline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全加器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B4DDE8-56FE-438C-BFBA-D36029426418}" type="slidenum">
              <a:rPr lang="en-US" altLang="zh-CN" sz="1400" u="none" baseline="0"/>
              <a:pPr/>
              <a:t>18</a:t>
            </a:fld>
            <a:endParaRPr lang="en-US" altLang="zh-CN" sz="1400" u="none" baseline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No. The complexity is high. Much better to implement the functions with XOR gates.</a:t>
            </a:r>
          </a:p>
          <a:p>
            <a:r>
              <a:rPr lang="en-US" altLang="zh-CN" dirty="0"/>
              <a:t>Also, the sharing of logic can cause 2 bits in error, which for this application</a:t>
            </a:r>
          </a:p>
          <a:p>
            <a:r>
              <a:rPr lang="en-US" altLang="zh-CN" dirty="0"/>
              <a:t>(a Hamming encoder) is not detectable! Note that XOR gates should not be shared in the implementation as well.</a:t>
            </a:r>
          </a:p>
          <a:p>
            <a:r>
              <a:rPr lang="en-US" altLang="zh-CN" dirty="0"/>
              <a:t>P1P2P3 A4A5A6A7 </a:t>
            </a:r>
            <a:r>
              <a:rPr lang="zh-CN" altLang="en-US" dirty="0"/>
              <a:t>组成</a:t>
            </a:r>
            <a:r>
              <a:rPr lang="en-US" altLang="zh-CN" dirty="0"/>
              <a:t>FEC</a:t>
            </a:r>
            <a:r>
              <a:rPr lang="zh-CN" altLang="en-US" dirty="0"/>
              <a:t>前项纠错码，可以找出哪一位错了并进行纠错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3D0435-C764-4779-8CC2-1D2EF75FE62D}" type="slidenum">
              <a:rPr lang="en-US" altLang="zh-CN" sz="1400" u="none" baseline="0"/>
              <a:pPr/>
              <a:t>25</a:t>
            </a:fld>
            <a:endParaRPr lang="en-US" altLang="zh-CN" sz="1400" u="none" baseline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No. The total gate input cost remains the same.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B82406-41EE-4594-80FA-A0499E991EA1}" type="slidenum">
              <a:rPr lang="en-US" altLang="zh-CN" sz="1400" u="none" baseline="0"/>
              <a:pPr/>
              <a:t>27</a:t>
            </a:fld>
            <a:endParaRPr lang="en-US" altLang="zh-CN" sz="1400" u="none" baseline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Go over table explaining how entries were obtained, particularly those containing </a:t>
            </a:r>
            <a:r>
              <a:rPr lang="en-US" altLang="zh-CN" dirty="0" err="1"/>
              <a:t>Xs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52"/>
          <p:cNvSpPr txBox="1">
            <a:spLocks noChangeArrowheads="1"/>
          </p:cNvSpPr>
          <p:nvPr userDrawn="1"/>
        </p:nvSpPr>
        <p:spPr bwMode="auto">
          <a:xfrm>
            <a:off x="1301750" y="2847975"/>
            <a:ext cx="6978650" cy="27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4000" b="1" u="none" baseline="0">
                <a:solidFill>
                  <a:schemeClr val="accent2"/>
                </a:solidFill>
                <a:latin typeface="Helvetica" pitchFamily="34" charset="0"/>
                <a:ea typeface="宋体" pitchFamily="2" charset="-122"/>
              </a:rPr>
              <a:t>Chapter 3 – Combinational</a:t>
            </a:r>
            <a:r>
              <a:rPr lang="en-US" altLang="zh-CN" sz="4000" b="1" u="none" baseline="0">
                <a:solidFill>
                  <a:schemeClr val="hlink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4000" b="1" u="none" baseline="0">
                <a:solidFill>
                  <a:schemeClr val="accent2"/>
                </a:solidFill>
                <a:latin typeface="Helvetica" pitchFamily="34" charset="0"/>
                <a:ea typeface="宋体" pitchFamily="2" charset="-122"/>
              </a:rPr>
              <a:t>Logic Design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u="none">
                <a:solidFill>
                  <a:srgbClr val="3333FF"/>
                </a:solidFill>
                <a:ea typeface="宋体" pitchFamily="2" charset="-122"/>
              </a:rPr>
              <a:t>Part 2 – Combinational Logic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endParaRPr lang="en-US" altLang="zh-CN" sz="4000" b="1" u="none" baseline="0">
              <a:solidFill>
                <a:schemeClr val="hlink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3" name="Text Box 1053"/>
          <p:cNvSpPr txBox="1">
            <a:spLocks noChangeArrowheads="1"/>
          </p:cNvSpPr>
          <p:nvPr userDrawn="1"/>
        </p:nvSpPr>
        <p:spPr bwMode="auto">
          <a:xfrm>
            <a:off x="904875" y="2179638"/>
            <a:ext cx="777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u="none" baseline="0" dirty="0">
                <a:ea typeface="宋体" pitchFamily="2" charset="-122"/>
              </a:rPr>
              <a:t>Computer Logic Design Fundamentals</a:t>
            </a:r>
          </a:p>
        </p:txBody>
      </p:sp>
      <p:sp>
        <p:nvSpPr>
          <p:cNvPr id="4" name="Line 1054"/>
          <p:cNvSpPr>
            <a:spLocks noChangeShapeType="1"/>
          </p:cNvSpPr>
          <p:nvPr userDrawn="1"/>
        </p:nvSpPr>
        <p:spPr bwMode="auto">
          <a:xfrm>
            <a:off x="579438" y="1935163"/>
            <a:ext cx="80152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2329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68B6757B-4692-48D3-8616-C84448898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3187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8438" y="0"/>
            <a:ext cx="1943100" cy="6342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5963" y="0"/>
            <a:ext cx="5680075" cy="6342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34A27AE5-105A-4093-B227-F058369068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6517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F3AF69E2-1AED-4547-8289-56C554BCF0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1066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EED2393B-CC8D-47BF-9CD1-1CE7BC6E6E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1487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F88951C6-8D4A-4479-8FAD-C3D7A7D238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579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6937D3E3-D1FC-4466-A594-4B9FFFF397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1288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E7460432-55A0-4873-B8AE-5D482AB56D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4797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6E216850-0B8E-451F-AB9D-E83190EF3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9259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044866A5-BDEC-4479-8615-DC088FC5BE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0424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DCDA2D41-F4B6-4AF9-8689-9160DDBD4A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6371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8"/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zh-CN" altLang="zh-CN" sz="2800" b="1" u="none" baseline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074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4113" y="6515100"/>
            <a:ext cx="16287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u="none" baseline="0" smtClean="0">
                <a:ea typeface="宋体" pitchFamily="2" charset="-122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65D58107-2C8C-4979-8FB7-17363BD96415}" type="slidenum">
              <a:rPr lang="en-US" altLang="zh-CN">
                <a:cs typeface="+mn-cs"/>
              </a:rPr>
              <a:pPr>
                <a:defRPr/>
              </a:pPr>
              <a:t>‹#›</a:t>
            </a:fld>
            <a:endParaRPr lang="en-US" altLang="zh-CN">
              <a:cs typeface="+mn-cs"/>
            </a:endParaRPr>
          </a:p>
        </p:txBody>
      </p:sp>
      <p:sp>
        <p:nvSpPr>
          <p:cNvPr id="3076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7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8" name="Line 51"/>
          <p:cNvSpPr>
            <a:spLocks noChangeShapeType="1"/>
          </p:cNvSpPr>
          <p:nvPr userDrawn="1"/>
        </p:nvSpPr>
        <p:spPr bwMode="auto">
          <a:xfrm>
            <a:off x="631825" y="1147763"/>
            <a:ext cx="80152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4pPr>
      <a:lvl5pPr marL="20066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4638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210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3782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354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1"/>
          <p:cNvSpPr txBox="1">
            <a:spLocks noChangeArrowheads="1"/>
          </p:cNvSpPr>
          <p:nvPr/>
        </p:nvSpPr>
        <p:spPr bwMode="auto">
          <a:xfrm>
            <a:off x="1847850" y="5057775"/>
            <a:ext cx="5913438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2200" u="none" baseline="0" dirty="0" err="1">
                <a:solidFill>
                  <a:srgbClr val="000000"/>
                </a:solidFill>
                <a:ea typeface="宋体" pitchFamily="2" charset="-122"/>
              </a:rPr>
              <a:t>Asso</a:t>
            </a:r>
            <a:r>
              <a:rPr lang="en-US" altLang="zh-CN" sz="2200" u="none" baseline="0" dirty="0">
                <a:solidFill>
                  <a:srgbClr val="000000"/>
                </a:solidFill>
                <a:ea typeface="宋体" pitchFamily="2" charset="-122"/>
              </a:rPr>
              <a:t>. Prof. Dong </a:t>
            </a:r>
            <a:r>
              <a:rPr lang="en-US" altLang="zh-CN" sz="2200" u="none" baseline="0" dirty="0" err="1">
                <a:solidFill>
                  <a:srgbClr val="000000"/>
                </a:solidFill>
                <a:ea typeface="宋体" pitchFamily="2" charset="-122"/>
              </a:rPr>
              <a:t>Yabo</a:t>
            </a:r>
            <a:endParaRPr lang="en-US" altLang="zh-CN" sz="2200" u="none" baseline="0" dirty="0">
              <a:solidFill>
                <a:srgbClr val="000000"/>
              </a:solidFill>
              <a:ea typeface="宋体" pitchFamily="2" charset="-12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2200" u="none" baseline="0" dirty="0">
                <a:solidFill>
                  <a:srgbClr val="000000"/>
                </a:solidFill>
                <a:ea typeface="宋体" pitchFamily="2" charset="-122"/>
              </a:rPr>
              <a:t>dongyb@zju.edu.cn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2200" u="none" baseline="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College of Computer Science and Technology, Zhejiang University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89917FB8-2D9F-4DA7-9812-74B7686A4933}" type="slidenum">
              <a:rPr lang="en-US" altLang="zh-CN" sz="1600" u="none" baseline="0"/>
              <a:pPr/>
              <a:t>10</a:t>
            </a:fld>
            <a:endParaRPr lang="en-US" altLang="zh-CN" sz="1600" u="none" baseline="0"/>
          </a:p>
        </p:txBody>
      </p:sp>
      <p:sp>
        <p:nvSpPr>
          <p:cNvPr id="21507" name="AutoShape 229"/>
          <p:cNvSpPr>
            <a:spLocks noChangeAspect="1" noChangeArrowheads="1" noTextEdit="1"/>
          </p:cNvSpPr>
          <p:nvPr/>
        </p:nvSpPr>
        <p:spPr bwMode="auto">
          <a:xfrm>
            <a:off x="990600" y="2825750"/>
            <a:ext cx="7248525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14438"/>
            <a:ext cx="7772400" cy="5027612"/>
          </a:xfrm>
        </p:spPr>
        <p:txBody>
          <a:bodyPr/>
          <a:lstStyle/>
          <a:p>
            <a:r>
              <a:rPr lang="en-US" altLang="zh-CN" sz="2400">
                <a:ea typeface="宋体" pitchFamily="2" charset="-122"/>
              </a:rPr>
              <a:t>1-to-2-Line Decoder</a:t>
            </a:r>
          </a:p>
          <a:p>
            <a:endParaRPr lang="en-US" altLang="zh-CN" sz="2400">
              <a:ea typeface="宋体" pitchFamily="2" charset="-122"/>
            </a:endParaRPr>
          </a:p>
          <a:p>
            <a:endParaRPr lang="en-US" altLang="zh-CN" sz="2400">
              <a:ea typeface="宋体" pitchFamily="2" charset="-122"/>
            </a:endParaRPr>
          </a:p>
          <a:p>
            <a:r>
              <a:rPr lang="en-US" altLang="zh-CN" sz="2400">
                <a:ea typeface="宋体" pitchFamily="2" charset="-122"/>
              </a:rPr>
              <a:t>2-to-4-Line Decoder</a:t>
            </a:r>
          </a:p>
          <a:p>
            <a:endParaRPr lang="en-US" altLang="zh-CN" sz="2400">
              <a:ea typeface="宋体" pitchFamily="2" charset="-122"/>
            </a:endParaRPr>
          </a:p>
          <a:p>
            <a:endParaRPr lang="en-US" altLang="zh-CN" sz="2400">
              <a:ea typeface="宋体" pitchFamily="2" charset="-122"/>
            </a:endParaRPr>
          </a:p>
          <a:p>
            <a:endParaRPr lang="en-US" altLang="zh-CN" sz="2400">
              <a:ea typeface="宋体" pitchFamily="2" charset="-122"/>
            </a:endParaRPr>
          </a:p>
          <a:p>
            <a:endParaRPr lang="en-US" altLang="zh-CN" sz="2400">
              <a:ea typeface="宋体" pitchFamily="2" charset="-122"/>
            </a:endParaRPr>
          </a:p>
          <a:p>
            <a:endParaRPr lang="en-US" altLang="zh-CN" sz="1600">
              <a:ea typeface="宋体" pitchFamily="2" charset="-122"/>
            </a:endParaRPr>
          </a:p>
          <a:p>
            <a:endParaRPr lang="en-US" altLang="zh-CN" sz="1200">
              <a:ea typeface="宋体" pitchFamily="2" charset="-122"/>
            </a:endParaRPr>
          </a:p>
        </p:txBody>
      </p:sp>
      <p:grpSp>
        <p:nvGrpSpPr>
          <p:cNvPr id="567524" name="Group 228"/>
          <p:cNvGrpSpPr>
            <a:grpSpLocks/>
          </p:cNvGrpSpPr>
          <p:nvPr/>
        </p:nvGrpSpPr>
        <p:grpSpPr bwMode="auto">
          <a:xfrm>
            <a:off x="720725" y="2816225"/>
            <a:ext cx="6145213" cy="3892550"/>
            <a:chOff x="454" y="1774"/>
            <a:chExt cx="3871" cy="2452"/>
          </a:xfrm>
        </p:grpSpPr>
        <p:sp>
          <p:nvSpPr>
            <p:cNvPr id="21652" name="Text Box 118"/>
            <p:cNvSpPr txBox="1">
              <a:spLocks noChangeArrowheads="1"/>
            </p:cNvSpPr>
            <p:nvPr/>
          </p:nvSpPr>
          <p:spPr bwMode="auto">
            <a:xfrm>
              <a:off x="454" y="3372"/>
              <a:ext cx="2517" cy="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Char char="§"/>
              </a:pPr>
              <a:r>
                <a:rPr lang="en-US" altLang="zh-CN" sz="2400" b="1" u="none" baseline="0">
                  <a:ea typeface="宋体" pitchFamily="2" charset="-122"/>
                </a:rPr>
                <a:t>  </a:t>
              </a:r>
              <a:r>
                <a:rPr lang="en-US" altLang="zh-CN" sz="2000" b="1" u="none" baseline="0">
                  <a:ea typeface="宋体" pitchFamily="2" charset="-122"/>
                </a:rPr>
                <a:t>Note that the 2-4-line</a:t>
              </a:r>
              <a:br>
                <a:rPr lang="en-US" altLang="zh-CN" sz="2000" b="1" u="none" baseline="0">
                  <a:ea typeface="宋体" pitchFamily="2" charset="-122"/>
                </a:rPr>
              </a:br>
              <a:r>
                <a:rPr lang="en-US" altLang="zh-CN" sz="2000" b="1" u="none" baseline="0">
                  <a:ea typeface="宋体" pitchFamily="2" charset="-122"/>
                </a:rPr>
                <a:t>    made up of  2 1-to-2-</a:t>
              </a:r>
              <a:br>
                <a:rPr lang="en-US" altLang="zh-CN" sz="2000" b="1" u="none" baseline="0">
                  <a:ea typeface="宋体" pitchFamily="2" charset="-122"/>
                </a:rPr>
              </a:br>
              <a:r>
                <a:rPr lang="en-US" altLang="zh-CN" sz="2000" b="1" u="none" baseline="0">
                  <a:ea typeface="宋体" pitchFamily="2" charset="-122"/>
                </a:rPr>
                <a:t>    line decoders and 4 AND gates.</a:t>
              </a:r>
            </a:p>
            <a:p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1653" name="Rectangle 8"/>
            <p:cNvSpPr>
              <a:spLocks noChangeArrowheads="1"/>
            </p:cNvSpPr>
            <p:nvPr/>
          </p:nvSpPr>
          <p:spPr bwMode="auto">
            <a:xfrm>
              <a:off x="3968" y="2305"/>
              <a:ext cx="357" cy="1700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rgbClr val="00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54" name="Rectangle 7"/>
            <p:cNvSpPr>
              <a:spLocks noChangeArrowheads="1"/>
            </p:cNvSpPr>
            <p:nvPr/>
          </p:nvSpPr>
          <p:spPr bwMode="auto">
            <a:xfrm>
              <a:off x="2689" y="2126"/>
              <a:ext cx="1084" cy="311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55" name="Rectangle 6"/>
            <p:cNvSpPr>
              <a:spLocks noChangeArrowheads="1"/>
            </p:cNvSpPr>
            <p:nvPr/>
          </p:nvSpPr>
          <p:spPr bwMode="auto">
            <a:xfrm>
              <a:off x="2917" y="1774"/>
              <a:ext cx="1087" cy="291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Decoder Examples</a:t>
            </a:r>
          </a:p>
        </p:txBody>
      </p:sp>
      <p:sp>
        <p:nvSpPr>
          <p:cNvPr id="21511" name="Line 231"/>
          <p:cNvSpPr>
            <a:spLocks noChangeShapeType="1"/>
          </p:cNvSpPr>
          <p:nvPr/>
        </p:nvSpPr>
        <p:spPr bwMode="auto">
          <a:xfrm>
            <a:off x="1000125" y="3625850"/>
            <a:ext cx="2451100" cy="1588"/>
          </a:xfrm>
          <a:prstGeom prst="line">
            <a:avLst/>
          </a:prstGeom>
          <a:noFill/>
          <a:ln w="11113">
            <a:solidFill>
              <a:srgbClr val="00A0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Rectangle 232"/>
          <p:cNvSpPr>
            <a:spLocks noChangeArrowheads="1"/>
          </p:cNvSpPr>
          <p:nvPr/>
        </p:nvSpPr>
        <p:spPr bwMode="auto">
          <a:xfrm>
            <a:off x="1052513" y="32496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3" name="Rectangle 233"/>
          <p:cNvSpPr>
            <a:spLocks noChangeArrowheads="1"/>
          </p:cNvSpPr>
          <p:nvPr/>
        </p:nvSpPr>
        <p:spPr bwMode="auto">
          <a:xfrm>
            <a:off x="1211263" y="33528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4" name="Rectangle 234"/>
          <p:cNvSpPr>
            <a:spLocks noChangeArrowheads="1"/>
          </p:cNvSpPr>
          <p:nvPr/>
        </p:nvSpPr>
        <p:spPr bwMode="auto">
          <a:xfrm>
            <a:off x="1117600" y="37306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5" name="Rectangle 235"/>
          <p:cNvSpPr>
            <a:spLocks noChangeArrowheads="1"/>
          </p:cNvSpPr>
          <p:nvPr/>
        </p:nvSpPr>
        <p:spPr bwMode="auto">
          <a:xfrm>
            <a:off x="1117600" y="40084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6" name="Rectangle 236"/>
          <p:cNvSpPr>
            <a:spLocks noChangeArrowheads="1"/>
          </p:cNvSpPr>
          <p:nvPr/>
        </p:nvSpPr>
        <p:spPr bwMode="auto">
          <a:xfrm>
            <a:off x="1117600" y="42894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7" name="Rectangle 237"/>
          <p:cNvSpPr>
            <a:spLocks noChangeArrowheads="1"/>
          </p:cNvSpPr>
          <p:nvPr/>
        </p:nvSpPr>
        <p:spPr bwMode="auto">
          <a:xfrm>
            <a:off x="1117600" y="45672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8" name="Rectangle 238"/>
          <p:cNvSpPr>
            <a:spLocks noChangeArrowheads="1"/>
          </p:cNvSpPr>
          <p:nvPr/>
        </p:nvSpPr>
        <p:spPr bwMode="auto">
          <a:xfrm>
            <a:off x="1409700" y="32496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9" name="Rectangle 239"/>
          <p:cNvSpPr>
            <a:spLocks noChangeArrowheads="1"/>
          </p:cNvSpPr>
          <p:nvPr/>
        </p:nvSpPr>
        <p:spPr bwMode="auto">
          <a:xfrm>
            <a:off x="1568450" y="33528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0" name="Rectangle 240"/>
          <p:cNvSpPr>
            <a:spLocks noChangeArrowheads="1"/>
          </p:cNvSpPr>
          <p:nvPr/>
        </p:nvSpPr>
        <p:spPr bwMode="auto">
          <a:xfrm>
            <a:off x="1474788" y="37306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1" name="Rectangle 241"/>
          <p:cNvSpPr>
            <a:spLocks noChangeArrowheads="1"/>
          </p:cNvSpPr>
          <p:nvPr/>
        </p:nvSpPr>
        <p:spPr bwMode="auto">
          <a:xfrm>
            <a:off x="1474788" y="40084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2" name="Rectangle 242"/>
          <p:cNvSpPr>
            <a:spLocks noChangeArrowheads="1"/>
          </p:cNvSpPr>
          <p:nvPr/>
        </p:nvSpPr>
        <p:spPr bwMode="auto">
          <a:xfrm>
            <a:off x="1474788" y="42894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3" name="Rectangle 243"/>
          <p:cNvSpPr>
            <a:spLocks noChangeArrowheads="1"/>
          </p:cNvSpPr>
          <p:nvPr/>
        </p:nvSpPr>
        <p:spPr bwMode="auto">
          <a:xfrm>
            <a:off x="1474788" y="45672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4" name="Rectangle 244"/>
          <p:cNvSpPr>
            <a:spLocks noChangeArrowheads="1"/>
          </p:cNvSpPr>
          <p:nvPr/>
        </p:nvSpPr>
        <p:spPr bwMode="auto">
          <a:xfrm>
            <a:off x="1922463" y="32496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5" name="Rectangle 245"/>
          <p:cNvSpPr>
            <a:spLocks noChangeArrowheads="1"/>
          </p:cNvSpPr>
          <p:nvPr/>
        </p:nvSpPr>
        <p:spPr bwMode="auto">
          <a:xfrm>
            <a:off x="2081213" y="33528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6" name="Rectangle 246"/>
          <p:cNvSpPr>
            <a:spLocks noChangeArrowheads="1"/>
          </p:cNvSpPr>
          <p:nvPr/>
        </p:nvSpPr>
        <p:spPr bwMode="auto">
          <a:xfrm>
            <a:off x="1987550" y="37306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7" name="Rectangle 247"/>
          <p:cNvSpPr>
            <a:spLocks noChangeArrowheads="1"/>
          </p:cNvSpPr>
          <p:nvPr/>
        </p:nvSpPr>
        <p:spPr bwMode="auto">
          <a:xfrm>
            <a:off x="1987550" y="40084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8" name="Rectangle 248"/>
          <p:cNvSpPr>
            <a:spLocks noChangeArrowheads="1"/>
          </p:cNvSpPr>
          <p:nvPr/>
        </p:nvSpPr>
        <p:spPr bwMode="auto">
          <a:xfrm>
            <a:off x="1987550" y="42894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9" name="Rectangle 249"/>
          <p:cNvSpPr>
            <a:spLocks noChangeArrowheads="1"/>
          </p:cNvSpPr>
          <p:nvPr/>
        </p:nvSpPr>
        <p:spPr bwMode="auto">
          <a:xfrm>
            <a:off x="1987550" y="45672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0" name="Rectangle 250"/>
          <p:cNvSpPr>
            <a:spLocks noChangeArrowheads="1"/>
          </p:cNvSpPr>
          <p:nvPr/>
        </p:nvSpPr>
        <p:spPr bwMode="auto">
          <a:xfrm>
            <a:off x="2279650" y="32496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1" name="Rectangle 251"/>
          <p:cNvSpPr>
            <a:spLocks noChangeArrowheads="1"/>
          </p:cNvSpPr>
          <p:nvPr/>
        </p:nvSpPr>
        <p:spPr bwMode="auto">
          <a:xfrm>
            <a:off x="2439988" y="33528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2" name="Rectangle 252"/>
          <p:cNvSpPr>
            <a:spLocks noChangeArrowheads="1"/>
          </p:cNvSpPr>
          <p:nvPr/>
        </p:nvSpPr>
        <p:spPr bwMode="auto">
          <a:xfrm>
            <a:off x="2344738" y="37306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3" name="Rectangle 253"/>
          <p:cNvSpPr>
            <a:spLocks noChangeArrowheads="1"/>
          </p:cNvSpPr>
          <p:nvPr/>
        </p:nvSpPr>
        <p:spPr bwMode="auto">
          <a:xfrm>
            <a:off x="2344738" y="40084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4" name="Rectangle 254"/>
          <p:cNvSpPr>
            <a:spLocks noChangeArrowheads="1"/>
          </p:cNvSpPr>
          <p:nvPr/>
        </p:nvSpPr>
        <p:spPr bwMode="auto">
          <a:xfrm>
            <a:off x="2344738" y="42894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5" name="Rectangle 255"/>
          <p:cNvSpPr>
            <a:spLocks noChangeArrowheads="1"/>
          </p:cNvSpPr>
          <p:nvPr/>
        </p:nvSpPr>
        <p:spPr bwMode="auto">
          <a:xfrm>
            <a:off x="2344738" y="45672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6" name="Line 256"/>
          <p:cNvSpPr>
            <a:spLocks noChangeShapeType="1"/>
          </p:cNvSpPr>
          <p:nvPr/>
        </p:nvSpPr>
        <p:spPr bwMode="auto">
          <a:xfrm>
            <a:off x="1774825" y="3295650"/>
            <a:ext cx="1588" cy="1598613"/>
          </a:xfrm>
          <a:prstGeom prst="line">
            <a:avLst/>
          </a:prstGeom>
          <a:noFill/>
          <a:ln w="11113">
            <a:solidFill>
              <a:srgbClr val="00A0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7" name="Rectangle 257"/>
          <p:cNvSpPr>
            <a:spLocks noChangeArrowheads="1"/>
          </p:cNvSpPr>
          <p:nvPr/>
        </p:nvSpPr>
        <p:spPr bwMode="auto">
          <a:xfrm>
            <a:off x="2647950" y="32496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8" name="Rectangle 258"/>
          <p:cNvSpPr>
            <a:spLocks noChangeArrowheads="1"/>
          </p:cNvSpPr>
          <p:nvPr/>
        </p:nvSpPr>
        <p:spPr bwMode="auto">
          <a:xfrm>
            <a:off x="2808288" y="33528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2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9" name="Rectangle 259"/>
          <p:cNvSpPr>
            <a:spLocks noChangeArrowheads="1"/>
          </p:cNvSpPr>
          <p:nvPr/>
        </p:nvSpPr>
        <p:spPr bwMode="auto">
          <a:xfrm>
            <a:off x="2714625" y="37306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0" name="Rectangle 260"/>
          <p:cNvSpPr>
            <a:spLocks noChangeArrowheads="1"/>
          </p:cNvSpPr>
          <p:nvPr/>
        </p:nvSpPr>
        <p:spPr bwMode="auto">
          <a:xfrm>
            <a:off x="2714625" y="40084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1" name="Rectangle 261"/>
          <p:cNvSpPr>
            <a:spLocks noChangeArrowheads="1"/>
          </p:cNvSpPr>
          <p:nvPr/>
        </p:nvSpPr>
        <p:spPr bwMode="auto">
          <a:xfrm>
            <a:off x="2714625" y="42894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2" name="Rectangle 262"/>
          <p:cNvSpPr>
            <a:spLocks noChangeArrowheads="1"/>
          </p:cNvSpPr>
          <p:nvPr/>
        </p:nvSpPr>
        <p:spPr bwMode="auto">
          <a:xfrm>
            <a:off x="2714625" y="45672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3" name="Rectangle 263"/>
          <p:cNvSpPr>
            <a:spLocks noChangeArrowheads="1"/>
          </p:cNvSpPr>
          <p:nvPr/>
        </p:nvSpPr>
        <p:spPr bwMode="auto">
          <a:xfrm>
            <a:off x="3006725" y="32496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4" name="Rectangle 264"/>
          <p:cNvSpPr>
            <a:spLocks noChangeArrowheads="1"/>
          </p:cNvSpPr>
          <p:nvPr/>
        </p:nvSpPr>
        <p:spPr bwMode="auto">
          <a:xfrm>
            <a:off x="3165475" y="33528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3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5" name="Rectangle 265"/>
          <p:cNvSpPr>
            <a:spLocks noChangeArrowheads="1"/>
          </p:cNvSpPr>
          <p:nvPr/>
        </p:nvSpPr>
        <p:spPr bwMode="auto">
          <a:xfrm>
            <a:off x="3071813" y="37306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6" name="Rectangle 266"/>
          <p:cNvSpPr>
            <a:spLocks noChangeArrowheads="1"/>
          </p:cNvSpPr>
          <p:nvPr/>
        </p:nvSpPr>
        <p:spPr bwMode="auto">
          <a:xfrm>
            <a:off x="3071813" y="40084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7" name="Rectangle 267"/>
          <p:cNvSpPr>
            <a:spLocks noChangeArrowheads="1"/>
          </p:cNvSpPr>
          <p:nvPr/>
        </p:nvSpPr>
        <p:spPr bwMode="auto">
          <a:xfrm>
            <a:off x="3071813" y="42894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8" name="Rectangle 268"/>
          <p:cNvSpPr>
            <a:spLocks noChangeArrowheads="1"/>
          </p:cNvSpPr>
          <p:nvPr/>
        </p:nvSpPr>
        <p:spPr bwMode="auto">
          <a:xfrm>
            <a:off x="3071813" y="45672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9" name="Rectangle 269"/>
          <p:cNvSpPr>
            <a:spLocks noChangeArrowheads="1"/>
          </p:cNvSpPr>
          <p:nvPr/>
        </p:nvSpPr>
        <p:spPr bwMode="auto">
          <a:xfrm>
            <a:off x="2054225" y="5008563"/>
            <a:ext cx="244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(a)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50" name="Freeform 270"/>
          <p:cNvSpPr>
            <a:spLocks/>
          </p:cNvSpPr>
          <p:nvPr/>
        </p:nvSpPr>
        <p:spPr bwMode="auto">
          <a:xfrm>
            <a:off x="4011613" y="3025775"/>
            <a:ext cx="2362200" cy="2225675"/>
          </a:xfrm>
          <a:custGeom>
            <a:avLst/>
            <a:gdLst>
              <a:gd name="T0" fmla="*/ 0 w 1488"/>
              <a:gd name="T1" fmla="*/ 0 h 1402"/>
              <a:gd name="T2" fmla="*/ 2224088 w 1488"/>
              <a:gd name="T3" fmla="*/ 0 h 1402"/>
              <a:gd name="T4" fmla="*/ 2220913 w 1488"/>
              <a:gd name="T5" fmla="*/ 2225675 h 1402"/>
              <a:gd name="T6" fmla="*/ 2362200 w 1488"/>
              <a:gd name="T7" fmla="*/ 2225675 h 14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88" h="1402">
                <a:moveTo>
                  <a:pt x="0" y="0"/>
                </a:moveTo>
                <a:lnTo>
                  <a:pt x="1401" y="0"/>
                </a:lnTo>
                <a:lnTo>
                  <a:pt x="1399" y="1402"/>
                </a:lnTo>
                <a:lnTo>
                  <a:pt x="1488" y="1402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1" name="Freeform 271"/>
          <p:cNvSpPr>
            <a:spLocks/>
          </p:cNvSpPr>
          <p:nvPr/>
        </p:nvSpPr>
        <p:spPr bwMode="auto">
          <a:xfrm>
            <a:off x="4721225" y="3025775"/>
            <a:ext cx="1652588" cy="2919413"/>
          </a:xfrm>
          <a:custGeom>
            <a:avLst/>
            <a:gdLst>
              <a:gd name="T0" fmla="*/ 0 w 1041"/>
              <a:gd name="T1" fmla="*/ 0 h 1839"/>
              <a:gd name="T2" fmla="*/ 0 w 1041"/>
              <a:gd name="T3" fmla="*/ 2919413 h 1839"/>
              <a:gd name="T4" fmla="*/ 1652588 w 1041"/>
              <a:gd name="T5" fmla="*/ 2919413 h 18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1" h="1839">
                <a:moveTo>
                  <a:pt x="0" y="0"/>
                </a:moveTo>
                <a:lnTo>
                  <a:pt x="0" y="1839"/>
                </a:lnTo>
                <a:lnTo>
                  <a:pt x="1041" y="1839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2" name="Freeform 272"/>
          <p:cNvSpPr>
            <a:spLocks/>
          </p:cNvSpPr>
          <p:nvPr/>
        </p:nvSpPr>
        <p:spPr bwMode="auto">
          <a:xfrm>
            <a:off x="4362450" y="3595688"/>
            <a:ext cx="2011363" cy="2541587"/>
          </a:xfrm>
          <a:custGeom>
            <a:avLst/>
            <a:gdLst>
              <a:gd name="T0" fmla="*/ 0 w 1267"/>
              <a:gd name="T1" fmla="*/ 0 h 1601"/>
              <a:gd name="T2" fmla="*/ 0 w 1267"/>
              <a:gd name="T3" fmla="*/ 2541587 h 1601"/>
              <a:gd name="T4" fmla="*/ 2011363 w 1267"/>
              <a:gd name="T5" fmla="*/ 2541587 h 16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67" h="1601">
                <a:moveTo>
                  <a:pt x="0" y="0"/>
                </a:moveTo>
                <a:lnTo>
                  <a:pt x="0" y="1601"/>
                </a:lnTo>
                <a:lnTo>
                  <a:pt x="1267" y="1601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3" name="Line 273"/>
          <p:cNvSpPr>
            <a:spLocks noChangeShapeType="1"/>
          </p:cNvSpPr>
          <p:nvPr/>
        </p:nvSpPr>
        <p:spPr bwMode="auto">
          <a:xfrm flipH="1">
            <a:off x="4362450" y="5441950"/>
            <a:ext cx="201136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4" name="Line 274"/>
          <p:cNvSpPr>
            <a:spLocks noChangeShapeType="1"/>
          </p:cNvSpPr>
          <p:nvPr/>
        </p:nvSpPr>
        <p:spPr bwMode="auto">
          <a:xfrm flipH="1">
            <a:off x="4721225" y="4556125"/>
            <a:ext cx="1652588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" name="Line 275"/>
          <p:cNvSpPr>
            <a:spLocks noChangeShapeType="1"/>
          </p:cNvSpPr>
          <p:nvPr/>
        </p:nvSpPr>
        <p:spPr bwMode="auto">
          <a:xfrm flipH="1">
            <a:off x="5891213" y="4052888"/>
            <a:ext cx="482600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6" name="Line 276"/>
          <p:cNvSpPr>
            <a:spLocks noChangeShapeType="1"/>
          </p:cNvSpPr>
          <p:nvPr/>
        </p:nvSpPr>
        <p:spPr bwMode="auto">
          <a:xfrm flipH="1">
            <a:off x="6235700" y="3862388"/>
            <a:ext cx="138113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7" name="Freeform 277"/>
          <p:cNvSpPr>
            <a:spLocks/>
          </p:cNvSpPr>
          <p:nvPr/>
        </p:nvSpPr>
        <p:spPr bwMode="auto">
          <a:xfrm>
            <a:off x="5133975" y="2846388"/>
            <a:ext cx="290513" cy="368300"/>
          </a:xfrm>
          <a:custGeom>
            <a:avLst/>
            <a:gdLst>
              <a:gd name="T0" fmla="*/ 0 w 183"/>
              <a:gd name="T1" fmla="*/ 0 h 232"/>
              <a:gd name="T2" fmla="*/ 0 w 183"/>
              <a:gd name="T3" fmla="*/ 368300 h 232"/>
              <a:gd name="T4" fmla="*/ 290513 w 183"/>
              <a:gd name="T5" fmla="*/ 179388 h 232"/>
              <a:gd name="T6" fmla="*/ 0 w 183"/>
              <a:gd name="T7" fmla="*/ 0 h 232"/>
              <a:gd name="T8" fmla="*/ 0 w 183"/>
              <a:gd name="T9" fmla="*/ 0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" h="232">
                <a:moveTo>
                  <a:pt x="0" y="0"/>
                </a:moveTo>
                <a:lnTo>
                  <a:pt x="0" y="232"/>
                </a:lnTo>
                <a:lnTo>
                  <a:pt x="183" y="1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58" name="Oval 278"/>
          <p:cNvSpPr>
            <a:spLocks noChangeArrowheads="1"/>
          </p:cNvSpPr>
          <p:nvPr/>
        </p:nvSpPr>
        <p:spPr bwMode="auto">
          <a:xfrm>
            <a:off x="5424488" y="2967038"/>
            <a:ext cx="120650" cy="119062"/>
          </a:xfrm>
          <a:prstGeom prst="ellipse">
            <a:avLst/>
          </a:prstGeom>
          <a:solidFill>
            <a:srgbClr val="FFFFFF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59" name="Freeform 279"/>
          <p:cNvSpPr>
            <a:spLocks/>
          </p:cNvSpPr>
          <p:nvPr/>
        </p:nvSpPr>
        <p:spPr bwMode="auto">
          <a:xfrm>
            <a:off x="6373813" y="3789363"/>
            <a:ext cx="401637" cy="336550"/>
          </a:xfrm>
          <a:custGeom>
            <a:avLst/>
            <a:gdLst>
              <a:gd name="T0" fmla="*/ 0 w 134"/>
              <a:gd name="T1" fmla="*/ 336550 h 112"/>
              <a:gd name="T2" fmla="*/ 0 w 134"/>
              <a:gd name="T3" fmla="*/ 0 h 112"/>
              <a:gd name="T4" fmla="*/ 233789 w 134"/>
              <a:gd name="T5" fmla="*/ 0 h 112"/>
              <a:gd name="T6" fmla="*/ 401637 w 134"/>
              <a:gd name="T7" fmla="*/ 165270 h 112"/>
              <a:gd name="T8" fmla="*/ 236786 w 134"/>
              <a:gd name="T9" fmla="*/ 336550 h 112"/>
              <a:gd name="T10" fmla="*/ 0 w 134"/>
              <a:gd name="T11" fmla="*/ 336550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" h="112">
                <a:moveTo>
                  <a:pt x="0" y="112"/>
                </a:moveTo>
                <a:cubicBezTo>
                  <a:pt x="0" y="0"/>
                  <a:pt x="0" y="0"/>
                  <a:pt x="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09" y="0"/>
                  <a:pt x="134" y="25"/>
                  <a:pt x="134" y="55"/>
                </a:cubicBezTo>
                <a:cubicBezTo>
                  <a:pt x="134" y="86"/>
                  <a:pt x="110" y="111"/>
                  <a:pt x="79" y="112"/>
                </a:cubicBezTo>
                <a:cubicBezTo>
                  <a:pt x="0" y="112"/>
                  <a:pt x="0" y="112"/>
                  <a:pt x="0" y="112"/>
                </a:cubicBezTo>
                <a:close/>
              </a:path>
            </a:pathLst>
          </a:custGeom>
          <a:solidFill>
            <a:srgbClr val="FFFFFF"/>
          </a:solidFill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60" name="Freeform 280"/>
          <p:cNvSpPr>
            <a:spLocks/>
          </p:cNvSpPr>
          <p:nvPr/>
        </p:nvSpPr>
        <p:spPr bwMode="auto">
          <a:xfrm>
            <a:off x="6373813" y="5178425"/>
            <a:ext cx="401637" cy="336550"/>
          </a:xfrm>
          <a:custGeom>
            <a:avLst/>
            <a:gdLst>
              <a:gd name="T0" fmla="*/ 0 w 134"/>
              <a:gd name="T1" fmla="*/ 336550 h 112"/>
              <a:gd name="T2" fmla="*/ 0 w 134"/>
              <a:gd name="T3" fmla="*/ 0 h 112"/>
              <a:gd name="T4" fmla="*/ 233789 w 134"/>
              <a:gd name="T5" fmla="*/ 0 h 112"/>
              <a:gd name="T6" fmla="*/ 401637 w 134"/>
              <a:gd name="T7" fmla="*/ 165270 h 112"/>
              <a:gd name="T8" fmla="*/ 236786 w 134"/>
              <a:gd name="T9" fmla="*/ 336550 h 112"/>
              <a:gd name="T10" fmla="*/ 0 w 134"/>
              <a:gd name="T11" fmla="*/ 336550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" h="112">
                <a:moveTo>
                  <a:pt x="0" y="112"/>
                </a:moveTo>
                <a:cubicBezTo>
                  <a:pt x="0" y="0"/>
                  <a:pt x="0" y="0"/>
                  <a:pt x="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08" y="0"/>
                  <a:pt x="134" y="25"/>
                  <a:pt x="134" y="55"/>
                </a:cubicBezTo>
                <a:cubicBezTo>
                  <a:pt x="134" y="86"/>
                  <a:pt x="109" y="111"/>
                  <a:pt x="79" y="112"/>
                </a:cubicBezTo>
                <a:cubicBezTo>
                  <a:pt x="0" y="112"/>
                  <a:pt x="0" y="112"/>
                  <a:pt x="0" y="112"/>
                </a:cubicBezTo>
                <a:close/>
              </a:path>
            </a:pathLst>
          </a:custGeom>
          <a:solidFill>
            <a:srgbClr val="FFFFFF"/>
          </a:solidFill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61" name="Freeform 281"/>
          <p:cNvSpPr>
            <a:spLocks/>
          </p:cNvSpPr>
          <p:nvPr/>
        </p:nvSpPr>
        <p:spPr bwMode="auto">
          <a:xfrm>
            <a:off x="6373813" y="5873750"/>
            <a:ext cx="401637" cy="334963"/>
          </a:xfrm>
          <a:custGeom>
            <a:avLst/>
            <a:gdLst>
              <a:gd name="T0" fmla="*/ 0 w 134"/>
              <a:gd name="T1" fmla="*/ 334963 h 112"/>
              <a:gd name="T2" fmla="*/ 0 w 134"/>
              <a:gd name="T3" fmla="*/ 0 h 112"/>
              <a:gd name="T4" fmla="*/ 233789 w 134"/>
              <a:gd name="T5" fmla="*/ 0 h 112"/>
              <a:gd name="T6" fmla="*/ 401637 w 134"/>
              <a:gd name="T7" fmla="*/ 164491 h 112"/>
              <a:gd name="T8" fmla="*/ 236786 w 134"/>
              <a:gd name="T9" fmla="*/ 334963 h 112"/>
              <a:gd name="T10" fmla="*/ 0 w 134"/>
              <a:gd name="T11" fmla="*/ 334963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" h="112">
                <a:moveTo>
                  <a:pt x="0" y="112"/>
                </a:moveTo>
                <a:cubicBezTo>
                  <a:pt x="0" y="0"/>
                  <a:pt x="0" y="0"/>
                  <a:pt x="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08" y="0"/>
                  <a:pt x="134" y="25"/>
                  <a:pt x="134" y="55"/>
                </a:cubicBezTo>
                <a:cubicBezTo>
                  <a:pt x="134" y="86"/>
                  <a:pt x="109" y="111"/>
                  <a:pt x="79" y="112"/>
                </a:cubicBezTo>
                <a:cubicBezTo>
                  <a:pt x="0" y="112"/>
                  <a:pt x="0" y="112"/>
                  <a:pt x="0" y="112"/>
                </a:cubicBezTo>
                <a:close/>
              </a:path>
            </a:pathLst>
          </a:custGeom>
          <a:solidFill>
            <a:srgbClr val="FFFFFF"/>
          </a:solidFill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62" name="Line 282"/>
          <p:cNvSpPr>
            <a:spLocks noChangeShapeType="1"/>
          </p:cNvSpPr>
          <p:nvPr/>
        </p:nvSpPr>
        <p:spPr bwMode="auto">
          <a:xfrm>
            <a:off x="6775450" y="3954463"/>
            <a:ext cx="433388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3" name="Line 283"/>
          <p:cNvSpPr>
            <a:spLocks noChangeShapeType="1"/>
          </p:cNvSpPr>
          <p:nvPr/>
        </p:nvSpPr>
        <p:spPr bwMode="auto">
          <a:xfrm>
            <a:off x="6211888" y="4052888"/>
            <a:ext cx="16192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4" name="Line 284"/>
          <p:cNvSpPr>
            <a:spLocks noChangeShapeType="1"/>
          </p:cNvSpPr>
          <p:nvPr/>
        </p:nvSpPr>
        <p:spPr bwMode="auto">
          <a:xfrm>
            <a:off x="6775450" y="4649788"/>
            <a:ext cx="433388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5" name="Line 285"/>
          <p:cNvSpPr>
            <a:spLocks noChangeShapeType="1"/>
          </p:cNvSpPr>
          <p:nvPr/>
        </p:nvSpPr>
        <p:spPr bwMode="auto">
          <a:xfrm>
            <a:off x="6775450" y="5343525"/>
            <a:ext cx="433388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6" name="Line 286"/>
          <p:cNvSpPr>
            <a:spLocks noChangeShapeType="1"/>
          </p:cNvSpPr>
          <p:nvPr/>
        </p:nvSpPr>
        <p:spPr bwMode="auto">
          <a:xfrm>
            <a:off x="6775450" y="6038850"/>
            <a:ext cx="433388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7" name="Rectangle 287"/>
          <p:cNvSpPr>
            <a:spLocks noChangeArrowheads="1"/>
          </p:cNvSpPr>
          <p:nvPr/>
        </p:nvSpPr>
        <p:spPr bwMode="auto">
          <a:xfrm>
            <a:off x="7253288" y="3824288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68" name="Rectangle 288"/>
          <p:cNvSpPr>
            <a:spLocks noChangeArrowheads="1"/>
          </p:cNvSpPr>
          <p:nvPr/>
        </p:nvSpPr>
        <p:spPr bwMode="auto">
          <a:xfrm>
            <a:off x="7412038" y="391795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69" name="Rectangle 289"/>
          <p:cNvSpPr>
            <a:spLocks noChangeArrowheads="1"/>
          </p:cNvSpPr>
          <p:nvPr/>
        </p:nvSpPr>
        <p:spPr bwMode="auto">
          <a:xfrm>
            <a:off x="7527925" y="3803650"/>
            <a:ext cx="123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700" u="none" baseline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=</a:t>
            </a:r>
          </a:p>
        </p:txBody>
      </p:sp>
      <p:sp>
        <p:nvSpPr>
          <p:cNvPr id="21570" name="Rectangle 290"/>
          <p:cNvSpPr>
            <a:spLocks noChangeArrowheads="1"/>
          </p:cNvSpPr>
          <p:nvPr/>
        </p:nvSpPr>
        <p:spPr bwMode="auto">
          <a:xfrm>
            <a:off x="7686675" y="3824288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 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71" name="Rectangle 291"/>
          <p:cNvSpPr>
            <a:spLocks noChangeArrowheads="1"/>
          </p:cNvSpPr>
          <p:nvPr/>
        </p:nvSpPr>
        <p:spPr bwMode="auto">
          <a:xfrm>
            <a:off x="7896225" y="391795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72" name="Rectangle 292"/>
          <p:cNvSpPr>
            <a:spLocks noChangeArrowheads="1"/>
          </p:cNvSpPr>
          <p:nvPr/>
        </p:nvSpPr>
        <p:spPr bwMode="auto">
          <a:xfrm>
            <a:off x="7962900" y="3824288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 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73" name="Rectangle 293"/>
          <p:cNvSpPr>
            <a:spLocks noChangeArrowheads="1"/>
          </p:cNvSpPr>
          <p:nvPr/>
        </p:nvSpPr>
        <p:spPr bwMode="auto">
          <a:xfrm>
            <a:off x="8170863" y="391795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74" name="Freeform 294"/>
          <p:cNvSpPr>
            <a:spLocks/>
          </p:cNvSpPr>
          <p:nvPr/>
        </p:nvSpPr>
        <p:spPr bwMode="auto">
          <a:xfrm>
            <a:off x="7753350" y="3825875"/>
            <a:ext cx="120650" cy="1588"/>
          </a:xfrm>
          <a:custGeom>
            <a:avLst/>
            <a:gdLst>
              <a:gd name="T0" fmla="*/ 0 w 76"/>
              <a:gd name="T1" fmla="*/ 0 h 1588"/>
              <a:gd name="T2" fmla="*/ 120650 w 76"/>
              <a:gd name="T3" fmla="*/ 0 h 1588"/>
              <a:gd name="T4" fmla="*/ 0 w 76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" h="1588">
                <a:moveTo>
                  <a:pt x="0" y="0"/>
                </a:moveTo>
                <a:lnTo>
                  <a:pt x="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5" name="Line 295"/>
          <p:cNvSpPr>
            <a:spLocks noChangeShapeType="1"/>
          </p:cNvSpPr>
          <p:nvPr/>
        </p:nvSpPr>
        <p:spPr bwMode="auto">
          <a:xfrm>
            <a:off x="7753350" y="3825875"/>
            <a:ext cx="12065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6" name="Freeform 296"/>
          <p:cNvSpPr>
            <a:spLocks/>
          </p:cNvSpPr>
          <p:nvPr/>
        </p:nvSpPr>
        <p:spPr bwMode="auto">
          <a:xfrm>
            <a:off x="8029575" y="3825875"/>
            <a:ext cx="119063" cy="1588"/>
          </a:xfrm>
          <a:custGeom>
            <a:avLst/>
            <a:gdLst>
              <a:gd name="T0" fmla="*/ 0 w 75"/>
              <a:gd name="T1" fmla="*/ 0 h 1588"/>
              <a:gd name="T2" fmla="*/ 119063 w 75"/>
              <a:gd name="T3" fmla="*/ 0 h 1588"/>
              <a:gd name="T4" fmla="*/ 0 w 75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" h="1588">
                <a:moveTo>
                  <a:pt x="0" y="0"/>
                </a:moveTo>
                <a:lnTo>
                  <a:pt x="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7" name="Line 297"/>
          <p:cNvSpPr>
            <a:spLocks noChangeShapeType="1"/>
          </p:cNvSpPr>
          <p:nvPr/>
        </p:nvSpPr>
        <p:spPr bwMode="auto">
          <a:xfrm>
            <a:off x="8029575" y="3825875"/>
            <a:ext cx="11906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8" name="Rectangle 298"/>
          <p:cNvSpPr>
            <a:spLocks noChangeArrowheads="1"/>
          </p:cNvSpPr>
          <p:nvPr/>
        </p:nvSpPr>
        <p:spPr bwMode="auto">
          <a:xfrm>
            <a:off x="7253288" y="4516438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79" name="Rectangle 299"/>
          <p:cNvSpPr>
            <a:spLocks noChangeArrowheads="1"/>
          </p:cNvSpPr>
          <p:nvPr/>
        </p:nvSpPr>
        <p:spPr bwMode="auto">
          <a:xfrm>
            <a:off x="7412038" y="461327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0" name="Rectangle 300"/>
          <p:cNvSpPr>
            <a:spLocks noChangeArrowheads="1"/>
          </p:cNvSpPr>
          <p:nvPr/>
        </p:nvSpPr>
        <p:spPr bwMode="auto">
          <a:xfrm>
            <a:off x="7527925" y="4495800"/>
            <a:ext cx="123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700" u="none" baseline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=</a:t>
            </a:r>
          </a:p>
        </p:txBody>
      </p:sp>
      <p:sp>
        <p:nvSpPr>
          <p:cNvPr id="21581" name="Rectangle 301"/>
          <p:cNvSpPr>
            <a:spLocks noChangeArrowheads="1"/>
          </p:cNvSpPr>
          <p:nvPr/>
        </p:nvSpPr>
        <p:spPr bwMode="auto">
          <a:xfrm>
            <a:off x="7686675" y="4516438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 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2" name="Rectangle 302"/>
          <p:cNvSpPr>
            <a:spLocks noChangeArrowheads="1"/>
          </p:cNvSpPr>
          <p:nvPr/>
        </p:nvSpPr>
        <p:spPr bwMode="auto">
          <a:xfrm>
            <a:off x="7896225" y="461327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3" name="Rectangle 303"/>
          <p:cNvSpPr>
            <a:spLocks noChangeArrowheads="1"/>
          </p:cNvSpPr>
          <p:nvPr/>
        </p:nvSpPr>
        <p:spPr bwMode="auto">
          <a:xfrm>
            <a:off x="7962900" y="4516438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 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4" name="Rectangle 304"/>
          <p:cNvSpPr>
            <a:spLocks noChangeArrowheads="1"/>
          </p:cNvSpPr>
          <p:nvPr/>
        </p:nvSpPr>
        <p:spPr bwMode="auto">
          <a:xfrm>
            <a:off x="8170863" y="461327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5" name="Freeform 305"/>
          <p:cNvSpPr>
            <a:spLocks/>
          </p:cNvSpPr>
          <p:nvPr/>
        </p:nvSpPr>
        <p:spPr bwMode="auto">
          <a:xfrm>
            <a:off x="7753350" y="4522788"/>
            <a:ext cx="120650" cy="1587"/>
          </a:xfrm>
          <a:custGeom>
            <a:avLst/>
            <a:gdLst>
              <a:gd name="T0" fmla="*/ 0 w 76"/>
              <a:gd name="T1" fmla="*/ 0 h 1587"/>
              <a:gd name="T2" fmla="*/ 120650 w 76"/>
              <a:gd name="T3" fmla="*/ 0 h 1587"/>
              <a:gd name="T4" fmla="*/ 0 w 76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" h="1587">
                <a:moveTo>
                  <a:pt x="0" y="0"/>
                </a:moveTo>
                <a:lnTo>
                  <a:pt x="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6" name="Line 306"/>
          <p:cNvSpPr>
            <a:spLocks noChangeShapeType="1"/>
          </p:cNvSpPr>
          <p:nvPr/>
        </p:nvSpPr>
        <p:spPr bwMode="auto">
          <a:xfrm>
            <a:off x="7753350" y="4522788"/>
            <a:ext cx="120650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7" name="Rectangle 307"/>
          <p:cNvSpPr>
            <a:spLocks noChangeArrowheads="1"/>
          </p:cNvSpPr>
          <p:nvPr/>
        </p:nvSpPr>
        <p:spPr bwMode="auto">
          <a:xfrm>
            <a:off x="7253288" y="5213350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8" name="Rectangle 308"/>
          <p:cNvSpPr>
            <a:spLocks noChangeArrowheads="1"/>
          </p:cNvSpPr>
          <p:nvPr/>
        </p:nvSpPr>
        <p:spPr bwMode="auto">
          <a:xfrm>
            <a:off x="7412038" y="53101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2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9" name="Rectangle 309"/>
          <p:cNvSpPr>
            <a:spLocks noChangeArrowheads="1"/>
          </p:cNvSpPr>
          <p:nvPr/>
        </p:nvSpPr>
        <p:spPr bwMode="auto">
          <a:xfrm>
            <a:off x="7527925" y="5205413"/>
            <a:ext cx="123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700" u="none" baseline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=</a:t>
            </a:r>
          </a:p>
        </p:txBody>
      </p:sp>
      <p:sp>
        <p:nvSpPr>
          <p:cNvPr id="21590" name="Rectangle 310"/>
          <p:cNvSpPr>
            <a:spLocks noChangeArrowheads="1"/>
          </p:cNvSpPr>
          <p:nvPr/>
        </p:nvSpPr>
        <p:spPr bwMode="auto">
          <a:xfrm>
            <a:off x="7686675" y="5213350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 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1" name="Rectangle 311"/>
          <p:cNvSpPr>
            <a:spLocks noChangeArrowheads="1"/>
          </p:cNvSpPr>
          <p:nvPr/>
        </p:nvSpPr>
        <p:spPr bwMode="auto">
          <a:xfrm>
            <a:off x="7896225" y="53101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2" name="Rectangle 312"/>
          <p:cNvSpPr>
            <a:spLocks noChangeArrowheads="1"/>
          </p:cNvSpPr>
          <p:nvPr/>
        </p:nvSpPr>
        <p:spPr bwMode="auto">
          <a:xfrm>
            <a:off x="7962900" y="5213350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 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3" name="Rectangle 313"/>
          <p:cNvSpPr>
            <a:spLocks noChangeArrowheads="1"/>
          </p:cNvSpPr>
          <p:nvPr/>
        </p:nvSpPr>
        <p:spPr bwMode="auto">
          <a:xfrm>
            <a:off x="8170863" y="53101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4" name="Freeform 314"/>
          <p:cNvSpPr>
            <a:spLocks/>
          </p:cNvSpPr>
          <p:nvPr/>
        </p:nvSpPr>
        <p:spPr bwMode="auto">
          <a:xfrm>
            <a:off x="8029575" y="5218113"/>
            <a:ext cx="119063" cy="1587"/>
          </a:xfrm>
          <a:custGeom>
            <a:avLst/>
            <a:gdLst>
              <a:gd name="T0" fmla="*/ 0 w 75"/>
              <a:gd name="T1" fmla="*/ 0 h 1587"/>
              <a:gd name="T2" fmla="*/ 119063 w 75"/>
              <a:gd name="T3" fmla="*/ 0 h 1587"/>
              <a:gd name="T4" fmla="*/ 0 w 75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" h="1587">
                <a:moveTo>
                  <a:pt x="0" y="0"/>
                </a:moveTo>
                <a:lnTo>
                  <a:pt x="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5" name="Line 315"/>
          <p:cNvSpPr>
            <a:spLocks noChangeShapeType="1"/>
          </p:cNvSpPr>
          <p:nvPr/>
        </p:nvSpPr>
        <p:spPr bwMode="auto">
          <a:xfrm>
            <a:off x="8001000" y="5219700"/>
            <a:ext cx="11906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6" name="Rectangle 316"/>
          <p:cNvSpPr>
            <a:spLocks noChangeArrowheads="1"/>
          </p:cNvSpPr>
          <p:nvPr/>
        </p:nvSpPr>
        <p:spPr bwMode="auto">
          <a:xfrm>
            <a:off x="7253288" y="5908675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7" name="Rectangle 317"/>
          <p:cNvSpPr>
            <a:spLocks noChangeArrowheads="1"/>
          </p:cNvSpPr>
          <p:nvPr/>
        </p:nvSpPr>
        <p:spPr bwMode="auto">
          <a:xfrm>
            <a:off x="7412038" y="60055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3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8" name="Rectangle 318"/>
          <p:cNvSpPr>
            <a:spLocks noChangeArrowheads="1"/>
          </p:cNvSpPr>
          <p:nvPr/>
        </p:nvSpPr>
        <p:spPr bwMode="auto">
          <a:xfrm>
            <a:off x="7527925" y="5900738"/>
            <a:ext cx="123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700" u="none" baseline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=</a:t>
            </a:r>
          </a:p>
        </p:txBody>
      </p:sp>
      <p:sp>
        <p:nvSpPr>
          <p:cNvPr id="21599" name="Rectangle 319"/>
          <p:cNvSpPr>
            <a:spLocks noChangeArrowheads="1"/>
          </p:cNvSpPr>
          <p:nvPr/>
        </p:nvSpPr>
        <p:spPr bwMode="auto">
          <a:xfrm>
            <a:off x="7686675" y="59086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 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0" name="Rectangle 320"/>
          <p:cNvSpPr>
            <a:spLocks noChangeArrowheads="1"/>
          </p:cNvSpPr>
          <p:nvPr/>
        </p:nvSpPr>
        <p:spPr bwMode="auto">
          <a:xfrm>
            <a:off x="7896225" y="60055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1" name="Rectangle 321"/>
          <p:cNvSpPr>
            <a:spLocks noChangeArrowheads="1"/>
          </p:cNvSpPr>
          <p:nvPr/>
        </p:nvSpPr>
        <p:spPr bwMode="auto">
          <a:xfrm>
            <a:off x="7962900" y="59086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 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2" name="Rectangle 322"/>
          <p:cNvSpPr>
            <a:spLocks noChangeArrowheads="1"/>
          </p:cNvSpPr>
          <p:nvPr/>
        </p:nvSpPr>
        <p:spPr bwMode="auto">
          <a:xfrm>
            <a:off x="8170863" y="60055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3" name="Rectangle 323"/>
          <p:cNvSpPr>
            <a:spLocks noChangeArrowheads="1"/>
          </p:cNvSpPr>
          <p:nvPr/>
        </p:nvSpPr>
        <p:spPr bwMode="auto">
          <a:xfrm>
            <a:off x="5764213" y="6327775"/>
            <a:ext cx="2555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(b)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4" name="Rectangle 324"/>
          <p:cNvSpPr>
            <a:spLocks noChangeArrowheads="1"/>
          </p:cNvSpPr>
          <p:nvPr/>
        </p:nvSpPr>
        <p:spPr bwMode="auto">
          <a:xfrm>
            <a:off x="3736975" y="3462338"/>
            <a:ext cx="1603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5" name="Rectangle 325"/>
          <p:cNvSpPr>
            <a:spLocks noChangeArrowheads="1"/>
          </p:cNvSpPr>
          <p:nvPr/>
        </p:nvSpPr>
        <p:spPr bwMode="auto">
          <a:xfrm>
            <a:off x="3897313" y="355917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6" name="Rectangle 326"/>
          <p:cNvSpPr>
            <a:spLocks noChangeArrowheads="1"/>
          </p:cNvSpPr>
          <p:nvPr/>
        </p:nvSpPr>
        <p:spPr bwMode="auto">
          <a:xfrm>
            <a:off x="3736975" y="2894013"/>
            <a:ext cx="1603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7" name="Rectangle 327"/>
          <p:cNvSpPr>
            <a:spLocks noChangeArrowheads="1"/>
          </p:cNvSpPr>
          <p:nvPr/>
        </p:nvSpPr>
        <p:spPr bwMode="auto">
          <a:xfrm>
            <a:off x="3897313" y="298767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8" name="Oval 328"/>
          <p:cNvSpPr>
            <a:spLocks noChangeArrowheads="1"/>
          </p:cNvSpPr>
          <p:nvPr/>
        </p:nvSpPr>
        <p:spPr bwMode="auto">
          <a:xfrm>
            <a:off x="4684713" y="2990850"/>
            <a:ext cx="73025" cy="714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09" name="Oval 329"/>
          <p:cNvSpPr>
            <a:spLocks noChangeArrowheads="1"/>
          </p:cNvSpPr>
          <p:nvPr/>
        </p:nvSpPr>
        <p:spPr bwMode="auto">
          <a:xfrm>
            <a:off x="4325938" y="3559175"/>
            <a:ext cx="71437" cy="714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10" name="Oval 330"/>
          <p:cNvSpPr>
            <a:spLocks noChangeArrowheads="1"/>
          </p:cNvSpPr>
          <p:nvPr/>
        </p:nvSpPr>
        <p:spPr bwMode="auto">
          <a:xfrm>
            <a:off x="4684713" y="4521200"/>
            <a:ext cx="73025" cy="714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11" name="Oval 331"/>
          <p:cNvSpPr>
            <a:spLocks noChangeArrowheads="1"/>
          </p:cNvSpPr>
          <p:nvPr/>
        </p:nvSpPr>
        <p:spPr bwMode="auto">
          <a:xfrm>
            <a:off x="4325938" y="5407025"/>
            <a:ext cx="71437" cy="714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12" name="Oval 332"/>
          <p:cNvSpPr>
            <a:spLocks noChangeArrowheads="1"/>
          </p:cNvSpPr>
          <p:nvPr/>
        </p:nvSpPr>
        <p:spPr bwMode="auto">
          <a:xfrm>
            <a:off x="6200775" y="3825875"/>
            <a:ext cx="71438" cy="714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13" name="Oval 333"/>
          <p:cNvSpPr>
            <a:spLocks noChangeArrowheads="1"/>
          </p:cNvSpPr>
          <p:nvPr/>
        </p:nvSpPr>
        <p:spPr bwMode="auto">
          <a:xfrm>
            <a:off x="5859463" y="4021138"/>
            <a:ext cx="71437" cy="714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14" name="Freeform 334"/>
          <p:cNvSpPr>
            <a:spLocks/>
          </p:cNvSpPr>
          <p:nvPr/>
        </p:nvSpPr>
        <p:spPr bwMode="auto">
          <a:xfrm>
            <a:off x="4011613" y="3595688"/>
            <a:ext cx="2362200" cy="1152525"/>
          </a:xfrm>
          <a:custGeom>
            <a:avLst/>
            <a:gdLst>
              <a:gd name="T0" fmla="*/ 0 w 1488"/>
              <a:gd name="T1" fmla="*/ 0 h 726"/>
              <a:gd name="T2" fmla="*/ 1879600 w 1488"/>
              <a:gd name="T3" fmla="*/ 0 h 726"/>
              <a:gd name="T4" fmla="*/ 1879600 w 1488"/>
              <a:gd name="T5" fmla="*/ 1152525 h 726"/>
              <a:gd name="T6" fmla="*/ 2362200 w 1488"/>
              <a:gd name="T7" fmla="*/ 1152525 h 7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88" h="726">
                <a:moveTo>
                  <a:pt x="0" y="0"/>
                </a:moveTo>
                <a:lnTo>
                  <a:pt x="1184" y="0"/>
                </a:lnTo>
                <a:lnTo>
                  <a:pt x="1184" y="726"/>
                </a:lnTo>
                <a:lnTo>
                  <a:pt x="1488" y="726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5" name="Freeform 335"/>
          <p:cNvSpPr>
            <a:spLocks/>
          </p:cNvSpPr>
          <p:nvPr/>
        </p:nvSpPr>
        <p:spPr bwMode="auto">
          <a:xfrm>
            <a:off x="6373813" y="4484688"/>
            <a:ext cx="401637" cy="334962"/>
          </a:xfrm>
          <a:custGeom>
            <a:avLst/>
            <a:gdLst>
              <a:gd name="T0" fmla="*/ 0 w 134"/>
              <a:gd name="T1" fmla="*/ 334962 h 112"/>
              <a:gd name="T2" fmla="*/ 0 w 134"/>
              <a:gd name="T3" fmla="*/ 0 h 112"/>
              <a:gd name="T4" fmla="*/ 233789 w 134"/>
              <a:gd name="T5" fmla="*/ 0 h 112"/>
              <a:gd name="T6" fmla="*/ 401637 w 134"/>
              <a:gd name="T7" fmla="*/ 164490 h 112"/>
              <a:gd name="T8" fmla="*/ 236786 w 134"/>
              <a:gd name="T9" fmla="*/ 334962 h 112"/>
              <a:gd name="T10" fmla="*/ 0 w 134"/>
              <a:gd name="T11" fmla="*/ 334962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" h="112">
                <a:moveTo>
                  <a:pt x="0" y="112"/>
                </a:moveTo>
                <a:cubicBezTo>
                  <a:pt x="0" y="0"/>
                  <a:pt x="0" y="0"/>
                  <a:pt x="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08" y="0"/>
                  <a:pt x="134" y="25"/>
                  <a:pt x="134" y="55"/>
                </a:cubicBezTo>
                <a:cubicBezTo>
                  <a:pt x="134" y="86"/>
                  <a:pt x="109" y="111"/>
                  <a:pt x="79" y="112"/>
                </a:cubicBezTo>
                <a:cubicBezTo>
                  <a:pt x="0" y="112"/>
                  <a:pt x="0" y="112"/>
                  <a:pt x="0" y="112"/>
                </a:cubicBezTo>
                <a:close/>
              </a:path>
            </a:pathLst>
          </a:custGeom>
          <a:solidFill>
            <a:srgbClr val="FFFFFF"/>
          </a:solidFill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16" name="Freeform 336"/>
          <p:cNvSpPr>
            <a:spLocks/>
          </p:cNvSpPr>
          <p:nvPr/>
        </p:nvSpPr>
        <p:spPr bwMode="auto">
          <a:xfrm>
            <a:off x="5133975" y="3413125"/>
            <a:ext cx="290513" cy="371475"/>
          </a:xfrm>
          <a:custGeom>
            <a:avLst/>
            <a:gdLst>
              <a:gd name="T0" fmla="*/ 0 w 183"/>
              <a:gd name="T1" fmla="*/ 0 h 234"/>
              <a:gd name="T2" fmla="*/ 0 w 183"/>
              <a:gd name="T3" fmla="*/ 371475 h 234"/>
              <a:gd name="T4" fmla="*/ 290513 w 183"/>
              <a:gd name="T5" fmla="*/ 182563 h 234"/>
              <a:gd name="T6" fmla="*/ 0 w 183"/>
              <a:gd name="T7" fmla="*/ 0 h 234"/>
              <a:gd name="T8" fmla="*/ 0 w 183"/>
              <a:gd name="T9" fmla="*/ 0 h 2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" h="234">
                <a:moveTo>
                  <a:pt x="0" y="0"/>
                </a:moveTo>
                <a:lnTo>
                  <a:pt x="0" y="234"/>
                </a:lnTo>
                <a:lnTo>
                  <a:pt x="183" y="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17" name="Oval 337"/>
          <p:cNvSpPr>
            <a:spLocks noChangeArrowheads="1"/>
          </p:cNvSpPr>
          <p:nvPr/>
        </p:nvSpPr>
        <p:spPr bwMode="auto">
          <a:xfrm>
            <a:off x="5424488" y="3535363"/>
            <a:ext cx="120650" cy="119062"/>
          </a:xfrm>
          <a:prstGeom prst="ellipse">
            <a:avLst/>
          </a:prstGeom>
          <a:solidFill>
            <a:srgbClr val="FFFFFF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18" name="Line 338"/>
          <p:cNvSpPr>
            <a:spLocks noChangeShapeType="1"/>
          </p:cNvSpPr>
          <p:nvPr/>
        </p:nvSpPr>
        <p:spPr bwMode="auto">
          <a:xfrm>
            <a:off x="1000125" y="4894263"/>
            <a:ext cx="2451100" cy="1587"/>
          </a:xfrm>
          <a:prstGeom prst="line">
            <a:avLst/>
          </a:prstGeom>
          <a:noFill/>
          <a:ln w="11113">
            <a:solidFill>
              <a:srgbClr val="00A0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619" name="Group 340"/>
          <p:cNvGrpSpPr>
            <a:grpSpLocks noChangeAspect="1"/>
          </p:cNvGrpSpPr>
          <p:nvPr/>
        </p:nvGrpSpPr>
        <p:grpSpPr bwMode="auto">
          <a:xfrm>
            <a:off x="3763963" y="1395413"/>
            <a:ext cx="4713287" cy="1608137"/>
            <a:chOff x="2371" y="879"/>
            <a:chExt cx="2969" cy="1013"/>
          </a:xfrm>
        </p:grpSpPr>
        <p:sp>
          <p:nvSpPr>
            <p:cNvPr id="21620" name="AutoShape 339"/>
            <p:cNvSpPr>
              <a:spLocks noChangeAspect="1" noChangeArrowheads="1" noTextEdit="1"/>
            </p:cNvSpPr>
            <p:nvPr/>
          </p:nvSpPr>
          <p:spPr bwMode="auto">
            <a:xfrm>
              <a:off x="2371" y="899"/>
              <a:ext cx="2931" cy="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1" name="Rectangle 341"/>
            <p:cNvSpPr>
              <a:spLocks noChangeArrowheads="1"/>
            </p:cNvSpPr>
            <p:nvPr/>
          </p:nvSpPr>
          <p:spPr bwMode="auto">
            <a:xfrm>
              <a:off x="2379" y="879"/>
              <a:ext cx="16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A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22" name="Rectangle 342"/>
            <p:cNvSpPr>
              <a:spLocks noChangeArrowheads="1"/>
            </p:cNvSpPr>
            <p:nvPr/>
          </p:nvSpPr>
          <p:spPr bwMode="auto">
            <a:xfrm>
              <a:off x="2688" y="879"/>
              <a:ext cx="16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D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23" name="Rectangle 343"/>
            <p:cNvSpPr>
              <a:spLocks noChangeArrowheads="1"/>
            </p:cNvSpPr>
            <p:nvPr/>
          </p:nvSpPr>
          <p:spPr bwMode="auto">
            <a:xfrm>
              <a:off x="2800" y="944"/>
              <a:ext cx="99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24" name="Rectangle 344"/>
            <p:cNvSpPr>
              <a:spLocks noChangeArrowheads="1"/>
            </p:cNvSpPr>
            <p:nvPr/>
          </p:nvSpPr>
          <p:spPr bwMode="auto">
            <a:xfrm>
              <a:off x="2949" y="879"/>
              <a:ext cx="16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D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25" name="Rectangle 345"/>
            <p:cNvSpPr>
              <a:spLocks noChangeArrowheads="1"/>
            </p:cNvSpPr>
            <p:nvPr/>
          </p:nvSpPr>
          <p:spPr bwMode="auto">
            <a:xfrm>
              <a:off x="3061" y="944"/>
              <a:ext cx="99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26" name="Rectangle 346"/>
            <p:cNvSpPr>
              <a:spLocks noChangeArrowheads="1"/>
            </p:cNvSpPr>
            <p:nvPr/>
          </p:nvSpPr>
          <p:spPr bwMode="auto">
            <a:xfrm>
              <a:off x="2401" y="1200"/>
              <a:ext cx="13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27" name="Rectangle 347"/>
            <p:cNvSpPr>
              <a:spLocks noChangeArrowheads="1"/>
            </p:cNvSpPr>
            <p:nvPr/>
          </p:nvSpPr>
          <p:spPr bwMode="auto">
            <a:xfrm>
              <a:off x="2734" y="1200"/>
              <a:ext cx="13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28" name="Rectangle 348"/>
            <p:cNvSpPr>
              <a:spLocks noChangeArrowheads="1"/>
            </p:cNvSpPr>
            <p:nvPr/>
          </p:nvSpPr>
          <p:spPr bwMode="auto">
            <a:xfrm>
              <a:off x="2995" y="1200"/>
              <a:ext cx="13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29" name="Rectangle 349"/>
            <p:cNvSpPr>
              <a:spLocks noChangeArrowheads="1"/>
            </p:cNvSpPr>
            <p:nvPr/>
          </p:nvSpPr>
          <p:spPr bwMode="auto">
            <a:xfrm>
              <a:off x="2401" y="1397"/>
              <a:ext cx="13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30" name="Rectangle 350"/>
            <p:cNvSpPr>
              <a:spLocks noChangeArrowheads="1"/>
            </p:cNvSpPr>
            <p:nvPr/>
          </p:nvSpPr>
          <p:spPr bwMode="auto">
            <a:xfrm>
              <a:off x="2734" y="1397"/>
              <a:ext cx="13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31" name="Rectangle 351"/>
            <p:cNvSpPr>
              <a:spLocks noChangeArrowheads="1"/>
            </p:cNvSpPr>
            <p:nvPr/>
          </p:nvSpPr>
          <p:spPr bwMode="auto">
            <a:xfrm>
              <a:off x="2995" y="1397"/>
              <a:ext cx="13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32" name="Line 352"/>
            <p:cNvSpPr>
              <a:spLocks noChangeShapeType="1"/>
            </p:cNvSpPr>
            <p:nvPr/>
          </p:nvSpPr>
          <p:spPr bwMode="auto">
            <a:xfrm>
              <a:off x="2379" y="1138"/>
              <a:ext cx="729" cy="0"/>
            </a:xfrm>
            <a:prstGeom prst="line">
              <a:avLst/>
            </a:prstGeom>
            <a:noFill/>
            <a:ln w="14288">
              <a:solidFill>
                <a:srgbClr val="00A0C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3" name="Line 353"/>
            <p:cNvSpPr>
              <a:spLocks noChangeShapeType="1"/>
            </p:cNvSpPr>
            <p:nvPr/>
          </p:nvSpPr>
          <p:spPr bwMode="auto">
            <a:xfrm>
              <a:off x="2379" y="1625"/>
              <a:ext cx="729" cy="0"/>
            </a:xfrm>
            <a:prstGeom prst="line">
              <a:avLst/>
            </a:prstGeom>
            <a:noFill/>
            <a:ln w="14288">
              <a:solidFill>
                <a:srgbClr val="00A0C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4" name="Line 354"/>
            <p:cNvSpPr>
              <a:spLocks noChangeShapeType="1"/>
            </p:cNvSpPr>
            <p:nvPr/>
          </p:nvSpPr>
          <p:spPr bwMode="auto">
            <a:xfrm>
              <a:off x="2590" y="909"/>
              <a:ext cx="0" cy="716"/>
            </a:xfrm>
            <a:prstGeom prst="line">
              <a:avLst/>
            </a:prstGeom>
            <a:noFill/>
            <a:ln w="14288">
              <a:solidFill>
                <a:srgbClr val="00A0C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5" name="Rectangle 355"/>
            <p:cNvSpPr>
              <a:spLocks noChangeArrowheads="1"/>
            </p:cNvSpPr>
            <p:nvPr/>
          </p:nvSpPr>
          <p:spPr bwMode="auto">
            <a:xfrm>
              <a:off x="2705" y="1711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(a)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36" name="Rectangle 356"/>
            <p:cNvSpPr>
              <a:spLocks noChangeArrowheads="1"/>
            </p:cNvSpPr>
            <p:nvPr/>
          </p:nvSpPr>
          <p:spPr bwMode="auto">
            <a:xfrm>
              <a:off x="4212" y="1711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(b)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37" name="Line 357"/>
            <p:cNvSpPr>
              <a:spLocks noChangeShapeType="1"/>
            </p:cNvSpPr>
            <p:nvPr/>
          </p:nvSpPr>
          <p:spPr bwMode="auto">
            <a:xfrm>
              <a:off x="3455" y="1507"/>
              <a:ext cx="1349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8" name="Freeform 358"/>
            <p:cNvSpPr>
              <a:spLocks/>
            </p:cNvSpPr>
            <p:nvPr/>
          </p:nvSpPr>
          <p:spPr bwMode="auto">
            <a:xfrm>
              <a:off x="3688" y="1114"/>
              <a:ext cx="1127" cy="393"/>
            </a:xfrm>
            <a:custGeom>
              <a:avLst/>
              <a:gdLst>
                <a:gd name="T0" fmla="*/ 0 w 1127"/>
                <a:gd name="T1" fmla="*/ 393 h 393"/>
                <a:gd name="T2" fmla="*/ 0 w 1127"/>
                <a:gd name="T3" fmla="*/ 0 h 393"/>
                <a:gd name="T4" fmla="*/ 1127 w 1127"/>
                <a:gd name="T5" fmla="*/ 0 h 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27" h="393">
                  <a:moveTo>
                    <a:pt x="0" y="393"/>
                  </a:moveTo>
                  <a:lnTo>
                    <a:pt x="0" y="0"/>
                  </a:lnTo>
                  <a:lnTo>
                    <a:pt x="1127" y="0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9" name="Freeform 359"/>
            <p:cNvSpPr>
              <a:spLocks/>
            </p:cNvSpPr>
            <p:nvPr/>
          </p:nvSpPr>
          <p:spPr bwMode="auto">
            <a:xfrm>
              <a:off x="4230" y="986"/>
              <a:ext cx="203" cy="261"/>
            </a:xfrm>
            <a:custGeom>
              <a:avLst/>
              <a:gdLst>
                <a:gd name="T0" fmla="*/ 0 w 203"/>
                <a:gd name="T1" fmla="*/ 0 h 261"/>
                <a:gd name="T2" fmla="*/ 0 w 203"/>
                <a:gd name="T3" fmla="*/ 261 h 261"/>
                <a:gd name="T4" fmla="*/ 203 w 203"/>
                <a:gd name="T5" fmla="*/ 128 h 261"/>
                <a:gd name="T6" fmla="*/ 0 w 203"/>
                <a:gd name="T7" fmla="*/ 0 h 261"/>
                <a:gd name="T8" fmla="*/ 0 w 203"/>
                <a:gd name="T9" fmla="*/ 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61">
                  <a:moveTo>
                    <a:pt x="0" y="0"/>
                  </a:moveTo>
                  <a:lnTo>
                    <a:pt x="0" y="261"/>
                  </a:lnTo>
                  <a:lnTo>
                    <a:pt x="203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0" name="Freeform 360"/>
            <p:cNvSpPr>
              <a:spLocks/>
            </p:cNvSpPr>
            <p:nvPr/>
          </p:nvSpPr>
          <p:spPr bwMode="auto">
            <a:xfrm>
              <a:off x="4433" y="1072"/>
              <a:ext cx="84" cy="84"/>
            </a:xfrm>
            <a:custGeom>
              <a:avLst/>
              <a:gdLst>
                <a:gd name="T0" fmla="*/ 83 w 60"/>
                <a:gd name="T1" fmla="*/ 165 h 60"/>
                <a:gd name="T2" fmla="*/ 0 w 60"/>
                <a:gd name="T3" fmla="*/ 83 h 60"/>
                <a:gd name="T4" fmla="*/ 83 w 60"/>
                <a:gd name="T5" fmla="*/ 0 h 60"/>
                <a:gd name="T6" fmla="*/ 165 w 60"/>
                <a:gd name="T7" fmla="*/ 83 h 60"/>
                <a:gd name="T8" fmla="*/ 83 w 60"/>
                <a:gd name="T9" fmla="*/ 165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7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1" name="Oval 361"/>
            <p:cNvSpPr>
              <a:spLocks noChangeArrowheads="1"/>
            </p:cNvSpPr>
            <p:nvPr/>
          </p:nvSpPr>
          <p:spPr bwMode="auto">
            <a:xfrm>
              <a:off x="3662" y="1481"/>
              <a:ext cx="51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42" name="Rectangle 362"/>
            <p:cNvSpPr>
              <a:spLocks noChangeArrowheads="1"/>
            </p:cNvSpPr>
            <p:nvPr/>
          </p:nvSpPr>
          <p:spPr bwMode="auto">
            <a:xfrm>
              <a:off x="4845" y="1433"/>
              <a:ext cx="15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D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43" name="Rectangle 363"/>
            <p:cNvSpPr>
              <a:spLocks noChangeArrowheads="1"/>
            </p:cNvSpPr>
            <p:nvPr/>
          </p:nvSpPr>
          <p:spPr bwMode="auto">
            <a:xfrm>
              <a:off x="4957" y="1494"/>
              <a:ext cx="9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44" name="Rectangle 364"/>
            <p:cNvSpPr>
              <a:spLocks noChangeArrowheads="1"/>
            </p:cNvSpPr>
            <p:nvPr/>
          </p:nvSpPr>
          <p:spPr bwMode="auto">
            <a:xfrm>
              <a:off x="5038" y="1433"/>
              <a:ext cx="7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=</a:t>
              </a:r>
              <a:endParaRPr lang="en-US" altLang="zh-CN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645" name="Rectangle 365"/>
            <p:cNvSpPr>
              <a:spLocks noChangeArrowheads="1"/>
            </p:cNvSpPr>
            <p:nvPr/>
          </p:nvSpPr>
          <p:spPr bwMode="auto">
            <a:xfrm>
              <a:off x="5150" y="1433"/>
              <a:ext cx="19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 </a:t>
              </a:r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A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46" name="Rectangle 366"/>
            <p:cNvSpPr>
              <a:spLocks noChangeArrowheads="1"/>
            </p:cNvSpPr>
            <p:nvPr/>
          </p:nvSpPr>
          <p:spPr bwMode="auto">
            <a:xfrm>
              <a:off x="3307" y="1436"/>
              <a:ext cx="15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A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47" name="Rectangle 367"/>
            <p:cNvSpPr>
              <a:spLocks noChangeArrowheads="1"/>
            </p:cNvSpPr>
            <p:nvPr/>
          </p:nvSpPr>
          <p:spPr bwMode="auto">
            <a:xfrm>
              <a:off x="4845" y="1043"/>
              <a:ext cx="15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D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48" name="Rectangle 368"/>
            <p:cNvSpPr>
              <a:spLocks noChangeArrowheads="1"/>
            </p:cNvSpPr>
            <p:nvPr/>
          </p:nvSpPr>
          <p:spPr bwMode="auto">
            <a:xfrm>
              <a:off x="4957" y="1104"/>
              <a:ext cx="9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49" name="Rectangle 369"/>
            <p:cNvSpPr>
              <a:spLocks noChangeArrowheads="1"/>
            </p:cNvSpPr>
            <p:nvPr/>
          </p:nvSpPr>
          <p:spPr bwMode="auto">
            <a:xfrm>
              <a:off x="5038" y="1043"/>
              <a:ext cx="7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=</a:t>
              </a:r>
            </a:p>
          </p:txBody>
        </p:sp>
        <p:sp>
          <p:nvSpPr>
            <p:cNvPr id="21650" name="Rectangle 370"/>
            <p:cNvSpPr>
              <a:spLocks noChangeArrowheads="1"/>
            </p:cNvSpPr>
            <p:nvPr/>
          </p:nvSpPr>
          <p:spPr bwMode="auto">
            <a:xfrm>
              <a:off x="5150" y="1043"/>
              <a:ext cx="19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 </a:t>
              </a:r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A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51" name="Line 371"/>
            <p:cNvSpPr>
              <a:spLocks noChangeShapeType="1"/>
            </p:cNvSpPr>
            <p:nvPr/>
          </p:nvSpPr>
          <p:spPr bwMode="auto">
            <a:xfrm>
              <a:off x="5174" y="1038"/>
              <a:ext cx="12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A5FD282A-BFF2-4686-9F52-2EB671D91D21}" type="slidenum">
              <a:rPr lang="en-US" altLang="zh-CN" sz="1600" u="none" baseline="0"/>
              <a:pPr/>
              <a:t>11</a:t>
            </a:fld>
            <a:endParaRPr lang="en-US" altLang="zh-CN" sz="1600" u="none" baseline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Decoder Expansion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>
                <a:ea typeface="宋体" pitchFamily="2" charset="-122"/>
              </a:rPr>
              <a:t>General procedure given in book for any decoder with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 inputs and 2</a:t>
            </a:r>
            <a:r>
              <a:rPr lang="en-US" altLang="zh-CN" sz="2400" i="1" baseline="30000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 outputs.</a:t>
            </a:r>
          </a:p>
          <a:p>
            <a:r>
              <a:rPr lang="en-US" altLang="zh-CN" sz="2400">
                <a:ea typeface="宋体" pitchFamily="2" charset="-122"/>
              </a:rPr>
              <a:t>This procedure builds a decoder backward from the outputs.</a:t>
            </a:r>
          </a:p>
          <a:p>
            <a:r>
              <a:rPr lang="en-US" altLang="zh-CN" sz="2400">
                <a:ea typeface="宋体" pitchFamily="2" charset="-122"/>
              </a:rPr>
              <a:t>The output AND gates are driven by two decoders with their numbers of inputs either equal or differing by 1.</a:t>
            </a:r>
          </a:p>
          <a:p>
            <a:r>
              <a:rPr lang="en-US" altLang="zh-CN" sz="2400">
                <a:ea typeface="宋体" pitchFamily="2" charset="-122"/>
              </a:rPr>
              <a:t>These decoders are then designed using the same procedure until 2-to-1-line decoders are reached. </a:t>
            </a:r>
          </a:p>
          <a:p>
            <a:r>
              <a:rPr lang="en-US" altLang="zh-CN" sz="2400">
                <a:ea typeface="宋体" pitchFamily="2" charset="-122"/>
              </a:rPr>
              <a:t>The procedure can be modified to apply to decoders with the number of outputs ≠ 2</a:t>
            </a:r>
            <a:r>
              <a:rPr lang="en-US" altLang="zh-CN" sz="2400" baseline="30000">
                <a:ea typeface="宋体" pitchFamily="2" charset="-122"/>
              </a:rPr>
              <a:t>n</a:t>
            </a:r>
          </a:p>
          <a:p>
            <a:pPr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F0970849-ED07-4517-9A7D-F3829106F2B4}" type="slidenum">
              <a:rPr lang="en-US" altLang="zh-CN" sz="1600" u="none" baseline="0"/>
              <a:pPr/>
              <a:t>12</a:t>
            </a:fld>
            <a:endParaRPr lang="en-US" altLang="zh-CN" sz="1600" u="none" baseline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0"/>
            <a:ext cx="8237538" cy="1020763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Decoder Expansion - Example  1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14450"/>
            <a:ext cx="8250237" cy="5027613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3-to-8-line decoder 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Number of output ANDs = 8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Number of inputs to decoders driving output ANDs = 3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Closest possible split to equal</a:t>
            </a:r>
          </a:p>
          <a:p>
            <a:pPr lvl="2"/>
            <a:r>
              <a:rPr lang="en-US" altLang="zh-CN" sz="2000">
                <a:ea typeface="宋体" pitchFamily="2" charset="-122"/>
              </a:rPr>
              <a:t>2-to-4-line decoder</a:t>
            </a:r>
          </a:p>
          <a:p>
            <a:pPr lvl="2"/>
            <a:r>
              <a:rPr lang="en-US" altLang="zh-CN" sz="2000">
                <a:ea typeface="宋体" pitchFamily="2" charset="-122"/>
              </a:rPr>
              <a:t>1-to-2-line decoder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2-to-4-line decoder</a:t>
            </a:r>
          </a:p>
          <a:p>
            <a:pPr lvl="2"/>
            <a:r>
              <a:rPr lang="en-US" altLang="zh-CN" sz="2000">
                <a:ea typeface="宋体" pitchFamily="2" charset="-122"/>
              </a:rPr>
              <a:t>Number of output ANDs = 4</a:t>
            </a:r>
          </a:p>
          <a:p>
            <a:pPr lvl="2"/>
            <a:r>
              <a:rPr lang="en-US" altLang="zh-CN" sz="2000">
                <a:ea typeface="宋体" pitchFamily="2" charset="-122"/>
              </a:rPr>
              <a:t>Number of inputs to decoders driving output ANDs = 2</a:t>
            </a:r>
          </a:p>
          <a:p>
            <a:pPr lvl="2"/>
            <a:r>
              <a:rPr lang="en-US" altLang="zh-CN" sz="2000">
                <a:ea typeface="宋体" pitchFamily="2" charset="-122"/>
              </a:rPr>
              <a:t>Closest possible split to equal </a:t>
            </a:r>
          </a:p>
          <a:p>
            <a:pPr lvl="3"/>
            <a:r>
              <a:rPr lang="en-US" altLang="zh-CN" sz="1800">
                <a:ea typeface="宋体" pitchFamily="2" charset="-122"/>
              </a:rPr>
              <a:t>Two 1-to-2-line decoders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See next slide for result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CC1A12AC-B25B-449C-8DB9-A7EA9FDD6993}" type="slidenum">
              <a:rPr lang="en-US" altLang="zh-CN" sz="1600" u="none" baseline="0"/>
              <a:pPr/>
              <a:t>13</a:t>
            </a:fld>
            <a:endParaRPr lang="en-US" altLang="zh-CN" sz="1600" u="none" baseline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7947025" cy="1020763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Decoder Expansion - Example 1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Result</a:t>
            </a:r>
          </a:p>
        </p:txBody>
      </p:sp>
      <p:pic>
        <p:nvPicPr>
          <p:cNvPr id="24581" name="Picture 4" descr="Fig_4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1306513"/>
            <a:ext cx="5807075" cy="52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276F1DC6-F28F-4A95-A91B-272007C1E167}" type="slidenum">
              <a:rPr lang="en-US" altLang="zh-CN" sz="1600" u="none" baseline="0"/>
              <a:pPr/>
              <a:t>14</a:t>
            </a:fld>
            <a:endParaRPr lang="en-US" altLang="zh-CN" sz="1600" u="none" baseline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32750" cy="1020763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Decoder Expansion - Example 2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00150"/>
            <a:ext cx="7772400" cy="5027613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7-to-128-line decoder 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Number of output ANDs = 128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Number of inputs to decoders driving output ANDs = 7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Closest possible split to equal</a:t>
            </a:r>
          </a:p>
          <a:p>
            <a:pPr lvl="2"/>
            <a:r>
              <a:rPr lang="en-US" altLang="zh-CN" sz="2000">
                <a:ea typeface="宋体" pitchFamily="2" charset="-122"/>
              </a:rPr>
              <a:t>4-to-16-line decoder</a:t>
            </a:r>
          </a:p>
          <a:p>
            <a:pPr lvl="2"/>
            <a:r>
              <a:rPr lang="en-US" altLang="zh-CN" sz="2000">
                <a:ea typeface="宋体" pitchFamily="2" charset="-122"/>
              </a:rPr>
              <a:t>3-to-8-line decoder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4-to-16-line decoder</a:t>
            </a:r>
          </a:p>
          <a:p>
            <a:pPr lvl="2"/>
            <a:r>
              <a:rPr lang="en-US" altLang="zh-CN" sz="2000">
                <a:ea typeface="宋体" pitchFamily="2" charset="-122"/>
              </a:rPr>
              <a:t>Number of output ANDs = 16</a:t>
            </a:r>
          </a:p>
          <a:p>
            <a:pPr lvl="2"/>
            <a:r>
              <a:rPr lang="en-US" altLang="zh-CN" sz="2000">
                <a:ea typeface="宋体" pitchFamily="2" charset="-122"/>
              </a:rPr>
              <a:t>Number of inputs to decoders driving output ANDs = 2</a:t>
            </a:r>
          </a:p>
          <a:p>
            <a:pPr lvl="2"/>
            <a:r>
              <a:rPr lang="en-US" altLang="zh-CN" sz="2000">
                <a:ea typeface="宋体" pitchFamily="2" charset="-122"/>
              </a:rPr>
              <a:t>Closest possible split to equal </a:t>
            </a:r>
          </a:p>
          <a:p>
            <a:pPr lvl="3"/>
            <a:r>
              <a:rPr lang="en-US" altLang="zh-CN" sz="1800">
                <a:ea typeface="宋体" pitchFamily="2" charset="-122"/>
              </a:rPr>
              <a:t>2 2-to-4-line decoders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Complete using known 3-8 and 2-to-4 line decoders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299EDB33-8CAA-4E23-853D-EFED9BC9B124}" type="slidenum">
              <a:rPr lang="en-US" altLang="zh-CN" sz="1600" u="none" baseline="0"/>
              <a:pPr/>
              <a:t>15</a:t>
            </a:fld>
            <a:endParaRPr lang="en-US" altLang="zh-CN" sz="1600" u="none" baseline="0"/>
          </a:p>
        </p:txBody>
      </p:sp>
      <p:sp>
        <p:nvSpPr>
          <p:cNvPr id="2662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0850" y="1244600"/>
            <a:ext cx="8524875" cy="5027613"/>
          </a:xfrm>
        </p:spPr>
        <p:txBody>
          <a:bodyPr/>
          <a:lstStyle/>
          <a:p>
            <a:r>
              <a:rPr lang="en-US" altLang="zh-CN" sz="2400">
                <a:ea typeface="宋体" pitchFamily="2" charset="-122"/>
              </a:rPr>
              <a:t>In general, attach </a:t>
            </a:r>
            <a:r>
              <a:rPr lang="en-US" altLang="zh-CN" sz="2400" i="1">
                <a:ea typeface="宋体" pitchFamily="2" charset="-122"/>
              </a:rPr>
              <a:t>m</a:t>
            </a:r>
            <a:r>
              <a:rPr lang="en-US" altLang="zh-CN" sz="2400">
                <a:ea typeface="宋体" pitchFamily="2" charset="-122"/>
              </a:rPr>
              <a:t>-enabling circuits to the outputs</a:t>
            </a:r>
          </a:p>
          <a:p>
            <a:r>
              <a:rPr lang="en-US" altLang="zh-CN" sz="2400">
                <a:ea typeface="宋体" pitchFamily="2" charset="-122"/>
              </a:rPr>
              <a:t>See truth table below for function</a:t>
            </a:r>
          </a:p>
          <a:p>
            <a:pPr lvl="1"/>
            <a:r>
              <a:rPr lang="en-US" altLang="zh-CN" sz="2000">
                <a:ea typeface="宋体" pitchFamily="2" charset="-122"/>
              </a:rPr>
              <a:t>Note use of X’s to denote both 0 and 1</a:t>
            </a:r>
          </a:p>
          <a:p>
            <a:pPr lvl="1"/>
            <a:r>
              <a:rPr lang="en-US" altLang="zh-CN" sz="2000">
                <a:ea typeface="宋体" pitchFamily="2" charset="-122"/>
              </a:rPr>
              <a:t>Combination containing two X’s represent four binary combinations</a:t>
            </a:r>
          </a:p>
          <a:p>
            <a:r>
              <a:rPr lang="en-US" altLang="zh-CN" sz="2400">
                <a:ea typeface="宋体" pitchFamily="2" charset="-122"/>
              </a:rPr>
              <a:t>Alternatively, can be viewed as distributing value of signal EN to 1 of 4 outputs</a:t>
            </a:r>
          </a:p>
          <a:p>
            <a:r>
              <a:rPr lang="en-US" altLang="zh-CN" sz="2400">
                <a:ea typeface="宋体" pitchFamily="2" charset="-122"/>
              </a:rPr>
              <a:t>In this case, called a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 i="1">
                <a:ea typeface="宋体" pitchFamily="2" charset="-122"/>
              </a:rPr>
              <a:t>demultiplexer</a:t>
            </a:r>
            <a:r>
              <a:rPr lang="en-US" altLang="zh-CN" sz="2400">
                <a:ea typeface="宋体" pitchFamily="2" charset="-122"/>
              </a:rPr>
              <a:t> </a:t>
            </a:r>
          </a:p>
        </p:txBody>
      </p:sp>
      <p:pic>
        <p:nvPicPr>
          <p:cNvPr id="26628" name="Picture 6" descr="Fig_4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3311525"/>
            <a:ext cx="6453187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Decoder with Enable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1E1E6DF3-CF2C-4BB5-A337-4E39B7FE2025}" type="slidenum">
              <a:rPr lang="en-US" altLang="zh-CN" sz="1600" u="none" baseline="0"/>
              <a:pPr/>
              <a:t>16</a:t>
            </a:fld>
            <a:endParaRPr lang="en-US" altLang="zh-CN" sz="1600" u="none" baseline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itchFamily="2" charset="-122"/>
              </a:rPr>
              <a:t>Combinational Logic Implementation</a:t>
            </a:r>
            <a:br>
              <a:rPr lang="en-US" altLang="zh-CN" sz="3200">
                <a:ea typeface="宋体" pitchFamily="2" charset="-122"/>
              </a:rPr>
            </a:br>
            <a:r>
              <a:rPr lang="en-US" altLang="zh-CN" sz="3200">
                <a:ea typeface="宋体" pitchFamily="2" charset="-122"/>
              </a:rPr>
              <a:t>- Decoder and OR Gates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Implement </a:t>
            </a:r>
            <a:r>
              <a:rPr lang="en-US" altLang="zh-CN" sz="2800" i="1" dirty="0">
                <a:ea typeface="宋体" pitchFamily="2" charset="-122"/>
              </a:rPr>
              <a:t>m</a:t>
            </a:r>
            <a:r>
              <a:rPr lang="en-US" altLang="zh-CN" sz="2800" dirty="0">
                <a:ea typeface="宋体" pitchFamily="2" charset="-122"/>
              </a:rPr>
              <a:t> functions of </a:t>
            </a:r>
            <a:r>
              <a:rPr lang="en-US" altLang="zh-CN" sz="2800" i="1" dirty="0">
                <a:ea typeface="宋体" pitchFamily="2" charset="-122"/>
              </a:rPr>
              <a:t>n </a:t>
            </a:r>
            <a:r>
              <a:rPr lang="en-US" altLang="zh-CN" sz="2800" dirty="0">
                <a:ea typeface="宋体" pitchFamily="2" charset="-122"/>
              </a:rPr>
              <a:t>variables with: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Sum-of-</a:t>
            </a:r>
            <a:r>
              <a:rPr lang="en-US" altLang="zh-CN" sz="2400" dirty="0" err="1">
                <a:ea typeface="宋体" pitchFamily="2" charset="-122"/>
              </a:rPr>
              <a:t>minterms</a:t>
            </a:r>
            <a:r>
              <a:rPr lang="en-US" altLang="zh-CN" sz="2400" dirty="0">
                <a:ea typeface="宋体" pitchFamily="2" charset="-122"/>
              </a:rPr>
              <a:t> expressions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One </a:t>
            </a:r>
            <a:r>
              <a:rPr lang="en-US" altLang="zh-CN" sz="2400" i="1" dirty="0">
                <a:ea typeface="宋体" pitchFamily="2" charset="-122"/>
              </a:rPr>
              <a:t>n</a:t>
            </a:r>
            <a:r>
              <a:rPr lang="en-US" altLang="zh-CN" sz="2400" dirty="0">
                <a:ea typeface="宋体" pitchFamily="2" charset="-122"/>
              </a:rPr>
              <a:t>-to-2</a:t>
            </a:r>
            <a:r>
              <a:rPr lang="en-US" altLang="zh-CN" i="1" baseline="30000" dirty="0">
                <a:ea typeface="宋体" pitchFamily="2" charset="-122"/>
              </a:rPr>
              <a:t>n</a:t>
            </a:r>
            <a:r>
              <a:rPr lang="en-US" altLang="zh-CN" sz="2400" dirty="0">
                <a:ea typeface="宋体" pitchFamily="2" charset="-122"/>
              </a:rPr>
              <a:t>-line decoder</a:t>
            </a:r>
          </a:p>
          <a:p>
            <a:pPr lvl="1"/>
            <a:r>
              <a:rPr lang="en-US" altLang="zh-CN" sz="2400" i="1" dirty="0">
                <a:ea typeface="宋体" pitchFamily="2" charset="-122"/>
              </a:rPr>
              <a:t>m</a:t>
            </a:r>
            <a:r>
              <a:rPr lang="en-US" altLang="zh-CN" sz="2400" b="0" i="1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OR gates, one for each output</a:t>
            </a:r>
          </a:p>
          <a:p>
            <a:r>
              <a:rPr lang="en-US" altLang="zh-CN" sz="2800" dirty="0">
                <a:ea typeface="宋体" pitchFamily="2" charset="-122"/>
              </a:rPr>
              <a:t>Approach 1: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Find the truth table for the functions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Make a connection to the corresponding OR from the corresponding decoder output wherever a 1 appears in the truth table</a:t>
            </a:r>
          </a:p>
          <a:p>
            <a:r>
              <a:rPr lang="en-US" altLang="zh-CN" sz="2800" dirty="0">
                <a:ea typeface="宋体" pitchFamily="2" charset="-122"/>
              </a:rPr>
              <a:t>Approach 2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Find the </a:t>
            </a:r>
            <a:r>
              <a:rPr lang="en-US" altLang="zh-CN" sz="2400" dirty="0" err="1">
                <a:ea typeface="宋体" pitchFamily="2" charset="-122"/>
              </a:rPr>
              <a:t>minterms</a:t>
            </a:r>
            <a:r>
              <a:rPr lang="en-US" altLang="zh-CN" sz="2400" dirty="0">
                <a:ea typeface="宋体" pitchFamily="2" charset="-122"/>
              </a:rPr>
              <a:t> for each output function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OR the </a:t>
            </a:r>
            <a:r>
              <a:rPr lang="en-US" altLang="zh-CN" sz="2400" dirty="0" err="1">
                <a:ea typeface="宋体" pitchFamily="2" charset="-122"/>
              </a:rPr>
              <a:t>minterms</a:t>
            </a:r>
            <a:r>
              <a:rPr lang="en-US" altLang="zh-CN" sz="2400" dirty="0">
                <a:ea typeface="宋体" pitchFamily="2" charset="-122"/>
              </a:rPr>
              <a:t> together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24238"/>
            <a:ext cx="467836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59C60142-6F8B-43B2-A8AB-DA8C4F3DC231}" type="slidenum">
              <a:rPr lang="en-US" altLang="zh-CN" sz="1600" u="none" baseline="0"/>
              <a:pPr/>
              <a:t>17</a:t>
            </a:fld>
            <a:endParaRPr lang="en-US" altLang="zh-CN" sz="1600" u="none" baseline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0"/>
            <a:ext cx="7988300" cy="1020763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Decoder and OR Gates Example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1258888"/>
            <a:ext cx="7772400" cy="5027612"/>
          </a:xfrm>
        </p:spPr>
        <p:txBody>
          <a:bodyPr/>
          <a:lstStyle/>
          <a:p>
            <a:pPr>
              <a:tabLst>
                <a:tab pos="3378200" algn="l"/>
              </a:tabLst>
            </a:pPr>
            <a:r>
              <a:rPr lang="en-US" altLang="zh-CN" sz="2400" dirty="0">
                <a:ea typeface="宋体" pitchFamily="2" charset="-122"/>
              </a:rPr>
              <a:t>Implement a binary Adder</a:t>
            </a:r>
            <a:br>
              <a:rPr lang="en-US" altLang="zh-CN" sz="2400" dirty="0">
                <a:ea typeface="宋体" pitchFamily="2" charset="-122"/>
              </a:rPr>
            </a:br>
            <a:endParaRPr lang="en-US" altLang="zh-CN" sz="2400" baseline="-25000" dirty="0">
              <a:ea typeface="宋体" pitchFamily="2" charset="-122"/>
            </a:endParaRPr>
          </a:p>
          <a:p>
            <a:pPr>
              <a:tabLst>
                <a:tab pos="3378200" algn="l"/>
              </a:tabLst>
            </a:pPr>
            <a:r>
              <a:rPr lang="en-US" altLang="zh-CN" sz="2800" dirty="0">
                <a:ea typeface="宋体" pitchFamily="2" charset="-122"/>
              </a:rPr>
              <a:t>Finding sum of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 err="1">
                <a:ea typeface="宋体" pitchFamily="2" charset="-122"/>
              </a:rPr>
              <a:t>minterms</a:t>
            </a:r>
            <a:r>
              <a:rPr lang="en-US" altLang="zh-CN" sz="2800" dirty="0">
                <a:ea typeface="宋体" pitchFamily="2" charset="-122"/>
              </a:rPr>
              <a:t> expressions</a:t>
            </a:r>
          </a:p>
          <a:p>
            <a:pPr>
              <a:buFont typeface="Wingdings" pitchFamily="2" charset="2"/>
              <a:buNone/>
              <a:tabLst>
                <a:tab pos="3378200" algn="l"/>
              </a:tabLst>
            </a:pPr>
            <a:r>
              <a:rPr lang="en-US" altLang="zh-CN" dirty="0">
                <a:ea typeface="宋体" pitchFamily="2" charset="-122"/>
              </a:rPr>
              <a:t>   </a:t>
            </a:r>
            <a:r>
              <a:rPr lang="en-US" altLang="zh-CN" sz="2400" dirty="0">
                <a:ea typeface="宋体" pitchFamily="2" charset="-122"/>
              </a:rPr>
              <a:t>S(X, Y, Z) = </a:t>
            </a:r>
            <a:r>
              <a:rPr lang="en-US" altLang="zh-CN" sz="2400" dirty="0">
                <a:latin typeface="Symbol" pitchFamily="18" charset="2"/>
                <a:ea typeface="宋体" pitchFamily="2" charset="-122"/>
              </a:rPr>
              <a:t>S</a:t>
            </a:r>
            <a:r>
              <a:rPr lang="en-US" altLang="zh-CN" sz="2400" baseline="-25000" dirty="0">
                <a:ea typeface="宋体" pitchFamily="2" charset="-122"/>
              </a:rPr>
              <a:t>m</a:t>
            </a:r>
            <a:r>
              <a:rPr lang="en-US" altLang="zh-CN" sz="2400" dirty="0">
                <a:ea typeface="宋体" pitchFamily="2" charset="-122"/>
              </a:rPr>
              <a:t>(1, 2, 4, 7)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C(X, Y, Z) = </a:t>
            </a:r>
            <a:r>
              <a:rPr lang="en-US" altLang="zh-CN" sz="2400" dirty="0">
                <a:latin typeface="Symbol" pitchFamily="18" charset="2"/>
                <a:ea typeface="宋体" pitchFamily="2" charset="-122"/>
              </a:rPr>
              <a:t>S</a:t>
            </a:r>
            <a:r>
              <a:rPr lang="en-US" altLang="zh-CN" sz="2400" baseline="-25000" dirty="0">
                <a:ea typeface="宋体" pitchFamily="2" charset="-122"/>
              </a:rPr>
              <a:t>m</a:t>
            </a:r>
            <a:r>
              <a:rPr lang="en-US" altLang="zh-CN" sz="2400" dirty="0">
                <a:ea typeface="宋体" pitchFamily="2" charset="-122"/>
              </a:rPr>
              <a:t>(3, 5, 6, 7)</a:t>
            </a:r>
          </a:p>
          <a:p>
            <a:pPr>
              <a:buFont typeface="Wingdings" pitchFamily="2" charset="2"/>
              <a:buNone/>
              <a:tabLst>
                <a:tab pos="3378200" algn="l"/>
              </a:tabLst>
            </a:pP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Find circuit</a:t>
            </a: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208463" y="1676400"/>
            <a:ext cx="1744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b="1" u="none" baseline="0">
                <a:ea typeface="宋体" pitchFamily="2" charset="-122"/>
              </a:rPr>
              <a:t>Truth Table</a:t>
            </a:r>
            <a:endParaRPr lang="zh-CN" altLang="en-US" sz="2400" b="1" u="none" baseline="0">
              <a:ea typeface="宋体" pitchFamily="2" charset="-122"/>
            </a:endParaRPr>
          </a:p>
        </p:txBody>
      </p:sp>
      <p:pic>
        <p:nvPicPr>
          <p:cNvPr id="28679" name="Picture 231"/>
          <p:cNvPicPr>
            <a:picLocks noChangeAspect="1" noChangeArrowheads="1"/>
          </p:cNvPicPr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165225"/>
            <a:ext cx="2292350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84D2A48D-1E0E-4D68-A05E-F5DD274E04A2}" type="slidenum">
              <a:rPr lang="en-US" altLang="zh-CN" sz="1600" u="none" baseline="0"/>
              <a:pPr/>
              <a:t>18</a:t>
            </a:fld>
            <a:endParaRPr lang="en-US" altLang="zh-CN" sz="1600" u="none" baseline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0"/>
            <a:ext cx="7988300" cy="1020763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Decoder and OR Gates Example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1258888"/>
            <a:ext cx="7772400" cy="5027612"/>
          </a:xfrm>
        </p:spPr>
        <p:txBody>
          <a:bodyPr/>
          <a:lstStyle/>
          <a:p>
            <a:pPr>
              <a:tabLst>
                <a:tab pos="3378200" algn="l"/>
              </a:tabLst>
            </a:pPr>
            <a:r>
              <a:rPr lang="en-US" altLang="zh-CN" sz="2400">
                <a:ea typeface="宋体" pitchFamily="2" charset="-122"/>
              </a:rPr>
              <a:t>Implement the following set of odd parity functions of (A</a:t>
            </a:r>
            <a:r>
              <a:rPr lang="en-US" altLang="zh-CN" sz="2400" baseline="-25000">
                <a:ea typeface="宋体" pitchFamily="2" charset="-122"/>
              </a:rPr>
              <a:t>7</a:t>
            </a:r>
            <a:r>
              <a:rPr lang="en-US" altLang="zh-CN" sz="2400">
                <a:ea typeface="宋体" pitchFamily="2" charset="-122"/>
              </a:rPr>
              <a:t>, A</a:t>
            </a:r>
            <a:r>
              <a:rPr lang="en-US" altLang="zh-CN" sz="2400" baseline="-25000">
                <a:ea typeface="宋体" pitchFamily="2" charset="-122"/>
              </a:rPr>
              <a:t>6</a:t>
            </a:r>
            <a:r>
              <a:rPr lang="en-US" altLang="zh-CN" sz="2400">
                <a:ea typeface="宋体" pitchFamily="2" charset="-122"/>
              </a:rPr>
              <a:t>, A</a:t>
            </a:r>
            <a:r>
              <a:rPr lang="en-US" altLang="zh-CN" sz="2400" baseline="-25000">
                <a:ea typeface="宋体" pitchFamily="2" charset="-122"/>
              </a:rPr>
              <a:t>5</a:t>
            </a:r>
            <a:r>
              <a:rPr lang="en-US" altLang="zh-CN" sz="2400">
                <a:ea typeface="宋体" pitchFamily="2" charset="-122"/>
              </a:rPr>
              <a:t>, A</a:t>
            </a:r>
            <a:r>
              <a:rPr lang="en-US" altLang="zh-CN" sz="2400" baseline="-25000">
                <a:ea typeface="宋体" pitchFamily="2" charset="-122"/>
              </a:rPr>
              <a:t>3</a:t>
            </a:r>
            <a:r>
              <a:rPr lang="en-US" altLang="zh-CN" sz="2400">
                <a:ea typeface="宋体" pitchFamily="2" charset="-122"/>
              </a:rPr>
              <a:t>)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P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 = A</a:t>
            </a:r>
            <a:r>
              <a:rPr lang="en-US" altLang="zh-CN" sz="2400" baseline="-25000">
                <a:ea typeface="宋体" pitchFamily="2" charset="-122"/>
              </a:rPr>
              <a:t>7</a:t>
            </a:r>
            <a:r>
              <a:rPr lang="en-US" altLang="zh-CN" sz="2400">
                <a:ea typeface="宋体" pitchFamily="2" charset="-122"/>
              </a:rPr>
              <a:t>    A</a:t>
            </a:r>
            <a:r>
              <a:rPr lang="en-US" altLang="zh-CN" sz="2400" baseline="-25000">
                <a:ea typeface="宋体" pitchFamily="2" charset="-122"/>
              </a:rPr>
              <a:t>5</a:t>
            </a:r>
            <a:r>
              <a:rPr lang="en-US" altLang="zh-CN" sz="2400">
                <a:ea typeface="宋体" pitchFamily="2" charset="-122"/>
              </a:rPr>
              <a:t>    A</a:t>
            </a:r>
            <a:r>
              <a:rPr lang="en-US" altLang="zh-CN" sz="2400" baseline="-25000">
                <a:ea typeface="宋体" pitchFamily="2" charset="-122"/>
              </a:rPr>
              <a:t>3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P</a:t>
            </a:r>
            <a:r>
              <a:rPr lang="en-US" altLang="zh-CN" sz="2400" baseline="-25000"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 = A</a:t>
            </a:r>
            <a:r>
              <a:rPr lang="en-US" altLang="zh-CN" sz="2400" baseline="-25000">
                <a:ea typeface="宋体" pitchFamily="2" charset="-122"/>
              </a:rPr>
              <a:t>7</a:t>
            </a:r>
            <a:r>
              <a:rPr lang="en-US" altLang="zh-CN" sz="2400">
                <a:ea typeface="宋体" pitchFamily="2" charset="-122"/>
              </a:rPr>
              <a:t>    A</a:t>
            </a:r>
            <a:r>
              <a:rPr lang="en-US" altLang="zh-CN" sz="2400" baseline="-25000">
                <a:ea typeface="宋体" pitchFamily="2" charset="-122"/>
              </a:rPr>
              <a:t>6</a:t>
            </a:r>
            <a:r>
              <a:rPr lang="en-US" altLang="zh-CN" sz="2400">
                <a:ea typeface="宋体" pitchFamily="2" charset="-122"/>
              </a:rPr>
              <a:t>    A</a:t>
            </a:r>
            <a:r>
              <a:rPr lang="en-US" altLang="zh-CN" sz="2400" baseline="-25000">
                <a:ea typeface="宋体" pitchFamily="2" charset="-122"/>
              </a:rPr>
              <a:t>3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P</a:t>
            </a:r>
            <a:r>
              <a:rPr lang="en-US" altLang="zh-CN" sz="2400" baseline="-25000">
                <a:ea typeface="宋体" pitchFamily="2" charset="-122"/>
              </a:rPr>
              <a:t>4</a:t>
            </a:r>
            <a:r>
              <a:rPr lang="en-US" altLang="zh-CN" sz="2400">
                <a:ea typeface="宋体" pitchFamily="2" charset="-122"/>
              </a:rPr>
              <a:t> = A</a:t>
            </a:r>
            <a:r>
              <a:rPr lang="en-US" altLang="zh-CN" sz="2400" baseline="-25000">
                <a:ea typeface="宋体" pitchFamily="2" charset="-122"/>
              </a:rPr>
              <a:t>7</a:t>
            </a:r>
            <a:r>
              <a:rPr lang="en-US" altLang="zh-CN" sz="2400">
                <a:ea typeface="宋体" pitchFamily="2" charset="-122"/>
              </a:rPr>
              <a:t>    A</a:t>
            </a:r>
            <a:r>
              <a:rPr lang="en-US" altLang="zh-CN" sz="2400" baseline="-25000">
                <a:ea typeface="宋体" pitchFamily="2" charset="-122"/>
              </a:rPr>
              <a:t>6</a:t>
            </a:r>
            <a:r>
              <a:rPr lang="en-US" altLang="zh-CN" sz="2400">
                <a:ea typeface="宋体" pitchFamily="2" charset="-122"/>
              </a:rPr>
              <a:t>    A</a:t>
            </a:r>
            <a:r>
              <a:rPr lang="en-US" altLang="zh-CN" sz="2400" baseline="-25000">
                <a:ea typeface="宋体" pitchFamily="2" charset="-122"/>
              </a:rPr>
              <a:t>5</a:t>
            </a:r>
          </a:p>
          <a:p>
            <a:pPr>
              <a:tabLst>
                <a:tab pos="3378200" algn="l"/>
              </a:tabLst>
            </a:pPr>
            <a:r>
              <a:rPr lang="en-US" altLang="zh-CN" sz="2800">
                <a:ea typeface="宋体" pitchFamily="2" charset="-122"/>
              </a:rPr>
              <a:t>Finding sum of</a:t>
            </a:r>
            <a:br>
              <a:rPr lang="en-US" altLang="zh-CN" sz="2800">
                <a:ea typeface="宋体" pitchFamily="2" charset="-122"/>
              </a:rPr>
            </a:br>
            <a:r>
              <a:rPr lang="en-US" altLang="zh-CN" sz="2800">
                <a:ea typeface="宋体" pitchFamily="2" charset="-122"/>
              </a:rPr>
              <a:t>minterms expressions</a:t>
            </a:r>
          </a:p>
          <a:p>
            <a:pPr>
              <a:buFont typeface="Wingdings" pitchFamily="2" charset="2"/>
              <a:buNone/>
              <a:tabLst>
                <a:tab pos="3378200" algn="l"/>
              </a:tabLst>
            </a:pPr>
            <a:r>
              <a:rPr lang="en-US" altLang="zh-CN">
                <a:ea typeface="宋体" pitchFamily="2" charset="-122"/>
              </a:rPr>
              <a:t>   </a:t>
            </a:r>
            <a:r>
              <a:rPr lang="en-US" altLang="zh-CN" sz="2400">
                <a:ea typeface="宋体" pitchFamily="2" charset="-122"/>
              </a:rPr>
              <a:t>P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 = </a:t>
            </a:r>
            <a:r>
              <a:rPr lang="en-US" altLang="zh-CN" sz="2400">
                <a:latin typeface="Symbol" pitchFamily="18" charset="2"/>
                <a:ea typeface="宋体" pitchFamily="2" charset="-122"/>
              </a:rPr>
              <a:t>S</a:t>
            </a:r>
            <a:r>
              <a:rPr lang="en-US" altLang="zh-CN" sz="2400" baseline="-25000">
                <a:ea typeface="宋体" pitchFamily="2" charset="-122"/>
              </a:rPr>
              <a:t>m</a:t>
            </a:r>
            <a:r>
              <a:rPr lang="en-US" altLang="zh-CN" sz="2400">
                <a:ea typeface="宋体" pitchFamily="2" charset="-122"/>
              </a:rPr>
              <a:t>(1,2,5,6,8,11,12,15)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P</a:t>
            </a:r>
            <a:r>
              <a:rPr lang="en-US" altLang="zh-CN" sz="2400" baseline="-25000"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 = </a:t>
            </a:r>
            <a:r>
              <a:rPr lang="en-US" altLang="zh-CN" sz="2400">
                <a:latin typeface="Symbol" pitchFamily="18" charset="2"/>
                <a:ea typeface="宋体" pitchFamily="2" charset="-122"/>
              </a:rPr>
              <a:t>S</a:t>
            </a:r>
            <a:r>
              <a:rPr lang="en-US" altLang="zh-CN" sz="2400" baseline="-25000">
                <a:ea typeface="宋体" pitchFamily="2" charset="-122"/>
              </a:rPr>
              <a:t>m</a:t>
            </a:r>
            <a:r>
              <a:rPr lang="en-US" altLang="zh-CN" sz="2400">
                <a:ea typeface="宋体" pitchFamily="2" charset="-122"/>
              </a:rPr>
              <a:t>(1,3,4,6,8,10,13,15)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P</a:t>
            </a:r>
            <a:r>
              <a:rPr lang="en-US" altLang="zh-CN" sz="2400" baseline="-25000">
                <a:ea typeface="宋体" pitchFamily="2" charset="-122"/>
              </a:rPr>
              <a:t>4</a:t>
            </a:r>
            <a:r>
              <a:rPr lang="en-US" altLang="zh-CN" sz="2400">
                <a:ea typeface="宋体" pitchFamily="2" charset="-122"/>
              </a:rPr>
              <a:t> = </a:t>
            </a:r>
            <a:r>
              <a:rPr lang="en-US" altLang="zh-CN" sz="2400">
                <a:latin typeface="Symbol" pitchFamily="18" charset="2"/>
                <a:ea typeface="宋体" pitchFamily="2" charset="-122"/>
              </a:rPr>
              <a:t>S</a:t>
            </a:r>
            <a:r>
              <a:rPr lang="en-US" altLang="zh-CN" sz="2400" baseline="-25000">
                <a:ea typeface="宋体" pitchFamily="2" charset="-122"/>
              </a:rPr>
              <a:t>m</a:t>
            </a:r>
            <a:r>
              <a:rPr lang="en-US" altLang="zh-CN" sz="2400">
                <a:ea typeface="宋体" pitchFamily="2" charset="-122"/>
              </a:rPr>
              <a:t>(2,3,4,5,8,9,14,15)</a:t>
            </a:r>
          </a:p>
          <a:p>
            <a:pPr>
              <a:buSzPct val="110000"/>
              <a:tabLst>
                <a:tab pos="3378200" algn="l"/>
              </a:tabLst>
            </a:pPr>
            <a:r>
              <a:rPr lang="en-US" altLang="zh-CN" sz="2400">
                <a:ea typeface="宋体" pitchFamily="2" charset="-122"/>
              </a:rPr>
              <a:t>Find circuit</a:t>
            </a:r>
          </a:p>
          <a:p>
            <a:pPr>
              <a:buSzPct val="110000"/>
              <a:tabLst>
                <a:tab pos="3378200" algn="l"/>
              </a:tabLst>
            </a:pPr>
            <a:r>
              <a:rPr lang="en-US" altLang="zh-CN" sz="2400">
                <a:ea typeface="宋体" pitchFamily="2" charset="-122"/>
              </a:rPr>
              <a:t>Is this a good idea?</a:t>
            </a:r>
          </a:p>
          <a:p>
            <a:pPr>
              <a:buFont typeface="Wingdings" pitchFamily="2" charset="2"/>
              <a:buNone/>
              <a:tabLst>
                <a:tab pos="3378200" algn="l"/>
              </a:tabLst>
            </a:pPr>
            <a:endParaRPr lang="en-US" altLang="zh-CN">
              <a:ea typeface="宋体" pitchFamily="2" charset="-122"/>
            </a:endParaRP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1836738" y="1992313"/>
            <a:ext cx="342900" cy="1133475"/>
            <a:chOff x="1157" y="1255"/>
            <a:chExt cx="216" cy="714"/>
          </a:xfrm>
        </p:grpSpPr>
        <p:grpSp>
          <p:nvGrpSpPr>
            <p:cNvPr id="29787" name="Group 5"/>
            <p:cNvGrpSpPr>
              <a:grpSpLocks/>
            </p:cNvGrpSpPr>
            <p:nvPr/>
          </p:nvGrpSpPr>
          <p:grpSpPr bwMode="auto">
            <a:xfrm>
              <a:off x="1157" y="1255"/>
              <a:ext cx="216" cy="250"/>
              <a:chOff x="1149" y="1527"/>
              <a:chExt cx="216" cy="250"/>
            </a:xfrm>
          </p:grpSpPr>
          <p:sp>
            <p:nvSpPr>
              <p:cNvPr id="29794" name="Oval 6"/>
              <p:cNvSpPr>
                <a:spLocks noChangeArrowheads="1"/>
              </p:cNvSpPr>
              <p:nvPr/>
            </p:nvSpPr>
            <p:spPr bwMode="auto">
              <a:xfrm>
                <a:off x="1182" y="1589"/>
                <a:ext cx="138" cy="1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795" name="Text Box 7"/>
              <p:cNvSpPr txBox="1">
                <a:spLocks noChangeArrowheads="1"/>
              </p:cNvSpPr>
              <p:nvPr/>
            </p:nvSpPr>
            <p:spPr bwMode="auto">
              <a:xfrm>
                <a:off x="1149" y="1527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CN" sz="2000" u="none" baseline="0">
                    <a:ea typeface="宋体" pitchFamily="2" charset="-122"/>
                  </a:rPr>
                  <a:t>+</a:t>
                </a:r>
              </a:p>
            </p:txBody>
          </p:sp>
        </p:grpSp>
        <p:grpSp>
          <p:nvGrpSpPr>
            <p:cNvPr id="29788" name="Group 8"/>
            <p:cNvGrpSpPr>
              <a:grpSpLocks/>
            </p:cNvGrpSpPr>
            <p:nvPr/>
          </p:nvGrpSpPr>
          <p:grpSpPr bwMode="auto">
            <a:xfrm>
              <a:off x="1157" y="1487"/>
              <a:ext cx="216" cy="250"/>
              <a:chOff x="1149" y="1527"/>
              <a:chExt cx="216" cy="250"/>
            </a:xfrm>
          </p:grpSpPr>
          <p:sp>
            <p:nvSpPr>
              <p:cNvPr id="29792" name="Oval 9"/>
              <p:cNvSpPr>
                <a:spLocks noChangeArrowheads="1"/>
              </p:cNvSpPr>
              <p:nvPr/>
            </p:nvSpPr>
            <p:spPr bwMode="auto">
              <a:xfrm>
                <a:off x="1182" y="1589"/>
                <a:ext cx="138" cy="1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793" name="Text Box 10"/>
              <p:cNvSpPr txBox="1">
                <a:spLocks noChangeArrowheads="1"/>
              </p:cNvSpPr>
              <p:nvPr/>
            </p:nvSpPr>
            <p:spPr bwMode="auto">
              <a:xfrm>
                <a:off x="1149" y="1527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CN" sz="2000" u="none" baseline="0">
                    <a:ea typeface="宋体" pitchFamily="2" charset="-122"/>
                  </a:rPr>
                  <a:t>+</a:t>
                </a:r>
              </a:p>
            </p:txBody>
          </p:sp>
        </p:grpSp>
        <p:grpSp>
          <p:nvGrpSpPr>
            <p:cNvPr id="29789" name="Group 11"/>
            <p:cNvGrpSpPr>
              <a:grpSpLocks/>
            </p:cNvGrpSpPr>
            <p:nvPr/>
          </p:nvGrpSpPr>
          <p:grpSpPr bwMode="auto">
            <a:xfrm>
              <a:off x="1157" y="1719"/>
              <a:ext cx="216" cy="250"/>
              <a:chOff x="1149" y="1527"/>
              <a:chExt cx="216" cy="250"/>
            </a:xfrm>
          </p:grpSpPr>
          <p:sp>
            <p:nvSpPr>
              <p:cNvPr id="29790" name="Oval 12"/>
              <p:cNvSpPr>
                <a:spLocks noChangeArrowheads="1"/>
              </p:cNvSpPr>
              <p:nvPr/>
            </p:nvSpPr>
            <p:spPr bwMode="auto">
              <a:xfrm>
                <a:off x="1182" y="1589"/>
                <a:ext cx="138" cy="1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791" name="Text Box 13"/>
              <p:cNvSpPr txBox="1">
                <a:spLocks noChangeArrowheads="1"/>
              </p:cNvSpPr>
              <p:nvPr/>
            </p:nvSpPr>
            <p:spPr bwMode="auto">
              <a:xfrm>
                <a:off x="1149" y="1527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CN" sz="2000" u="none" baseline="0">
                    <a:ea typeface="宋体" pitchFamily="2" charset="-122"/>
                  </a:rPr>
                  <a:t>+</a:t>
                </a:r>
              </a:p>
            </p:txBody>
          </p:sp>
        </p:grpSp>
      </p:grpSp>
      <p:grpSp>
        <p:nvGrpSpPr>
          <p:cNvPr id="29702" name="Group 14"/>
          <p:cNvGrpSpPr>
            <a:grpSpLocks/>
          </p:cNvGrpSpPr>
          <p:nvPr/>
        </p:nvGrpSpPr>
        <p:grpSpPr bwMode="auto">
          <a:xfrm>
            <a:off x="2446338" y="1992313"/>
            <a:ext cx="342900" cy="1133475"/>
            <a:chOff x="1157" y="1255"/>
            <a:chExt cx="216" cy="714"/>
          </a:xfrm>
        </p:grpSpPr>
        <p:grpSp>
          <p:nvGrpSpPr>
            <p:cNvPr id="29778" name="Group 15"/>
            <p:cNvGrpSpPr>
              <a:grpSpLocks/>
            </p:cNvGrpSpPr>
            <p:nvPr/>
          </p:nvGrpSpPr>
          <p:grpSpPr bwMode="auto">
            <a:xfrm>
              <a:off x="1157" y="1255"/>
              <a:ext cx="216" cy="250"/>
              <a:chOff x="1149" y="1527"/>
              <a:chExt cx="216" cy="250"/>
            </a:xfrm>
          </p:grpSpPr>
          <p:sp>
            <p:nvSpPr>
              <p:cNvPr id="29785" name="Oval 16"/>
              <p:cNvSpPr>
                <a:spLocks noChangeArrowheads="1"/>
              </p:cNvSpPr>
              <p:nvPr/>
            </p:nvSpPr>
            <p:spPr bwMode="auto">
              <a:xfrm>
                <a:off x="1182" y="1589"/>
                <a:ext cx="138" cy="1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786" name="Text Box 17"/>
              <p:cNvSpPr txBox="1">
                <a:spLocks noChangeArrowheads="1"/>
              </p:cNvSpPr>
              <p:nvPr/>
            </p:nvSpPr>
            <p:spPr bwMode="auto">
              <a:xfrm>
                <a:off x="1149" y="1527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CN" sz="2000" u="none" baseline="0">
                    <a:ea typeface="宋体" pitchFamily="2" charset="-122"/>
                  </a:rPr>
                  <a:t>+</a:t>
                </a:r>
              </a:p>
            </p:txBody>
          </p:sp>
        </p:grpSp>
        <p:grpSp>
          <p:nvGrpSpPr>
            <p:cNvPr id="29779" name="Group 18"/>
            <p:cNvGrpSpPr>
              <a:grpSpLocks/>
            </p:cNvGrpSpPr>
            <p:nvPr/>
          </p:nvGrpSpPr>
          <p:grpSpPr bwMode="auto">
            <a:xfrm>
              <a:off x="1157" y="1487"/>
              <a:ext cx="216" cy="250"/>
              <a:chOff x="1149" y="1527"/>
              <a:chExt cx="216" cy="250"/>
            </a:xfrm>
          </p:grpSpPr>
          <p:sp>
            <p:nvSpPr>
              <p:cNvPr id="29783" name="Oval 19"/>
              <p:cNvSpPr>
                <a:spLocks noChangeArrowheads="1"/>
              </p:cNvSpPr>
              <p:nvPr/>
            </p:nvSpPr>
            <p:spPr bwMode="auto">
              <a:xfrm>
                <a:off x="1182" y="1589"/>
                <a:ext cx="138" cy="1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784" name="Text Box 20"/>
              <p:cNvSpPr txBox="1">
                <a:spLocks noChangeArrowheads="1"/>
              </p:cNvSpPr>
              <p:nvPr/>
            </p:nvSpPr>
            <p:spPr bwMode="auto">
              <a:xfrm>
                <a:off x="1149" y="1527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CN" sz="2000" u="none" baseline="0">
                    <a:ea typeface="宋体" pitchFamily="2" charset="-122"/>
                  </a:rPr>
                  <a:t>+</a:t>
                </a:r>
              </a:p>
            </p:txBody>
          </p:sp>
        </p:grpSp>
        <p:grpSp>
          <p:nvGrpSpPr>
            <p:cNvPr id="29780" name="Group 21"/>
            <p:cNvGrpSpPr>
              <a:grpSpLocks/>
            </p:cNvGrpSpPr>
            <p:nvPr/>
          </p:nvGrpSpPr>
          <p:grpSpPr bwMode="auto">
            <a:xfrm>
              <a:off x="1157" y="1719"/>
              <a:ext cx="216" cy="250"/>
              <a:chOff x="1149" y="1527"/>
              <a:chExt cx="216" cy="250"/>
            </a:xfrm>
          </p:grpSpPr>
          <p:sp>
            <p:nvSpPr>
              <p:cNvPr id="29781" name="Oval 22"/>
              <p:cNvSpPr>
                <a:spLocks noChangeArrowheads="1"/>
              </p:cNvSpPr>
              <p:nvPr/>
            </p:nvSpPr>
            <p:spPr bwMode="auto">
              <a:xfrm>
                <a:off x="1182" y="1589"/>
                <a:ext cx="138" cy="1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782" name="Text Box 23"/>
              <p:cNvSpPr txBox="1">
                <a:spLocks noChangeArrowheads="1"/>
              </p:cNvSpPr>
              <p:nvPr/>
            </p:nvSpPr>
            <p:spPr bwMode="auto">
              <a:xfrm>
                <a:off x="1149" y="1527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CN" sz="2000" u="none" baseline="0">
                    <a:ea typeface="宋体" pitchFamily="2" charset="-122"/>
                  </a:rPr>
                  <a:t>+</a:t>
                </a:r>
              </a:p>
            </p:txBody>
          </p:sp>
        </p:grpSp>
      </p:grpSp>
      <p:grpSp>
        <p:nvGrpSpPr>
          <p:cNvPr id="29703" name="Group 24"/>
          <p:cNvGrpSpPr>
            <a:grpSpLocks/>
          </p:cNvGrpSpPr>
          <p:nvPr/>
        </p:nvGrpSpPr>
        <p:grpSpPr bwMode="auto">
          <a:xfrm>
            <a:off x="3730625" y="1895475"/>
            <a:ext cx="5413375" cy="4454525"/>
            <a:chOff x="2350" y="1194"/>
            <a:chExt cx="3410" cy="2806"/>
          </a:xfrm>
        </p:grpSpPr>
        <p:sp>
          <p:nvSpPr>
            <p:cNvPr id="29704" name="Rectangle 25"/>
            <p:cNvSpPr>
              <a:spLocks noChangeArrowheads="1"/>
            </p:cNvSpPr>
            <p:nvPr/>
          </p:nvSpPr>
          <p:spPr bwMode="auto">
            <a:xfrm>
              <a:off x="2736" y="1264"/>
              <a:ext cx="720" cy="27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705" name="Freeform 26"/>
            <p:cNvSpPr>
              <a:spLocks/>
            </p:cNvSpPr>
            <p:nvPr/>
          </p:nvSpPr>
          <p:spPr bwMode="auto">
            <a:xfrm>
              <a:off x="4860" y="1400"/>
              <a:ext cx="708" cy="576"/>
            </a:xfrm>
            <a:custGeom>
              <a:avLst/>
              <a:gdLst>
                <a:gd name="T0" fmla="*/ 0 w 708"/>
                <a:gd name="T1" fmla="*/ 0 h 576"/>
                <a:gd name="T2" fmla="*/ 17 w 708"/>
                <a:gd name="T3" fmla="*/ 40 h 576"/>
                <a:gd name="T4" fmla="*/ 39 w 708"/>
                <a:gd name="T5" fmla="*/ 95 h 576"/>
                <a:gd name="T6" fmla="*/ 54 w 708"/>
                <a:gd name="T7" fmla="*/ 157 h 576"/>
                <a:gd name="T8" fmla="*/ 66 w 708"/>
                <a:gd name="T9" fmla="*/ 227 h 576"/>
                <a:gd name="T10" fmla="*/ 74 w 708"/>
                <a:gd name="T11" fmla="*/ 284 h 576"/>
                <a:gd name="T12" fmla="*/ 69 w 708"/>
                <a:gd name="T13" fmla="*/ 338 h 576"/>
                <a:gd name="T14" fmla="*/ 58 w 708"/>
                <a:gd name="T15" fmla="*/ 399 h 576"/>
                <a:gd name="T16" fmla="*/ 45 w 708"/>
                <a:gd name="T17" fmla="*/ 458 h 576"/>
                <a:gd name="T18" fmla="*/ 28 w 708"/>
                <a:gd name="T19" fmla="*/ 512 h 576"/>
                <a:gd name="T20" fmla="*/ 0 w 708"/>
                <a:gd name="T21" fmla="*/ 572 h 576"/>
                <a:gd name="T22" fmla="*/ 210 w 708"/>
                <a:gd name="T23" fmla="*/ 576 h 576"/>
                <a:gd name="T24" fmla="*/ 297 w 708"/>
                <a:gd name="T25" fmla="*/ 570 h 576"/>
                <a:gd name="T26" fmla="*/ 342 w 708"/>
                <a:gd name="T27" fmla="*/ 567 h 576"/>
                <a:gd name="T28" fmla="*/ 375 w 708"/>
                <a:gd name="T29" fmla="*/ 559 h 576"/>
                <a:gd name="T30" fmla="*/ 409 w 708"/>
                <a:gd name="T31" fmla="*/ 549 h 576"/>
                <a:gd name="T32" fmla="*/ 445 w 708"/>
                <a:gd name="T33" fmla="*/ 533 h 576"/>
                <a:gd name="T34" fmla="*/ 486 w 708"/>
                <a:gd name="T35" fmla="*/ 515 h 576"/>
                <a:gd name="T36" fmla="*/ 526 w 708"/>
                <a:gd name="T37" fmla="*/ 490 h 576"/>
                <a:gd name="T38" fmla="*/ 552 w 708"/>
                <a:gd name="T39" fmla="*/ 470 h 576"/>
                <a:gd name="T40" fmla="*/ 577 w 708"/>
                <a:gd name="T41" fmla="*/ 447 h 576"/>
                <a:gd name="T42" fmla="*/ 604 w 708"/>
                <a:gd name="T43" fmla="*/ 420 h 576"/>
                <a:gd name="T44" fmla="*/ 628 w 708"/>
                <a:gd name="T45" fmla="*/ 398 h 576"/>
                <a:gd name="T46" fmla="*/ 651 w 708"/>
                <a:gd name="T47" fmla="*/ 370 h 576"/>
                <a:gd name="T48" fmla="*/ 680 w 708"/>
                <a:gd name="T49" fmla="*/ 333 h 576"/>
                <a:gd name="T50" fmla="*/ 708 w 708"/>
                <a:gd name="T51" fmla="*/ 286 h 576"/>
                <a:gd name="T52" fmla="*/ 682 w 708"/>
                <a:gd name="T53" fmla="*/ 245 h 576"/>
                <a:gd name="T54" fmla="*/ 658 w 708"/>
                <a:gd name="T55" fmla="*/ 210 h 576"/>
                <a:gd name="T56" fmla="*/ 638 w 708"/>
                <a:gd name="T57" fmla="*/ 185 h 576"/>
                <a:gd name="T58" fmla="*/ 616 w 708"/>
                <a:gd name="T59" fmla="*/ 161 h 576"/>
                <a:gd name="T60" fmla="*/ 592 w 708"/>
                <a:gd name="T61" fmla="*/ 138 h 576"/>
                <a:gd name="T62" fmla="*/ 572 w 708"/>
                <a:gd name="T63" fmla="*/ 120 h 576"/>
                <a:gd name="T64" fmla="*/ 552 w 708"/>
                <a:gd name="T65" fmla="*/ 103 h 576"/>
                <a:gd name="T66" fmla="*/ 528 w 708"/>
                <a:gd name="T67" fmla="*/ 85 h 576"/>
                <a:gd name="T68" fmla="*/ 506 w 708"/>
                <a:gd name="T69" fmla="*/ 72 h 576"/>
                <a:gd name="T70" fmla="*/ 480 w 708"/>
                <a:gd name="T71" fmla="*/ 58 h 576"/>
                <a:gd name="T72" fmla="*/ 451 w 708"/>
                <a:gd name="T73" fmla="*/ 43 h 576"/>
                <a:gd name="T74" fmla="*/ 415 w 708"/>
                <a:gd name="T75" fmla="*/ 29 h 576"/>
                <a:gd name="T76" fmla="*/ 385 w 708"/>
                <a:gd name="T77" fmla="*/ 20 h 576"/>
                <a:gd name="T78" fmla="*/ 350 w 708"/>
                <a:gd name="T79" fmla="*/ 11 h 576"/>
                <a:gd name="T80" fmla="*/ 313 w 708"/>
                <a:gd name="T81" fmla="*/ 5 h 576"/>
                <a:gd name="T82" fmla="*/ 278 w 708"/>
                <a:gd name="T83" fmla="*/ 1 h 576"/>
                <a:gd name="T84" fmla="*/ 253 w 708"/>
                <a:gd name="T85" fmla="*/ 1 h 576"/>
                <a:gd name="T86" fmla="*/ 227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Freeform 27"/>
            <p:cNvSpPr>
              <a:spLocks/>
            </p:cNvSpPr>
            <p:nvPr/>
          </p:nvSpPr>
          <p:spPr bwMode="auto">
            <a:xfrm>
              <a:off x="4884" y="2176"/>
              <a:ext cx="708" cy="576"/>
            </a:xfrm>
            <a:custGeom>
              <a:avLst/>
              <a:gdLst>
                <a:gd name="T0" fmla="*/ 0 w 708"/>
                <a:gd name="T1" fmla="*/ 0 h 576"/>
                <a:gd name="T2" fmla="*/ 17 w 708"/>
                <a:gd name="T3" fmla="*/ 40 h 576"/>
                <a:gd name="T4" fmla="*/ 39 w 708"/>
                <a:gd name="T5" fmla="*/ 95 h 576"/>
                <a:gd name="T6" fmla="*/ 54 w 708"/>
                <a:gd name="T7" fmla="*/ 157 h 576"/>
                <a:gd name="T8" fmla="*/ 66 w 708"/>
                <a:gd name="T9" fmla="*/ 227 h 576"/>
                <a:gd name="T10" fmla="*/ 74 w 708"/>
                <a:gd name="T11" fmla="*/ 284 h 576"/>
                <a:gd name="T12" fmla="*/ 69 w 708"/>
                <a:gd name="T13" fmla="*/ 338 h 576"/>
                <a:gd name="T14" fmla="*/ 58 w 708"/>
                <a:gd name="T15" fmla="*/ 399 h 576"/>
                <a:gd name="T16" fmla="*/ 45 w 708"/>
                <a:gd name="T17" fmla="*/ 458 h 576"/>
                <a:gd name="T18" fmla="*/ 28 w 708"/>
                <a:gd name="T19" fmla="*/ 512 h 576"/>
                <a:gd name="T20" fmla="*/ 0 w 708"/>
                <a:gd name="T21" fmla="*/ 572 h 576"/>
                <a:gd name="T22" fmla="*/ 210 w 708"/>
                <a:gd name="T23" fmla="*/ 576 h 576"/>
                <a:gd name="T24" fmla="*/ 297 w 708"/>
                <a:gd name="T25" fmla="*/ 570 h 576"/>
                <a:gd name="T26" fmla="*/ 342 w 708"/>
                <a:gd name="T27" fmla="*/ 567 h 576"/>
                <a:gd name="T28" fmla="*/ 375 w 708"/>
                <a:gd name="T29" fmla="*/ 559 h 576"/>
                <a:gd name="T30" fmla="*/ 409 w 708"/>
                <a:gd name="T31" fmla="*/ 549 h 576"/>
                <a:gd name="T32" fmla="*/ 445 w 708"/>
                <a:gd name="T33" fmla="*/ 533 h 576"/>
                <a:gd name="T34" fmla="*/ 486 w 708"/>
                <a:gd name="T35" fmla="*/ 515 h 576"/>
                <a:gd name="T36" fmla="*/ 526 w 708"/>
                <a:gd name="T37" fmla="*/ 490 h 576"/>
                <a:gd name="T38" fmla="*/ 552 w 708"/>
                <a:gd name="T39" fmla="*/ 470 h 576"/>
                <a:gd name="T40" fmla="*/ 577 w 708"/>
                <a:gd name="T41" fmla="*/ 447 h 576"/>
                <a:gd name="T42" fmla="*/ 604 w 708"/>
                <a:gd name="T43" fmla="*/ 420 h 576"/>
                <a:gd name="T44" fmla="*/ 628 w 708"/>
                <a:gd name="T45" fmla="*/ 398 h 576"/>
                <a:gd name="T46" fmla="*/ 651 w 708"/>
                <a:gd name="T47" fmla="*/ 370 h 576"/>
                <a:gd name="T48" fmla="*/ 680 w 708"/>
                <a:gd name="T49" fmla="*/ 333 h 576"/>
                <a:gd name="T50" fmla="*/ 708 w 708"/>
                <a:gd name="T51" fmla="*/ 286 h 576"/>
                <a:gd name="T52" fmla="*/ 682 w 708"/>
                <a:gd name="T53" fmla="*/ 245 h 576"/>
                <a:gd name="T54" fmla="*/ 658 w 708"/>
                <a:gd name="T55" fmla="*/ 210 h 576"/>
                <a:gd name="T56" fmla="*/ 638 w 708"/>
                <a:gd name="T57" fmla="*/ 185 h 576"/>
                <a:gd name="T58" fmla="*/ 616 w 708"/>
                <a:gd name="T59" fmla="*/ 161 h 576"/>
                <a:gd name="T60" fmla="*/ 592 w 708"/>
                <a:gd name="T61" fmla="*/ 138 h 576"/>
                <a:gd name="T62" fmla="*/ 572 w 708"/>
                <a:gd name="T63" fmla="*/ 120 h 576"/>
                <a:gd name="T64" fmla="*/ 552 w 708"/>
                <a:gd name="T65" fmla="*/ 103 h 576"/>
                <a:gd name="T66" fmla="*/ 528 w 708"/>
                <a:gd name="T67" fmla="*/ 85 h 576"/>
                <a:gd name="T68" fmla="*/ 506 w 708"/>
                <a:gd name="T69" fmla="*/ 72 h 576"/>
                <a:gd name="T70" fmla="*/ 480 w 708"/>
                <a:gd name="T71" fmla="*/ 58 h 576"/>
                <a:gd name="T72" fmla="*/ 451 w 708"/>
                <a:gd name="T73" fmla="*/ 43 h 576"/>
                <a:gd name="T74" fmla="*/ 415 w 708"/>
                <a:gd name="T75" fmla="*/ 29 h 576"/>
                <a:gd name="T76" fmla="*/ 385 w 708"/>
                <a:gd name="T77" fmla="*/ 20 h 576"/>
                <a:gd name="T78" fmla="*/ 350 w 708"/>
                <a:gd name="T79" fmla="*/ 11 h 576"/>
                <a:gd name="T80" fmla="*/ 313 w 708"/>
                <a:gd name="T81" fmla="*/ 5 h 576"/>
                <a:gd name="T82" fmla="*/ 278 w 708"/>
                <a:gd name="T83" fmla="*/ 1 h 576"/>
                <a:gd name="T84" fmla="*/ 253 w 708"/>
                <a:gd name="T85" fmla="*/ 1 h 576"/>
                <a:gd name="T86" fmla="*/ 227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Freeform 28"/>
            <p:cNvSpPr>
              <a:spLocks/>
            </p:cNvSpPr>
            <p:nvPr/>
          </p:nvSpPr>
          <p:spPr bwMode="auto">
            <a:xfrm>
              <a:off x="4900" y="3056"/>
              <a:ext cx="708" cy="576"/>
            </a:xfrm>
            <a:custGeom>
              <a:avLst/>
              <a:gdLst>
                <a:gd name="T0" fmla="*/ 0 w 708"/>
                <a:gd name="T1" fmla="*/ 0 h 576"/>
                <a:gd name="T2" fmla="*/ 17 w 708"/>
                <a:gd name="T3" fmla="*/ 40 h 576"/>
                <a:gd name="T4" fmla="*/ 39 w 708"/>
                <a:gd name="T5" fmla="*/ 95 h 576"/>
                <a:gd name="T6" fmla="*/ 54 w 708"/>
                <a:gd name="T7" fmla="*/ 157 h 576"/>
                <a:gd name="T8" fmla="*/ 66 w 708"/>
                <a:gd name="T9" fmla="*/ 227 h 576"/>
                <a:gd name="T10" fmla="*/ 74 w 708"/>
                <a:gd name="T11" fmla="*/ 284 h 576"/>
                <a:gd name="T12" fmla="*/ 69 w 708"/>
                <a:gd name="T13" fmla="*/ 338 h 576"/>
                <a:gd name="T14" fmla="*/ 58 w 708"/>
                <a:gd name="T15" fmla="*/ 399 h 576"/>
                <a:gd name="T16" fmla="*/ 45 w 708"/>
                <a:gd name="T17" fmla="*/ 458 h 576"/>
                <a:gd name="T18" fmla="*/ 28 w 708"/>
                <a:gd name="T19" fmla="*/ 512 h 576"/>
                <a:gd name="T20" fmla="*/ 0 w 708"/>
                <a:gd name="T21" fmla="*/ 572 h 576"/>
                <a:gd name="T22" fmla="*/ 210 w 708"/>
                <a:gd name="T23" fmla="*/ 576 h 576"/>
                <a:gd name="T24" fmla="*/ 297 w 708"/>
                <a:gd name="T25" fmla="*/ 570 h 576"/>
                <a:gd name="T26" fmla="*/ 342 w 708"/>
                <a:gd name="T27" fmla="*/ 567 h 576"/>
                <a:gd name="T28" fmla="*/ 375 w 708"/>
                <a:gd name="T29" fmla="*/ 559 h 576"/>
                <a:gd name="T30" fmla="*/ 409 w 708"/>
                <a:gd name="T31" fmla="*/ 549 h 576"/>
                <a:gd name="T32" fmla="*/ 445 w 708"/>
                <a:gd name="T33" fmla="*/ 533 h 576"/>
                <a:gd name="T34" fmla="*/ 486 w 708"/>
                <a:gd name="T35" fmla="*/ 515 h 576"/>
                <a:gd name="T36" fmla="*/ 526 w 708"/>
                <a:gd name="T37" fmla="*/ 490 h 576"/>
                <a:gd name="T38" fmla="*/ 552 w 708"/>
                <a:gd name="T39" fmla="*/ 470 h 576"/>
                <a:gd name="T40" fmla="*/ 577 w 708"/>
                <a:gd name="T41" fmla="*/ 447 h 576"/>
                <a:gd name="T42" fmla="*/ 604 w 708"/>
                <a:gd name="T43" fmla="*/ 420 h 576"/>
                <a:gd name="T44" fmla="*/ 628 w 708"/>
                <a:gd name="T45" fmla="*/ 398 h 576"/>
                <a:gd name="T46" fmla="*/ 651 w 708"/>
                <a:gd name="T47" fmla="*/ 370 h 576"/>
                <a:gd name="T48" fmla="*/ 680 w 708"/>
                <a:gd name="T49" fmla="*/ 333 h 576"/>
                <a:gd name="T50" fmla="*/ 708 w 708"/>
                <a:gd name="T51" fmla="*/ 286 h 576"/>
                <a:gd name="T52" fmla="*/ 682 w 708"/>
                <a:gd name="T53" fmla="*/ 245 h 576"/>
                <a:gd name="T54" fmla="*/ 658 w 708"/>
                <a:gd name="T55" fmla="*/ 210 h 576"/>
                <a:gd name="T56" fmla="*/ 638 w 708"/>
                <a:gd name="T57" fmla="*/ 185 h 576"/>
                <a:gd name="T58" fmla="*/ 616 w 708"/>
                <a:gd name="T59" fmla="*/ 161 h 576"/>
                <a:gd name="T60" fmla="*/ 592 w 708"/>
                <a:gd name="T61" fmla="*/ 138 h 576"/>
                <a:gd name="T62" fmla="*/ 572 w 708"/>
                <a:gd name="T63" fmla="*/ 120 h 576"/>
                <a:gd name="T64" fmla="*/ 552 w 708"/>
                <a:gd name="T65" fmla="*/ 103 h 576"/>
                <a:gd name="T66" fmla="*/ 528 w 708"/>
                <a:gd name="T67" fmla="*/ 85 h 576"/>
                <a:gd name="T68" fmla="*/ 506 w 708"/>
                <a:gd name="T69" fmla="*/ 72 h 576"/>
                <a:gd name="T70" fmla="*/ 480 w 708"/>
                <a:gd name="T71" fmla="*/ 58 h 576"/>
                <a:gd name="T72" fmla="*/ 451 w 708"/>
                <a:gd name="T73" fmla="*/ 43 h 576"/>
                <a:gd name="T74" fmla="*/ 415 w 708"/>
                <a:gd name="T75" fmla="*/ 29 h 576"/>
                <a:gd name="T76" fmla="*/ 385 w 708"/>
                <a:gd name="T77" fmla="*/ 20 h 576"/>
                <a:gd name="T78" fmla="*/ 350 w 708"/>
                <a:gd name="T79" fmla="*/ 11 h 576"/>
                <a:gd name="T80" fmla="*/ 313 w 708"/>
                <a:gd name="T81" fmla="*/ 5 h 576"/>
                <a:gd name="T82" fmla="*/ 278 w 708"/>
                <a:gd name="T83" fmla="*/ 1 h 576"/>
                <a:gd name="T84" fmla="*/ 253 w 708"/>
                <a:gd name="T85" fmla="*/ 1 h 576"/>
                <a:gd name="T86" fmla="*/ 227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Text Box 29"/>
            <p:cNvSpPr txBox="1">
              <a:spLocks noChangeArrowheads="1"/>
            </p:cNvSpPr>
            <p:nvPr/>
          </p:nvSpPr>
          <p:spPr bwMode="auto">
            <a:xfrm>
              <a:off x="3222" y="1297"/>
              <a:ext cx="244" cy="2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000" u="none" baseline="0">
                  <a:ea typeface="宋体" pitchFamily="2" charset="-122"/>
                </a:rPr>
                <a:t> </a:t>
              </a:r>
              <a:r>
                <a:rPr lang="en-US" altLang="zh-CN" sz="1600" b="1" u="none" baseline="0">
                  <a:ea typeface="宋体" pitchFamily="2" charset="-122"/>
                </a:rPr>
                <a:t>0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1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2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3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4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5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6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7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8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9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10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11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12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13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14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15</a:t>
              </a:r>
            </a:p>
          </p:txBody>
        </p:sp>
        <p:sp>
          <p:nvSpPr>
            <p:cNvPr id="29709" name="Text Box 30"/>
            <p:cNvSpPr txBox="1">
              <a:spLocks noChangeArrowheads="1"/>
            </p:cNvSpPr>
            <p:nvPr/>
          </p:nvSpPr>
          <p:spPr bwMode="auto">
            <a:xfrm>
              <a:off x="2350" y="1250"/>
              <a:ext cx="321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400" b="1" u="none" baseline="0" dirty="0">
                  <a:ea typeface="宋体" pitchFamily="2" charset="-122"/>
                </a:rPr>
                <a:t>A</a:t>
              </a:r>
              <a:r>
                <a:rPr lang="en-US" altLang="zh-CN" sz="2400" b="1" u="none" dirty="0">
                  <a:ea typeface="宋体" pitchFamily="2" charset="-122"/>
                </a:rPr>
                <a:t>7</a:t>
              </a:r>
            </a:p>
            <a:p>
              <a:r>
                <a:rPr lang="en-US" altLang="zh-CN" sz="2400" b="1" u="none" baseline="0" dirty="0">
                  <a:ea typeface="宋体" pitchFamily="2" charset="-122"/>
                </a:rPr>
                <a:t>A</a:t>
              </a:r>
              <a:r>
                <a:rPr lang="en-US" altLang="zh-CN" sz="2400" b="1" u="none" dirty="0">
                  <a:ea typeface="宋体" pitchFamily="2" charset="-122"/>
                </a:rPr>
                <a:t>6</a:t>
              </a:r>
            </a:p>
            <a:p>
              <a:r>
                <a:rPr lang="en-US" altLang="zh-CN" sz="2400" b="1" u="none" baseline="0" dirty="0">
                  <a:ea typeface="宋体" pitchFamily="2" charset="-122"/>
                </a:rPr>
                <a:t>A</a:t>
              </a:r>
              <a:r>
                <a:rPr lang="en-US" altLang="zh-CN" sz="2400" b="1" u="none" dirty="0">
                  <a:ea typeface="宋体" pitchFamily="2" charset="-122"/>
                </a:rPr>
                <a:t>5</a:t>
              </a:r>
            </a:p>
            <a:p>
              <a:r>
                <a:rPr lang="en-US" altLang="zh-CN" sz="2400" b="1" u="none" baseline="0" dirty="0">
                  <a:ea typeface="宋体" pitchFamily="2" charset="-122"/>
                </a:rPr>
                <a:t>A</a:t>
              </a:r>
              <a:r>
                <a:rPr lang="en-US" altLang="zh-CN" sz="2400" b="1" u="none" dirty="0">
                  <a:ea typeface="宋体" pitchFamily="2" charset="-122"/>
                </a:rPr>
                <a:t>3</a:t>
              </a:r>
            </a:p>
          </p:txBody>
        </p:sp>
        <p:sp>
          <p:nvSpPr>
            <p:cNvPr id="29710" name="Line 31"/>
            <p:cNvSpPr>
              <a:spLocks noChangeShapeType="1"/>
            </p:cNvSpPr>
            <p:nvPr/>
          </p:nvSpPr>
          <p:spPr bwMode="auto">
            <a:xfrm>
              <a:off x="2640" y="1392"/>
              <a:ext cx="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Line 32"/>
            <p:cNvSpPr>
              <a:spLocks noChangeShapeType="1"/>
            </p:cNvSpPr>
            <p:nvPr/>
          </p:nvSpPr>
          <p:spPr bwMode="auto">
            <a:xfrm>
              <a:off x="2648" y="1632"/>
              <a:ext cx="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Line 33"/>
            <p:cNvSpPr>
              <a:spLocks noChangeShapeType="1"/>
            </p:cNvSpPr>
            <p:nvPr/>
          </p:nvSpPr>
          <p:spPr bwMode="auto">
            <a:xfrm>
              <a:off x="2648" y="1864"/>
              <a:ext cx="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Line 34"/>
            <p:cNvSpPr>
              <a:spLocks noChangeShapeType="1"/>
            </p:cNvSpPr>
            <p:nvPr/>
          </p:nvSpPr>
          <p:spPr bwMode="auto">
            <a:xfrm>
              <a:off x="2656" y="2112"/>
              <a:ext cx="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35"/>
            <p:cNvSpPr>
              <a:spLocks noChangeShapeType="1"/>
            </p:cNvSpPr>
            <p:nvPr/>
          </p:nvSpPr>
          <p:spPr bwMode="auto">
            <a:xfrm>
              <a:off x="3568" y="1448"/>
              <a:ext cx="0" cy="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Line 36"/>
            <p:cNvSpPr>
              <a:spLocks noChangeShapeType="1"/>
            </p:cNvSpPr>
            <p:nvPr/>
          </p:nvSpPr>
          <p:spPr bwMode="auto">
            <a:xfrm>
              <a:off x="3664" y="1488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Line 37"/>
            <p:cNvSpPr>
              <a:spLocks noChangeShapeType="1"/>
            </p:cNvSpPr>
            <p:nvPr/>
          </p:nvSpPr>
          <p:spPr bwMode="auto">
            <a:xfrm>
              <a:off x="3760" y="1896"/>
              <a:ext cx="0" cy="1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38"/>
            <p:cNvSpPr>
              <a:spLocks noChangeShapeType="1"/>
            </p:cNvSpPr>
            <p:nvPr/>
          </p:nvSpPr>
          <p:spPr bwMode="auto">
            <a:xfrm>
              <a:off x="3848" y="2056"/>
              <a:ext cx="0" cy="1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39"/>
            <p:cNvSpPr>
              <a:spLocks noChangeShapeType="1"/>
            </p:cNvSpPr>
            <p:nvPr/>
          </p:nvSpPr>
          <p:spPr bwMode="auto">
            <a:xfrm>
              <a:off x="3952" y="1552"/>
              <a:ext cx="0" cy="1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Line 40"/>
            <p:cNvSpPr>
              <a:spLocks noChangeShapeType="1"/>
            </p:cNvSpPr>
            <p:nvPr/>
          </p:nvSpPr>
          <p:spPr bwMode="auto">
            <a:xfrm>
              <a:off x="4040" y="1616"/>
              <a:ext cx="0" cy="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Line 41"/>
            <p:cNvSpPr>
              <a:spLocks noChangeShapeType="1"/>
            </p:cNvSpPr>
            <p:nvPr/>
          </p:nvSpPr>
          <p:spPr bwMode="auto">
            <a:xfrm>
              <a:off x="4136" y="1712"/>
              <a:ext cx="0" cy="1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Line 42"/>
            <p:cNvSpPr>
              <a:spLocks noChangeShapeType="1"/>
            </p:cNvSpPr>
            <p:nvPr/>
          </p:nvSpPr>
          <p:spPr bwMode="auto">
            <a:xfrm>
              <a:off x="4232" y="2832"/>
              <a:ext cx="0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Line 43"/>
            <p:cNvSpPr>
              <a:spLocks noChangeShapeType="1"/>
            </p:cNvSpPr>
            <p:nvPr/>
          </p:nvSpPr>
          <p:spPr bwMode="auto">
            <a:xfrm>
              <a:off x="4320" y="26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Line 44"/>
            <p:cNvSpPr>
              <a:spLocks noChangeShapeType="1"/>
            </p:cNvSpPr>
            <p:nvPr/>
          </p:nvSpPr>
          <p:spPr bwMode="auto">
            <a:xfrm>
              <a:off x="4424" y="1792"/>
              <a:ext cx="0" cy="1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Line 45"/>
            <p:cNvSpPr>
              <a:spLocks noChangeShapeType="1"/>
            </p:cNvSpPr>
            <p:nvPr/>
          </p:nvSpPr>
          <p:spPr bwMode="auto">
            <a:xfrm>
              <a:off x="4528" y="1872"/>
              <a:ext cx="0" cy="1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Line 46"/>
            <p:cNvSpPr>
              <a:spLocks noChangeShapeType="1"/>
            </p:cNvSpPr>
            <p:nvPr/>
          </p:nvSpPr>
          <p:spPr bwMode="auto">
            <a:xfrm>
              <a:off x="4618" y="2664"/>
              <a:ext cx="0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Line 47"/>
            <p:cNvSpPr>
              <a:spLocks noChangeShapeType="1"/>
            </p:cNvSpPr>
            <p:nvPr/>
          </p:nvSpPr>
          <p:spPr bwMode="auto">
            <a:xfrm>
              <a:off x="4714" y="3480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Line 48"/>
            <p:cNvSpPr>
              <a:spLocks noChangeShapeType="1"/>
            </p:cNvSpPr>
            <p:nvPr/>
          </p:nvSpPr>
          <p:spPr bwMode="auto">
            <a:xfrm>
              <a:off x="4816" y="193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Line 49"/>
            <p:cNvSpPr>
              <a:spLocks noChangeShapeType="1"/>
            </p:cNvSpPr>
            <p:nvPr/>
          </p:nvSpPr>
          <p:spPr bwMode="auto">
            <a:xfrm>
              <a:off x="3448" y="1584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Line 50"/>
            <p:cNvSpPr>
              <a:spLocks noChangeShapeType="1"/>
            </p:cNvSpPr>
            <p:nvPr/>
          </p:nvSpPr>
          <p:spPr bwMode="auto">
            <a:xfrm>
              <a:off x="3448" y="1728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Line 51"/>
            <p:cNvSpPr>
              <a:spLocks noChangeShapeType="1"/>
            </p:cNvSpPr>
            <p:nvPr/>
          </p:nvSpPr>
          <p:spPr bwMode="auto">
            <a:xfrm>
              <a:off x="3448" y="1904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Line 52"/>
            <p:cNvSpPr>
              <a:spLocks noChangeShapeType="1"/>
            </p:cNvSpPr>
            <p:nvPr/>
          </p:nvSpPr>
          <p:spPr bwMode="auto">
            <a:xfrm>
              <a:off x="3448" y="2058"/>
              <a:ext cx="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2" name="Line 53"/>
            <p:cNvSpPr>
              <a:spLocks noChangeShapeType="1"/>
            </p:cNvSpPr>
            <p:nvPr/>
          </p:nvSpPr>
          <p:spPr bwMode="auto">
            <a:xfrm>
              <a:off x="3448" y="2216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Line 54"/>
            <p:cNvSpPr>
              <a:spLocks noChangeShapeType="1"/>
            </p:cNvSpPr>
            <p:nvPr/>
          </p:nvSpPr>
          <p:spPr bwMode="auto">
            <a:xfrm>
              <a:off x="3442" y="2360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Line 55"/>
            <p:cNvSpPr>
              <a:spLocks noChangeShapeType="1"/>
            </p:cNvSpPr>
            <p:nvPr/>
          </p:nvSpPr>
          <p:spPr bwMode="auto">
            <a:xfrm>
              <a:off x="3448" y="267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Line 56"/>
            <p:cNvSpPr>
              <a:spLocks noChangeShapeType="1"/>
            </p:cNvSpPr>
            <p:nvPr/>
          </p:nvSpPr>
          <p:spPr bwMode="auto">
            <a:xfrm>
              <a:off x="3472" y="2830"/>
              <a:ext cx="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Line 57"/>
            <p:cNvSpPr>
              <a:spLocks noChangeShapeType="1"/>
            </p:cNvSpPr>
            <p:nvPr/>
          </p:nvSpPr>
          <p:spPr bwMode="auto">
            <a:xfrm>
              <a:off x="3456" y="298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Line 58"/>
            <p:cNvSpPr>
              <a:spLocks noChangeShapeType="1"/>
            </p:cNvSpPr>
            <p:nvPr/>
          </p:nvSpPr>
          <p:spPr bwMode="auto">
            <a:xfrm>
              <a:off x="3456" y="3128"/>
              <a:ext cx="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Line 59"/>
            <p:cNvSpPr>
              <a:spLocks noChangeShapeType="1"/>
            </p:cNvSpPr>
            <p:nvPr/>
          </p:nvSpPr>
          <p:spPr bwMode="auto">
            <a:xfrm>
              <a:off x="3464" y="3278"/>
              <a:ext cx="1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Line 60"/>
            <p:cNvSpPr>
              <a:spLocks noChangeShapeType="1"/>
            </p:cNvSpPr>
            <p:nvPr/>
          </p:nvSpPr>
          <p:spPr bwMode="auto">
            <a:xfrm>
              <a:off x="3448" y="3456"/>
              <a:ext cx="1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Line 61"/>
            <p:cNvSpPr>
              <a:spLocks noChangeShapeType="1"/>
            </p:cNvSpPr>
            <p:nvPr/>
          </p:nvSpPr>
          <p:spPr bwMode="auto">
            <a:xfrm>
              <a:off x="3456" y="3584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Line 62"/>
            <p:cNvSpPr>
              <a:spLocks noChangeShapeType="1"/>
            </p:cNvSpPr>
            <p:nvPr/>
          </p:nvSpPr>
          <p:spPr bwMode="auto">
            <a:xfrm>
              <a:off x="3456" y="3752"/>
              <a:ext cx="1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Text Box 63"/>
            <p:cNvSpPr txBox="1">
              <a:spLocks noChangeArrowheads="1"/>
            </p:cNvSpPr>
            <p:nvPr/>
          </p:nvSpPr>
          <p:spPr bwMode="auto">
            <a:xfrm>
              <a:off x="5443" y="1194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800" u="none" baseline="0">
                  <a:ea typeface="宋体" pitchFamily="2" charset="-122"/>
                </a:rPr>
                <a:t>P</a:t>
              </a:r>
              <a:r>
                <a:rPr lang="en-US" altLang="zh-CN" sz="2800" u="none">
                  <a:ea typeface="宋体" pitchFamily="2" charset="-122"/>
                </a:rPr>
                <a:t>1</a:t>
              </a:r>
            </a:p>
          </p:txBody>
        </p:sp>
        <p:sp>
          <p:nvSpPr>
            <p:cNvPr id="29743" name="Text Box 64"/>
            <p:cNvSpPr txBox="1">
              <a:spLocks noChangeArrowheads="1"/>
            </p:cNvSpPr>
            <p:nvPr/>
          </p:nvSpPr>
          <p:spPr bwMode="auto">
            <a:xfrm>
              <a:off x="5443" y="2834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800" u="none" baseline="0">
                  <a:ea typeface="宋体" pitchFamily="2" charset="-122"/>
                </a:rPr>
                <a:t>P</a:t>
              </a:r>
              <a:r>
                <a:rPr lang="en-US" altLang="zh-CN" sz="2800" u="none">
                  <a:ea typeface="宋体" pitchFamily="2" charset="-122"/>
                </a:rPr>
                <a:t>4</a:t>
              </a:r>
            </a:p>
          </p:txBody>
        </p:sp>
        <p:sp>
          <p:nvSpPr>
            <p:cNvPr id="29744" name="Text Box 65"/>
            <p:cNvSpPr txBox="1">
              <a:spLocks noChangeArrowheads="1"/>
            </p:cNvSpPr>
            <p:nvPr/>
          </p:nvSpPr>
          <p:spPr bwMode="auto">
            <a:xfrm>
              <a:off x="5443" y="1954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800" u="none" baseline="0">
                  <a:ea typeface="宋体" pitchFamily="2" charset="-122"/>
                </a:rPr>
                <a:t>P</a:t>
              </a:r>
              <a:r>
                <a:rPr lang="en-US" altLang="zh-CN" sz="2800" u="none">
                  <a:ea typeface="宋体" pitchFamily="2" charset="-122"/>
                </a:rPr>
                <a:t>2</a:t>
              </a:r>
            </a:p>
          </p:txBody>
        </p:sp>
        <p:grpSp>
          <p:nvGrpSpPr>
            <p:cNvPr id="29745" name="Group 66"/>
            <p:cNvGrpSpPr>
              <a:grpSpLocks/>
            </p:cNvGrpSpPr>
            <p:nvPr/>
          </p:nvGrpSpPr>
          <p:grpSpPr bwMode="auto">
            <a:xfrm>
              <a:off x="5568" y="1544"/>
              <a:ext cx="88" cy="152"/>
              <a:chOff x="672" y="3696"/>
              <a:chExt cx="88" cy="152"/>
            </a:xfrm>
          </p:grpSpPr>
          <p:sp>
            <p:nvSpPr>
              <p:cNvPr id="29776" name="Line 67"/>
              <p:cNvSpPr>
                <a:spLocks noChangeShapeType="1"/>
              </p:cNvSpPr>
              <p:nvPr/>
            </p:nvSpPr>
            <p:spPr bwMode="auto">
              <a:xfrm>
                <a:off x="672" y="3840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7" name="Line 68"/>
              <p:cNvSpPr>
                <a:spLocks noChangeShapeType="1"/>
              </p:cNvSpPr>
              <p:nvPr/>
            </p:nvSpPr>
            <p:spPr bwMode="auto">
              <a:xfrm flipV="1">
                <a:off x="760" y="3696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46" name="Group 69"/>
            <p:cNvGrpSpPr>
              <a:grpSpLocks/>
            </p:cNvGrpSpPr>
            <p:nvPr/>
          </p:nvGrpSpPr>
          <p:grpSpPr bwMode="auto">
            <a:xfrm>
              <a:off x="5592" y="2320"/>
              <a:ext cx="88" cy="152"/>
              <a:chOff x="672" y="3696"/>
              <a:chExt cx="88" cy="152"/>
            </a:xfrm>
          </p:grpSpPr>
          <p:sp>
            <p:nvSpPr>
              <p:cNvPr id="29774" name="Line 70"/>
              <p:cNvSpPr>
                <a:spLocks noChangeShapeType="1"/>
              </p:cNvSpPr>
              <p:nvPr/>
            </p:nvSpPr>
            <p:spPr bwMode="auto">
              <a:xfrm>
                <a:off x="672" y="3840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5" name="Line 71"/>
              <p:cNvSpPr>
                <a:spLocks noChangeShapeType="1"/>
              </p:cNvSpPr>
              <p:nvPr/>
            </p:nvSpPr>
            <p:spPr bwMode="auto">
              <a:xfrm flipV="1">
                <a:off x="760" y="3696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47" name="Group 72"/>
            <p:cNvGrpSpPr>
              <a:grpSpLocks/>
            </p:cNvGrpSpPr>
            <p:nvPr/>
          </p:nvGrpSpPr>
          <p:grpSpPr bwMode="auto">
            <a:xfrm>
              <a:off x="5600" y="3192"/>
              <a:ext cx="88" cy="152"/>
              <a:chOff x="672" y="3696"/>
              <a:chExt cx="88" cy="152"/>
            </a:xfrm>
          </p:grpSpPr>
          <p:sp>
            <p:nvSpPr>
              <p:cNvPr id="29772" name="Line 73"/>
              <p:cNvSpPr>
                <a:spLocks noChangeShapeType="1"/>
              </p:cNvSpPr>
              <p:nvPr/>
            </p:nvSpPr>
            <p:spPr bwMode="auto">
              <a:xfrm>
                <a:off x="672" y="3840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3" name="Line 74"/>
              <p:cNvSpPr>
                <a:spLocks noChangeShapeType="1"/>
              </p:cNvSpPr>
              <p:nvPr/>
            </p:nvSpPr>
            <p:spPr bwMode="auto">
              <a:xfrm flipV="1">
                <a:off x="760" y="3696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48" name="Line 75"/>
            <p:cNvSpPr>
              <a:spLocks noChangeShapeType="1"/>
            </p:cNvSpPr>
            <p:nvPr/>
          </p:nvSpPr>
          <p:spPr bwMode="auto">
            <a:xfrm flipH="1">
              <a:off x="3566" y="2250"/>
              <a:ext cx="1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Line 76"/>
            <p:cNvSpPr>
              <a:spLocks noChangeShapeType="1"/>
            </p:cNvSpPr>
            <p:nvPr/>
          </p:nvSpPr>
          <p:spPr bwMode="auto">
            <a:xfrm flipH="1">
              <a:off x="3664" y="3096"/>
              <a:ext cx="1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Line 77"/>
            <p:cNvSpPr>
              <a:spLocks noChangeShapeType="1"/>
            </p:cNvSpPr>
            <p:nvPr/>
          </p:nvSpPr>
          <p:spPr bwMode="auto">
            <a:xfrm flipH="1">
              <a:off x="3760" y="2328"/>
              <a:ext cx="1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Line 78"/>
            <p:cNvSpPr>
              <a:spLocks noChangeShapeType="1"/>
            </p:cNvSpPr>
            <p:nvPr/>
          </p:nvSpPr>
          <p:spPr bwMode="auto">
            <a:xfrm>
              <a:off x="3664" y="1496"/>
              <a:ext cx="1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Line 79"/>
            <p:cNvSpPr>
              <a:spLocks noChangeShapeType="1"/>
            </p:cNvSpPr>
            <p:nvPr/>
          </p:nvSpPr>
          <p:spPr bwMode="auto">
            <a:xfrm>
              <a:off x="3760" y="3168"/>
              <a:ext cx="1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Line 80"/>
            <p:cNvSpPr>
              <a:spLocks noChangeShapeType="1"/>
            </p:cNvSpPr>
            <p:nvPr/>
          </p:nvSpPr>
          <p:spPr bwMode="auto">
            <a:xfrm>
              <a:off x="3848" y="240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4" name="Line 81"/>
            <p:cNvSpPr>
              <a:spLocks noChangeShapeType="1"/>
            </p:cNvSpPr>
            <p:nvPr/>
          </p:nvSpPr>
          <p:spPr bwMode="auto">
            <a:xfrm>
              <a:off x="3848" y="3228"/>
              <a:ext cx="1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5" name="Line 82"/>
            <p:cNvSpPr>
              <a:spLocks noChangeShapeType="1"/>
            </p:cNvSpPr>
            <p:nvPr/>
          </p:nvSpPr>
          <p:spPr bwMode="auto">
            <a:xfrm flipH="1">
              <a:off x="3952" y="15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6" name="Line 83"/>
            <p:cNvSpPr>
              <a:spLocks noChangeShapeType="1"/>
            </p:cNvSpPr>
            <p:nvPr/>
          </p:nvSpPr>
          <p:spPr bwMode="auto">
            <a:xfrm>
              <a:off x="3952" y="3312"/>
              <a:ext cx="1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7" name="Line 84"/>
            <p:cNvSpPr>
              <a:spLocks noChangeShapeType="1"/>
            </p:cNvSpPr>
            <p:nvPr/>
          </p:nvSpPr>
          <p:spPr bwMode="auto">
            <a:xfrm>
              <a:off x="4032" y="1624"/>
              <a:ext cx="9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Line 85"/>
            <p:cNvSpPr>
              <a:spLocks noChangeShapeType="1"/>
            </p:cNvSpPr>
            <p:nvPr/>
          </p:nvSpPr>
          <p:spPr bwMode="auto">
            <a:xfrm>
              <a:off x="4042" y="2480"/>
              <a:ext cx="9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Line 86"/>
            <p:cNvSpPr>
              <a:spLocks noChangeShapeType="1"/>
            </p:cNvSpPr>
            <p:nvPr/>
          </p:nvSpPr>
          <p:spPr bwMode="auto">
            <a:xfrm>
              <a:off x="4128" y="17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Line 87"/>
            <p:cNvSpPr>
              <a:spLocks noChangeShapeType="1"/>
            </p:cNvSpPr>
            <p:nvPr/>
          </p:nvSpPr>
          <p:spPr bwMode="auto">
            <a:xfrm>
              <a:off x="4128" y="2544"/>
              <a:ext cx="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Line 88"/>
            <p:cNvSpPr>
              <a:spLocks noChangeShapeType="1"/>
            </p:cNvSpPr>
            <p:nvPr/>
          </p:nvSpPr>
          <p:spPr bwMode="auto">
            <a:xfrm>
              <a:off x="4144" y="3360"/>
              <a:ext cx="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Line 89"/>
            <p:cNvSpPr>
              <a:spLocks noChangeShapeType="1"/>
            </p:cNvSpPr>
            <p:nvPr/>
          </p:nvSpPr>
          <p:spPr bwMode="auto">
            <a:xfrm>
              <a:off x="4224" y="3416"/>
              <a:ext cx="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3" name="Line 90"/>
            <p:cNvSpPr>
              <a:spLocks noChangeShapeType="1"/>
            </p:cNvSpPr>
            <p:nvPr/>
          </p:nvSpPr>
          <p:spPr bwMode="auto">
            <a:xfrm>
              <a:off x="4324" y="2602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4" name="Line 91"/>
            <p:cNvSpPr>
              <a:spLocks noChangeShapeType="1"/>
            </p:cNvSpPr>
            <p:nvPr/>
          </p:nvSpPr>
          <p:spPr bwMode="auto">
            <a:xfrm>
              <a:off x="4416" y="1784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5" name="Line 92"/>
            <p:cNvSpPr>
              <a:spLocks noChangeShapeType="1"/>
            </p:cNvSpPr>
            <p:nvPr/>
          </p:nvSpPr>
          <p:spPr bwMode="auto">
            <a:xfrm>
              <a:off x="4528" y="1872"/>
              <a:ext cx="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6" name="Line 93"/>
            <p:cNvSpPr>
              <a:spLocks noChangeShapeType="1"/>
            </p:cNvSpPr>
            <p:nvPr/>
          </p:nvSpPr>
          <p:spPr bwMode="auto">
            <a:xfrm>
              <a:off x="4616" y="2664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7" name="Line 94"/>
            <p:cNvSpPr>
              <a:spLocks noChangeShapeType="1"/>
            </p:cNvSpPr>
            <p:nvPr/>
          </p:nvSpPr>
          <p:spPr bwMode="auto">
            <a:xfrm>
              <a:off x="4712" y="3480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8" name="Line 95"/>
            <p:cNvSpPr>
              <a:spLocks noChangeShapeType="1"/>
            </p:cNvSpPr>
            <p:nvPr/>
          </p:nvSpPr>
          <p:spPr bwMode="auto">
            <a:xfrm>
              <a:off x="4824" y="1936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Line 96"/>
            <p:cNvSpPr>
              <a:spLocks noChangeShapeType="1"/>
            </p:cNvSpPr>
            <p:nvPr/>
          </p:nvSpPr>
          <p:spPr bwMode="auto">
            <a:xfrm>
              <a:off x="4824" y="2704"/>
              <a:ext cx="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0" name="Line 97"/>
            <p:cNvSpPr>
              <a:spLocks noChangeShapeType="1"/>
            </p:cNvSpPr>
            <p:nvPr/>
          </p:nvSpPr>
          <p:spPr bwMode="auto">
            <a:xfrm>
              <a:off x="4816" y="3560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1" name="Line 98"/>
            <p:cNvSpPr>
              <a:spLocks noChangeShapeType="1"/>
            </p:cNvSpPr>
            <p:nvPr/>
          </p:nvSpPr>
          <p:spPr bwMode="auto">
            <a:xfrm flipH="1">
              <a:off x="3566" y="1450"/>
              <a:ext cx="1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4    </a:t>
            </a:r>
            <a:fld id="{4CE930D4-BE2F-4428-B299-0F98674F7221}" type="slidenum">
              <a:rPr lang="en-US" altLang="zh-CN" sz="1600" u="none" baseline="0"/>
              <a:pPr/>
              <a:t>19</a:t>
            </a:fld>
            <a:endParaRPr lang="en-US" altLang="zh-CN" sz="1600" u="none" baseline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BCD-to-Segment Decoder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Seven-Segment Displayer</a:t>
            </a:r>
          </a:p>
        </p:txBody>
      </p:sp>
      <p:pic>
        <p:nvPicPr>
          <p:cNvPr id="30725" name="Picture 19" descr="led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4564063"/>
            <a:ext cx="1573212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22" descr="Seven-Segment Dis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271713"/>
            <a:ext cx="8526462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FDFE034E-BF0F-4247-A921-ADD3B90574CC}" type="slidenum">
              <a:rPr lang="en-US" altLang="zh-CN" sz="1600" u="none" baseline="0"/>
              <a:pPr/>
              <a:t>2</a:t>
            </a:fld>
            <a:endParaRPr lang="en-US" altLang="zh-CN" sz="1600" u="none" baseline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Overview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00150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600">
                <a:ea typeface="宋体" pitchFamily="2" charset="-122"/>
              </a:rPr>
              <a:t>Part 2 – Combinational Logic</a:t>
            </a:r>
          </a:p>
          <a:p>
            <a:pPr lvl="1">
              <a:lnSpc>
                <a:spcPct val="90000"/>
              </a:lnSpc>
            </a:pPr>
            <a:r>
              <a:rPr lang="en-US" altLang="zh-CN" sz="3200">
                <a:ea typeface="宋体" pitchFamily="2" charset="-122"/>
              </a:rPr>
              <a:t>Functions and functional blocks</a:t>
            </a:r>
          </a:p>
          <a:p>
            <a:pPr lvl="1">
              <a:lnSpc>
                <a:spcPct val="90000"/>
              </a:lnSpc>
            </a:pPr>
            <a:r>
              <a:rPr lang="en-US" altLang="zh-CN" sz="3200">
                <a:ea typeface="宋体" pitchFamily="2" charset="-122"/>
              </a:rPr>
              <a:t>Rudimentary logic functions</a:t>
            </a:r>
          </a:p>
          <a:p>
            <a:pPr lvl="1">
              <a:lnSpc>
                <a:spcPct val="90000"/>
              </a:lnSpc>
            </a:pPr>
            <a:r>
              <a:rPr lang="en-US" altLang="zh-CN" sz="3200">
                <a:ea typeface="宋体" pitchFamily="2" charset="-122"/>
              </a:rPr>
              <a:t>Decoding using Decoders</a:t>
            </a:r>
          </a:p>
          <a:p>
            <a:pPr lvl="2"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Implementing Combinational Functions with Decoders</a:t>
            </a:r>
          </a:p>
          <a:p>
            <a:pPr lvl="1">
              <a:lnSpc>
                <a:spcPct val="90000"/>
              </a:lnSpc>
            </a:pPr>
            <a:r>
              <a:rPr lang="en-US" altLang="zh-CN" sz="3200">
                <a:ea typeface="宋体" pitchFamily="2" charset="-122"/>
              </a:rPr>
              <a:t>Encoding using Encoders</a:t>
            </a:r>
          </a:p>
          <a:p>
            <a:pPr lvl="1">
              <a:lnSpc>
                <a:spcPct val="90000"/>
              </a:lnSpc>
            </a:pPr>
            <a:r>
              <a:rPr lang="en-US" altLang="zh-CN" sz="3200">
                <a:ea typeface="宋体" pitchFamily="2" charset="-122"/>
              </a:rPr>
              <a:t>Selecting using Multiplexers</a:t>
            </a:r>
          </a:p>
          <a:p>
            <a:pPr lvl="2"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Implementing Combinational Functions with Multiplexers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Seven-Segment Displayer</a:t>
            </a:r>
          </a:p>
        </p:txBody>
      </p:sp>
      <p:grpSp>
        <p:nvGrpSpPr>
          <p:cNvPr id="31747" name="Group 2"/>
          <p:cNvGrpSpPr>
            <a:grpSpLocks/>
          </p:cNvGrpSpPr>
          <p:nvPr/>
        </p:nvGrpSpPr>
        <p:grpSpPr bwMode="auto">
          <a:xfrm>
            <a:off x="1030288" y="1646238"/>
            <a:ext cx="1257300" cy="3292475"/>
            <a:chOff x="528" y="960"/>
            <a:chExt cx="792" cy="2074"/>
          </a:xfrm>
        </p:grpSpPr>
        <p:graphicFrame>
          <p:nvGraphicFramePr>
            <p:cNvPr id="31791" name="Object 3"/>
            <p:cNvGraphicFramePr>
              <a:graphicFrameLocks noChangeAspect="1"/>
            </p:cNvGraphicFramePr>
            <p:nvPr/>
          </p:nvGraphicFramePr>
          <p:xfrm>
            <a:off x="528" y="1392"/>
            <a:ext cx="792" cy="1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004951" imgH="1165761" progId="Imaging.Document">
                    <p:embed/>
                  </p:oleObj>
                </mc:Choice>
                <mc:Fallback>
                  <p:oleObj r:id="rId2" imgW="2004951" imgH="1165761" progId="Imaging.Document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392"/>
                          <a:ext cx="792" cy="1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2" name="Line 4"/>
            <p:cNvSpPr>
              <a:spLocks noChangeShapeType="1"/>
            </p:cNvSpPr>
            <p:nvPr/>
          </p:nvSpPr>
          <p:spPr bwMode="auto">
            <a:xfrm flipV="1">
              <a:off x="912" y="1200"/>
              <a:ext cx="0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3" name="Line 5"/>
            <p:cNvSpPr>
              <a:spLocks noChangeShapeType="1"/>
            </p:cNvSpPr>
            <p:nvPr/>
          </p:nvSpPr>
          <p:spPr bwMode="auto">
            <a:xfrm flipV="1">
              <a:off x="912" y="2544"/>
              <a:ext cx="0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4" name="Text Box 6"/>
            <p:cNvSpPr txBox="1">
              <a:spLocks noChangeArrowheads="1"/>
            </p:cNvSpPr>
            <p:nvPr/>
          </p:nvSpPr>
          <p:spPr bwMode="auto">
            <a:xfrm>
              <a:off x="528" y="96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u="none" baseline="0">
                  <a:ea typeface="楷体_GB2312" pitchFamily="49" charset="-122"/>
                </a:rPr>
                <a:t>Com.</a:t>
              </a:r>
              <a:endParaRPr lang="zh-CN" altLang="en-US" sz="2000" u="none" baseline="0">
                <a:ea typeface="楷体_GB2312" pitchFamily="49" charset="-122"/>
              </a:endParaRPr>
            </a:p>
          </p:txBody>
        </p:sp>
        <p:sp>
          <p:nvSpPr>
            <p:cNvPr id="31795" name="Text Box 7"/>
            <p:cNvSpPr txBox="1">
              <a:spLocks noChangeArrowheads="1"/>
            </p:cNvSpPr>
            <p:nvPr/>
          </p:nvSpPr>
          <p:spPr bwMode="auto">
            <a:xfrm>
              <a:off x="528" y="2784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u="none" baseline="0">
                  <a:ea typeface="楷体_GB2312" pitchFamily="49" charset="-122"/>
                </a:rPr>
                <a:t>Com.</a:t>
              </a:r>
              <a:endParaRPr lang="zh-CN" altLang="en-US" sz="2000" u="none" baseline="0">
                <a:ea typeface="楷体_GB2312" pitchFamily="49" charset="-122"/>
              </a:endParaRPr>
            </a:p>
          </p:txBody>
        </p:sp>
        <p:sp>
          <p:nvSpPr>
            <p:cNvPr id="31796" name="Text Box 8"/>
            <p:cNvSpPr txBox="1">
              <a:spLocks noChangeArrowheads="1"/>
            </p:cNvSpPr>
            <p:nvPr/>
          </p:nvSpPr>
          <p:spPr bwMode="auto">
            <a:xfrm>
              <a:off x="1152" y="1200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a</a:t>
              </a:r>
            </a:p>
          </p:txBody>
        </p:sp>
        <p:sp>
          <p:nvSpPr>
            <p:cNvPr id="31797" name="Text Box 9"/>
            <p:cNvSpPr txBox="1">
              <a:spLocks noChangeArrowheads="1"/>
            </p:cNvSpPr>
            <p:nvPr/>
          </p:nvSpPr>
          <p:spPr bwMode="auto">
            <a:xfrm>
              <a:off x="1008" y="1200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b</a:t>
              </a:r>
            </a:p>
          </p:txBody>
        </p:sp>
        <p:sp>
          <p:nvSpPr>
            <p:cNvPr id="31798" name="Text Box 10"/>
            <p:cNvSpPr txBox="1">
              <a:spLocks noChangeArrowheads="1"/>
            </p:cNvSpPr>
            <p:nvPr/>
          </p:nvSpPr>
          <p:spPr bwMode="auto">
            <a:xfrm>
              <a:off x="720" y="1200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c</a:t>
              </a:r>
            </a:p>
          </p:txBody>
        </p:sp>
        <p:sp>
          <p:nvSpPr>
            <p:cNvPr id="31799" name="Text Box 11"/>
            <p:cNvSpPr txBox="1">
              <a:spLocks noChangeArrowheads="1"/>
            </p:cNvSpPr>
            <p:nvPr/>
          </p:nvSpPr>
          <p:spPr bwMode="auto">
            <a:xfrm>
              <a:off x="576" y="1200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d</a:t>
              </a:r>
            </a:p>
          </p:txBody>
        </p:sp>
        <p:sp>
          <p:nvSpPr>
            <p:cNvPr id="31800" name="Text Box 12"/>
            <p:cNvSpPr txBox="1">
              <a:spLocks noChangeArrowheads="1"/>
            </p:cNvSpPr>
            <p:nvPr/>
          </p:nvSpPr>
          <p:spPr bwMode="auto">
            <a:xfrm>
              <a:off x="576" y="2506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e</a:t>
              </a:r>
            </a:p>
          </p:txBody>
        </p:sp>
        <p:sp>
          <p:nvSpPr>
            <p:cNvPr id="31801" name="Text Box 13"/>
            <p:cNvSpPr txBox="1">
              <a:spLocks noChangeArrowheads="1"/>
            </p:cNvSpPr>
            <p:nvPr/>
          </p:nvSpPr>
          <p:spPr bwMode="auto">
            <a:xfrm>
              <a:off x="720" y="2554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f</a:t>
              </a:r>
            </a:p>
          </p:txBody>
        </p:sp>
        <p:sp>
          <p:nvSpPr>
            <p:cNvPr id="31802" name="Text Box 14"/>
            <p:cNvSpPr txBox="1">
              <a:spLocks noChangeArrowheads="1"/>
            </p:cNvSpPr>
            <p:nvPr/>
          </p:nvSpPr>
          <p:spPr bwMode="auto">
            <a:xfrm>
              <a:off x="1008" y="2496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g</a:t>
              </a:r>
            </a:p>
          </p:txBody>
        </p:sp>
        <p:sp>
          <p:nvSpPr>
            <p:cNvPr id="31803" name="Text Box 15"/>
            <p:cNvSpPr txBox="1">
              <a:spLocks noChangeArrowheads="1"/>
            </p:cNvSpPr>
            <p:nvPr/>
          </p:nvSpPr>
          <p:spPr bwMode="auto">
            <a:xfrm>
              <a:off x="1200" y="2544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31748" name="AutoShape 16"/>
          <p:cNvSpPr>
            <a:spLocks noChangeArrowheads="1"/>
          </p:cNvSpPr>
          <p:nvPr/>
        </p:nvSpPr>
        <p:spPr bwMode="auto">
          <a:xfrm rot="-813761">
            <a:off x="2263775" y="2408238"/>
            <a:ext cx="976313" cy="304800"/>
          </a:xfrm>
          <a:prstGeom prst="chevron">
            <a:avLst>
              <a:gd name="adj" fmla="val 80078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49" name="AutoShape 17"/>
          <p:cNvSpPr>
            <a:spLocks noChangeArrowheads="1"/>
          </p:cNvSpPr>
          <p:nvPr/>
        </p:nvSpPr>
        <p:spPr bwMode="auto">
          <a:xfrm rot="639703">
            <a:off x="2263775" y="3779838"/>
            <a:ext cx="976313" cy="304800"/>
          </a:xfrm>
          <a:prstGeom prst="chevron">
            <a:avLst>
              <a:gd name="adj" fmla="val 80078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31750" name="Group 18"/>
          <p:cNvGrpSpPr>
            <a:grpSpLocks/>
          </p:cNvGrpSpPr>
          <p:nvPr/>
        </p:nvGrpSpPr>
        <p:grpSpPr bwMode="auto">
          <a:xfrm>
            <a:off x="3211513" y="1646238"/>
            <a:ext cx="2847975" cy="1604962"/>
            <a:chOff x="1950" y="1536"/>
            <a:chExt cx="1794" cy="1011"/>
          </a:xfrm>
        </p:grpSpPr>
        <p:graphicFrame>
          <p:nvGraphicFramePr>
            <p:cNvPr id="31789" name="Object 19"/>
            <p:cNvGraphicFramePr>
              <a:graphicFrameLocks noChangeAspect="1"/>
            </p:cNvGraphicFramePr>
            <p:nvPr/>
          </p:nvGraphicFramePr>
          <p:xfrm>
            <a:off x="1950" y="1536"/>
            <a:ext cx="1794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544745" imgH="1479620" progId="Imaging.Document">
                    <p:embed/>
                  </p:oleObj>
                </mc:Choice>
                <mc:Fallback>
                  <p:oleObj r:id="rId4" imgW="2544745" imgH="1479620" progId="Imaging.Document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1536"/>
                          <a:ext cx="1794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0" name="Text Box 20"/>
            <p:cNvSpPr txBox="1">
              <a:spLocks noChangeArrowheads="1"/>
            </p:cNvSpPr>
            <p:nvPr/>
          </p:nvSpPr>
          <p:spPr bwMode="auto">
            <a:xfrm>
              <a:off x="2218" y="2256"/>
              <a:ext cx="14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solidFill>
                    <a:schemeClr val="hlink"/>
                  </a:solidFill>
                  <a:ea typeface="楷体_GB2312" pitchFamily="49" charset="-122"/>
                </a:rPr>
                <a:t>Common anode</a:t>
              </a:r>
              <a:endParaRPr lang="zh-CN" altLang="en-US" sz="2400" u="none" baseline="0">
                <a:solidFill>
                  <a:schemeClr val="hlink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1751" name="Group 21"/>
          <p:cNvGrpSpPr>
            <a:grpSpLocks/>
          </p:cNvGrpSpPr>
          <p:nvPr/>
        </p:nvGrpSpPr>
        <p:grpSpPr bwMode="auto">
          <a:xfrm>
            <a:off x="3313113" y="3932238"/>
            <a:ext cx="2743200" cy="1604962"/>
            <a:chOff x="2016" y="2544"/>
            <a:chExt cx="1728" cy="1011"/>
          </a:xfrm>
        </p:grpSpPr>
        <p:graphicFrame>
          <p:nvGraphicFramePr>
            <p:cNvPr id="31787" name="Object 22"/>
            <p:cNvGraphicFramePr>
              <a:graphicFrameLocks noChangeAspect="1"/>
            </p:cNvGraphicFramePr>
            <p:nvPr/>
          </p:nvGraphicFramePr>
          <p:xfrm>
            <a:off x="2016" y="2544"/>
            <a:ext cx="1728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444030" imgH="1421060" progId="Imaging.Document">
                    <p:embed/>
                  </p:oleObj>
                </mc:Choice>
                <mc:Fallback>
                  <p:oleObj r:id="rId6" imgW="2444030" imgH="1421060" progId="Imaging.Document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544"/>
                          <a:ext cx="1728" cy="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8" name="Text Box 23"/>
            <p:cNvSpPr txBox="1">
              <a:spLocks noChangeArrowheads="1"/>
            </p:cNvSpPr>
            <p:nvPr/>
          </p:nvSpPr>
          <p:spPr bwMode="auto">
            <a:xfrm>
              <a:off x="2054" y="3264"/>
              <a:ext cx="1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solidFill>
                    <a:schemeClr val="hlink"/>
                  </a:solidFill>
                  <a:ea typeface="楷体_GB2312" pitchFamily="49" charset="-122"/>
                </a:rPr>
                <a:t>Common Cathode</a:t>
              </a:r>
              <a:endParaRPr lang="zh-CN" altLang="en-US" sz="2400" u="none" baseline="0">
                <a:solidFill>
                  <a:schemeClr val="hlink"/>
                </a:solidFill>
                <a:ea typeface="楷体_GB2312" pitchFamily="49" charset="-122"/>
              </a:endParaRPr>
            </a:p>
          </p:txBody>
        </p:sp>
      </p:grpSp>
      <p:sp>
        <p:nvSpPr>
          <p:cNvPr id="31752" name="AutoShape 24"/>
          <p:cNvSpPr>
            <a:spLocks noChangeArrowheads="1"/>
          </p:cNvSpPr>
          <p:nvPr/>
        </p:nvSpPr>
        <p:spPr bwMode="auto">
          <a:xfrm>
            <a:off x="6142038" y="2238375"/>
            <a:ext cx="976312" cy="257175"/>
          </a:xfrm>
          <a:prstGeom prst="homePlate">
            <a:avLst>
              <a:gd name="adj" fmla="val 94907"/>
            </a:avLst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53" name="AutoShape 25"/>
          <p:cNvSpPr>
            <a:spLocks noChangeArrowheads="1"/>
          </p:cNvSpPr>
          <p:nvPr/>
        </p:nvSpPr>
        <p:spPr bwMode="auto">
          <a:xfrm>
            <a:off x="6076950" y="4419600"/>
            <a:ext cx="976313" cy="257175"/>
          </a:xfrm>
          <a:prstGeom prst="homePlate">
            <a:avLst>
              <a:gd name="adj" fmla="val 94907"/>
            </a:avLst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54" name="Text Box 28"/>
          <p:cNvSpPr txBox="1">
            <a:spLocks noChangeArrowheads="1"/>
          </p:cNvSpPr>
          <p:nvPr/>
        </p:nvSpPr>
        <p:spPr bwMode="auto">
          <a:xfrm>
            <a:off x="7616825" y="5883275"/>
            <a:ext cx="45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u="none" baseline="0">
                <a:ea typeface="宋体" pitchFamily="2" charset="-122"/>
              </a:rPr>
              <a:t>“</a:t>
            </a:r>
            <a:r>
              <a:rPr lang="en-US" altLang="zh-CN" sz="2400" u="none" baseline="0">
                <a:ea typeface="宋体" pitchFamily="2" charset="-122"/>
              </a:rPr>
              <a:t>1”</a:t>
            </a:r>
          </a:p>
        </p:txBody>
      </p:sp>
      <p:sp>
        <p:nvSpPr>
          <p:cNvPr id="31755" name="Line 29"/>
          <p:cNvSpPr>
            <a:spLocks noChangeShapeType="1"/>
          </p:cNvSpPr>
          <p:nvPr/>
        </p:nvSpPr>
        <p:spPr bwMode="auto">
          <a:xfrm>
            <a:off x="7529513" y="4435475"/>
            <a:ext cx="1004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Line 30"/>
          <p:cNvSpPr>
            <a:spLocks noChangeShapeType="1"/>
          </p:cNvSpPr>
          <p:nvPr/>
        </p:nvSpPr>
        <p:spPr bwMode="auto">
          <a:xfrm>
            <a:off x="7540625" y="4435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AutoShape 31"/>
          <p:cNvSpPr>
            <a:spLocks noChangeArrowheads="1"/>
          </p:cNvSpPr>
          <p:nvPr/>
        </p:nvSpPr>
        <p:spPr bwMode="auto">
          <a:xfrm>
            <a:off x="7388225" y="4664075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58" name="Line 32"/>
          <p:cNvSpPr>
            <a:spLocks noChangeShapeType="1"/>
          </p:cNvSpPr>
          <p:nvPr/>
        </p:nvSpPr>
        <p:spPr bwMode="auto">
          <a:xfrm>
            <a:off x="7388225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Rectangle 33"/>
          <p:cNvSpPr>
            <a:spLocks noChangeArrowheads="1"/>
          </p:cNvSpPr>
          <p:nvPr/>
        </p:nvSpPr>
        <p:spPr bwMode="auto">
          <a:xfrm>
            <a:off x="7464425" y="5410200"/>
            <a:ext cx="1524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60" name="Line 34"/>
          <p:cNvSpPr>
            <a:spLocks noChangeShapeType="1"/>
          </p:cNvSpPr>
          <p:nvPr/>
        </p:nvSpPr>
        <p:spPr bwMode="auto">
          <a:xfrm>
            <a:off x="7540625" y="4435475"/>
            <a:ext cx="0" cy="974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Line 35"/>
          <p:cNvSpPr>
            <a:spLocks noChangeShapeType="1"/>
          </p:cNvSpPr>
          <p:nvPr/>
        </p:nvSpPr>
        <p:spPr bwMode="auto">
          <a:xfrm>
            <a:off x="7540625" y="5791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2" name="Text Box 36"/>
          <p:cNvSpPr txBox="1">
            <a:spLocks noChangeArrowheads="1"/>
          </p:cNvSpPr>
          <p:nvPr/>
        </p:nvSpPr>
        <p:spPr bwMode="auto">
          <a:xfrm>
            <a:off x="7616825" y="4892675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u="none" baseline="0">
                <a:ea typeface="宋体" pitchFamily="2" charset="-122"/>
              </a:rPr>
              <a:t>a</a:t>
            </a:r>
          </a:p>
        </p:txBody>
      </p:sp>
      <p:sp>
        <p:nvSpPr>
          <p:cNvPr id="31763" name="Text Box 37"/>
          <p:cNvSpPr txBox="1">
            <a:spLocks noChangeArrowheads="1"/>
          </p:cNvSpPr>
          <p:nvPr/>
        </p:nvSpPr>
        <p:spPr bwMode="auto">
          <a:xfrm>
            <a:off x="7159625" y="5349875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u="none" baseline="0">
                <a:ea typeface="宋体" pitchFamily="2" charset="-122"/>
              </a:rPr>
              <a:t>R</a:t>
            </a:r>
          </a:p>
        </p:txBody>
      </p:sp>
      <p:sp>
        <p:nvSpPr>
          <p:cNvPr id="31764" name="Text Box 38"/>
          <p:cNvSpPr txBox="1">
            <a:spLocks noChangeArrowheads="1"/>
          </p:cNvSpPr>
          <p:nvPr/>
        </p:nvSpPr>
        <p:spPr bwMode="auto">
          <a:xfrm>
            <a:off x="6313488" y="3659188"/>
            <a:ext cx="260826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u="none" baseline="0">
                <a:ea typeface="楷体_GB2312" pitchFamily="49" charset="-122"/>
              </a:rPr>
              <a:t>Common Cathode connected to GND</a:t>
            </a:r>
            <a:endParaRPr lang="en-US" altLang="zh-CN" sz="2400" u="none">
              <a:ea typeface="楷体_GB2312" pitchFamily="49" charset="-122"/>
            </a:endParaRPr>
          </a:p>
        </p:txBody>
      </p:sp>
      <p:sp>
        <p:nvSpPr>
          <p:cNvPr id="31765" name="Line 39"/>
          <p:cNvSpPr>
            <a:spLocks noChangeShapeType="1"/>
          </p:cNvSpPr>
          <p:nvPr/>
        </p:nvSpPr>
        <p:spPr bwMode="auto">
          <a:xfrm flipV="1">
            <a:off x="7997825" y="4897438"/>
            <a:ext cx="228600" cy="1317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40"/>
          <p:cNvSpPr>
            <a:spLocks noChangeShapeType="1"/>
          </p:cNvSpPr>
          <p:nvPr/>
        </p:nvSpPr>
        <p:spPr bwMode="auto">
          <a:xfrm flipV="1">
            <a:off x="7997825" y="4973638"/>
            <a:ext cx="228600" cy="1317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Text Box 53"/>
          <p:cNvSpPr txBox="1">
            <a:spLocks noChangeArrowheads="1"/>
          </p:cNvSpPr>
          <p:nvPr/>
        </p:nvSpPr>
        <p:spPr bwMode="auto">
          <a:xfrm>
            <a:off x="6324600" y="1219200"/>
            <a:ext cx="236220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u="none" baseline="0" dirty="0">
                <a:latin typeface="+mj-lt"/>
                <a:ea typeface="楷体_GB2312" pitchFamily="49" charset="-122"/>
              </a:rPr>
              <a:t>Common anode connected to +5V</a:t>
            </a:r>
            <a:endParaRPr lang="en-US" altLang="zh-CN" sz="2400" u="none" dirty="0">
              <a:latin typeface="+mj-lt"/>
              <a:ea typeface="楷体_GB2312" pitchFamily="49" charset="-122"/>
            </a:endParaRPr>
          </a:p>
        </p:txBody>
      </p:sp>
      <p:grpSp>
        <p:nvGrpSpPr>
          <p:cNvPr id="31768" name="组合 3"/>
          <p:cNvGrpSpPr>
            <a:grpSpLocks/>
          </p:cNvGrpSpPr>
          <p:nvPr/>
        </p:nvGrpSpPr>
        <p:grpSpPr bwMode="auto">
          <a:xfrm>
            <a:off x="7162800" y="1998663"/>
            <a:ext cx="914400" cy="1660525"/>
            <a:chOff x="7162800" y="1998782"/>
            <a:chExt cx="914400" cy="1660525"/>
          </a:xfrm>
        </p:grpSpPr>
        <p:sp>
          <p:nvSpPr>
            <p:cNvPr id="31775" name="Text Box 43"/>
            <p:cNvSpPr txBox="1">
              <a:spLocks noChangeArrowheads="1"/>
            </p:cNvSpPr>
            <p:nvPr/>
          </p:nvSpPr>
          <p:spPr bwMode="auto">
            <a:xfrm>
              <a:off x="7620000" y="3294182"/>
              <a:ext cx="4572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u="none" baseline="0">
                  <a:ea typeface="宋体" pitchFamily="2" charset="-122"/>
                </a:rPr>
                <a:t>“</a:t>
              </a:r>
              <a:r>
                <a:rPr lang="en-US" altLang="zh-CN" sz="2400" u="none" baseline="0">
                  <a:ea typeface="宋体" pitchFamily="2" charset="-122"/>
                </a:rPr>
                <a:t>0”</a:t>
              </a:r>
            </a:p>
          </p:txBody>
        </p:sp>
        <p:sp>
          <p:nvSpPr>
            <p:cNvPr id="31776" name="Line 44"/>
            <p:cNvSpPr>
              <a:spLocks noChangeShapeType="1"/>
            </p:cNvSpPr>
            <p:nvPr/>
          </p:nvSpPr>
          <p:spPr bwMode="auto">
            <a:xfrm>
              <a:off x="7162800" y="1998782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45"/>
            <p:cNvSpPr>
              <a:spLocks noChangeShapeType="1"/>
            </p:cNvSpPr>
            <p:nvPr/>
          </p:nvSpPr>
          <p:spPr bwMode="auto">
            <a:xfrm>
              <a:off x="7543800" y="1998782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AutoShape 46"/>
            <p:cNvSpPr>
              <a:spLocks noChangeArrowheads="1"/>
            </p:cNvSpPr>
            <p:nvPr/>
          </p:nvSpPr>
          <p:spPr bwMode="auto">
            <a:xfrm flipV="1">
              <a:off x="7391400" y="2227382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779" name="Line 47"/>
            <p:cNvSpPr>
              <a:spLocks noChangeShapeType="1"/>
            </p:cNvSpPr>
            <p:nvPr/>
          </p:nvSpPr>
          <p:spPr bwMode="auto">
            <a:xfrm>
              <a:off x="7391400" y="2532182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Rectangle 48"/>
            <p:cNvSpPr>
              <a:spLocks noChangeArrowheads="1"/>
            </p:cNvSpPr>
            <p:nvPr/>
          </p:nvSpPr>
          <p:spPr bwMode="auto">
            <a:xfrm>
              <a:off x="7467600" y="2760782"/>
              <a:ext cx="1524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781" name="Line 49"/>
            <p:cNvSpPr>
              <a:spLocks noChangeShapeType="1"/>
            </p:cNvSpPr>
            <p:nvPr/>
          </p:nvSpPr>
          <p:spPr bwMode="auto">
            <a:xfrm>
              <a:off x="7543800" y="1998782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50"/>
            <p:cNvSpPr>
              <a:spLocks noChangeShapeType="1"/>
            </p:cNvSpPr>
            <p:nvPr/>
          </p:nvSpPr>
          <p:spPr bwMode="auto">
            <a:xfrm>
              <a:off x="7543800" y="3141782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Text Box 51"/>
            <p:cNvSpPr txBox="1">
              <a:spLocks noChangeArrowheads="1"/>
            </p:cNvSpPr>
            <p:nvPr/>
          </p:nvSpPr>
          <p:spPr bwMode="auto">
            <a:xfrm>
              <a:off x="7620000" y="2455982"/>
              <a:ext cx="2286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a</a:t>
              </a:r>
            </a:p>
          </p:txBody>
        </p:sp>
        <p:sp>
          <p:nvSpPr>
            <p:cNvPr id="31784" name="Text Box 52"/>
            <p:cNvSpPr txBox="1">
              <a:spLocks noChangeArrowheads="1"/>
            </p:cNvSpPr>
            <p:nvPr/>
          </p:nvSpPr>
          <p:spPr bwMode="auto">
            <a:xfrm>
              <a:off x="7162800" y="2684582"/>
              <a:ext cx="2286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R</a:t>
              </a:r>
            </a:p>
          </p:txBody>
        </p:sp>
        <p:sp>
          <p:nvSpPr>
            <p:cNvPr id="31785" name="Line 54"/>
            <p:cNvSpPr>
              <a:spLocks noChangeShapeType="1"/>
            </p:cNvSpPr>
            <p:nvPr/>
          </p:nvSpPr>
          <p:spPr bwMode="auto">
            <a:xfrm flipV="1">
              <a:off x="7789986" y="2192214"/>
              <a:ext cx="228600" cy="1317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55"/>
            <p:cNvSpPr>
              <a:spLocks noChangeShapeType="1"/>
            </p:cNvSpPr>
            <p:nvPr/>
          </p:nvSpPr>
          <p:spPr bwMode="auto">
            <a:xfrm flipV="1">
              <a:off x="7789986" y="2268414"/>
              <a:ext cx="228600" cy="1317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69" name="Line 35"/>
          <p:cNvSpPr>
            <a:spLocks noChangeShapeType="1"/>
          </p:cNvSpPr>
          <p:nvPr/>
        </p:nvSpPr>
        <p:spPr bwMode="auto">
          <a:xfrm>
            <a:off x="8524875" y="4419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32"/>
          <p:cNvSpPr>
            <a:spLocks noChangeShapeType="1"/>
          </p:cNvSpPr>
          <p:nvPr/>
        </p:nvSpPr>
        <p:spPr bwMode="auto">
          <a:xfrm>
            <a:off x="8356600" y="474027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32"/>
          <p:cNvSpPr>
            <a:spLocks noChangeShapeType="1"/>
          </p:cNvSpPr>
          <p:nvPr/>
        </p:nvSpPr>
        <p:spPr bwMode="auto">
          <a:xfrm>
            <a:off x="8415338" y="4803775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32"/>
          <p:cNvSpPr>
            <a:spLocks noChangeShapeType="1"/>
          </p:cNvSpPr>
          <p:nvPr/>
        </p:nvSpPr>
        <p:spPr bwMode="auto">
          <a:xfrm>
            <a:off x="8459788" y="4870450"/>
            <a:ext cx="10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6"/>
          <p:cNvSpPr txBox="1">
            <a:spLocks noChangeArrowheads="1"/>
          </p:cNvSpPr>
          <p:nvPr/>
        </p:nvSpPr>
        <p:spPr bwMode="auto">
          <a:xfrm>
            <a:off x="4732338" y="1468438"/>
            <a:ext cx="1219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u="none" baseline="0" dirty="0">
                <a:ea typeface="楷体_GB2312" pitchFamily="49" charset="-122"/>
              </a:rPr>
              <a:t>Com.</a:t>
            </a:r>
            <a:endParaRPr lang="zh-CN" altLang="en-US" sz="2000" u="none" baseline="0" dirty="0">
              <a:ea typeface="楷体_GB2312" pitchFamily="49" charset="-122"/>
            </a:endParaRPr>
          </a:p>
        </p:txBody>
      </p:sp>
      <p:sp>
        <p:nvSpPr>
          <p:cNvPr id="31774" name="Text Box 6"/>
          <p:cNvSpPr txBox="1">
            <a:spLocks noChangeArrowheads="1"/>
          </p:cNvSpPr>
          <p:nvPr/>
        </p:nvSpPr>
        <p:spPr bwMode="auto">
          <a:xfrm>
            <a:off x="4732338" y="3708400"/>
            <a:ext cx="1219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u="none" baseline="0">
                <a:ea typeface="楷体_GB2312" pitchFamily="49" charset="-122"/>
              </a:rPr>
              <a:t>Com.</a:t>
            </a:r>
            <a:endParaRPr lang="zh-CN" altLang="en-US" sz="2000" u="none" baseline="0"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4    </a:t>
            </a:r>
            <a:fld id="{7053D77D-31C2-4E47-98C9-61C8CEB5DA7B}" type="slidenum">
              <a:rPr lang="en-US" altLang="zh-CN" sz="1600" u="none" baseline="0"/>
              <a:pPr/>
              <a:t>21</a:t>
            </a:fld>
            <a:endParaRPr lang="en-US" altLang="zh-CN" sz="1600" u="none" baseline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BCD-to-Segment Decoder (Cont.)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Truth Table for BCD-to-Seven-Segment Decoder</a:t>
            </a:r>
          </a:p>
        </p:txBody>
      </p:sp>
      <p:sp>
        <p:nvSpPr>
          <p:cNvPr id="32773" name="AutoShape 4"/>
          <p:cNvSpPr>
            <a:spLocks noChangeAspect="1" noChangeArrowheads="1" noTextEdit="1"/>
          </p:cNvSpPr>
          <p:nvPr/>
        </p:nvSpPr>
        <p:spPr bwMode="auto">
          <a:xfrm>
            <a:off x="1793875" y="1544638"/>
            <a:ext cx="5516563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2011363"/>
            <a:ext cx="5529262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1B33FB72-5AF6-47C4-9580-EA71891FBF2F}" type="slidenum">
              <a:rPr lang="en-US" altLang="zh-CN" sz="1600" u="none" baseline="0"/>
              <a:pPr/>
              <a:t>22</a:t>
            </a:fld>
            <a:endParaRPr lang="en-US" altLang="zh-CN" sz="1600" u="none" baseline="0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Encoding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5138" y="1228725"/>
            <a:ext cx="8650287" cy="5027613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Encoding - the opposite of decoding - the conversion of an </a:t>
            </a:r>
            <a:r>
              <a:rPr lang="en-US" altLang="zh-CN" sz="2800" i="1">
                <a:ea typeface="宋体" pitchFamily="2" charset="-122"/>
              </a:rPr>
              <a:t>m</a:t>
            </a:r>
            <a:r>
              <a:rPr lang="en-US" altLang="zh-CN" sz="2800">
                <a:ea typeface="宋体" pitchFamily="2" charset="-122"/>
              </a:rPr>
              <a:t>-bit input code to a </a:t>
            </a:r>
            <a:r>
              <a:rPr lang="en-US" altLang="zh-CN" sz="2800" i="1">
                <a:ea typeface="宋体" pitchFamily="2" charset="-122"/>
              </a:rPr>
              <a:t>n</a:t>
            </a:r>
            <a:r>
              <a:rPr lang="en-US" altLang="zh-CN" sz="2800">
                <a:ea typeface="宋体" pitchFamily="2" charset="-122"/>
              </a:rPr>
              <a:t>-bit output code with </a:t>
            </a:r>
            <a:r>
              <a:rPr lang="en-US" altLang="zh-CN" sz="2800" i="1">
                <a:ea typeface="宋体" pitchFamily="2" charset="-122"/>
              </a:rPr>
              <a:t>n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>
                <a:latin typeface="Symbol" pitchFamily="18" charset="2"/>
                <a:ea typeface="宋体" pitchFamily="2" charset="-122"/>
              </a:rPr>
              <a:t>£ </a:t>
            </a:r>
            <a:r>
              <a:rPr lang="en-US" altLang="zh-CN" sz="2800" i="1">
                <a:ea typeface="宋体" pitchFamily="2" charset="-122"/>
              </a:rPr>
              <a:t>m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>
                <a:latin typeface="Symbol" pitchFamily="18" charset="2"/>
                <a:ea typeface="宋体" pitchFamily="2" charset="-122"/>
              </a:rPr>
              <a:t>£ </a:t>
            </a:r>
            <a:r>
              <a:rPr lang="en-US" altLang="zh-CN" sz="2800">
                <a:ea typeface="宋体" pitchFamily="2" charset="-122"/>
              </a:rPr>
              <a:t> 2</a:t>
            </a:r>
            <a:r>
              <a:rPr lang="en-US" altLang="zh-CN" sz="2800" i="1" baseline="30000">
                <a:ea typeface="宋体" pitchFamily="2" charset="-122"/>
              </a:rPr>
              <a:t>n  </a:t>
            </a:r>
            <a:r>
              <a:rPr lang="en-US" altLang="zh-CN" sz="2800">
                <a:ea typeface="宋体" pitchFamily="2" charset="-122"/>
              </a:rPr>
              <a:t>such that each valid code word produces a unique output code</a:t>
            </a:r>
          </a:p>
          <a:p>
            <a:r>
              <a:rPr lang="en-US" altLang="zh-CN" sz="2800">
                <a:ea typeface="宋体" pitchFamily="2" charset="-122"/>
              </a:rPr>
              <a:t>Circuits that perform encoding are called </a:t>
            </a:r>
            <a:r>
              <a:rPr lang="en-US" altLang="zh-CN" sz="2800" i="1">
                <a:ea typeface="宋体" pitchFamily="2" charset="-122"/>
              </a:rPr>
              <a:t>encoders</a:t>
            </a:r>
          </a:p>
          <a:p>
            <a:r>
              <a:rPr lang="en-US" altLang="zh-CN" sz="2800">
                <a:ea typeface="宋体" pitchFamily="2" charset="-122"/>
              </a:rPr>
              <a:t>An encoder has 2</a:t>
            </a:r>
            <a:r>
              <a:rPr lang="en-US" altLang="zh-CN" sz="2800" i="1" baseline="30000">
                <a:ea typeface="宋体" pitchFamily="2" charset="-122"/>
              </a:rPr>
              <a:t>n</a:t>
            </a:r>
            <a:r>
              <a:rPr lang="en-US" altLang="zh-CN" sz="2800">
                <a:ea typeface="宋体" pitchFamily="2" charset="-122"/>
              </a:rPr>
              <a:t> (or fewer) input lines and </a:t>
            </a:r>
            <a:r>
              <a:rPr lang="en-US" altLang="zh-CN" sz="2800" i="1">
                <a:ea typeface="宋体" pitchFamily="2" charset="-122"/>
              </a:rPr>
              <a:t>n</a:t>
            </a:r>
            <a:r>
              <a:rPr lang="en-US" altLang="zh-CN" sz="2800">
                <a:ea typeface="宋体" pitchFamily="2" charset="-122"/>
              </a:rPr>
              <a:t> output lines which generate the binary code corresponding to the input values</a:t>
            </a:r>
          </a:p>
          <a:p>
            <a:r>
              <a:rPr lang="en-US" altLang="zh-CN" sz="2800">
                <a:ea typeface="宋体" pitchFamily="2" charset="-122"/>
              </a:rPr>
              <a:t>Typically, an encoder converts a code containing exactly one bit that is 1 to a binary code corres-ponding to the position in which the 1 appears.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 dirty="0"/>
              <a:t>Chapter 4    </a:t>
            </a:r>
            <a:fld id="{5A0AAB7E-0811-45D3-B956-3467D76F4566}" type="slidenum">
              <a:rPr lang="en-US" altLang="zh-CN" sz="1600" u="none" baseline="0" smtClean="0"/>
              <a:pPr/>
              <a:t>23</a:t>
            </a:fld>
            <a:endParaRPr lang="en-US" altLang="zh-CN" sz="1600" u="none" baseline="0" dirty="0"/>
          </a:p>
        </p:txBody>
      </p:sp>
      <p:sp>
        <p:nvSpPr>
          <p:cNvPr id="40963" name="AutoShape 2"/>
          <p:cNvSpPr>
            <a:spLocks noChangeArrowheads="1"/>
          </p:cNvSpPr>
          <p:nvPr/>
        </p:nvSpPr>
        <p:spPr bwMode="auto">
          <a:xfrm>
            <a:off x="1673225" y="4559300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64" name="AutoShape 3"/>
          <p:cNvSpPr>
            <a:spLocks noChangeArrowheads="1"/>
          </p:cNvSpPr>
          <p:nvPr/>
        </p:nvSpPr>
        <p:spPr bwMode="auto">
          <a:xfrm>
            <a:off x="2430463" y="4543425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65" name="AutoShape 4"/>
          <p:cNvSpPr>
            <a:spLocks noChangeArrowheads="1"/>
          </p:cNvSpPr>
          <p:nvPr/>
        </p:nvSpPr>
        <p:spPr bwMode="auto">
          <a:xfrm>
            <a:off x="3187700" y="4546600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66" name="AutoShape 5"/>
          <p:cNvSpPr>
            <a:spLocks noChangeArrowheads="1"/>
          </p:cNvSpPr>
          <p:nvPr/>
        </p:nvSpPr>
        <p:spPr bwMode="auto">
          <a:xfrm>
            <a:off x="3944938" y="4548188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67" name="AutoShape 6"/>
          <p:cNvSpPr>
            <a:spLocks noChangeArrowheads="1"/>
          </p:cNvSpPr>
          <p:nvPr/>
        </p:nvSpPr>
        <p:spPr bwMode="auto">
          <a:xfrm>
            <a:off x="4702175" y="4551363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68" name="AutoShape 7"/>
          <p:cNvSpPr>
            <a:spLocks noChangeArrowheads="1"/>
          </p:cNvSpPr>
          <p:nvPr/>
        </p:nvSpPr>
        <p:spPr bwMode="auto">
          <a:xfrm>
            <a:off x="5459413" y="4552950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69" name="AutoShape 8"/>
          <p:cNvSpPr>
            <a:spLocks noChangeArrowheads="1"/>
          </p:cNvSpPr>
          <p:nvPr/>
        </p:nvSpPr>
        <p:spPr bwMode="auto">
          <a:xfrm>
            <a:off x="6216650" y="4556125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70" name="AutoShape 9"/>
          <p:cNvSpPr>
            <a:spLocks noChangeArrowheads="1"/>
          </p:cNvSpPr>
          <p:nvPr/>
        </p:nvSpPr>
        <p:spPr bwMode="auto">
          <a:xfrm>
            <a:off x="6975475" y="4557713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79946" name="Group 10"/>
          <p:cNvGrpSpPr>
            <a:grpSpLocks/>
          </p:cNvGrpSpPr>
          <p:nvPr/>
        </p:nvGrpSpPr>
        <p:grpSpPr bwMode="auto">
          <a:xfrm>
            <a:off x="1871663" y="2324100"/>
            <a:ext cx="5302250" cy="2235200"/>
            <a:chOff x="1236" y="1819"/>
            <a:chExt cx="3340" cy="1408"/>
          </a:xfrm>
        </p:grpSpPr>
        <p:grpSp>
          <p:nvGrpSpPr>
            <p:cNvPr id="40989" name="Group 11"/>
            <p:cNvGrpSpPr>
              <a:grpSpLocks/>
            </p:cNvGrpSpPr>
            <p:nvPr/>
          </p:nvGrpSpPr>
          <p:grpSpPr bwMode="auto">
            <a:xfrm>
              <a:off x="2038" y="1819"/>
              <a:ext cx="1757" cy="827"/>
              <a:chOff x="1964" y="1905"/>
              <a:chExt cx="1757" cy="827"/>
            </a:xfrm>
          </p:grpSpPr>
          <p:sp>
            <p:nvSpPr>
              <p:cNvPr id="40998" name="Text Box 12"/>
              <p:cNvSpPr txBox="1">
                <a:spLocks noChangeArrowheads="1"/>
              </p:cNvSpPr>
              <p:nvPr/>
            </p:nvSpPr>
            <p:spPr bwMode="auto">
              <a:xfrm>
                <a:off x="1964" y="1905"/>
                <a:ext cx="1757" cy="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b="1" u="none" baseline="0" dirty="0">
                    <a:latin typeface="Helvetica" pitchFamily="34" charset="0"/>
                    <a:ea typeface="宋体" pitchFamily="2" charset="-122"/>
                  </a:rPr>
                  <a:t>Monitor</a:t>
                </a:r>
                <a:endParaRPr kumimoji="1" lang="zh-CN" altLang="en-US" b="1" u="none" baseline="0" dirty="0">
                  <a:latin typeface="Helvetica" pitchFamily="34" charset="0"/>
                  <a:ea typeface="宋体" pitchFamily="2" charset="-122"/>
                </a:endParaRPr>
              </a:p>
            </p:txBody>
          </p:sp>
          <p:sp>
            <p:nvSpPr>
              <p:cNvPr id="40999" name="Rectangle 13"/>
              <p:cNvSpPr>
                <a:spLocks noChangeArrowheads="1"/>
              </p:cNvSpPr>
              <p:nvPr/>
            </p:nvSpPr>
            <p:spPr bwMode="auto">
              <a:xfrm>
                <a:off x="1994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000" name="Rectangle 14"/>
              <p:cNvSpPr>
                <a:spLocks noChangeArrowheads="1"/>
              </p:cNvSpPr>
              <p:nvPr/>
            </p:nvSpPr>
            <p:spPr bwMode="auto">
              <a:xfrm>
                <a:off x="2225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001" name="Rectangle 15"/>
              <p:cNvSpPr>
                <a:spLocks noChangeArrowheads="1"/>
              </p:cNvSpPr>
              <p:nvPr/>
            </p:nvSpPr>
            <p:spPr bwMode="auto">
              <a:xfrm>
                <a:off x="2457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002" name="Rectangle 16"/>
              <p:cNvSpPr>
                <a:spLocks noChangeArrowheads="1"/>
              </p:cNvSpPr>
              <p:nvPr/>
            </p:nvSpPr>
            <p:spPr bwMode="auto">
              <a:xfrm>
                <a:off x="2689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003" name="Rectangle 17"/>
              <p:cNvSpPr>
                <a:spLocks noChangeArrowheads="1"/>
              </p:cNvSpPr>
              <p:nvPr/>
            </p:nvSpPr>
            <p:spPr bwMode="auto">
              <a:xfrm>
                <a:off x="2921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004" name="Rectangle 18"/>
              <p:cNvSpPr>
                <a:spLocks noChangeArrowheads="1"/>
              </p:cNvSpPr>
              <p:nvPr/>
            </p:nvSpPr>
            <p:spPr bwMode="auto">
              <a:xfrm>
                <a:off x="3153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005" name="Rectangle 19"/>
              <p:cNvSpPr>
                <a:spLocks noChangeArrowheads="1"/>
              </p:cNvSpPr>
              <p:nvPr/>
            </p:nvSpPr>
            <p:spPr bwMode="auto">
              <a:xfrm>
                <a:off x="3385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006" name="Rectangle 20"/>
              <p:cNvSpPr>
                <a:spLocks noChangeArrowheads="1"/>
              </p:cNvSpPr>
              <p:nvPr/>
            </p:nvSpPr>
            <p:spPr bwMode="auto">
              <a:xfrm>
                <a:off x="3617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cxnSp>
          <p:nvCxnSpPr>
            <p:cNvPr id="40990" name="AutoShape 21"/>
            <p:cNvCxnSpPr>
              <a:cxnSpLocks noChangeShapeType="1"/>
              <a:stCxn id="40963" idx="0"/>
              <a:endCxn id="40999" idx="2"/>
            </p:cNvCxnSpPr>
            <p:nvPr/>
          </p:nvCxnSpPr>
          <p:spPr bwMode="auto">
            <a:xfrm rot="-5400000">
              <a:off x="1376" y="2506"/>
              <a:ext cx="581" cy="861"/>
            </a:xfrm>
            <a:prstGeom prst="bentConnector3">
              <a:avLst>
                <a:gd name="adj1" fmla="val 710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1" name="AutoShape 22"/>
            <p:cNvCxnSpPr>
              <a:cxnSpLocks noChangeShapeType="1"/>
              <a:stCxn id="40964" idx="0"/>
              <a:endCxn id="41000" idx="2"/>
            </p:cNvCxnSpPr>
            <p:nvPr/>
          </p:nvCxnSpPr>
          <p:spPr bwMode="auto">
            <a:xfrm rot="-5400000">
              <a:off x="1735" y="2624"/>
              <a:ext cx="571" cy="615"/>
            </a:xfrm>
            <a:prstGeom prst="bentConnector3">
              <a:avLst>
                <a:gd name="adj1" fmla="val 4991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2" name="AutoShape 23"/>
            <p:cNvCxnSpPr>
              <a:cxnSpLocks noChangeShapeType="1"/>
              <a:stCxn id="40965" idx="0"/>
              <a:endCxn id="41001" idx="2"/>
            </p:cNvCxnSpPr>
            <p:nvPr/>
          </p:nvCxnSpPr>
          <p:spPr bwMode="auto">
            <a:xfrm rot="-5400000">
              <a:off x="2088" y="2748"/>
              <a:ext cx="573" cy="370"/>
            </a:xfrm>
            <a:prstGeom prst="bentConnector3">
              <a:avLst>
                <a:gd name="adj1" fmla="val 3141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3" name="AutoShape 24"/>
            <p:cNvCxnSpPr>
              <a:cxnSpLocks noChangeShapeType="1"/>
              <a:stCxn id="40966" idx="0"/>
              <a:endCxn id="41002" idx="2"/>
            </p:cNvCxnSpPr>
            <p:nvPr/>
          </p:nvCxnSpPr>
          <p:spPr bwMode="auto">
            <a:xfrm rot="-5400000">
              <a:off x="2443" y="2870"/>
              <a:ext cx="574" cy="12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4" name="AutoShape 25"/>
            <p:cNvCxnSpPr>
              <a:cxnSpLocks noChangeShapeType="1"/>
              <a:stCxn id="40967" idx="0"/>
              <a:endCxn id="41003" idx="2"/>
            </p:cNvCxnSpPr>
            <p:nvPr/>
          </p:nvCxnSpPr>
          <p:spPr bwMode="auto">
            <a:xfrm rot="5400000" flipH="1">
              <a:off x="2796" y="2874"/>
              <a:ext cx="576" cy="12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5" name="AutoShape 26"/>
            <p:cNvCxnSpPr>
              <a:cxnSpLocks noChangeShapeType="1"/>
              <a:stCxn id="40968" idx="0"/>
              <a:endCxn id="41004" idx="2"/>
            </p:cNvCxnSpPr>
            <p:nvPr/>
          </p:nvCxnSpPr>
          <p:spPr bwMode="auto">
            <a:xfrm rot="5400000" flipH="1">
              <a:off x="3150" y="2752"/>
              <a:ext cx="577" cy="365"/>
            </a:xfrm>
            <a:prstGeom prst="bentConnector3">
              <a:avLst>
                <a:gd name="adj1" fmla="val 329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6" name="AutoShape 27"/>
            <p:cNvCxnSpPr>
              <a:cxnSpLocks noChangeShapeType="1"/>
              <a:stCxn id="40969" idx="0"/>
              <a:endCxn id="41005" idx="2"/>
            </p:cNvCxnSpPr>
            <p:nvPr/>
          </p:nvCxnSpPr>
          <p:spPr bwMode="auto">
            <a:xfrm rot="5400000" flipH="1">
              <a:off x="3503" y="2631"/>
              <a:ext cx="579" cy="610"/>
            </a:xfrm>
            <a:prstGeom prst="bentConnector3">
              <a:avLst>
                <a:gd name="adj1" fmla="val 4991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7" name="AutoShape 28"/>
            <p:cNvCxnSpPr>
              <a:cxnSpLocks noChangeShapeType="1"/>
              <a:stCxn id="40970" idx="0"/>
              <a:endCxn id="41006" idx="2"/>
            </p:cNvCxnSpPr>
            <p:nvPr/>
          </p:nvCxnSpPr>
          <p:spPr bwMode="auto">
            <a:xfrm rot="5400000" flipH="1">
              <a:off x="3858" y="2508"/>
              <a:ext cx="580" cy="856"/>
            </a:xfrm>
            <a:prstGeom prst="bentConnector3">
              <a:avLst>
                <a:gd name="adj1" fmla="val 698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9965" name="Group 29"/>
          <p:cNvGrpSpPr>
            <a:grpSpLocks/>
          </p:cNvGrpSpPr>
          <p:nvPr/>
        </p:nvGrpSpPr>
        <p:grpSpPr bwMode="auto">
          <a:xfrm>
            <a:off x="3937000" y="193675"/>
            <a:ext cx="1308100" cy="2138363"/>
            <a:chOff x="2463" y="563"/>
            <a:chExt cx="824" cy="1347"/>
          </a:xfrm>
        </p:grpSpPr>
        <p:sp>
          <p:nvSpPr>
            <p:cNvPr id="40987" name="computr1"/>
            <p:cNvSpPr>
              <a:spLocks noEditPoints="1" noChangeArrowheads="1"/>
            </p:cNvSpPr>
            <p:nvPr/>
          </p:nvSpPr>
          <p:spPr bwMode="auto">
            <a:xfrm>
              <a:off x="2463" y="563"/>
              <a:ext cx="824" cy="881"/>
            </a:xfrm>
            <a:custGeom>
              <a:avLst/>
              <a:gdLst>
                <a:gd name="T0" fmla="*/ 28 w 21600"/>
                <a:gd name="T1" fmla="*/ 0 h 21600"/>
                <a:gd name="T2" fmla="*/ 16 w 21600"/>
                <a:gd name="T3" fmla="*/ 0 h 21600"/>
                <a:gd name="T4" fmla="*/ 3 w 21600"/>
                <a:gd name="T5" fmla="*/ 0 h 21600"/>
                <a:gd name="T6" fmla="*/ 0 w 21600"/>
                <a:gd name="T7" fmla="*/ 26 h 21600"/>
                <a:gd name="T8" fmla="*/ 0 w 21600"/>
                <a:gd name="T9" fmla="*/ 36 h 21600"/>
                <a:gd name="T10" fmla="*/ 16 w 21600"/>
                <a:gd name="T11" fmla="*/ 36 h 21600"/>
                <a:gd name="T12" fmla="*/ 31 w 21600"/>
                <a:gd name="T13" fmla="*/ 36 h 21600"/>
                <a:gd name="T14" fmla="*/ 31 w 21600"/>
                <a:gd name="T15" fmla="*/ 26 h 21600"/>
                <a:gd name="T16" fmla="*/ 28 w 21600"/>
                <a:gd name="T17" fmla="*/ 23 h 21600"/>
                <a:gd name="T18" fmla="*/ 3 w 21600"/>
                <a:gd name="T19" fmla="*/ 23 h 21600"/>
                <a:gd name="T20" fmla="*/ 3 w 21600"/>
                <a:gd name="T21" fmla="*/ 11 h 21600"/>
                <a:gd name="T22" fmla="*/ 28 w 21600"/>
                <a:gd name="T23" fmla="*/ 11 h 21600"/>
                <a:gd name="T24" fmla="*/ 0 w 21600"/>
                <a:gd name="T25" fmla="*/ 31 h 21600"/>
                <a:gd name="T26" fmla="*/ 31 w 21600"/>
                <a:gd name="T27" fmla="*/ 31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8 w 21600"/>
                <a:gd name="T43" fmla="*/ 2550 h 21600"/>
                <a:gd name="T44" fmla="*/ 16750 w 21600"/>
                <a:gd name="T45" fmla="*/ 11156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AutoShape 31"/>
            <p:cNvSpPr>
              <a:spLocks noChangeArrowheads="1"/>
            </p:cNvSpPr>
            <p:nvPr/>
          </p:nvSpPr>
          <p:spPr bwMode="auto">
            <a:xfrm>
              <a:off x="2726" y="1440"/>
              <a:ext cx="334" cy="470"/>
            </a:xfrm>
            <a:prstGeom prst="upDownArrow">
              <a:avLst>
                <a:gd name="adj1" fmla="val 50000"/>
                <a:gd name="adj2" fmla="val 281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1" lang="zh-CN" altLang="en-US" sz="2000" b="1" u="none" baseline="0">
                <a:latin typeface="Helvetica" pitchFamily="34" charset="0"/>
                <a:ea typeface="宋体" pitchFamily="2" charset="-122"/>
              </a:endParaRPr>
            </a:p>
          </p:txBody>
        </p:sp>
      </p:grpSp>
      <p:sp>
        <p:nvSpPr>
          <p:cNvPr id="679968" name="Text Box 32"/>
          <p:cNvSpPr txBox="1">
            <a:spLocks noChangeArrowheads="1"/>
          </p:cNvSpPr>
          <p:nvPr/>
        </p:nvSpPr>
        <p:spPr bwMode="auto">
          <a:xfrm>
            <a:off x="4736283" y="1693863"/>
            <a:ext cx="1889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u="none" baseline="0" dirty="0">
                <a:latin typeface="Helvetica" pitchFamily="34" charset="0"/>
                <a:ea typeface="宋体" pitchFamily="2" charset="-122"/>
              </a:rPr>
              <a:t>Bus Width?</a:t>
            </a:r>
            <a:endParaRPr kumimoji="1" lang="zh-CN" altLang="en-US" sz="2400" b="1" u="none" baseline="0" dirty="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679969" name="Text Box 33"/>
          <p:cNvSpPr txBox="1">
            <a:spLocks noChangeArrowheads="1"/>
          </p:cNvSpPr>
          <p:nvPr/>
        </p:nvSpPr>
        <p:spPr bwMode="auto">
          <a:xfrm>
            <a:off x="4445000" y="17129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u="none" baseline="0">
                <a:latin typeface="Helvetica" pitchFamily="34" charset="0"/>
                <a:ea typeface="宋体" pitchFamily="2" charset="-122"/>
              </a:rPr>
              <a:t>？</a:t>
            </a:r>
          </a:p>
        </p:txBody>
      </p:sp>
      <p:sp>
        <p:nvSpPr>
          <p:cNvPr id="40975" name="Text Box 34"/>
          <p:cNvSpPr txBox="1">
            <a:spLocks noChangeArrowheads="1"/>
          </p:cNvSpPr>
          <p:nvPr/>
        </p:nvSpPr>
        <p:spPr bwMode="auto">
          <a:xfrm>
            <a:off x="1693863" y="50149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40976" name="Text Box 35"/>
          <p:cNvSpPr txBox="1">
            <a:spLocks noChangeArrowheads="1"/>
          </p:cNvSpPr>
          <p:nvPr/>
        </p:nvSpPr>
        <p:spPr bwMode="auto">
          <a:xfrm>
            <a:off x="2451100" y="50149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40977" name="Text Box 36"/>
          <p:cNvSpPr txBox="1">
            <a:spLocks noChangeArrowheads="1"/>
          </p:cNvSpPr>
          <p:nvPr/>
        </p:nvSpPr>
        <p:spPr bwMode="auto">
          <a:xfrm>
            <a:off x="3209925" y="50149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40978" name="Text Box 37"/>
          <p:cNvSpPr txBox="1">
            <a:spLocks noChangeArrowheads="1"/>
          </p:cNvSpPr>
          <p:nvPr/>
        </p:nvSpPr>
        <p:spPr bwMode="auto">
          <a:xfrm>
            <a:off x="3967163" y="50149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40979" name="Text Box 38"/>
          <p:cNvSpPr txBox="1">
            <a:spLocks noChangeArrowheads="1"/>
          </p:cNvSpPr>
          <p:nvPr/>
        </p:nvSpPr>
        <p:spPr bwMode="auto">
          <a:xfrm>
            <a:off x="4725988" y="50149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40980" name="Text Box 39"/>
          <p:cNvSpPr txBox="1">
            <a:spLocks noChangeArrowheads="1"/>
          </p:cNvSpPr>
          <p:nvPr/>
        </p:nvSpPr>
        <p:spPr bwMode="auto">
          <a:xfrm>
            <a:off x="5483225" y="50149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40981" name="Text Box 40"/>
          <p:cNvSpPr txBox="1">
            <a:spLocks noChangeArrowheads="1"/>
          </p:cNvSpPr>
          <p:nvPr/>
        </p:nvSpPr>
        <p:spPr bwMode="auto">
          <a:xfrm>
            <a:off x="6242050" y="50149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40982" name="Text Box 41"/>
          <p:cNvSpPr txBox="1">
            <a:spLocks noChangeArrowheads="1"/>
          </p:cNvSpPr>
          <p:nvPr/>
        </p:nvSpPr>
        <p:spPr bwMode="auto">
          <a:xfrm>
            <a:off x="7000875" y="50149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7</a:t>
            </a:r>
          </a:p>
        </p:txBody>
      </p:sp>
      <p:sp>
        <p:nvSpPr>
          <p:cNvPr id="40983" name="AutoShape 42"/>
          <p:cNvSpPr>
            <a:spLocks noChangeArrowheads="1"/>
          </p:cNvSpPr>
          <p:nvPr/>
        </p:nvSpPr>
        <p:spPr bwMode="auto">
          <a:xfrm>
            <a:off x="687388" y="5454650"/>
            <a:ext cx="639762" cy="549275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zh-CN" altLang="en-US" sz="2000" b="1" u="none" baseline="0" dirty="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0984" name="AutoShape 43"/>
          <p:cNvSpPr>
            <a:spLocks noChangeArrowheads="1"/>
          </p:cNvSpPr>
          <p:nvPr/>
        </p:nvSpPr>
        <p:spPr bwMode="auto">
          <a:xfrm>
            <a:off x="669925" y="6110288"/>
            <a:ext cx="1204913" cy="350837"/>
          </a:xfrm>
          <a:prstGeom prst="rightArrow">
            <a:avLst>
              <a:gd name="adj1" fmla="val 50000"/>
              <a:gd name="adj2" fmla="val 858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85" name="Rectangle 4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Encoder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79981" name="AutoShape 45"/>
          <p:cNvSpPr>
            <a:spLocks noChangeArrowheads="1"/>
          </p:cNvSpPr>
          <p:nvPr/>
        </p:nvSpPr>
        <p:spPr bwMode="auto">
          <a:xfrm>
            <a:off x="3124200" y="5440363"/>
            <a:ext cx="639763" cy="549275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zh-CN" altLang="en-US" sz="2000" b="1" u="none" baseline="0" dirty="0"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95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9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9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68" grpId="0"/>
      <p:bldP spid="679969" grpId="0"/>
      <p:bldP spid="67998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1AC96461-CF33-4C9C-A604-BB81B971975C}" type="slidenum">
              <a:rPr lang="en-US" altLang="zh-CN" sz="1600" u="none" baseline="0"/>
              <a:pPr/>
              <a:t>24</a:t>
            </a:fld>
            <a:endParaRPr lang="en-US" altLang="zh-CN" sz="1600" u="none" baseline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Encoder Example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7874000" cy="5027613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 decimal-to-BCD encoder</a:t>
            </a:r>
          </a:p>
          <a:p>
            <a:pPr lvl="1"/>
            <a:r>
              <a:rPr lang="en-US" altLang="zh-CN">
                <a:ea typeface="宋体" pitchFamily="2" charset="-122"/>
              </a:rPr>
              <a:t>Inputs: 10 bits corresponding to decimal digits 0 through 9, (D</a:t>
            </a:r>
            <a:r>
              <a:rPr lang="en-US" altLang="zh-CN" baseline="-20000">
                <a:ea typeface="宋体" pitchFamily="2" charset="-122"/>
              </a:rPr>
              <a:t>0</a:t>
            </a:r>
            <a:r>
              <a:rPr lang="en-US" altLang="zh-CN">
                <a:ea typeface="宋体" pitchFamily="2" charset="-122"/>
              </a:rPr>
              <a:t>, …, D</a:t>
            </a:r>
            <a:r>
              <a:rPr lang="en-US" altLang="zh-CN" baseline="-20000">
                <a:ea typeface="宋体" pitchFamily="2" charset="-122"/>
              </a:rPr>
              <a:t>9</a:t>
            </a:r>
            <a:r>
              <a:rPr lang="en-US" altLang="zh-CN">
                <a:ea typeface="宋体" pitchFamily="2" charset="-122"/>
              </a:rPr>
              <a:t>)</a:t>
            </a:r>
          </a:p>
          <a:p>
            <a:pPr lvl="1"/>
            <a:r>
              <a:rPr lang="en-US" altLang="zh-CN">
                <a:ea typeface="宋体" pitchFamily="2" charset="-122"/>
              </a:rPr>
              <a:t>Outputs: 4 bits with BCD codes</a:t>
            </a:r>
          </a:p>
          <a:p>
            <a:pPr lvl="1"/>
            <a:r>
              <a:rPr lang="en-US" altLang="zh-CN">
                <a:ea typeface="宋体" pitchFamily="2" charset="-122"/>
              </a:rPr>
              <a:t>Function: If input bit D</a:t>
            </a:r>
            <a:r>
              <a:rPr lang="en-US" altLang="zh-CN" baseline="-25000">
                <a:ea typeface="宋体" pitchFamily="2" charset="-122"/>
              </a:rPr>
              <a:t>i</a:t>
            </a:r>
            <a:r>
              <a:rPr lang="en-US" altLang="zh-CN">
                <a:ea typeface="宋体" pitchFamily="2" charset="-122"/>
              </a:rPr>
              <a:t> is a 1, then the output (A</a:t>
            </a:r>
            <a:r>
              <a:rPr lang="en-US" altLang="zh-CN" baseline="-20000">
                <a:ea typeface="宋体" pitchFamily="2" charset="-122"/>
              </a:rPr>
              <a:t>3</a:t>
            </a:r>
            <a:r>
              <a:rPr lang="en-US" altLang="zh-CN">
                <a:ea typeface="宋体" pitchFamily="2" charset="-122"/>
              </a:rPr>
              <a:t>, A</a:t>
            </a:r>
            <a:r>
              <a:rPr lang="en-US" altLang="zh-CN" baseline="-20000"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, A</a:t>
            </a:r>
            <a:r>
              <a:rPr lang="en-US" altLang="zh-CN" baseline="-20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, A</a:t>
            </a:r>
            <a:r>
              <a:rPr lang="en-US" altLang="zh-CN" baseline="-20000">
                <a:ea typeface="宋体" pitchFamily="2" charset="-122"/>
              </a:rPr>
              <a:t>0</a:t>
            </a:r>
            <a:r>
              <a:rPr lang="en-US" altLang="zh-CN">
                <a:ea typeface="宋体" pitchFamily="2" charset="-122"/>
              </a:rPr>
              <a:t>) is the BCD code for i</a:t>
            </a:r>
            <a:r>
              <a:rPr lang="en-US" altLang="zh-CN" i="1">
                <a:ea typeface="宋体" pitchFamily="2" charset="-122"/>
              </a:rPr>
              <a:t>,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The truth table could be formed, but alternatively, the equations for each of the four outputs can be obtained directly.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0DE97171-EDE3-48B7-B89D-DCD912F5EDBC}" type="slidenum">
              <a:rPr lang="en-US" altLang="zh-CN" sz="1600" u="none" baseline="0"/>
              <a:pPr/>
              <a:t>25</a:t>
            </a:fld>
            <a:endParaRPr lang="en-US" altLang="zh-CN" sz="1600" u="none" baseline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0"/>
            <a:ext cx="7772400" cy="1020763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Encoder Example (continued)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314450"/>
            <a:ext cx="8355013" cy="5027613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Input D</a:t>
            </a:r>
            <a:r>
              <a:rPr lang="en-US" altLang="zh-CN" baseline="-25000">
                <a:ea typeface="宋体" pitchFamily="2" charset="-122"/>
              </a:rPr>
              <a:t>i</a:t>
            </a:r>
            <a:r>
              <a:rPr lang="en-US" altLang="zh-CN" i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is a term in equation 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aseline="-20000">
                <a:ea typeface="宋体" pitchFamily="2" charset="-122"/>
              </a:rPr>
              <a:t>j </a:t>
            </a:r>
            <a:r>
              <a:rPr lang="en-US" altLang="zh-CN">
                <a:ea typeface="宋体" pitchFamily="2" charset="-122"/>
              </a:rPr>
              <a:t>if bit 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aseline="-20000">
                <a:ea typeface="宋体" pitchFamily="2" charset="-122"/>
              </a:rPr>
              <a:t>j</a:t>
            </a:r>
            <a:r>
              <a:rPr lang="en-US" altLang="zh-CN">
                <a:ea typeface="宋体" pitchFamily="2" charset="-122"/>
              </a:rPr>
              <a:t> is 1 in the binary value for i.</a:t>
            </a:r>
          </a:p>
          <a:p>
            <a:r>
              <a:rPr lang="en-US" altLang="zh-CN">
                <a:ea typeface="宋体" pitchFamily="2" charset="-122"/>
              </a:rPr>
              <a:t>Equations:</a:t>
            </a:r>
          </a:p>
          <a:p>
            <a:pPr lvl="1">
              <a:buFontTx/>
              <a:buNone/>
            </a:pPr>
            <a:r>
              <a:rPr lang="en-US" altLang="zh-CN">
                <a:ea typeface="宋体" pitchFamily="2" charset="-122"/>
              </a:rPr>
              <a:t>A</a:t>
            </a:r>
            <a:r>
              <a:rPr lang="en-US" altLang="zh-CN" baseline="-25000">
                <a:ea typeface="宋体" pitchFamily="2" charset="-122"/>
              </a:rPr>
              <a:t>3</a:t>
            </a:r>
            <a:r>
              <a:rPr lang="en-US" altLang="zh-CN">
                <a:ea typeface="宋体" pitchFamily="2" charset="-122"/>
              </a:rPr>
              <a:t> = D</a:t>
            </a:r>
            <a:r>
              <a:rPr lang="en-US" altLang="zh-CN" baseline="-25000">
                <a:ea typeface="宋体" pitchFamily="2" charset="-122"/>
              </a:rPr>
              <a:t>8</a:t>
            </a:r>
            <a:r>
              <a:rPr lang="en-US" altLang="zh-CN">
                <a:ea typeface="宋体" pitchFamily="2" charset="-122"/>
              </a:rPr>
              <a:t> + D</a:t>
            </a:r>
            <a:r>
              <a:rPr lang="en-US" altLang="zh-CN" baseline="-25000">
                <a:ea typeface="宋体" pitchFamily="2" charset="-122"/>
              </a:rPr>
              <a:t>9</a:t>
            </a:r>
          </a:p>
          <a:p>
            <a:pPr lvl="1">
              <a:buFontTx/>
              <a:buNone/>
            </a:pPr>
            <a:r>
              <a:rPr lang="en-US" altLang="zh-CN">
                <a:ea typeface="宋体" pitchFamily="2" charset="-122"/>
              </a:rPr>
              <a:t>A</a:t>
            </a:r>
            <a:r>
              <a:rPr lang="en-US" altLang="zh-CN" baseline="-25000"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= D</a:t>
            </a:r>
            <a:r>
              <a:rPr lang="en-US" altLang="zh-CN" baseline="-25000">
                <a:ea typeface="宋体" pitchFamily="2" charset="-122"/>
              </a:rPr>
              <a:t>4</a:t>
            </a:r>
            <a:r>
              <a:rPr lang="en-US" altLang="zh-CN">
                <a:ea typeface="宋体" pitchFamily="2" charset="-122"/>
              </a:rPr>
              <a:t> + D</a:t>
            </a:r>
            <a:r>
              <a:rPr lang="en-US" altLang="zh-CN" baseline="-25000">
                <a:ea typeface="宋体" pitchFamily="2" charset="-122"/>
              </a:rPr>
              <a:t>5</a:t>
            </a:r>
            <a:r>
              <a:rPr lang="en-US" altLang="zh-CN">
                <a:ea typeface="宋体" pitchFamily="2" charset="-122"/>
              </a:rPr>
              <a:t> + D</a:t>
            </a:r>
            <a:r>
              <a:rPr lang="en-US" altLang="zh-CN" baseline="-25000">
                <a:ea typeface="宋体" pitchFamily="2" charset="-122"/>
              </a:rPr>
              <a:t>6</a:t>
            </a:r>
            <a:r>
              <a:rPr lang="en-US" altLang="zh-CN">
                <a:ea typeface="宋体" pitchFamily="2" charset="-122"/>
              </a:rPr>
              <a:t> + D</a:t>
            </a:r>
            <a:r>
              <a:rPr lang="en-US" altLang="zh-CN" baseline="-25000">
                <a:ea typeface="宋体" pitchFamily="2" charset="-122"/>
              </a:rPr>
              <a:t>7</a:t>
            </a:r>
          </a:p>
          <a:p>
            <a:pPr lvl="1">
              <a:buFontTx/>
              <a:buNone/>
            </a:pPr>
            <a:r>
              <a:rPr lang="en-US" altLang="zh-CN">
                <a:ea typeface="宋体" pitchFamily="2" charset="-122"/>
              </a:rPr>
              <a:t>A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= D</a:t>
            </a:r>
            <a:r>
              <a:rPr lang="en-US" altLang="zh-CN" baseline="-25000"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+ D</a:t>
            </a:r>
            <a:r>
              <a:rPr lang="en-US" altLang="zh-CN" baseline="-25000">
                <a:ea typeface="宋体" pitchFamily="2" charset="-122"/>
              </a:rPr>
              <a:t>3</a:t>
            </a:r>
            <a:r>
              <a:rPr lang="en-US" altLang="zh-CN">
                <a:ea typeface="宋体" pitchFamily="2" charset="-122"/>
              </a:rPr>
              <a:t> + D</a:t>
            </a:r>
            <a:r>
              <a:rPr lang="en-US" altLang="zh-CN" baseline="-25000">
                <a:ea typeface="宋体" pitchFamily="2" charset="-122"/>
              </a:rPr>
              <a:t>6</a:t>
            </a:r>
            <a:r>
              <a:rPr lang="en-US" altLang="zh-CN">
                <a:ea typeface="宋体" pitchFamily="2" charset="-122"/>
              </a:rPr>
              <a:t> + D</a:t>
            </a:r>
            <a:r>
              <a:rPr lang="en-US" altLang="zh-CN" baseline="-25000">
                <a:ea typeface="宋体" pitchFamily="2" charset="-122"/>
              </a:rPr>
              <a:t>7</a:t>
            </a:r>
          </a:p>
          <a:p>
            <a:pPr lvl="1">
              <a:buFontTx/>
              <a:buNone/>
            </a:pPr>
            <a:r>
              <a:rPr lang="en-US" altLang="zh-CN">
                <a:ea typeface="宋体" pitchFamily="2" charset="-122"/>
              </a:rPr>
              <a:t>A</a:t>
            </a:r>
            <a:r>
              <a:rPr lang="en-US" altLang="zh-CN" baseline="-25000">
                <a:ea typeface="宋体" pitchFamily="2" charset="-122"/>
              </a:rPr>
              <a:t>0</a:t>
            </a:r>
            <a:r>
              <a:rPr lang="en-US" altLang="zh-CN">
                <a:ea typeface="宋体" pitchFamily="2" charset="-122"/>
              </a:rPr>
              <a:t> = D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+ D</a:t>
            </a:r>
            <a:r>
              <a:rPr lang="en-US" altLang="zh-CN" baseline="-25000">
                <a:ea typeface="宋体" pitchFamily="2" charset="-122"/>
              </a:rPr>
              <a:t>3</a:t>
            </a:r>
            <a:r>
              <a:rPr lang="en-US" altLang="zh-CN">
                <a:ea typeface="宋体" pitchFamily="2" charset="-122"/>
              </a:rPr>
              <a:t> + D</a:t>
            </a:r>
            <a:r>
              <a:rPr lang="en-US" altLang="zh-CN" baseline="-25000">
                <a:ea typeface="宋体" pitchFamily="2" charset="-122"/>
              </a:rPr>
              <a:t>5</a:t>
            </a:r>
            <a:r>
              <a:rPr lang="en-US" altLang="zh-CN">
                <a:ea typeface="宋体" pitchFamily="2" charset="-122"/>
              </a:rPr>
              <a:t> + D</a:t>
            </a:r>
            <a:r>
              <a:rPr lang="en-US" altLang="zh-CN" baseline="-25000">
                <a:ea typeface="宋体" pitchFamily="2" charset="-122"/>
              </a:rPr>
              <a:t>7</a:t>
            </a:r>
            <a:r>
              <a:rPr lang="en-US" altLang="zh-CN">
                <a:ea typeface="宋体" pitchFamily="2" charset="-122"/>
              </a:rPr>
              <a:t> + D</a:t>
            </a:r>
            <a:r>
              <a:rPr lang="en-US" altLang="zh-CN" baseline="-25000">
                <a:ea typeface="宋体" pitchFamily="2" charset="-122"/>
              </a:rPr>
              <a:t>9</a:t>
            </a:r>
          </a:p>
          <a:p>
            <a:r>
              <a:rPr lang="en-US" altLang="zh-CN">
                <a:ea typeface="宋体" pitchFamily="2" charset="-122"/>
              </a:rPr>
              <a:t>F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= D</a:t>
            </a:r>
            <a:r>
              <a:rPr lang="en-US" altLang="zh-CN" baseline="-25000">
                <a:ea typeface="宋体" pitchFamily="2" charset="-122"/>
              </a:rPr>
              <a:t>6</a:t>
            </a:r>
            <a:r>
              <a:rPr lang="en-US" altLang="zh-CN">
                <a:ea typeface="宋体" pitchFamily="2" charset="-122"/>
              </a:rPr>
              <a:t> + D</a:t>
            </a:r>
            <a:r>
              <a:rPr lang="en-US" altLang="zh-CN" baseline="-25000">
                <a:ea typeface="宋体" pitchFamily="2" charset="-122"/>
              </a:rPr>
              <a:t>7</a:t>
            </a:r>
            <a:r>
              <a:rPr lang="en-US" altLang="zh-CN">
                <a:ea typeface="宋体" pitchFamily="2" charset="-122"/>
              </a:rPr>
              <a:t> can be extracted from A</a:t>
            </a:r>
            <a:r>
              <a:rPr lang="en-US" altLang="zh-CN" baseline="-25000"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and A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Is there any cost saving?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D2621C58-7C2F-403A-AF55-BA1843911103}" type="slidenum">
              <a:rPr lang="en-US" altLang="zh-CN" sz="1600" u="none" baseline="0"/>
              <a:pPr/>
              <a:t>26</a:t>
            </a:fld>
            <a:endParaRPr lang="en-US" altLang="zh-CN" sz="1600" u="none" baseline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Priority Encoder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28725"/>
            <a:ext cx="7772400" cy="5027613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If more than one input value is 1, then the encoder just designed does not work. </a:t>
            </a:r>
          </a:p>
          <a:p>
            <a:r>
              <a:rPr lang="en-US" altLang="zh-CN">
                <a:ea typeface="宋体" pitchFamily="2" charset="-122"/>
              </a:rPr>
              <a:t>One encoder that can accept all possible combinations of input values and produce a meaningful result is a </a:t>
            </a:r>
            <a:r>
              <a:rPr lang="en-US" altLang="zh-CN" i="1">
                <a:ea typeface="宋体" pitchFamily="2" charset="-122"/>
              </a:rPr>
              <a:t>priority encoder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r>
              <a:rPr lang="en-US" altLang="zh-CN">
                <a:ea typeface="宋体" pitchFamily="2" charset="-122"/>
              </a:rPr>
              <a:t>Among the 1s that appear, it selects the most significant input position (or the least significant input position) containing a 1 and responds with  the corresponding binary code for that position.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8CAC44A5-0198-4BA0-AAE1-72006E7F884D}" type="slidenum">
              <a:rPr lang="en-US" altLang="zh-CN" sz="1600" u="none" baseline="0"/>
              <a:pPr/>
              <a:t>27</a:t>
            </a:fld>
            <a:endParaRPr lang="en-US" altLang="zh-CN" sz="1600" u="none" baseline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Priority Encoder Example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149350"/>
            <a:ext cx="8424862" cy="5027613"/>
          </a:xfrm>
        </p:spPr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Priority encoder with 5 inputs (D</a:t>
            </a:r>
            <a:r>
              <a:rPr lang="en-US" altLang="zh-CN" sz="2000" baseline="-25000" dirty="0">
                <a:ea typeface="宋体" pitchFamily="2" charset="-122"/>
              </a:rPr>
              <a:t>4</a:t>
            </a:r>
            <a:r>
              <a:rPr lang="en-US" altLang="zh-CN" sz="2000" dirty="0">
                <a:ea typeface="宋体" pitchFamily="2" charset="-122"/>
              </a:rPr>
              <a:t>, D</a:t>
            </a:r>
            <a:r>
              <a:rPr lang="en-US" altLang="zh-CN" sz="2000" baseline="-25000" dirty="0">
                <a:ea typeface="宋体" pitchFamily="2" charset="-122"/>
              </a:rPr>
              <a:t>3</a:t>
            </a:r>
            <a:r>
              <a:rPr lang="en-US" altLang="zh-CN" sz="2000" dirty="0">
                <a:ea typeface="宋体" pitchFamily="2" charset="-122"/>
              </a:rPr>
              <a:t>, D</a:t>
            </a:r>
            <a:r>
              <a:rPr lang="en-US" altLang="zh-CN" sz="2000" baseline="-25000" dirty="0">
                <a:ea typeface="宋体" pitchFamily="2" charset="-122"/>
              </a:rPr>
              <a:t>2</a:t>
            </a:r>
            <a:r>
              <a:rPr lang="en-US" altLang="zh-CN" sz="2000" dirty="0">
                <a:ea typeface="宋体" pitchFamily="2" charset="-122"/>
              </a:rPr>
              <a:t>, D</a:t>
            </a:r>
            <a:r>
              <a:rPr lang="en-US" altLang="zh-CN" sz="2000" baseline="-25000" dirty="0">
                <a:ea typeface="宋体" pitchFamily="2" charset="-122"/>
              </a:rPr>
              <a:t>1</a:t>
            </a:r>
            <a:r>
              <a:rPr lang="en-US" altLang="zh-CN" sz="2000" dirty="0">
                <a:ea typeface="宋体" pitchFamily="2" charset="-122"/>
              </a:rPr>
              <a:t>, D</a:t>
            </a:r>
            <a:r>
              <a:rPr lang="en-US" altLang="zh-CN" sz="2000" baseline="-25000" dirty="0">
                <a:ea typeface="宋体" pitchFamily="2" charset="-122"/>
              </a:rPr>
              <a:t>0</a:t>
            </a:r>
            <a:r>
              <a:rPr lang="en-US" altLang="zh-CN" sz="2000" dirty="0">
                <a:ea typeface="宋体" pitchFamily="2" charset="-122"/>
              </a:rPr>
              <a:t>) - highest priority to most significant 1 present - Code outputs A2, A1, A0 and V where V indicates at least one 1 present.</a:t>
            </a: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000" dirty="0" err="1">
                <a:ea typeface="宋体" pitchFamily="2" charset="-122"/>
              </a:rPr>
              <a:t>Xs</a:t>
            </a:r>
            <a:r>
              <a:rPr lang="en-US" altLang="zh-CN" sz="2000" dirty="0">
                <a:ea typeface="宋体" pitchFamily="2" charset="-122"/>
              </a:rPr>
              <a:t> in input part of table represent 0 or 1; thus table entries correspond to product terms instead of </a:t>
            </a:r>
            <a:r>
              <a:rPr lang="en-US" altLang="zh-CN" sz="2000" dirty="0" err="1">
                <a:ea typeface="宋体" pitchFamily="2" charset="-122"/>
              </a:rPr>
              <a:t>minterms</a:t>
            </a:r>
            <a:r>
              <a:rPr lang="en-US" altLang="zh-CN" sz="2000" dirty="0">
                <a:ea typeface="宋体" pitchFamily="2" charset="-122"/>
              </a:rPr>
              <a:t>. The column on the left shows that all 32 </a:t>
            </a:r>
            <a:r>
              <a:rPr lang="en-US" altLang="zh-CN" sz="2000" dirty="0" err="1">
                <a:ea typeface="宋体" pitchFamily="2" charset="-122"/>
              </a:rPr>
              <a:t>minterms</a:t>
            </a:r>
            <a:r>
              <a:rPr lang="en-US" altLang="zh-CN" sz="2000" dirty="0">
                <a:ea typeface="宋体" pitchFamily="2" charset="-122"/>
              </a:rPr>
              <a:t> are present in the product terms in the table</a:t>
            </a:r>
          </a:p>
        </p:txBody>
      </p:sp>
      <p:graphicFrame>
        <p:nvGraphicFramePr>
          <p:cNvPr id="581851" name="Group 219"/>
          <p:cNvGraphicFramePr>
            <a:graphicFrameLocks noGrp="1"/>
          </p:cNvGraphicFramePr>
          <p:nvPr/>
        </p:nvGraphicFramePr>
        <p:xfrm>
          <a:off x="901700" y="2144713"/>
          <a:ext cx="7100888" cy="3170240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8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No. of Min-terms/Row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Inputs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Outputs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D4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998E38AC-9172-4BE0-8443-B119D8760DFE}" type="slidenum">
              <a:rPr lang="en-US" altLang="zh-CN" sz="1600" u="none" baseline="0"/>
              <a:pPr/>
              <a:t>28</a:t>
            </a:fld>
            <a:endParaRPr lang="en-US" altLang="zh-CN" sz="1600" u="none" baseline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609013" cy="1020763"/>
          </a:xfrm>
        </p:spPr>
        <p:txBody>
          <a:bodyPr/>
          <a:lstStyle/>
          <a:p>
            <a:r>
              <a:rPr lang="en-US" altLang="zh-CN" sz="4000">
                <a:ea typeface="宋体" pitchFamily="2" charset="-122"/>
              </a:rPr>
              <a:t>Priority Encoder Example </a:t>
            </a:r>
            <a:r>
              <a:rPr lang="en-US" altLang="zh-CN" sz="4000" b="0">
                <a:ea typeface="宋体" pitchFamily="2" charset="-122"/>
              </a:rPr>
              <a:t>(continued)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Could use a K-map to get equations, but can be read directly from table and manually optimized if careful:</a:t>
            </a:r>
          </a:p>
          <a:p>
            <a:pPr lvl="1">
              <a:buFontTx/>
              <a:buNone/>
            </a:pPr>
            <a:r>
              <a:rPr lang="en-US" altLang="zh-CN">
                <a:ea typeface="宋体" pitchFamily="2" charset="-122"/>
              </a:rPr>
              <a:t>A</a:t>
            </a:r>
            <a:r>
              <a:rPr lang="en-US" altLang="zh-CN" baseline="-25000"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= D</a:t>
            </a:r>
            <a:r>
              <a:rPr lang="en-US" altLang="zh-CN" baseline="-25000">
                <a:ea typeface="宋体" pitchFamily="2" charset="-122"/>
              </a:rPr>
              <a:t>4</a:t>
            </a:r>
          </a:p>
          <a:p>
            <a:pPr lvl="1">
              <a:buFontTx/>
              <a:buNone/>
            </a:pPr>
            <a:r>
              <a:rPr lang="en-US" altLang="zh-CN">
                <a:ea typeface="宋体" pitchFamily="2" charset="-122"/>
              </a:rPr>
              <a:t>A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=      D</a:t>
            </a:r>
            <a:r>
              <a:rPr lang="en-US" altLang="zh-CN" baseline="-25000">
                <a:ea typeface="宋体" pitchFamily="2" charset="-122"/>
              </a:rPr>
              <a:t>3</a:t>
            </a:r>
            <a:r>
              <a:rPr lang="en-US" altLang="zh-CN">
                <a:ea typeface="宋体" pitchFamily="2" charset="-122"/>
              </a:rPr>
              <a:t> +           D</a:t>
            </a:r>
            <a:r>
              <a:rPr lang="en-US" altLang="zh-CN" baseline="-25000"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=       F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,  F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= (D</a:t>
            </a:r>
            <a:r>
              <a:rPr lang="en-US" altLang="zh-CN" baseline="-25000">
                <a:ea typeface="宋体" pitchFamily="2" charset="-122"/>
              </a:rPr>
              <a:t>3</a:t>
            </a:r>
            <a:r>
              <a:rPr lang="en-US" altLang="zh-CN">
                <a:ea typeface="宋体" pitchFamily="2" charset="-122"/>
              </a:rPr>
              <a:t> + D</a:t>
            </a:r>
            <a:r>
              <a:rPr lang="en-US" altLang="zh-CN" baseline="-25000"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)</a:t>
            </a:r>
          </a:p>
          <a:p>
            <a:pPr lvl="1">
              <a:buFontTx/>
              <a:buNone/>
            </a:pPr>
            <a:r>
              <a:rPr lang="en-US" altLang="zh-CN">
                <a:ea typeface="宋体" pitchFamily="2" charset="-122"/>
              </a:rPr>
              <a:t>A</a:t>
            </a:r>
            <a:r>
              <a:rPr lang="en-US" altLang="zh-CN" baseline="-25000">
                <a:ea typeface="宋体" pitchFamily="2" charset="-122"/>
              </a:rPr>
              <a:t>0</a:t>
            </a:r>
            <a:r>
              <a:rPr lang="en-US" altLang="zh-CN">
                <a:ea typeface="宋体" pitchFamily="2" charset="-122"/>
              </a:rPr>
              <a:t> =      D</a:t>
            </a:r>
            <a:r>
              <a:rPr lang="en-US" altLang="zh-CN" baseline="-25000">
                <a:ea typeface="宋体" pitchFamily="2" charset="-122"/>
              </a:rPr>
              <a:t>3</a:t>
            </a:r>
            <a:r>
              <a:rPr lang="en-US" altLang="zh-CN">
                <a:ea typeface="宋体" pitchFamily="2" charset="-122"/>
              </a:rPr>
              <a:t> +                D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=       (D</a:t>
            </a:r>
            <a:r>
              <a:rPr lang="en-US" altLang="zh-CN" baseline="-25000">
                <a:ea typeface="宋体" pitchFamily="2" charset="-122"/>
              </a:rPr>
              <a:t>3</a:t>
            </a:r>
            <a:r>
              <a:rPr lang="en-US" altLang="zh-CN">
                <a:ea typeface="宋体" pitchFamily="2" charset="-122"/>
              </a:rPr>
              <a:t> +      D1)</a:t>
            </a:r>
          </a:p>
          <a:p>
            <a:pPr lvl="1">
              <a:buFontTx/>
              <a:buNone/>
            </a:pPr>
            <a:r>
              <a:rPr lang="en-US" altLang="zh-CN">
                <a:ea typeface="宋体" pitchFamily="2" charset="-122"/>
              </a:rPr>
              <a:t>V  = D</a:t>
            </a:r>
            <a:r>
              <a:rPr lang="en-US" altLang="zh-CN" baseline="-25000">
                <a:ea typeface="宋体" pitchFamily="2" charset="-122"/>
              </a:rPr>
              <a:t>4</a:t>
            </a:r>
            <a:r>
              <a:rPr lang="en-US" altLang="zh-CN">
                <a:ea typeface="宋体" pitchFamily="2" charset="-122"/>
              </a:rPr>
              <a:t> + F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+ D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+ D</a:t>
            </a:r>
            <a:r>
              <a:rPr lang="en-US" altLang="zh-CN" baseline="-25000">
                <a:ea typeface="宋体" pitchFamily="2" charset="-122"/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   </a:t>
            </a:r>
          </a:p>
          <a:p>
            <a:endParaRPr lang="en-US" altLang="zh-CN">
              <a:ea typeface="宋体" pitchFamily="2" charset="-122"/>
            </a:endParaRP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1868488" y="3376613"/>
            <a:ext cx="654050" cy="519112"/>
            <a:chOff x="1273" y="2463"/>
            <a:chExt cx="412" cy="327"/>
          </a:xfrm>
        </p:grpSpPr>
        <p:sp>
          <p:nvSpPr>
            <p:cNvPr id="38945" name="Text Box 5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4</a:t>
              </a:r>
            </a:p>
          </p:txBody>
        </p:sp>
        <p:sp>
          <p:nvSpPr>
            <p:cNvPr id="38946" name="Line 6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18" name="Group 7"/>
          <p:cNvGrpSpPr>
            <a:grpSpLocks/>
          </p:cNvGrpSpPr>
          <p:nvPr/>
        </p:nvGrpSpPr>
        <p:grpSpPr bwMode="auto">
          <a:xfrm>
            <a:off x="3544888" y="3376613"/>
            <a:ext cx="654050" cy="519112"/>
            <a:chOff x="1273" y="2463"/>
            <a:chExt cx="412" cy="327"/>
          </a:xfrm>
        </p:grpSpPr>
        <p:sp>
          <p:nvSpPr>
            <p:cNvPr id="38943" name="Text Box 8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3</a:t>
              </a:r>
            </a:p>
          </p:txBody>
        </p:sp>
        <p:sp>
          <p:nvSpPr>
            <p:cNvPr id="38944" name="Line 9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19" name="Group 10"/>
          <p:cNvGrpSpPr>
            <a:grpSpLocks/>
          </p:cNvGrpSpPr>
          <p:nvPr/>
        </p:nvGrpSpPr>
        <p:grpSpPr bwMode="auto">
          <a:xfrm>
            <a:off x="3151188" y="3376613"/>
            <a:ext cx="654050" cy="519112"/>
            <a:chOff x="1273" y="2463"/>
            <a:chExt cx="412" cy="327"/>
          </a:xfrm>
        </p:grpSpPr>
        <p:sp>
          <p:nvSpPr>
            <p:cNvPr id="38941" name="Text Box 11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4</a:t>
              </a:r>
            </a:p>
          </p:txBody>
        </p:sp>
        <p:sp>
          <p:nvSpPr>
            <p:cNvPr id="38942" name="Line 12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0" name="Group 13"/>
          <p:cNvGrpSpPr>
            <a:grpSpLocks/>
          </p:cNvGrpSpPr>
          <p:nvPr/>
        </p:nvGrpSpPr>
        <p:grpSpPr bwMode="auto">
          <a:xfrm>
            <a:off x="4840288" y="3376613"/>
            <a:ext cx="654050" cy="519112"/>
            <a:chOff x="1273" y="2463"/>
            <a:chExt cx="412" cy="327"/>
          </a:xfrm>
        </p:grpSpPr>
        <p:sp>
          <p:nvSpPr>
            <p:cNvPr id="38939" name="Text Box 14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4</a:t>
              </a:r>
            </a:p>
          </p:txBody>
        </p:sp>
        <p:sp>
          <p:nvSpPr>
            <p:cNvPr id="38940" name="Line 15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1" name="Group 16"/>
          <p:cNvGrpSpPr>
            <a:grpSpLocks/>
          </p:cNvGrpSpPr>
          <p:nvPr/>
        </p:nvGrpSpPr>
        <p:grpSpPr bwMode="auto">
          <a:xfrm>
            <a:off x="1868488" y="3884613"/>
            <a:ext cx="654050" cy="519112"/>
            <a:chOff x="1273" y="2463"/>
            <a:chExt cx="412" cy="327"/>
          </a:xfrm>
        </p:grpSpPr>
        <p:sp>
          <p:nvSpPr>
            <p:cNvPr id="38937" name="Text Box 17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4</a:t>
              </a:r>
            </a:p>
          </p:txBody>
        </p:sp>
        <p:sp>
          <p:nvSpPr>
            <p:cNvPr id="38938" name="Line 18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2" name="Group 19"/>
          <p:cNvGrpSpPr>
            <a:grpSpLocks/>
          </p:cNvGrpSpPr>
          <p:nvPr/>
        </p:nvGrpSpPr>
        <p:grpSpPr bwMode="auto">
          <a:xfrm>
            <a:off x="3570288" y="3884613"/>
            <a:ext cx="654050" cy="519112"/>
            <a:chOff x="1273" y="2463"/>
            <a:chExt cx="412" cy="327"/>
          </a:xfrm>
        </p:grpSpPr>
        <p:sp>
          <p:nvSpPr>
            <p:cNvPr id="38935" name="Text Box 20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3</a:t>
              </a:r>
            </a:p>
          </p:txBody>
        </p:sp>
        <p:sp>
          <p:nvSpPr>
            <p:cNvPr id="38936" name="Line 21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3" name="Group 22"/>
          <p:cNvGrpSpPr>
            <a:grpSpLocks/>
          </p:cNvGrpSpPr>
          <p:nvPr/>
        </p:nvGrpSpPr>
        <p:grpSpPr bwMode="auto">
          <a:xfrm>
            <a:off x="3163888" y="3884613"/>
            <a:ext cx="654050" cy="519112"/>
            <a:chOff x="1273" y="2463"/>
            <a:chExt cx="412" cy="327"/>
          </a:xfrm>
        </p:grpSpPr>
        <p:sp>
          <p:nvSpPr>
            <p:cNvPr id="38933" name="Text Box 23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4</a:t>
              </a:r>
            </a:p>
          </p:txBody>
        </p:sp>
        <p:sp>
          <p:nvSpPr>
            <p:cNvPr id="38934" name="Line 24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4" name="Group 25"/>
          <p:cNvGrpSpPr>
            <a:grpSpLocks/>
          </p:cNvGrpSpPr>
          <p:nvPr/>
        </p:nvGrpSpPr>
        <p:grpSpPr bwMode="auto">
          <a:xfrm>
            <a:off x="3963988" y="3884613"/>
            <a:ext cx="654050" cy="519112"/>
            <a:chOff x="1273" y="2463"/>
            <a:chExt cx="412" cy="327"/>
          </a:xfrm>
        </p:grpSpPr>
        <p:sp>
          <p:nvSpPr>
            <p:cNvPr id="38931" name="Text Box 26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2</a:t>
              </a:r>
            </a:p>
          </p:txBody>
        </p:sp>
        <p:sp>
          <p:nvSpPr>
            <p:cNvPr id="38932" name="Line 27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5" name="Group 28"/>
          <p:cNvGrpSpPr>
            <a:grpSpLocks/>
          </p:cNvGrpSpPr>
          <p:nvPr/>
        </p:nvGrpSpPr>
        <p:grpSpPr bwMode="auto">
          <a:xfrm>
            <a:off x="5272088" y="3884613"/>
            <a:ext cx="654050" cy="519112"/>
            <a:chOff x="1273" y="2463"/>
            <a:chExt cx="412" cy="327"/>
          </a:xfrm>
        </p:grpSpPr>
        <p:sp>
          <p:nvSpPr>
            <p:cNvPr id="38929" name="Text Box 29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4</a:t>
              </a:r>
            </a:p>
          </p:txBody>
        </p:sp>
        <p:sp>
          <p:nvSpPr>
            <p:cNvPr id="38930" name="Line 30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6" name="Group 31"/>
          <p:cNvGrpSpPr>
            <a:grpSpLocks/>
          </p:cNvGrpSpPr>
          <p:nvPr/>
        </p:nvGrpSpPr>
        <p:grpSpPr bwMode="auto">
          <a:xfrm>
            <a:off x="6605588" y="3884613"/>
            <a:ext cx="654050" cy="519112"/>
            <a:chOff x="1273" y="2463"/>
            <a:chExt cx="412" cy="327"/>
          </a:xfrm>
        </p:grpSpPr>
        <p:sp>
          <p:nvSpPr>
            <p:cNvPr id="38927" name="Text Box 32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2</a:t>
              </a:r>
            </a:p>
          </p:txBody>
        </p:sp>
        <p:sp>
          <p:nvSpPr>
            <p:cNvPr id="38928" name="Line 33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FCE8D1D8-713F-4409-8CB6-73B1CBF38CD4}" type="slidenum">
              <a:rPr lang="en-US" altLang="zh-CN" sz="1600" u="none" baseline="0"/>
              <a:pPr/>
              <a:t>29</a:t>
            </a:fld>
            <a:endParaRPr lang="en-US" altLang="zh-CN" sz="1600" u="none" baseline="0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Selecting of data or information is a critical function in digital systems and computers</a:t>
            </a:r>
          </a:p>
          <a:p>
            <a:r>
              <a:rPr lang="en-US" altLang="zh-CN" sz="2800">
                <a:ea typeface="宋体" pitchFamily="2" charset="-122"/>
              </a:rPr>
              <a:t>Circuits that perform selecting have: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A set of information inputs from which the selection is made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A single output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A set of control lines for making the selection</a:t>
            </a:r>
          </a:p>
          <a:p>
            <a:r>
              <a:rPr lang="en-US" altLang="zh-CN" sz="2800">
                <a:ea typeface="宋体" pitchFamily="2" charset="-122"/>
              </a:rPr>
              <a:t>Logic circuits that perform selecting are called </a:t>
            </a:r>
            <a:r>
              <a:rPr lang="en-US" altLang="zh-CN" sz="2800" i="1">
                <a:ea typeface="宋体" pitchFamily="2" charset="-122"/>
              </a:rPr>
              <a:t>multiplexers</a:t>
            </a:r>
          </a:p>
          <a:p>
            <a:r>
              <a:rPr lang="en-US" altLang="zh-CN" sz="2800">
                <a:ea typeface="宋体" pitchFamily="2" charset="-122"/>
              </a:rPr>
              <a:t>Selecting can also be done by three-state logic or transmission gates</a:t>
            </a:r>
          </a:p>
          <a:p>
            <a:endParaRPr lang="en-US" altLang="zh-CN" sz="2800">
              <a:ea typeface="宋体" pitchFamily="2" charset="-122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Selecting</a:t>
            </a:r>
            <a:endParaRPr lang="en-US" altLang="zh-CN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D6C6D6A0-7247-4015-A697-43F4B3338A15}" type="slidenum">
              <a:rPr lang="en-US" altLang="zh-CN" sz="1600" u="none" baseline="0"/>
              <a:pPr/>
              <a:t>3</a:t>
            </a:fld>
            <a:endParaRPr lang="en-US" altLang="zh-CN" sz="1600" u="none" baseline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Functions and Functional Blocks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212850"/>
            <a:ext cx="8039100" cy="5027613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The functions considered are those found to be very useful  in design </a:t>
            </a:r>
          </a:p>
          <a:p>
            <a:r>
              <a:rPr lang="en-US" altLang="zh-CN" sz="2800">
                <a:ea typeface="宋体" pitchFamily="2" charset="-122"/>
              </a:rPr>
              <a:t>Corresponding to each of the functions is a combinational circuit implementation called a </a:t>
            </a:r>
            <a:r>
              <a:rPr lang="en-US" altLang="zh-CN" sz="2800" i="1">
                <a:ea typeface="宋体" pitchFamily="2" charset="-122"/>
              </a:rPr>
              <a:t>functional block</a:t>
            </a:r>
            <a:r>
              <a:rPr lang="en-US" altLang="zh-CN" sz="2800">
                <a:ea typeface="宋体" pitchFamily="2" charset="-122"/>
              </a:rPr>
              <a:t>.</a:t>
            </a:r>
          </a:p>
          <a:p>
            <a:r>
              <a:rPr lang="en-US" altLang="zh-CN" sz="2800">
                <a:ea typeface="宋体" pitchFamily="2" charset="-122"/>
              </a:rPr>
              <a:t>In the past, functional blocks were packaged as small-scale-integrated (SSI), medium-scale integrated (MSI), and large-scale-integrated (LSI) circuits. </a:t>
            </a:r>
          </a:p>
          <a:p>
            <a:r>
              <a:rPr lang="en-US" altLang="zh-CN" sz="2800">
                <a:ea typeface="宋体" pitchFamily="2" charset="-122"/>
              </a:rPr>
              <a:t>Today, they are often simply implemented within a very-large-scale-integrated (VLSI) circuit.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DA4CFE5D-9A4F-4CB4-A89A-23B26B010490}" type="slidenum">
              <a:rPr lang="en-US" altLang="zh-CN" sz="1600" u="none" baseline="0"/>
              <a:pPr/>
              <a:t>30</a:t>
            </a:fld>
            <a:endParaRPr lang="en-US" altLang="zh-CN" sz="1600" u="none" baseline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Multiplexers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12850"/>
            <a:ext cx="7772400" cy="5027613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A multiplexer selects information from an input line and directs the information to an output line</a:t>
            </a:r>
          </a:p>
          <a:p>
            <a:r>
              <a:rPr lang="en-US" altLang="zh-CN" sz="2800" dirty="0">
                <a:ea typeface="宋体" pitchFamily="2" charset="-122"/>
              </a:rPr>
              <a:t>A typical multiplexer has </a:t>
            </a:r>
            <a:r>
              <a:rPr lang="en-US" altLang="zh-CN" sz="2800" i="1" dirty="0">
                <a:ea typeface="宋体" pitchFamily="2" charset="-122"/>
              </a:rPr>
              <a:t>n</a:t>
            </a:r>
            <a:r>
              <a:rPr lang="en-US" altLang="zh-CN" sz="2800" dirty="0">
                <a:ea typeface="宋体" pitchFamily="2" charset="-122"/>
              </a:rPr>
              <a:t> control inputs (S</a:t>
            </a:r>
            <a:r>
              <a:rPr lang="en-US" altLang="zh-CN" sz="2800" baseline="-25000" dirty="0">
                <a:ea typeface="宋体" pitchFamily="2" charset="-122"/>
              </a:rPr>
              <a:t>n </a:t>
            </a:r>
            <a:r>
              <a:rPr lang="en-US" altLang="zh-CN" sz="2800" baseline="-25000" dirty="0">
                <a:latin typeface="Symbol" pitchFamily="18" charset="2"/>
                <a:ea typeface="宋体" pitchFamily="2" charset="-122"/>
              </a:rPr>
              <a:t>- </a:t>
            </a:r>
            <a:r>
              <a:rPr lang="en-US" altLang="zh-CN" sz="2800" baseline="-25000" dirty="0">
                <a:ea typeface="宋体" pitchFamily="2" charset="-122"/>
              </a:rPr>
              <a:t>1</a:t>
            </a:r>
            <a:r>
              <a:rPr lang="en-US" altLang="zh-CN" sz="2800" dirty="0">
                <a:ea typeface="宋体" pitchFamily="2" charset="-122"/>
              </a:rPr>
              <a:t>, … S</a:t>
            </a:r>
            <a:r>
              <a:rPr lang="en-US" altLang="zh-CN" sz="2800" baseline="-25000" dirty="0">
                <a:ea typeface="宋体" pitchFamily="2" charset="-122"/>
              </a:rPr>
              <a:t>0</a:t>
            </a:r>
            <a:r>
              <a:rPr lang="en-US" altLang="zh-CN" sz="2800" dirty="0">
                <a:ea typeface="宋体" pitchFamily="2" charset="-122"/>
              </a:rPr>
              <a:t>) called </a:t>
            </a:r>
            <a:r>
              <a:rPr lang="en-US" altLang="zh-CN" sz="2800" i="1" dirty="0">
                <a:ea typeface="宋体" pitchFamily="2" charset="-122"/>
              </a:rPr>
              <a:t>selection inputs</a:t>
            </a:r>
            <a:r>
              <a:rPr lang="en-US" altLang="zh-CN" sz="2800" dirty="0">
                <a:ea typeface="宋体" pitchFamily="2" charset="-122"/>
              </a:rPr>
              <a:t>, 2</a:t>
            </a:r>
            <a:r>
              <a:rPr lang="en-US" altLang="zh-CN" sz="2800" i="1" baseline="30000" dirty="0">
                <a:ea typeface="宋体" pitchFamily="2" charset="-122"/>
              </a:rPr>
              <a:t>n</a:t>
            </a:r>
            <a:r>
              <a:rPr lang="en-US" altLang="zh-CN" sz="2800" dirty="0">
                <a:ea typeface="宋体" pitchFamily="2" charset="-122"/>
              </a:rPr>
              <a:t> information inputs (I</a:t>
            </a:r>
            <a:r>
              <a:rPr lang="en-US" altLang="zh-CN" sz="2800" baseline="-25000" dirty="0">
                <a:ea typeface="宋体" pitchFamily="2" charset="-122"/>
              </a:rPr>
              <a:t>2</a:t>
            </a:r>
            <a:r>
              <a:rPr lang="en-US" altLang="zh-CN" sz="2800" baseline="30000" dirty="0">
                <a:ea typeface="宋体" pitchFamily="2" charset="-122"/>
              </a:rPr>
              <a:t>n</a:t>
            </a:r>
            <a:r>
              <a:rPr lang="en-US" altLang="zh-CN" sz="2800" baseline="-25000" dirty="0">
                <a:ea typeface="宋体" pitchFamily="2" charset="-122"/>
              </a:rPr>
              <a:t> </a:t>
            </a:r>
            <a:r>
              <a:rPr lang="en-US" altLang="zh-CN" sz="2800" baseline="-25000" dirty="0">
                <a:latin typeface="Symbol" pitchFamily="18" charset="2"/>
                <a:ea typeface="宋体" pitchFamily="2" charset="-122"/>
              </a:rPr>
              <a:t>- </a:t>
            </a:r>
            <a:r>
              <a:rPr lang="en-US" altLang="zh-CN" sz="2800" baseline="-25000" dirty="0">
                <a:ea typeface="宋体" pitchFamily="2" charset="-122"/>
              </a:rPr>
              <a:t>1</a:t>
            </a:r>
            <a:r>
              <a:rPr lang="en-US" altLang="zh-CN" sz="2800" dirty="0">
                <a:ea typeface="宋体" pitchFamily="2" charset="-122"/>
              </a:rPr>
              <a:t>, … I</a:t>
            </a:r>
            <a:r>
              <a:rPr lang="en-US" altLang="zh-CN" sz="2800" baseline="-25000" dirty="0">
                <a:ea typeface="宋体" pitchFamily="2" charset="-122"/>
              </a:rPr>
              <a:t>0</a:t>
            </a:r>
            <a:r>
              <a:rPr lang="en-US" altLang="zh-CN" sz="2800" dirty="0">
                <a:ea typeface="宋体" pitchFamily="2" charset="-122"/>
              </a:rPr>
              <a:t>), and one output Y</a:t>
            </a:r>
          </a:p>
          <a:p>
            <a:r>
              <a:rPr lang="en-US" altLang="zh-CN" sz="2800" dirty="0">
                <a:ea typeface="宋体" pitchFamily="2" charset="-122"/>
              </a:rPr>
              <a:t>A multiplexer can be designed to have </a:t>
            </a:r>
            <a:r>
              <a:rPr lang="en-US" altLang="zh-CN" sz="2800" i="1" dirty="0">
                <a:ea typeface="宋体" pitchFamily="2" charset="-122"/>
              </a:rPr>
              <a:t>m</a:t>
            </a:r>
            <a:r>
              <a:rPr lang="en-US" altLang="zh-CN" sz="2800" dirty="0">
                <a:ea typeface="宋体" pitchFamily="2" charset="-122"/>
              </a:rPr>
              <a:t> information inputs with m </a:t>
            </a:r>
            <a:r>
              <a:rPr lang="en-US" altLang="zh-CN" sz="2800" dirty="0">
                <a:latin typeface="Symbol" pitchFamily="18" charset="2"/>
                <a:ea typeface="宋体" pitchFamily="2" charset="-122"/>
              </a:rPr>
              <a:t>&lt; </a:t>
            </a:r>
            <a:r>
              <a:rPr lang="en-US" altLang="zh-CN" sz="2800" dirty="0">
                <a:ea typeface="宋体" pitchFamily="2" charset="-122"/>
              </a:rPr>
              <a:t>2</a:t>
            </a:r>
            <a:r>
              <a:rPr lang="en-US" altLang="zh-CN" sz="2800" baseline="30000" dirty="0">
                <a:ea typeface="宋体" pitchFamily="2" charset="-122"/>
              </a:rPr>
              <a:t>n</a:t>
            </a:r>
            <a:r>
              <a:rPr lang="en-US" altLang="zh-CN" sz="2800" dirty="0">
                <a:ea typeface="宋体" pitchFamily="2" charset="-122"/>
              </a:rPr>
              <a:t> as well as </a:t>
            </a:r>
            <a:r>
              <a:rPr lang="en-US" altLang="zh-CN" sz="2800" i="1" dirty="0">
                <a:ea typeface="宋体" pitchFamily="2" charset="-122"/>
              </a:rPr>
              <a:t>n</a:t>
            </a:r>
            <a:r>
              <a:rPr lang="en-US" altLang="zh-CN" sz="2800" dirty="0">
                <a:ea typeface="宋体" pitchFamily="2" charset="-122"/>
              </a:rPr>
              <a:t> selection inputs </a:t>
            </a:r>
          </a:p>
          <a:p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984753" y="5162657"/>
            <a:ext cx="685845" cy="33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zh-CN" sz="2000" b="1" u="none" baseline="0">
                <a:ea typeface="宋体" pitchFamily="2" charset="-122"/>
              </a:rPr>
              <a:t>Y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828723" y="4961489"/>
            <a:ext cx="4094000" cy="1676400"/>
            <a:chOff x="3828723" y="4961489"/>
            <a:chExt cx="4094000" cy="1676400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4577768" y="5095601"/>
              <a:ext cx="1488727" cy="536448"/>
            </a:xfrm>
            <a:prstGeom prst="rightArrow">
              <a:avLst>
                <a:gd name="adj1" fmla="val 50000"/>
                <a:gd name="adj2" fmla="val 12822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6061814" y="4961489"/>
              <a:ext cx="1178576" cy="8046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300" b="1" u="none" baseline="0" dirty="0">
                <a:latin typeface="Arial" pitchFamily="34" charset="0"/>
                <a:ea typeface="宋体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b="1" u="none" baseline="0" dirty="0">
                  <a:latin typeface="Arial" pitchFamily="34" charset="0"/>
                  <a:ea typeface="宋体" pitchFamily="2" charset="-122"/>
                </a:rPr>
                <a:t>MUX</a:t>
              </a:r>
              <a:endParaRPr lang="zh-CN" altLang="en-US" sz="2200" b="1" u="none" baseline="0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6545864" y="5766161"/>
              <a:ext cx="296890" cy="871728"/>
            </a:xfrm>
            <a:prstGeom prst="upArrow">
              <a:avLst>
                <a:gd name="adj1" fmla="val 50000"/>
                <a:gd name="adj2" fmla="val 9504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7240390" y="5363825"/>
              <a:ext cx="6823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3828723" y="5197807"/>
              <a:ext cx="685845" cy="33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/>
              <a:r>
                <a:rPr lang="en-US" altLang="zh-CN" sz="2000" b="1" u="none" baseline="0" dirty="0">
                  <a:ea typeface="宋体" pitchFamily="2" charset="-122"/>
                </a:rPr>
                <a:t>DBUS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6806178" y="6302609"/>
              <a:ext cx="685845" cy="33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/>
              <a:r>
                <a:rPr lang="en-US" altLang="zh-CN" sz="2000" b="1" u="none" baseline="0">
                  <a:ea typeface="宋体" pitchFamily="2" charset="-122"/>
                </a:rPr>
                <a:t>CBUS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767507" y="5197807"/>
              <a:ext cx="685845" cy="33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/>
              <a:r>
                <a:rPr lang="en-US" altLang="zh-CN" sz="2000" b="1" u="none" baseline="0" dirty="0">
                  <a:ea typeface="宋体" pitchFamily="2" charset="-122"/>
                </a:rPr>
                <a:t>m</a:t>
              </a:r>
              <a:endParaRPr lang="en-US" altLang="zh-CN" sz="2000" b="1" u="none" baseline="30000" dirty="0">
                <a:ea typeface="宋体" pitchFamily="2" charset="-122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636083" y="5967068"/>
              <a:ext cx="218863" cy="33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/>
              <a:r>
                <a:rPr lang="en-US" altLang="zh-CN" sz="2000" b="1" u="none" baseline="0" dirty="0">
                  <a:ea typeface="宋体" pitchFamily="2" charset="-122"/>
                </a:rPr>
                <a:t>n</a:t>
              </a:r>
              <a:endParaRPr lang="en-US" altLang="zh-CN" sz="2000" b="1" u="none" baseline="30000" dirty="0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3171B998-2A6E-437B-96B1-5C63DDA86D8E}" type="slidenum">
              <a:rPr lang="en-US" altLang="zh-CN" sz="1600" u="none" baseline="0"/>
              <a:pPr/>
              <a:t>31</a:t>
            </a:fld>
            <a:endParaRPr lang="en-US" altLang="zh-CN" sz="1600" u="none" baseline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2-to-1-Line Multiplexer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Since 2 = 2</a:t>
            </a:r>
            <a:r>
              <a:rPr lang="en-US" altLang="zh-CN" sz="2800" baseline="30000" dirty="0">
                <a:ea typeface="宋体" pitchFamily="2" charset="-122"/>
              </a:rPr>
              <a:t>1</a:t>
            </a:r>
            <a:r>
              <a:rPr lang="en-US" altLang="zh-CN" sz="2800" dirty="0">
                <a:ea typeface="宋体" pitchFamily="2" charset="-122"/>
              </a:rPr>
              <a:t>, n = 1</a:t>
            </a:r>
          </a:p>
          <a:p>
            <a:r>
              <a:rPr lang="en-US" altLang="zh-CN" sz="2800" dirty="0">
                <a:ea typeface="宋体" pitchFamily="2" charset="-122"/>
              </a:rPr>
              <a:t>The single selection variable S has two values: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S = 0 selects input I</a:t>
            </a:r>
            <a:r>
              <a:rPr lang="en-US" altLang="zh-CN" sz="2400" baseline="-25000" dirty="0">
                <a:ea typeface="宋体" pitchFamily="2" charset="-122"/>
              </a:rPr>
              <a:t>0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S = 1 selects input I</a:t>
            </a:r>
            <a:r>
              <a:rPr lang="en-US" altLang="zh-CN" sz="2400" baseline="-25000" dirty="0">
                <a:ea typeface="宋体" pitchFamily="2" charset="-122"/>
              </a:rPr>
              <a:t>1</a:t>
            </a:r>
          </a:p>
          <a:p>
            <a:r>
              <a:rPr lang="en-US" altLang="zh-CN" sz="2800" dirty="0">
                <a:ea typeface="宋体" pitchFamily="2" charset="-122"/>
              </a:rPr>
              <a:t>The equation: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ea typeface="宋体" pitchFamily="2" charset="-122"/>
              </a:rPr>
              <a:t>       Y =     I</a:t>
            </a:r>
            <a:r>
              <a:rPr lang="en-US" altLang="zh-CN" sz="2800" baseline="-25000" dirty="0">
                <a:ea typeface="宋体" pitchFamily="2" charset="-122"/>
              </a:rPr>
              <a:t>0</a:t>
            </a:r>
            <a:r>
              <a:rPr lang="en-US" altLang="zh-CN" sz="2800" dirty="0">
                <a:ea typeface="宋体" pitchFamily="2" charset="-122"/>
              </a:rPr>
              <a:t> + SI</a:t>
            </a:r>
            <a:r>
              <a:rPr lang="en-US" altLang="zh-CN" sz="2800" baseline="-25000" dirty="0">
                <a:ea typeface="宋体" pitchFamily="2" charset="-122"/>
              </a:rPr>
              <a:t>1</a:t>
            </a:r>
          </a:p>
          <a:p>
            <a:r>
              <a:rPr lang="en-US" altLang="zh-CN" sz="2800" dirty="0">
                <a:ea typeface="宋体" pitchFamily="2" charset="-122"/>
              </a:rPr>
              <a:t>The circuit:</a:t>
            </a:r>
          </a:p>
          <a:p>
            <a:pPr>
              <a:buFont typeface="Wingdings" pitchFamily="2" charset="2"/>
              <a:buNone/>
            </a:pPr>
            <a:endParaRPr lang="en-US" altLang="zh-CN" sz="2800" baseline="-25000" dirty="0">
              <a:ea typeface="宋体" pitchFamily="2" charset="-122"/>
            </a:endParaRPr>
          </a:p>
        </p:txBody>
      </p:sp>
      <p:grpSp>
        <p:nvGrpSpPr>
          <p:cNvPr id="41989" name="Group 9"/>
          <p:cNvGrpSpPr>
            <a:grpSpLocks/>
          </p:cNvGrpSpPr>
          <p:nvPr/>
        </p:nvGrpSpPr>
        <p:grpSpPr bwMode="auto">
          <a:xfrm>
            <a:off x="2117725" y="3724275"/>
            <a:ext cx="382588" cy="519113"/>
            <a:chOff x="1334" y="2346"/>
            <a:chExt cx="241" cy="327"/>
          </a:xfrm>
        </p:grpSpPr>
        <p:sp>
          <p:nvSpPr>
            <p:cNvPr id="41991" name="Text Box 5"/>
            <p:cNvSpPr txBox="1">
              <a:spLocks noChangeArrowheads="1"/>
            </p:cNvSpPr>
            <p:nvPr/>
          </p:nvSpPr>
          <p:spPr bwMode="auto">
            <a:xfrm>
              <a:off x="1334" y="234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800" b="1" u="none" baseline="0">
                  <a:ea typeface="宋体" pitchFamily="2" charset="-122"/>
                </a:rPr>
                <a:t>S</a:t>
              </a:r>
            </a:p>
          </p:txBody>
        </p:sp>
        <p:sp>
          <p:nvSpPr>
            <p:cNvPr id="41992" name="Line 6"/>
            <p:cNvSpPr>
              <a:spLocks noChangeShapeType="1"/>
            </p:cNvSpPr>
            <p:nvPr/>
          </p:nvSpPr>
          <p:spPr bwMode="auto">
            <a:xfrm>
              <a:off x="1392" y="240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1990" name="Picture 8" descr="Fig_4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4168775"/>
            <a:ext cx="644525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073F13B6-87F2-4B66-8283-3B6482ABB4FD}" type="slidenum">
              <a:rPr lang="en-US" altLang="zh-CN" sz="1600" u="none" baseline="0"/>
              <a:pPr/>
              <a:t>32</a:t>
            </a:fld>
            <a:endParaRPr lang="en-US" altLang="zh-CN" sz="1600" u="none" baseline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0"/>
            <a:ext cx="8356600" cy="1020763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2-to-1-Line Multiplexer </a:t>
            </a:r>
            <a:r>
              <a:rPr lang="en-US" altLang="zh-CN" sz="4000" b="0">
                <a:ea typeface="宋体" pitchFamily="2" charset="-122"/>
              </a:rPr>
              <a:t>(continued)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>
                <a:ea typeface="宋体" pitchFamily="2" charset="-122"/>
              </a:rPr>
              <a:t>Note the regions of the multiplexer circuit shown:</a:t>
            </a:r>
          </a:p>
          <a:p>
            <a:pPr lvl="1"/>
            <a:r>
              <a:rPr lang="en-US" altLang="zh-CN" sz="2000">
                <a:ea typeface="宋体" pitchFamily="2" charset="-122"/>
              </a:rPr>
              <a:t>1-to-2-line Decoder</a:t>
            </a:r>
          </a:p>
          <a:p>
            <a:pPr lvl="1"/>
            <a:r>
              <a:rPr lang="en-US" altLang="zh-CN" sz="2000">
                <a:ea typeface="宋体" pitchFamily="2" charset="-122"/>
              </a:rPr>
              <a:t>2 Enabling circuits</a:t>
            </a:r>
          </a:p>
          <a:p>
            <a:pPr lvl="1"/>
            <a:r>
              <a:rPr lang="en-US" altLang="zh-CN" sz="2000">
                <a:ea typeface="宋体" pitchFamily="2" charset="-122"/>
              </a:rPr>
              <a:t>2-input OR gate</a:t>
            </a:r>
          </a:p>
          <a:p>
            <a:r>
              <a:rPr lang="en-US" altLang="zh-CN" sz="2400">
                <a:ea typeface="宋体" pitchFamily="2" charset="-122"/>
              </a:rPr>
              <a:t>To obtain a basis for multiplexer expansion, we combine the Enabling circuits and OR gate into a 2 × 2 AND-OR circuit:</a:t>
            </a:r>
          </a:p>
          <a:p>
            <a:pPr lvl="1"/>
            <a:r>
              <a:rPr lang="en-US" altLang="zh-CN" sz="2000">
                <a:ea typeface="宋体" pitchFamily="2" charset="-122"/>
              </a:rPr>
              <a:t>1-to-2-line decoder</a:t>
            </a:r>
          </a:p>
          <a:p>
            <a:pPr lvl="1"/>
            <a:r>
              <a:rPr lang="en-US" altLang="zh-CN" sz="2000">
                <a:ea typeface="宋体" pitchFamily="2" charset="-122"/>
              </a:rPr>
              <a:t>2 </a:t>
            </a:r>
            <a:r>
              <a:rPr lang="en-US" altLang="zh-CN" sz="2000">
                <a:latin typeface="Symbol" pitchFamily="18" charset="2"/>
                <a:ea typeface="宋体" pitchFamily="2" charset="-122"/>
              </a:rPr>
              <a:t>×</a:t>
            </a:r>
            <a:r>
              <a:rPr lang="en-US" altLang="zh-CN" sz="2000">
                <a:ea typeface="宋体" pitchFamily="2" charset="-122"/>
              </a:rPr>
              <a:t> 2 AND-OR</a:t>
            </a:r>
          </a:p>
          <a:p>
            <a:r>
              <a:rPr lang="en-US" altLang="zh-CN" sz="2400">
                <a:ea typeface="宋体" pitchFamily="2" charset="-122"/>
              </a:rPr>
              <a:t>In general, for an 2</a:t>
            </a:r>
            <a:r>
              <a:rPr lang="en-US" altLang="zh-CN" sz="2800" i="1" baseline="30000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-to-1-line multiplexer:</a:t>
            </a:r>
          </a:p>
          <a:p>
            <a:pPr lvl="1"/>
            <a:r>
              <a:rPr lang="en-US" altLang="zh-CN" sz="2000" i="1">
                <a:ea typeface="宋体" pitchFamily="2" charset="-122"/>
              </a:rPr>
              <a:t>n</a:t>
            </a:r>
            <a:r>
              <a:rPr lang="en-US" altLang="zh-CN" sz="2000">
                <a:ea typeface="宋体" pitchFamily="2" charset="-122"/>
              </a:rPr>
              <a:t>-to-2</a:t>
            </a:r>
            <a:r>
              <a:rPr lang="en-US" altLang="zh-CN" sz="2400" i="1" baseline="30000">
                <a:ea typeface="宋体" pitchFamily="2" charset="-122"/>
              </a:rPr>
              <a:t>n</a:t>
            </a:r>
            <a:r>
              <a:rPr lang="en-US" altLang="zh-CN" sz="2000">
                <a:ea typeface="宋体" pitchFamily="2" charset="-122"/>
              </a:rPr>
              <a:t>-line decoder</a:t>
            </a:r>
          </a:p>
          <a:p>
            <a:pPr lvl="1"/>
            <a:r>
              <a:rPr lang="en-US" altLang="zh-CN" sz="2000">
                <a:ea typeface="宋体" pitchFamily="2" charset="-122"/>
              </a:rPr>
              <a:t>2</a:t>
            </a:r>
            <a:r>
              <a:rPr lang="en-US" altLang="zh-CN" sz="2400" i="1" baseline="30000">
                <a:ea typeface="宋体" pitchFamily="2" charset="-122"/>
              </a:rPr>
              <a:t>n</a:t>
            </a:r>
            <a:r>
              <a:rPr lang="en-US" altLang="zh-CN" sz="2000">
                <a:ea typeface="宋体" pitchFamily="2" charset="-122"/>
              </a:rPr>
              <a:t> </a:t>
            </a:r>
            <a:r>
              <a:rPr lang="en-US" altLang="zh-CN" sz="2000">
                <a:latin typeface="Symbol" pitchFamily="18" charset="2"/>
                <a:ea typeface="宋体" pitchFamily="2" charset="-122"/>
              </a:rPr>
              <a:t>×</a:t>
            </a:r>
            <a:r>
              <a:rPr lang="en-US" altLang="zh-CN" sz="2000">
                <a:ea typeface="宋体" pitchFamily="2" charset="-122"/>
              </a:rPr>
              <a:t> 2 AND-OR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BB9A2CE7-E50D-4A49-8D4A-01964191F7CF}" type="slidenum">
              <a:rPr lang="en-US" altLang="zh-CN" sz="1600" u="none" baseline="0"/>
              <a:pPr/>
              <a:t>33</a:t>
            </a:fld>
            <a:endParaRPr lang="en-US" altLang="zh-CN" sz="1600" u="none" baseline="0"/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title"/>
          </p:nvPr>
        </p:nvSpPr>
        <p:spPr>
          <a:xfrm>
            <a:off x="588963" y="0"/>
            <a:ext cx="8255000" cy="1020763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Example: 4-to-1-line Multiplexer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2-to-2</a:t>
            </a:r>
            <a:r>
              <a:rPr lang="en-US" altLang="zh-CN" baseline="30000"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-line decoder</a:t>
            </a:r>
          </a:p>
          <a:p>
            <a:r>
              <a:rPr lang="en-US" altLang="zh-CN">
                <a:ea typeface="宋体" pitchFamily="2" charset="-122"/>
              </a:rPr>
              <a:t>2</a:t>
            </a:r>
            <a:r>
              <a:rPr lang="en-US" altLang="zh-CN" baseline="30000"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×  2 AND-OR</a:t>
            </a:r>
          </a:p>
        </p:txBody>
      </p:sp>
      <p:grpSp>
        <p:nvGrpSpPr>
          <p:cNvPr id="44037" name="组合 2"/>
          <p:cNvGrpSpPr>
            <a:grpSpLocks/>
          </p:cNvGrpSpPr>
          <p:nvPr/>
        </p:nvGrpSpPr>
        <p:grpSpPr bwMode="auto">
          <a:xfrm>
            <a:off x="1790700" y="2444750"/>
            <a:ext cx="6846888" cy="3990975"/>
            <a:chOff x="1790700" y="2444750"/>
            <a:chExt cx="6846888" cy="3990975"/>
          </a:xfrm>
        </p:grpSpPr>
        <p:sp>
          <p:nvSpPr>
            <p:cNvPr id="44038" name="AutoShape 9"/>
            <p:cNvSpPr>
              <a:spLocks noChangeAspect="1" noChangeArrowheads="1" noTextEdit="1"/>
            </p:cNvSpPr>
            <p:nvPr/>
          </p:nvSpPr>
          <p:spPr bwMode="auto">
            <a:xfrm>
              <a:off x="1790700" y="2444750"/>
              <a:ext cx="6846888" cy="399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9" name="Rectangle 11"/>
            <p:cNvSpPr>
              <a:spLocks noChangeArrowheads="1"/>
            </p:cNvSpPr>
            <p:nvPr/>
          </p:nvSpPr>
          <p:spPr bwMode="auto">
            <a:xfrm>
              <a:off x="3857625" y="3559175"/>
              <a:ext cx="1397000" cy="1695450"/>
            </a:xfrm>
            <a:prstGeom prst="rect">
              <a:avLst/>
            </a:prstGeom>
            <a:solidFill>
              <a:srgbClr val="D9F1F7"/>
            </a:solidFill>
            <a:ln w="63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40" name="Freeform 12"/>
            <p:cNvSpPr>
              <a:spLocks/>
            </p:cNvSpPr>
            <p:nvPr/>
          </p:nvSpPr>
          <p:spPr bwMode="auto">
            <a:xfrm>
              <a:off x="4656138" y="4197350"/>
              <a:ext cx="327025" cy="0"/>
            </a:xfrm>
            <a:custGeom>
              <a:avLst/>
              <a:gdLst>
                <a:gd name="T0" fmla="*/ 0 w 206"/>
                <a:gd name="T1" fmla="*/ 327025 w 206"/>
                <a:gd name="T2" fmla="*/ 0 w 20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06">
                  <a:moveTo>
                    <a:pt x="0" y="0"/>
                  </a:moveTo>
                  <a:lnTo>
                    <a:pt x="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1" name="Line 13"/>
            <p:cNvSpPr>
              <a:spLocks noChangeShapeType="1"/>
            </p:cNvSpPr>
            <p:nvPr/>
          </p:nvSpPr>
          <p:spPr bwMode="auto">
            <a:xfrm>
              <a:off x="4656138" y="4197350"/>
              <a:ext cx="32702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2" name="Freeform 14"/>
            <p:cNvSpPr>
              <a:spLocks/>
            </p:cNvSpPr>
            <p:nvPr/>
          </p:nvSpPr>
          <p:spPr bwMode="auto">
            <a:xfrm>
              <a:off x="4810125" y="4073525"/>
              <a:ext cx="150813" cy="0"/>
            </a:xfrm>
            <a:custGeom>
              <a:avLst/>
              <a:gdLst>
                <a:gd name="T0" fmla="*/ 0 w 95"/>
                <a:gd name="T1" fmla="*/ 150813 w 95"/>
                <a:gd name="T2" fmla="*/ 0 w 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95">
                  <a:moveTo>
                    <a:pt x="0" y="0"/>
                  </a:moveTo>
                  <a:lnTo>
                    <a:pt x="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Line 15"/>
            <p:cNvSpPr>
              <a:spLocks noChangeShapeType="1"/>
            </p:cNvSpPr>
            <p:nvPr/>
          </p:nvSpPr>
          <p:spPr bwMode="auto">
            <a:xfrm>
              <a:off x="4810125" y="4073525"/>
              <a:ext cx="15081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Line 16"/>
            <p:cNvSpPr>
              <a:spLocks noChangeShapeType="1"/>
            </p:cNvSpPr>
            <p:nvPr/>
          </p:nvSpPr>
          <p:spPr bwMode="auto">
            <a:xfrm flipH="1">
              <a:off x="6416675" y="4687888"/>
              <a:ext cx="23653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Freeform 17"/>
            <p:cNvSpPr>
              <a:spLocks/>
            </p:cNvSpPr>
            <p:nvPr/>
          </p:nvSpPr>
          <p:spPr bwMode="auto">
            <a:xfrm>
              <a:off x="3789363" y="3692525"/>
              <a:ext cx="1196975" cy="706438"/>
            </a:xfrm>
            <a:custGeom>
              <a:avLst/>
              <a:gdLst>
                <a:gd name="T0" fmla="*/ 0 w 754"/>
                <a:gd name="T1" fmla="*/ 0 h 445"/>
                <a:gd name="T2" fmla="*/ 1020763 w 754"/>
                <a:gd name="T3" fmla="*/ 0 h 445"/>
                <a:gd name="T4" fmla="*/ 1020763 w 754"/>
                <a:gd name="T5" fmla="*/ 706438 h 445"/>
                <a:gd name="T6" fmla="*/ 1196975 w 754"/>
                <a:gd name="T7" fmla="*/ 706438 h 4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4" h="445">
                  <a:moveTo>
                    <a:pt x="0" y="0"/>
                  </a:moveTo>
                  <a:lnTo>
                    <a:pt x="643" y="0"/>
                  </a:lnTo>
                  <a:lnTo>
                    <a:pt x="643" y="445"/>
                  </a:lnTo>
                  <a:lnTo>
                    <a:pt x="754" y="445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Freeform 18"/>
            <p:cNvSpPr>
              <a:spLocks/>
            </p:cNvSpPr>
            <p:nvPr/>
          </p:nvSpPr>
          <p:spPr bwMode="auto">
            <a:xfrm>
              <a:off x="3789363" y="3954463"/>
              <a:ext cx="1196975" cy="896937"/>
            </a:xfrm>
            <a:custGeom>
              <a:avLst/>
              <a:gdLst>
                <a:gd name="T0" fmla="*/ 0 w 754"/>
                <a:gd name="T1" fmla="*/ 0 h 565"/>
                <a:gd name="T2" fmla="*/ 866775 w 754"/>
                <a:gd name="T3" fmla="*/ 0 h 565"/>
                <a:gd name="T4" fmla="*/ 866775 w 754"/>
                <a:gd name="T5" fmla="*/ 896937 h 565"/>
                <a:gd name="T6" fmla="*/ 1196975 w 754"/>
                <a:gd name="T7" fmla="*/ 896937 h 5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4" h="565">
                  <a:moveTo>
                    <a:pt x="0" y="0"/>
                  </a:moveTo>
                  <a:lnTo>
                    <a:pt x="546" y="0"/>
                  </a:lnTo>
                  <a:lnTo>
                    <a:pt x="546" y="565"/>
                  </a:lnTo>
                  <a:lnTo>
                    <a:pt x="754" y="565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Freeform 19"/>
            <p:cNvSpPr>
              <a:spLocks/>
            </p:cNvSpPr>
            <p:nvPr/>
          </p:nvSpPr>
          <p:spPr bwMode="auto">
            <a:xfrm>
              <a:off x="4111625" y="3692525"/>
              <a:ext cx="892175" cy="1363663"/>
            </a:xfrm>
            <a:custGeom>
              <a:avLst/>
              <a:gdLst>
                <a:gd name="T0" fmla="*/ 0 w 562"/>
                <a:gd name="T1" fmla="*/ 0 h 859"/>
                <a:gd name="T2" fmla="*/ 0 w 562"/>
                <a:gd name="T3" fmla="*/ 1363663 h 859"/>
                <a:gd name="T4" fmla="*/ 892175 w 562"/>
                <a:gd name="T5" fmla="*/ 1363663 h 8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2" h="859">
                  <a:moveTo>
                    <a:pt x="0" y="0"/>
                  </a:moveTo>
                  <a:lnTo>
                    <a:pt x="0" y="859"/>
                  </a:lnTo>
                  <a:lnTo>
                    <a:pt x="562" y="859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Freeform 20"/>
            <p:cNvSpPr>
              <a:spLocks/>
            </p:cNvSpPr>
            <p:nvPr/>
          </p:nvSpPr>
          <p:spPr bwMode="auto">
            <a:xfrm>
              <a:off x="3959225" y="3954463"/>
              <a:ext cx="1038225" cy="1225550"/>
            </a:xfrm>
            <a:custGeom>
              <a:avLst/>
              <a:gdLst>
                <a:gd name="T0" fmla="*/ 0 w 654"/>
                <a:gd name="T1" fmla="*/ 0 h 772"/>
                <a:gd name="T2" fmla="*/ 0 w 654"/>
                <a:gd name="T3" fmla="*/ 1225550 h 772"/>
                <a:gd name="T4" fmla="*/ 1038225 w 654"/>
                <a:gd name="T5" fmla="*/ 1225550 h 7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54" h="772">
                  <a:moveTo>
                    <a:pt x="0" y="0"/>
                  </a:moveTo>
                  <a:lnTo>
                    <a:pt x="0" y="772"/>
                  </a:lnTo>
                  <a:lnTo>
                    <a:pt x="654" y="772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21"/>
            <p:cNvSpPr>
              <a:spLocks noChangeShapeType="1"/>
            </p:cNvSpPr>
            <p:nvPr/>
          </p:nvSpPr>
          <p:spPr bwMode="auto">
            <a:xfrm>
              <a:off x="3959225" y="4522788"/>
              <a:ext cx="102235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22"/>
            <p:cNvSpPr>
              <a:spLocks noChangeShapeType="1"/>
            </p:cNvSpPr>
            <p:nvPr/>
          </p:nvSpPr>
          <p:spPr bwMode="auto">
            <a:xfrm>
              <a:off x="4111625" y="4727575"/>
              <a:ext cx="83978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Freeform 23"/>
            <p:cNvSpPr>
              <a:spLocks/>
            </p:cNvSpPr>
            <p:nvPr/>
          </p:nvSpPr>
          <p:spPr bwMode="auto">
            <a:xfrm>
              <a:off x="4906963" y="4040188"/>
              <a:ext cx="228600" cy="190500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90500 h 69"/>
                <a:gd name="T4" fmla="*/ 132202 w 83"/>
                <a:gd name="T5" fmla="*/ 190500 h 69"/>
                <a:gd name="T6" fmla="*/ 228600 w 83"/>
                <a:gd name="T7" fmla="*/ 96630 h 69"/>
                <a:gd name="T8" fmla="*/ 134957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3"/>
                    <a:pt x="83" y="35"/>
                  </a:cubicBezTo>
                  <a:cubicBezTo>
                    <a:pt x="83" y="16"/>
                    <a:pt x="68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Freeform 24"/>
            <p:cNvSpPr>
              <a:spLocks/>
            </p:cNvSpPr>
            <p:nvPr/>
          </p:nvSpPr>
          <p:spPr bwMode="auto">
            <a:xfrm>
              <a:off x="4906963" y="4365625"/>
              <a:ext cx="228600" cy="190500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90500 h 69"/>
                <a:gd name="T4" fmla="*/ 132202 w 83"/>
                <a:gd name="T5" fmla="*/ 190500 h 69"/>
                <a:gd name="T6" fmla="*/ 228600 w 83"/>
                <a:gd name="T7" fmla="*/ 96630 h 69"/>
                <a:gd name="T8" fmla="*/ 134957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4"/>
                    <a:pt x="83" y="35"/>
                  </a:cubicBezTo>
                  <a:cubicBezTo>
                    <a:pt x="83" y="16"/>
                    <a:pt x="68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Freeform 25"/>
            <p:cNvSpPr>
              <a:spLocks/>
            </p:cNvSpPr>
            <p:nvPr/>
          </p:nvSpPr>
          <p:spPr bwMode="auto">
            <a:xfrm>
              <a:off x="4906963" y="4694238"/>
              <a:ext cx="228600" cy="190500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90500 h 69"/>
                <a:gd name="T4" fmla="*/ 132202 w 83"/>
                <a:gd name="T5" fmla="*/ 190500 h 69"/>
                <a:gd name="T6" fmla="*/ 228600 w 83"/>
                <a:gd name="T7" fmla="*/ 96630 h 69"/>
                <a:gd name="T8" fmla="*/ 134957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4"/>
                    <a:pt x="83" y="35"/>
                  </a:cubicBezTo>
                  <a:cubicBezTo>
                    <a:pt x="83" y="16"/>
                    <a:pt x="68" y="1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Freeform 26"/>
            <p:cNvSpPr>
              <a:spLocks/>
            </p:cNvSpPr>
            <p:nvPr/>
          </p:nvSpPr>
          <p:spPr bwMode="auto">
            <a:xfrm>
              <a:off x="4906963" y="5022850"/>
              <a:ext cx="228600" cy="190500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90500 h 69"/>
                <a:gd name="T4" fmla="*/ 132202 w 83"/>
                <a:gd name="T5" fmla="*/ 190500 h 69"/>
                <a:gd name="T6" fmla="*/ 228600 w 83"/>
                <a:gd name="T7" fmla="*/ 96630 h 69"/>
                <a:gd name="T8" fmla="*/ 134957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4"/>
                    <a:pt x="83" y="35"/>
                  </a:cubicBezTo>
                  <a:cubicBezTo>
                    <a:pt x="83" y="16"/>
                    <a:pt x="68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Freeform 27"/>
            <p:cNvSpPr>
              <a:spLocks/>
            </p:cNvSpPr>
            <p:nvPr/>
          </p:nvSpPr>
          <p:spPr bwMode="auto">
            <a:xfrm>
              <a:off x="6275388" y="4594225"/>
              <a:ext cx="242887" cy="190500"/>
            </a:xfrm>
            <a:custGeom>
              <a:avLst/>
              <a:gdLst>
                <a:gd name="T0" fmla="*/ 2760 w 88"/>
                <a:gd name="T1" fmla="*/ 184978 h 69"/>
                <a:gd name="T2" fmla="*/ 27601 w 88"/>
                <a:gd name="T3" fmla="*/ 91109 h 69"/>
                <a:gd name="T4" fmla="*/ 2760 w 88"/>
                <a:gd name="T5" fmla="*/ 2761 h 69"/>
                <a:gd name="T6" fmla="*/ 0 w 88"/>
                <a:gd name="T7" fmla="*/ 0 h 69"/>
                <a:gd name="T8" fmla="*/ 80042 w 88"/>
                <a:gd name="T9" fmla="*/ 0 h 69"/>
                <a:gd name="T10" fmla="*/ 242887 w 88"/>
                <a:gd name="T11" fmla="*/ 91109 h 69"/>
                <a:gd name="T12" fmla="*/ 240127 w 88"/>
                <a:gd name="T13" fmla="*/ 96630 h 69"/>
                <a:gd name="T14" fmla="*/ 80042 w 88"/>
                <a:gd name="T15" fmla="*/ 190500 h 69"/>
                <a:gd name="T16" fmla="*/ 0 w 88"/>
                <a:gd name="T17" fmla="*/ 190500 h 69"/>
                <a:gd name="T18" fmla="*/ 2760 w 88"/>
                <a:gd name="T19" fmla="*/ 184978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" h="69">
                  <a:moveTo>
                    <a:pt x="1" y="67"/>
                  </a:moveTo>
                  <a:cubicBezTo>
                    <a:pt x="7" y="57"/>
                    <a:pt x="10" y="45"/>
                    <a:pt x="10" y="33"/>
                  </a:cubicBezTo>
                  <a:cubicBezTo>
                    <a:pt x="10" y="22"/>
                    <a:pt x="7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3" y="0"/>
                    <a:pt x="75" y="13"/>
                    <a:pt x="88" y="33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5" y="56"/>
                    <a:pt x="53" y="69"/>
                    <a:pt x="29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67"/>
                    <a:pt x="1" y="67"/>
                    <a:pt x="1" y="67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Freeform 28"/>
            <p:cNvSpPr>
              <a:spLocks/>
            </p:cNvSpPr>
            <p:nvPr/>
          </p:nvSpPr>
          <p:spPr bwMode="auto">
            <a:xfrm>
              <a:off x="4308475" y="3609975"/>
              <a:ext cx="131763" cy="168275"/>
            </a:xfrm>
            <a:custGeom>
              <a:avLst/>
              <a:gdLst>
                <a:gd name="T0" fmla="*/ 0 w 83"/>
                <a:gd name="T1" fmla="*/ 0 h 106"/>
                <a:gd name="T2" fmla="*/ 0 w 83"/>
                <a:gd name="T3" fmla="*/ 168275 h 106"/>
                <a:gd name="T4" fmla="*/ 131763 w 83"/>
                <a:gd name="T5" fmla="*/ 82550 h 106"/>
                <a:gd name="T6" fmla="*/ 0 w 83"/>
                <a:gd name="T7" fmla="*/ 0 h 106"/>
                <a:gd name="T8" fmla="*/ 0 w 83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106">
                  <a:moveTo>
                    <a:pt x="0" y="0"/>
                  </a:moveTo>
                  <a:lnTo>
                    <a:pt x="0" y="106"/>
                  </a:lnTo>
                  <a:lnTo>
                    <a:pt x="83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Oval 29"/>
            <p:cNvSpPr>
              <a:spLocks noChangeArrowheads="1"/>
            </p:cNvSpPr>
            <p:nvPr/>
          </p:nvSpPr>
          <p:spPr bwMode="auto">
            <a:xfrm>
              <a:off x="4440238" y="3663950"/>
              <a:ext cx="55562" cy="55563"/>
            </a:xfrm>
            <a:prstGeom prst="ellipse">
              <a:avLst/>
            </a:prstGeom>
            <a:solidFill>
              <a:srgbClr val="D9F1F7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58" name="Freeform 30"/>
            <p:cNvSpPr>
              <a:spLocks/>
            </p:cNvSpPr>
            <p:nvPr/>
          </p:nvSpPr>
          <p:spPr bwMode="auto">
            <a:xfrm>
              <a:off x="4308475" y="3871913"/>
              <a:ext cx="131763" cy="171450"/>
            </a:xfrm>
            <a:custGeom>
              <a:avLst/>
              <a:gdLst>
                <a:gd name="T0" fmla="*/ 0 w 83"/>
                <a:gd name="T1" fmla="*/ 0 h 108"/>
                <a:gd name="T2" fmla="*/ 0 w 83"/>
                <a:gd name="T3" fmla="*/ 171450 h 108"/>
                <a:gd name="T4" fmla="*/ 131763 w 83"/>
                <a:gd name="T5" fmla="*/ 82550 h 108"/>
                <a:gd name="T6" fmla="*/ 0 w 83"/>
                <a:gd name="T7" fmla="*/ 0 h 108"/>
                <a:gd name="T8" fmla="*/ 0 w 83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108">
                  <a:moveTo>
                    <a:pt x="0" y="0"/>
                  </a:moveTo>
                  <a:lnTo>
                    <a:pt x="0" y="108"/>
                  </a:lnTo>
                  <a:lnTo>
                    <a:pt x="83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9" name="Oval 31"/>
            <p:cNvSpPr>
              <a:spLocks noChangeArrowheads="1"/>
            </p:cNvSpPr>
            <p:nvPr/>
          </p:nvSpPr>
          <p:spPr bwMode="auto">
            <a:xfrm>
              <a:off x="4440238" y="3927475"/>
              <a:ext cx="55562" cy="53975"/>
            </a:xfrm>
            <a:prstGeom prst="ellipse">
              <a:avLst/>
            </a:prstGeom>
            <a:solidFill>
              <a:srgbClr val="D9F1F7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60" name="Oval 32"/>
            <p:cNvSpPr>
              <a:spLocks noChangeArrowheads="1"/>
            </p:cNvSpPr>
            <p:nvPr/>
          </p:nvSpPr>
          <p:spPr bwMode="auto">
            <a:xfrm>
              <a:off x="4095750" y="3675063"/>
              <a:ext cx="33338" cy="33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61" name="Oval 33"/>
            <p:cNvSpPr>
              <a:spLocks noChangeArrowheads="1"/>
            </p:cNvSpPr>
            <p:nvPr/>
          </p:nvSpPr>
          <p:spPr bwMode="auto">
            <a:xfrm>
              <a:off x="3943350" y="3938588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62" name="Oval 34"/>
            <p:cNvSpPr>
              <a:spLocks noChangeArrowheads="1"/>
            </p:cNvSpPr>
            <p:nvPr/>
          </p:nvSpPr>
          <p:spPr bwMode="auto">
            <a:xfrm>
              <a:off x="3943350" y="4506913"/>
              <a:ext cx="33338" cy="33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63" name="Oval 35"/>
            <p:cNvSpPr>
              <a:spLocks noChangeArrowheads="1"/>
            </p:cNvSpPr>
            <p:nvPr/>
          </p:nvSpPr>
          <p:spPr bwMode="auto">
            <a:xfrm>
              <a:off x="4095750" y="4710113"/>
              <a:ext cx="33338" cy="33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64" name="Oval 36"/>
            <p:cNvSpPr>
              <a:spLocks noChangeArrowheads="1"/>
            </p:cNvSpPr>
            <p:nvPr/>
          </p:nvSpPr>
          <p:spPr bwMode="auto">
            <a:xfrm>
              <a:off x="4638675" y="4181475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65" name="Oval 37"/>
            <p:cNvSpPr>
              <a:spLocks noChangeArrowheads="1"/>
            </p:cNvSpPr>
            <p:nvPr/>
          </p:nvSpPr>
          <p:spPr bwMode="auto">
            <a:xfrm>
              <a:off x="4792663" y="4056063"/>
              <a:ext cx="33337" cy="33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66" name="Rectangle 38"/>
            <p:cNvSpPr>
              <a:spLocks noChangeArrowheads="1"/>
            </p:cNvSpPr>
            <p:nvPr/>
          </p:nvSpPr>
          <p:spPr bwMode="auto">
            <a:xfrm>
              <a:off x="3695700" y="3638550"/>
              <a:ext cx="4969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067" name="Rectangle 39"/>
            <p:cNvSpPr>
              <a:spLocks noChangeArrowheads="1"/>
            </p:cNvSpPr>
            <p:nvPr/>
          </p:nvSpPr>
          <p:spPr bwMode="auto">
            <a:xfrm>
              <a:off x="3744913" y="3678238"/>
              <a:ext cx="320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5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068" name="Rectangle 40"/>
            <p:cNvSpPr>
              <a:spLocks noChangeArrowheads="1"/>
            </p:cNvSpPr>
            <p:nvPr/>
          </p:nvSpPr>
          <p:spPr bwMode="auto">
            <a:xfrm>
              <a:off x="4872038" y="3578225"/>
              <a:ext cx="30457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Decoder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069" name="Rectangle 41"/>
            <p:cNvSpPr>
              <a:spLocks noChangeArrowheads="1"/>
            </p:cNvSpPr>
            <p:nvPr/>
          </p:nvSpPr>
          <p:spPr bwMode="auto">
            <a:xfrm>
              <a:off x="3695700" y="3906838"/>
              <a:ext cx="4969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070" name="Rectangle 42"/>
            <p:cNvSpPr>
              <a:spLocks noChangeArrowheads="1"/>
            </p:cNvSpPr>
            <p:nvPr/>
          </p:nvSpPr>
          <p:spPr bwMode="auto">
            <a:xfrm>
              <a:off x="3744913" y="3946525"/>
              <a:ext cx="320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5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071" name="Rectangle 43"/>
            <p:cNvSpPr>
              <a:spLocks noChangeArrowheads="1"/>
            </p:cNvSpPr>
            <p:nvPr/>
          </p:nvSpPr>
          <p:spPr bwMode="auto">
            <a:xfrm>
              <a:off x="6672263" y="4641850"/>
              <a:ext cx="6412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Y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072" name="Rectangle 44"/>
            <p:cNvSpPr>
              <a:spLocks noChangeArrowheads="1"/>
            </p:cNvSpPr>
            <p:nvPr/>
          </p:nvSpPr>
          <p:spPr bwMode="auto">
            <a:xfrm>
              <a:off x="3857625" y="3559175"/>
              <a:ext cx="1397000" cy="1695450"/>
            </a:xfrm>
            <a:prstGeom prst="rect">
              <a:avLst/>
            </a:prstGeom>
            <a:solidFill>
              <a:srgbClr val="D9F1F7"/>
            </a:solidFill>
            <a:ln w="63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73" name="Freeform 45"/>
            <p:cNvSpPr>
              <a:spLocks/>
            </p:cNvSpPr>
            <p:nvPr/>
          </p:nvSpPr>
          <p:spPr bwMode="auto">
            <a:xfrm>
              <a:off x="4656138" y="4197350"/>
              <a:ext cx="327025" cy="0"/>
            </a:xfrm>
            <a:custGeom>
              <a:avLst/>
              <a:gdLst>
                <a:gd name="T0" fmla="*/ 0 w 206"/>
                <a:gd name="T1" fmla="*/ 327025 w 206"/>
                <a:gd name="T2" fmla="*/ 0 w 20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06">
                  <a:moveTo>
                    <a:pt x="0" y="0"/>
                  </a:moveTo>
                  <a:lnTo>
                    <a:pt x="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4" name="Line 46"/>
            <p:cNvSpPr>
              <a:spLocks noChangeShapeType="1"/>
            </p:cNvSpPr>
            <p:nvPr/>
          </p:nvSpPr>
          <p:spPr bwMode="auto">
            <a:xfrm>
              <a:off x="4656138" y="4197350"/>
              <a:ext cx="32702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5" name="Freeform 47"/>
            <p:cNvSpPr>
              <a:spLocks/>
            </p:cNvSpPr>
            <p:nvPr/>
          </p:nvSpPr>
          <p:spPr bwMode="auto">
            <a:xfrm>
              <a:off x="4810125" y="4073525"/>
              <a:ext cx="150813" cy="0"/>
            </a:xfrm>
            <a:custGeom>
              <a:avLst/>
              <a:gdLst>
                <a:gd name="T0" fmla="*/ 0 w 95"/>
                <a:gd name="T1" fmla="*/ 150813 w 95"/>
                <a:gd name="T2" fmla="*/ 0 w 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95">
                  <a:moveTo>
                    <a:pt x="0" y="0"/>
                  </a:moveTo>
                  <a:lnTo>
                    <a:pt x="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6" name="Line 48"/>
            <p:cNvSpPr>
              <a:spLocks noChangeShapeType="1"/>
            </p:cNvSpPr>
            <p:nvPr/>
          </p:nvSpPr>
          <p:spPr bwMode="auto">
            <a:xfrm>
              <a:off x="4810125" y="4073525"/>
              <a:ext cx="15081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7" name="Line 49"/>
            <p:cNvSpPr>
              <a:spLocks noChangeShapeType="1"/>
            </p:cNvSpPr>
            <p:nvPr/>
          </p:nvSpPr>
          <p:spPr bwMode="auto">
            <a:xfrm flipH="1">
              <a:off x="6416675" y="4687888"/>
              <a:ext cx="23653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8" name="Freeform 50"/>
            <p:cNvSpPr>
              <a:spLocks/>
            </p:cNvSpPr>
            <p:nvPr/>
          </p:nvSpPr>
          <p:spPr bwMode="auto">
            <a:xfrm>
              <a:off x="3789363" y="3692525"/>
              <a:ext cx="1196975" cy="706438"/>
            </a:xfrm>
            <a:custGeom>
              <a:avLst/>
              <a:gdLst>
                <a:gd name="T0" fmla="*/ 0 w 754"/>
                <a:gd name="T1" fmla="*/ 0 h 445"/>
                <a:gd name="T2" fmla="*/ 1020763 w 754"/>
                <a:gd name="T3" fmla="*/ 0 h 445"/>
                <a:gd name="T4" fmla="*/ 1020763 w 754"/>
                <a:gd name="T5" fmla="*/ 706438 h 445"/>
                <a:gd name="T6" fmla="*/ 1196975 w 754"/>
                <a:gd name="T7" fmla="*/ 706438 h 4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4" h="445">
                  <a:moveTo>
                    <a:pt x="0" y="0"/>
                  </a:moveTo>
                  <a:lnTo>
                    <a:pt x="643" y="0"/>
                  </a:lnTo>
                  <a:lnTo>
                    <a:pt x="643" y="445"/>
                  </a:lnTo>
                  <a:lnTo>
                    <a:pt x="754" y="445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9" name="Freeform 51"/>
            <p:cNvSpPr>
              <a:spLocks/>
            </p:cNvSpPr>
            <p:nvPr/>
          </p:nvSpPr>
          <p:spPr bwMode="auto">
            <a:xfrm>
              <a:off x="3789363" y="3954463"/>
              <a:ext cx="1196975" cy="896937"/>
            </a:xfrm>
            <a:custGeom>
              <a:avLst/>
              <a:gdLst>
                <a:gd name="T0" fmla="*/ 0 w 754"/>
                <a:gd name="T1" fmla="*/ 0 h 565"/>
                <a:gd name="T2" fmla="*/ 866775 w 754"/>
                <a:gd name="T3" fmla="*/ 0 h 565"/>
                <a:gd name="T4" fmla="*/ 866775 w 754"/>
                <a:gd name="T5" fmla="*/ 896937 h 565"/>
                <a:gd name="T6" fmla="*/ 1196975 w 754"/>
                <a:gd name="T7" fmla="*/ 896937 h 5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4" h="565">
                  <a:moveTo>
                    <a:pt x="0" y="0"/>
                  </a:moveTo>
                  <a:lnTo>
                    <a:pt x="546" y="0"/>
                  </a:lnTo>
                  <a:lnTo>
                    <a:pt x="546" y="565"/>
                  </a:lnTo>
                  <a:lnTo>
                    <a:pt x="754" y="565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0" name="Freeform 52"/>
            <p:cNvSpPr>
              <a:spLocks/>
            </p:cNvSpPr>
            <p:nvPr/>
          </p:nvSpPr>
          <p:spPr bwMode="auto">
            <a:xfrm>
              <a:off x="4111625" y="3692525"/>
              <a:ext cx="892175" cy="1363663"/>
            </a:xfrm>
            <a:custGeom>
              <a:avLst/>
              <a:gdLst>
                <a:gd name="T0" fmla="*/ 0 w 562"/>
                <a:gd name="T1" fmla="*/ 0 h 859"/>
                <a:gd name="T2" fmla="*/ 0 w 562"/>
                <a:gd name="T3" fmla="*/ 1363663 h 859"/>
                <a:gd name="T4" fmla="*/ 892175 w 562"/>
                <a:gd name="T5" fmla="*/ 1363663 h 8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2" h="859">
                  <a:moveTo>
                    <a:pt x="0" y="0"/>
                  </a:moveTo>
                  <a:lnTo>
                    <a:pt x="0" y="859"/>
                  </a:lnTo>
                  <a:lnTo>
                    <a:pt x="562" y="859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1" name="Freeform 53"/>
            <p:cNvSpPr>
              <a:spLocks/>
            </p:cNvSpPr>
            <p:nvPr/>
          </p:nvSpPr>
          <p:spPr bwMode="auto">
            <a:xfrm>
              <a:off x="3959225" y="3954463"/>
              <a:ext cx="1038225" cy="1225550"/>
            </a:xfrm>
            <a:custGeom>
              <a:avLst/>
              <a:gdLst>
                <a:gd name="T0" fmla="*/ 0 w 654"/>
                <a:gd name="T1" fmla="*/ 0 h 772"/>
                <a:gd name="T2" fmla="*/ 0 w 654"/>
                <a:gd name="T3" fmla="*/ 1225550 h 772"/>
                <a:gd name="T4" fmla="*/ 1038225 w 654"/>
                <a:gd name="T5" fmla="*/ 1225550 h 7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54" h="772">
                  <a:moveTo>
                    <a:pt x="0" y="0"/>
                  </a:moveTo>
                  <a:lnTo>
                    <a:pt x="0" y="772"/>
                  </a:lnTo>
                  <a:lnTo>
                    <a:pt x="654" y="772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2" name="Line 54"/>
            <p:cNvSpPr>
              <a:spLocks noChangeShapeType="1"/>
            </p:cNvSpPr>
            <p:nvPr/>
          </p:nvSpPr>
          <p:spPr bwMode="auto">
            <a:xfrm>
              <a:off x="3959225" y="4522788"/>
              <a:ext cx="102235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3" name="Line 55"/>
            <p:cNvSpPr>
              <a:spLocks noChangeShapeType="1"/>
            </p:cNvSpPr>
            <p:nvPr/>
          </p:nvSpPr>
          <p:spPr bwMode="auto">
            <a:xfrm>
              <a:off x="4111625" y="4727575"/>
              <a:ext cx="83978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4" name="Freeform 56"/>
            <p:cNvSpPr>
              <a:spLocks/>
            </p:cNvSpPr>
            <p:nvPr/>
          </p:nvSpPr>
          <p:spPr bwMode="auto">
            <a:xfrm>
              <a:off x="4906963" y="4040188"/>
              <a:ext cx="228600" cy="190500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90500 h 69"/>
                <a:gd name="T4" fmla="*/ 132202 w 83"/>
                <a:gd name="T5" fmla="*/ 190500 h 69"/>
                <a:gd name="T6" fmla="*/ 228600 w 83"/>
                <a:gd name="T7" fmla="*/ 96630 h 69"/>
                <a:gd name="T8" fmla="*/ 134957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3"/>
                    <a:pt x="83" y="35"/>
                  </a:cubicBezTo>
                  <a:cubicBezTo>
                    <a:pt x="83" y="16"/>
                    <a:pt x="68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Freeform 57"/>
            <p:cNvSpPr>
              <a:spLocks/>
            </p:cNvSpPr>
            <p:nvPr/>
          </p:nvSpPr>
          <p:spPr bwMode="auto">
            <a:xfrm>
              <a:off x="4906963" y="4365625"/>
              <a:ext cx="228600" cy="190500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90500 h 69"/>
                <a:gd name="T4" fmla="*/ 132202 w 83"/>
                <a:gd name="T5" fmla="*/ 190500 h 69"/>
                <a:gd name="T6" fmla="*/ 228600 w 83"/>
                <a:gd name="T7" fmla="*/ 96630 h 69"/>
                <a:gd name="T8" fmla="*/ 134957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4"/>
                    <a:pt x="83" y="35"/>
                  </a:cubicBezTo>
                  <a:cubicBezTo>
                    <a:pt x="83" y="16"/>
                    <a:pt x="68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Freeform 58"/>
            <p:cNvSpPr>
              <a:spLocks/>
            </p:cNvSpPr>
            <p:nvPr/>
          </p:nvSpPr>
          <p:spPr bwMode="auto">
            <a:xfrm>
              <a:off x="4906963" y="4694238"/>
              <a:ext cx="228600" cy="190500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90500 h 69"/>
                <a:gd name="T4" fmla="*/ 132202 w 83"/>
                <a:gd name="T5" fmla="*/ 190500 h 69"/>
                <a:gd name="T6" fmla="*/ 228600 w 83"/>
                <a:gd name="T7" fmla="*/ 96630 h 69"/>
                <a:gd name="T8" fmla="*/ 134957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4"/>
                    <a:pt x="83" y="35"/>
                  </a:cubicBezTo>
                  <a:cubicBezTo>
                    <a:pt x="83" y="16"/>
                    <a:pt x="68" y="1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7" name="Freeform 59"/>
            <p:cNvSpPr>
              <a:spLocks/>
            </p:cNvSpPr>
            <p:nvPr/>
          </p:nvSpPr>
          <p:spPr bwMode="auto">
            <a:xfrm>
              <a:off x="4906963" y="5022850"/>
              <a:ext cx="228600" cy="190500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90500 h 69"/>
                <a:gd name="T4" fmla="*/ 132202 w 83"/>
                <a:gd name="T5" fmla="*/ 190500 h 69"/>
                <a:gd name="T6" fmla="*/ 228600 w 83"/>
                <a:gd name="T7" fmla="*/ 96630 h 69"/>
                <a:gd name="T8" fmla="*/ 134957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4"/>
                    <a:pt x="83" y="35"/>
                  </a:cubicBezTo>
                  <a:cubicBezTo>
                    <a:pt x="83" y="16"/>
                    <a:pt x="68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Freeform 60"/>
            <p:cNvSpPr>
              <a:spLocks/>
            </p:cNvSpPr>
            <p:nvPr/>
          </p:nvSpPr>
          <p:spPr bwMode="auto">
            <a:xfrm>
              <a:off x="6275388" y="4594225"/>
              <a:ext cx="242887" cy="190500"/>
            </a:xfrm>
            <a:custGeom>
              <a:avLst/>
              <a:gdLst>
                <a:gd name="T0" fmla="*/ 2760 w 88"/>
                <a:gd name="T1" fmla="*/ 184978 h 69"/>
                <a:gd name="T2" fmla="*/ 27601 w 88"/>
                <a:gd name="T3" fmla="*/ 91109 h 69"/>
                <a:gd name="T4" fmla="*/ 2760 w 88"/>
                <a:gd name="T5" fmla="*/ 2761 h 69"/>
                <a:gd name="T6" fmla="*/ 0 w 88"/>
                <a:gd name="T7" fmla="*/ 0 h 69"/>
                <a:gd name="T8" fmla="*/ 80042 w 88"/>
                <a:gd name="T9" fmla="*/ 0 h 69"/>
                <a:gd name="T10" fmla="*/ 242887 w 88"/>
                <a:gd name="T11" fmla="*/ 91109 h 69"/>
                <a:gd name="T12" fmla="*/ 240127 w 88"/>
                <a:gd name="T13" fmla="*/ 96630 h 69"/>
                <a:gd name="T14" fmla="*/ 80042 w 88"/>
                <a:gd name="T15" fmla="*/ 190500 h 69"/>
                <a:gd name="T16" fmla="*/ 0 w 88"/>
                <a:gd name="T17" fmla="*/ 190500 h 69"/>
                <a:gd name="T18" fmla="*/ 2760 w 88"/>
                <a:gd name="T19" fmla="*/ 184978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" h="69">
                  <a:moveTo>
                    <a:pt x="1" y="67"/>
                  </a:moveTo>
                  <a:cubicBezTo>
                    <a:pt x="7" y="57"/>
                    <a:pt x="10" y="45"/>
                    <a:pt x="10" y="33"/>
                  </a:cubicBezTo>
                  <a:cubicBezTo>
                    <a:pt x="10" y="22"/>
                    <a:pt x="7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3" y="0"/>
                    <a:pt x="75" y="13"/>
                    <a:pt x="88" y="33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5" y="56"/>
                    <a:pt x="53" y="69"/>
                    <a:pt x="29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67"/>
                    <a:pt x="1" y="67"/>
                    <a:pt x="1" y="67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Freeform 61"/>
            <p:cNvSpPr>
              <a:spLocks/>
            </p:cNvSpPr>
            <p:nvPr/>
          </p:nvSpPr>
          <p:spPr bwMode="auto">
            <a:xfrm>
              <a:off x="4308475" y="3609975"/>
              <a:ext cx="131763" cy="168275"/>
            </a:xfrm>
            <a:custGeom>
              <a:avLst/>
              <a:gdLst>
                <a:gd name="T0" fmla="*/ 0 w 83"/>
                <a:gd name="T1" fmla="*/ 0 h 106"/>
                <a:gd name="T2" fmla="*/ 0 w 83"/>
                <a:gd name="T3" fmla="*/ 168275 h 106"/>
                <a:gd name="T4" fmla="*/ 131763 w 83"/>
                <a:gd name="T5" fmla="*/ 82550 h 106"/>
                <a:gd name="T6" fmla="*/ 0 w 83"/>
                <a:gd name="T7" fmla="*/ 0 h 106"/>
                <a:gd name="T8" fmla="*/ 0 w 83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106">
                  <a:moveTo>
                    <a:pt x="0" y="0"/>
                  </a:moveTo>
                  <a:lnTo>
                    <a:pt x="0" y="106"/>
                  </a:lnTo>
                  <a:lnTo>
                    <a:pt x="83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0" name="Oval 62"/>
            <p:cNvSpPr>
              <a:spLocks noChangeArrowheads="1"/>
            </p:cNvSpPr>
            <p:nvPr/>
          </p:nvSpPr>
          <p:spPr bwMode="auto">
            <a:xfrm>
              <a:off x="4440238" y="3663950"/>
              <a:ext cx="55562" cy="55563"/>
            </a:xfrm>
            <a:prstGeom prst="ellipse">
              <a:avLst/>
            </a:prstGeom>
            <a:solidFill>
              <a:srgbClr val="D9F1F7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91" name="Freeform 63"/>
            <p:cNvSpPr>
              <a:spLocks/>
            </p:cNvSpPr>
            <p:nvPr/>
          </p:nvSpPr>
          <p:spPr bwMode="auto">
            <a:xfrm>
              <a:off x="4308475" y="3871913"/>
              <a:ext cx="131763" cy="171450"/>
            </a:xfrm>
            <a:custGeom>
              <a:avLst/>
              <a:gdLst>
                <a:gd name="T0" fmla="*/ 0 w 83"/>
                <a:gd name="T1" fmla="*/ 0 h 108"/>
                <a:gd name="T2" fmla="*/ 0 w 83"/>
                <a:gd name="T3" fmla="*/ 171450 h 108"/>
                <a:gd name="T4" fmla="*/ 131763 w 83"/>
                <a:gd name="T5" fmla="*/ 82550 h 108"/>
                <a:gd name="T6" fmla="*/ 0 w 83"/>
                <a:gd name="T7" fmla="*/ 0 h 108"/>
                <a:gd name="T8" fmla="*/ 0 w 83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108">
                  <a:moveTo>
                    <a:pt x="0" y="0"/>
                  </a:moveTo>
                  <a:lnTo>
                    <a:pt x="0" y="108"/>
                  </a:lnTo>
                  <a:lnTo>
                    <a:pt x="83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2" name="Oval 64"/>
            <p:cNvSpPr>
              <a:spLocks noChangeArrowheads="1"/>
            </p:cNvSpPr>
            <p:nvPr/>
          </p:nvSpPr>
          <p:spPr bwMode="auto">
            <a:xfrm>
              <a:off x="4440238" y="3927475"/>
              <a:ext cx="55562" cy="53975"/>
            </a:xfrm>
            <a:prstGeom prst="ellipse">
              <a:avLst/>
            </a:prstGeom>
            <a:solidFill>
              <a:srgbClr val="D9F1F7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93" name="Oval 65"/>
            <p:cNvSpPr>
              <a:spLocks noChangeArrowheads="1"/>
            </p:cNvSpPr>
            <p:nvPr/>
          </p:nvSpPr>
          <p:spPr bwMode="auto">
            <a:xfrm>
              <a:off x="4095750" y="3675063"/>
              <a:ext cx="33338" cy="33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94" name="Oval 66"/>
            <p:cNvSpPr>
              <a:spLocks noChangeArrowheads="1"/>
            </p:cNvSpPr>
            <p:nvPr/>
          </p:nvSpPr>
          <p:spPr bwMode="auto">
            <a:xfrm>
              <a:off x="3943350" y="3938588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95" name="Oval 67"/>
            <p:cNvSpPr>
              <a:spLocks noChangeArrowheads="1"/>
            </p:cNvSpPr>
            <p:nvPr/>
          </p:nvSpPr>
          <p:spPr bwMode="auto">
            <a:xfrm>
              <a:off x="3943350" y="4506913"/>
              <a:ext cx="33338" cy="33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96" name="Oval 68"/>
            <p:cNvSpPr>
              <a:spLocks noChangeArrowheads="1"/>
            </p:cNvSpPr>
            <p:nvPr/>
          </p:nvSpPr>
          <p:spPr bwMode="auto">
            <a:xfrm>
              <a:off x="4095750" y="4710113"/>
              <a:ext cx="33338" cy="33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97" name="Oval 69"/>
            <p:cNvSpPr>
              <a:spLocks noChangeArrowheads="1"/>
            </p:cNvSpPr>
            <p:nvPr/>
          </p:nvSpPr>
          <p:spPr bwMode="auto">
            <a:xfrm>
              <a:off x="4638675" y="4181475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98" name="Oval 70"/>
            <p:cNvSpPr>
              <a:spLocks noChangeArrowheads="1"/>
            </p:cNvSpPr>
            <p:nvPr/>
          </p:nvSpPr>
          <p:spPr bwMode="auto">
            <a:xfrm>
              <a:off x="4792663" y="4056063"/>
              <a:ext cx="33337" cy="33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99" name="Rectangle 71"/>
            <p:cNvSpPr>
              <a:spLocks noChangeArrowheads="1"/>
            </p:cNvSpPr>
            <p:nvPr/>
          </p:nvSpPr>
          <p:spPr bwMode="auto">
            <a:xfrm>
              <a:off x="3695700" y="3638550"/>
              <a:ext cx="4969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00" name="Rectangle 72"/>
            <p:cNvSpPr>
              <a:spLocks noChangeArrowheads="1"/>
            </p:cNvSpPr>
            <p:nvPr/>
          </p:nvSpPr>
          <p:spPr bwMode="auto">
            <a:xfrm>
              <a:off x="3744913" y="3678238"/>
              <a:ext cx="320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5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01" name="Rectangle 73"/>
            <p:cNvSpPr>
              <a:spLocks noChangeArrowheads="1"/>
            </p:cNvSpPr>
            <p:nvPr/>
          </p:nvSpPr>
          <p:spPr bwMode="auto">
            <a:xfrm>
              <a:off x="4872038" y="3578225"/>
              <a:ext cx="30457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Decoder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02" name="Rectangle 74"/>
            <p:cNvSpPr>
              <a:spLocks noChangeArrowheads="1"/>
            </p:cNvSpPr>
            <p:nvPr/>
          </p:nvSpPr>
          <p:spPr bwMode="auto">
            <a:xfrm>
              <a:off x="3695700" y="3906838"/>
              <a:ext cx="4969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03" name="Rectangle 75"/>
            <p:cNvSpPr>
              <a:spLocks noChangeArrowheads="1"/>
            </p:cNvSpPr>
            <p:nvPr/>
          </p:nvSpPr>
          <p:spPr bwMode="auto">
            <a:xfrm>
              <a:off x="3744913" y="3946525"/>
              <a:ext cx="320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5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04" name="Rectangle 76"/>
            <p:cNvSpPr>
              <a:spLocks noChangeArrowheads="1"/>
            </p:cNvSpPr>
            <p:nvPr/>
          </p:nvSpPr>
          <p:spPr bwMode="auto">
            <a:xfrm>
              <a:off x="6672263" y="4641850"/>
              <a:ext cx="6412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Y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05" name="Rectangle 77"/>
            <p:cNvSpPr>
              <a:spLocks noChangeArrowheads="1"/>
            </p:cNvSpPr>
            <p:nvPr/>
          </p:nvSpPr>
          <p:spPr bwMode="auto">
            <a:xfrm>
              <a:off x="2152650" y="2455863"/>
              <a:ext cx="3143250" cy="3811587"/>
            </a:xfrm>
            <a:prstGeom prst="rect">
              <a:avLst/>
            </a:prstGeom>
            <a:solidFill>
              <a:srgbClr val="D9F1F7"/>
            </a:solidFill>
            <a:ln w="14288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06" name="Rectangle 78"/>
            <p:cNvSpPr>
              <a:spLocks noChangeArrowheads="1"/>
            </p:cNvSpPr>
            <p:nvPr/>
          </p:nvSpPr>
          <p:spPr bwMode="auto">
            <a:xfrm>
              <a:off x="6018213" y="3090863"/>
              <a:ext cx="2271712" cy="3336925"/>
            </a:xfrm>
            <a:prstGeom prst="rect">
              <a:avLst/>
            </a:prstGeom>
            <a:solidFill>
              <a:srgbClr val="D9F1F7"/>
            </a:solidFill>
            <a:ln w="14288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07" name="Freeform 79"/>
            <p:cNvSpPr>
              <a:spLocks/>
            </p:cNvSpPr>
            <p:nvPr/>
          </p:nvSpPr>
          <p:spPr bwMode="auto">
            <a:xfrm>
              <a:off x="3946525" y="3887788"/>
              <a:ext cx="741363" cy="0"/>
            </a:xfrm>
            <a:custGeom>
              <a:avLst/>
              <a:gdLst>
                <a:gd name="T0" fmla="*/ 0 w 467"/>
                <a:gd name="T1" fmla="*/ 741363 w 467"/>
                <a:gd name="T2" fmla="*/ 0 w 467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467">
                  <a:moveTo>
                    <a:pt x="0" y="0"/>
                  </a:move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8" name="Line 80"/>
            <p:cNvSpPr>
              <a:spLocks noChangeShapeType="1"/>
            </p:cNvSpPr>
            <p:nvPr/>
          </p:nvSpPr>
          <p:spPr bwMode="auto">
            <a:xfrm>
              <a:off x="3946525" y="3887788"/>
              <a:ext cx="74136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9" name="Freeform 81"/>
            <p:cNvSpPr>
              <a:spLocks/>
            </p:cNvSpPr>
            <p:nvPr/>
          </p:nvSpPr>
          <p:spPr bwMode="auto">
            <a:xfrm>
              <a:off x="4298950" y="3609975"/>
              <a:ext cx="339725" cy="0"/>
            </a:xfrm>
            <a:custGeom>
              <a:avLst/>
              <a:gdLst>
                <a:gd name="T0" fmla="*/ 0 w 214"/>
                <a:gd name="T1" fmla="*/ 339725 w 214"/>
                <a:gd name="T2" fmla="*/ 0 w 21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4">
                  <a:moveTo>
                    <a:pt x="0" y="0"/>
                  </a:moveTo>
                  <a:lnTo>
                    <a:pt x="2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0" name="Line 82"/>
            <p:cNvSpPr>
              <a:spLocks noChangeShapeType="1"/>
            </p:cNvSpPr>
            <p:nvPr/>
          </p:nvSpPr>
          <p:spPr bwMode="auto">
            <a:xfrm>
              <a:off x="4298950" y="3609975"/>
              <a:ext cx="33972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1" name="Line 83"/>
            <p:cNvSpPr>
              <a:spLocks noChangeShapeType="1"/>
            </p:cNvSpPr>
            <p:nvPr/>
          </p:nvSpPr>
          <p:spPr bwMode="auto">
            <a:xfrm flipH="1">
              <a:off x="7912100" y="4997450"/>
              <a:ext cx="53022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2" name="Freeform 84"/>
            <p:cNvSpPr>
              <a:spLocks/>
            </p:cNvSpPr>
            <p:nvPr/>
          </p:nvSpPr>
          <p:spPr bwMode="auto">
            <a:xfrm>
              <a:off x="6638925" y="3894138"/>
              <a:ext cx="1074738" cy="965200"/>
            </a:xfrm>
            <a:custGeom>
              <a:avLst/>
              <a:gdLst>
                <a:gd name="T0" fmla="*/ 1074738 w 677"/>
                <a:gd name="T1" fmla="*/ 965200 h 608"/>
                <a:gd name="T2" fmla="*/ 836613 w 677"/>
                <a:gd name="T3" fmla="*/ 965200 h 608"/>
                <a:gd name="T4" fmla="*/ 836613 w 677"/>
                <a:gd name="T5" fmla="*/ 0 h 608"/>
                <a:gd name="T6" fmla="*/ 0 w 677"/>
                <a:gd name="T7" fmla="*/ 0 h 6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7" h="608">
                  <a:moveTo>
                    <a:pt x="677" y="608"/>
                  </a:moveTo>
                  <a:lnTo>
                    <a:pt x="527" y="608"/>
                  </a:lnTo>
                  <a:lnTo>
                    <a:pt x="527" y="0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3" name="Freeform 85"/>
            <p:cNvSpPr>
              <a:spLocks/>
            </p:cNvSpPr>
            <p:nvPr/>
          </p:nvSpPr>
          <p:spPr bwMode="auto">
            <a:xfrm>
              <a:off x="6638925" y="5138738"/>
              <a:ext cx="1074738" cy="965200"/>
            </a:xfrm>
            <a:custGeom>
              <a:avLst/>
              <a:gdLst>
                <a:gd name="T0" fmla="*/ 1074738 w 677"/>
                <a:gd name="T1" fmla="*/ 0 h 608"/>
                <a:gd name="T2" fmla="*/ 836613 w 677"/>
                <a:gd name="T3" fmla="*/ 0 h 608"/>
                <a:gd name="T4" fmla="*/ 836613 w 677"/>
                <a:gd name="T5" fmla="*/ 965200 h 608"/>
                <a:gd name="T6" fmla="*/ 0 w 677"/>
                <a:gd name="T7" fmla="*/ 965200 h 6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7" h="608">
                  <a:moveTo>
                    <a:pt x="677" y="0"/>
                  </a:moveTo>
                  <a:lnTo>
                    <a:pt x="527" y="0"/>
                  </a:lnTo>
                  <a:lnTo>
                    <a:pt x="527" y="608"/>
                  </a:lnTo>
                  <a:lnTo>
                    <a:pt x="0" y="608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4" name="Freeform 86"/>
            <p:cNvSpPr>
              <a:spLocks/>
            </p:cNvSpPr>
            <p:nvPr/>
          </p:nvSpPr>
          <p:spPr bwMode="auto">
            <a:xfrm>
              <a:off x="6637338" y="4624388"/>
              <a:ext cx="1092200" cy="331787"/>
            </a:xfrm>
            <a:custGeom>
              <a:avLst/>
              <a:gdLst>
                <a:gd name="T0" fmla="*/ 1092200 w 688"/>
                <a:gd name="T1" fmla="*/ 331787 h 209"/>
                <a:gd name="T2" fmla="*/ 468313 w 688"/>
                <a:gd name="T3" fmla="*/ 331787 h 209"/>
                <a:gd name="T4" fmla="*/ 468313 w 688"/>
                <a:gd name="T5" fmla="*/ 0 h 209"/>
                <a:gd name="T6" fmla="*/ 0 w 688"/>
                <a:gd name="T7" fmla="*/ 0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209">
                  <a:moveTo>
                    <a:pt x="688" y="209"/>
                  </a:moveTo>
                  <a:lnTo>
                    <a:pt x="295" y="209"/>
                  </a:lnTo>
                  <a:lnTo>
                    <a:pt x="295" y="0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5" name="Freeform 87"/>
            <p:cNvSpPr>
              <a:spLocks/>
            </p:cNvSpPr>
            <p:nvPr/>
          </p:nvSpPr>
          <p:spPr bwMode="auto">
            <a:xfrm>
              <a:off x="6637338" y="5045075"/>
              <a:ext cx="1092200" cy="322263"/>
            </a:xfrm>
            <a:custGeom>
              <a:avLst/>
              <a:gdLst>
                <a:gd name="T0" fmla="*/ 1092200 w 688"/>
                <a:gd name="T1" fmla="*/ 0 h 203"/>
                <a:gd name="T2" fmla="*/ 468313 w 688"/>
                <a:gd name="T3" fmla="*/ 0 h 203"/>
                <a:gd name="T4" fmla="*/ 468313 w 688"/>
                <a:gd name="T5" fmla="*/ 322263 h 203"/>
                <a:gd name="T6" fmla="*/ 0 w 688"/>
                <a:gd name="T7" fmla="*/ 322263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203">
                  <a:moveTo>
                    <a:pt x="688" y="0"/>
                  </a:moveTo>
                  <a:lnTo>
                    <a:pt x="295" y="0"/>
                  </a:lnTo>
                  <a:lnTo>
                    <a:pt x="295" y="203"/>
                  </a:lnTo>
                  <a:lnTo>
                    <a:pt x="0" y="203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6" name="Line 88"/>
            <p:cNvSpPr>
              <a:spLocks noChangeShapeType="1"/>
            </p:cNvSpPr>
            <p:nvPr/>
          </p:nvSpPr>
          <p:spPr bwMode="auto">
            <a:xfrm>
              <a:off x="4975225" y="3752850"/>
              <a:ext cx="146526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7" name="Line 89"/>
            <p:cNvSpPr>
              <a:spLocks noChangeShapeType="1"/>
            </p:cNvSpPr>
            <p:nvPr/>
          </p:nvSpPr>
          <p:spPr bwMode="auto">
            <a:xfrm>
              <a:off x="4975225" y="4484688"/>
              <a:ext cx="146526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8" name="Line 90"/>
            <p:cNvSpPr>
              <a:spLocks noChangeShapeType="1"/>
            </p:cNvSpPr>
            <p:nvPr/>
          </p:nvSpPr>
          <p:spPr bwMode="auto">
            <a:xfrm>
              <a:off x="4975225" y="5226050"/>
              <a:ext cx="146526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9" name="Line 91"/>
            <p:cNvSpPr>
              <a:spLocks noChangeShapeType="1"/>
            </p:cNvSpPr>
            <p:nvPr/>
          </p:nvSpPr>
          <p:spPr bwMode="auto">
            <a:xfrm>
              <a:off x="4975225" y="5964238"/>
              <a:ext cx="146526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0" name="Line 92"/>
            <p:cNvSpPr>
              <a:spLocks noChangeShapeType="1"/>
            </p:cNvSpPr>
            <p:nvPr/>
          </p:nvSpPr>
          <p:spPr bwMode="auto">
            <a:xfrm>
              <a:off x="5875338" y="4029075"/>
              <a:ext cx="50165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1" name="Line 93"/>
            <p:cNvSpPr>
              <a:spLocks noChangeShapeType="1"/>
            </p:cNvSpPr>
            <p:nvPr/>
          </p:nvSpPr>
          <p:spPr bwMode="auto">
            <a:xfrm>
              <a:off x="5875338" y="4762500"/>
              <a:ext cx="50165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2" name="Line 94"/>
            <p:cNvSpPr>
              <a:spLocks noChangeShapeType="1"/>
            </p:cNvSpPr>
            <p:nvPr/>
          </p:nvSpPr>
          <p:spPr bwMode="auto">
            <a:xfrm>
              <a:off x="5875338" y="5505450"/>
              <a:ext cx="50165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3" name="Line 95"/>
            <p:cNvSpPr>
              <a:spLocks noChangeShapeType="1"/>
            </p:cNvSpPr>
            <p:nvPr/>
          </p:nvSpPr>
          <p:spPr bwMode="auto">
            <a:xfrm>
              <a:off x="5875338" y="6242050"/>
              <a:ext cx="50165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4" name="Freeform 96"/>
            <p:cNvSpPr>
              <a:spLocks/>
            </p:cNvSpPr>
            <p:nvPr/>
          </p:nvSpPr>
          <p:spPr bwMode="auto">
            <a:xfrm>
              <a:off x="1995488" y="2754313"/>
              <a:ext cx="2695575" cy="1589087"/>
            </a:xfrm>
            <a:custGeom>
              <a:avLst/>
              <a:gdLst>
                <a:gd name="T0" fmla="*/ 0 w 1698"/>
                <a:gd name="T1" fmla="*/ 0 h 1001"/>
                <a:gd name="T2" fmla="*/ 2303463 w 1698"/>
                <a:gd name="T3" fmla="*/ 0 h 1001"/>
                <a:gd name="T4" fmla="*/ 2303463 w 1698"/>
                <a:gd name="T5" fmla="*/ 1589087 h 1001"/>
                <a:gd name="T6" fmla="*/ 2695575 w 1698"/>
                <a:gd name="T7" fmla="*/ 1589087 h 10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8" h="1001">
                  <a:moveTo>
                    <a:pt x="0" y="0"/>
                  </a:moveTo>
                  <a:lnTo>
                    <a:pt x="1451" y="0"/>
                  </a:lnTo>
                  <a:lnTo>
                    <a:pt x="1451" y="1001"/>
                  </a:lnTo>
                  <a:lnTo>
                    <a:pt x="1698" y="1001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5" name="Freeform 97"/>
            <p:cNvSpPr>
              <a:spLocks/>
            </p:cNvSpPr>
            <p:nvPr/>
          </p:nvSpPr>
          <p:spPr bwMode="auto">
            <a:xfrm>
              <a:off x="1995488" y="3346450"/>
              <a:ext cx="2695575" cy="2017713"/>
            </a:xfrm>
            <a:custGeom>
              <a:avLst/>
              <a:gdLst>
                <a:gd name="T0" fmla="*/ 0 w 1698"/>
                <a:gd name="T1" fmla="*/ 0 h 1271"/>
                <a:gd name="T2" fmla="*/ 1951038 w 1698"/>
                <a:gd name="T3" fmla="*/ 0 h 1271"/>
                <a:gd name="T4" fmla="*/ 1951038 w 1698"/>
                <a:gd name="T5" fmla="*/ 2017713 h 1271"/>
                <a:gd name="T6" fmla="*/ 2695575 w 1698"/>
                <a:gd name="T7" fmla="*/ 2017713 h 12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8" h="1271">
                  <a:moveTo>
                    <a:pt x="0" y="0"/>
                  </a:moveTo>
                  <a:lnTo>
                    <a:pt x="1229" y="0"/>
                  </a:lnTo>
                  <a:lnTo>
                    <a:pt x="1229" y="1271"/>
                  </a:lnTo>
                  <a:lnTo>
                    <a:pt x="1698" y="1271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6" name="Freeform 98"/>
            <p:cNvSpPr>
              <a:spLocks/>
            </p:cNvSpPr>
            <p:nvPr/>
          </p:nvSpPr>
          <p:spPr bwMode="auto">
            <a:xfrm>
              <a:off x="2724150" y="2754313"/>
              <a:ext cx="2003425" cy="3068637"/>
            </a:xfrm>
            <a:custGeom>
              <a:avLst/>
              <a:gdLst>
                <a:gd name="T0" fmla="*/ 0 w 1262"/>
                <a:gd name="T1" fmla="*/ 0 h 1933"/>
                <a:gd name="T2" fmla="*/ 0 w 1262"/>
                <a:gd name="T3" fmla="*/ 3068637 h 1933"/>
                <a:gd name="T4" fmla="*/ 2003425 w 1262"/>
                <a:gd name="T5" fmla="*/ 3068637 h 19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2" h="1933">
                  <a:moveTo>
                    <a:pt x="0" y="0"/>
                  </a:moveTo>
                  <a:lnTo>
                    <a:pt x="0" y="1933"/>
                  </a:lnTo>
                  <a:lnTo>
                    <a:pt x="1262" y="1933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7" name="Freeform 99"/>
            <p:cNvSpPr>
              <a:spLocks/>
            </p:cNvSpPr>
            <p:nvPr/>
          </p:nvSpPr>
          <p:spPr bwMode="auto">
            <a:xfrm>
              <a:off x="2384425" y="3346450"/>
              <a:ext cx="2332038" cy="2755900"/>
            </a:xfrm>
            <a:custGeom>
              <a:avLst/>
              <a:gdLst>
                <a:gd name="T0" fmla="*/ 0 w 1469"/>
                <a:gd name="T1" fmla="*/ 0 h 1736"/>
                <a:gd name="T2" fmla="*/ 0 w 1469"/>
                <a:gd name="T3" fmla="*/ 2755900 h 1736"/>
                <a:gd name="T4" fmla="*/ 2332038 w 1469"/>
                <a:gd name="T5" fmla="*/ 2755900 h 17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69" h="1736">
                  <a:moveTo>
                    <a:pt x="0" y="0"/>
                  </a:moveTo>
                  <a:lnTo>
                    <a:pt x="0" y="1736"/>
                  </a:lnTo>
                  <a:lnTo>
                    <a:pt x="1469" y="1736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8" name="Line 100"/>
            <p:cNvSpPr>
              <a:spLocks noChangeShapeType="1"/>
            </p:cNvSpPr>
            <p:nvPr/>
          </p:nvSpPr>
          <p:spPr bwMode="auto">
            <a:xfrm>
              <a:off x="2384425" y="4622800"/>
              <a:ext cx="229552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9" name="Line 101"/>
            <p:cNvSpPr>
              <a:spLocks noChangeShapeType="1"/>
            </p:cNvSpPr>
            <p:nvPr/>
          </p:nvSpPr>
          <p:spPr bwMode="auto">
            <a:xfrm>
              <a:off x="2724150" y="5086350"/>
              <a:ext cx="188912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0" name="Freeform 102"/>
            <p:cNvSpPr>
              <a:spLocks/>
            </p:cNvSpPr>
            <p:nvPr/>
          </p:nvSpPr>
          <p:spPr bwMode="auto">
            <a:xfrm>
              <a:off x="6283325" y="3678238"/>
              <a:ext cx="514350" cy="428625"/>
            </a:xfrm>
            <a:custGeom>
              <a:avLst/>
              <a:gdLst>
                <a:gd name="T0" fmla="*/ 0 w 186"/>
                <a:gd name="T1" fmla="*/ 0 h 155"/>
                <a:gd name="T2" fmla="*/ 0 w 186"/>
                <a:gd name="T3" fmla="*/ 428625 h 155"/>
                <a:gd name="T4" fmla="*/ 298655 w 186"/>
                <a:gd name="T5" fmla="*/ 425860 h 155"/>
                <a:gd name="T6" fmla="*/ 514350 w 186"/>
                <a:gd name="T7" fmla="*/ 215695 h 155"/>
                <a:gd name="T8" fmla="*/ 304185 w 186"/>
                <a:gd name="T9" fmla="*/ 0 h 155"/>
                <a:gd name="T10" fmla="*/ 0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0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50" y="154"/>
                    <a:pt x="186" y="120"/>
                    <a:pt x="186" y="78"/>
                  </a:cubicBezTo>
                  <a:cubicBezTo>
                    <a:pt x="186" y="35"/>
                    <a:pt x="152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1" name="Freeform 103"/>
            <p:cNvSpPr>
              <a:spLocks/>
            </p:cNvSpPr>
            <p:nvPr/>
          </p:nvSpPr>
          <p:spPr bwMode="auto">
            <a:xfrm>
              <a:off x="6283325" y="4410075"/>
              <a:ext cx="514350" cy="427038"/>
            </a:xfrm>
            <a:custGeom>
              <a:avLst/>
              <a:gdLst>
                <a:gd name="T0" fmla="*/ 0 w 186"/>
                <a:gd name="T1" fmla="*/ 0 h 155"/>
                <a:gd name="T2" fmla="*/ 0 w 186"/>
                <a:gd name="T3" fmla="*/ 427038 h 155"/>
                <a:gd name="T4" fmla="*/ 298655 w 186"/>
                <a:gd name="T5" fmla="*/ 427038 h 155"/>
                <a:gd name="T6" fmla="*/ 514350 w 186"/>
                <a:gd name="T7" fmla="*/ 214897 h 155"/>
                <a:gd name="T8" fmla="*/ 304185 w 186"/>
                <a:gd name="T9" fmla="*/ 0 h 155"/>
                <a:gd name="T10" fmla="*/ 0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0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0" y="155"/>
                    <a:pt x="186" y="121"/>
                    <a:pt x="186" y="78"/>
                  </a:cubicBezTo>
                  <a:cubicBezTo>
                    <a:pt x="186" y="36"/>
                    <a:pt x="152" y="1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2" name="Freeform 104"/>
            <p:cNvSpPr>
              <a:spLocks/>
            </p:cNvSpPr>
            <p:nvPr/>
          </p:nvSpPr>
          <p:spPr bwMode="auto">
            <a:xfrm>
              <a:off x="6283325" y="5153025"/>
              <a:ext cx="514350" cy="427038"/>
            </a:xfrm>
            <a:custGeom>
              <a:avLst/>
              <a:gdLst>
                <a:gd name="T0" fmla="*/ 0 w 186"/>
                <a:gd name="T1" fmla="*/ 0 h 155"/>
                <a:gd name="T2" fmla="*/ 0 w 186"/>
                <a:gd name="T3" fmla="*/ 427038 h 155"/>
                <a:gd name="T4" fmla="*/ 298655 w 186"/>
                <a:gd name="T5" fmla="*/ 427038 h 155"/>
                <a:gd name="T6" fmla="*/ 514350 w 186"/>
                <a:gd name="T7" fmla="*/ 214897 h 155"/>
                <a:gd name="T8" fmla="*/ 304185 w 186"/>
                <a:gd name="T9" fmla="*/ 0 h 155"/>
                <a:gd name="T10" fmla="*/ 0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0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0" y="155"/>
                    <a:pt x="186" y="120"/>
                    <a:pt x="186" y="78"/>
                  </a:cubicBezTo>
                  <a:cubicBezTo>
                    <a:pt x="186" y="35"/>
                    <a:pt x="152" y="1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3" name="Freeform 105"/>
            <p:cNvSpPr>
              <a:spLocks/>
            </p:cNvSpPr>
            <p:nvPr/>
          </p:nvSpPr>
          <p:spPr bwMode="auto">
            <a:xfrm>
              <a:off x="6283325" y="5889625"/>
              <a:ext cx="514350" cy="427038"/>
            </a:xfrm>
            <a:custGeom>
              <a:avLst/>
              <a:gdLst>
                <a:gd name="T0" fmla="*/ 0 w 186"/>
                <a:gd name="T1" fmla="*/ 0 h 155"/>
                <a:gd name="T2" fmla="*/ 0 w 186"/>
                <a:gd name="T3" fmla="*/ 427038 h 155"/>
                <a:gd name="T4" fmla="*/ 298655 w 186"/>
                <a:gd name="T5" fmla="*/ 427038 h 155"/>
                <a:gd name="T6" fmla="*/ 514350 w 186"/>
                <a:gd name="T7" fmla="*/ 214897 h 155"/>
                <a:gd name="T8" fmla="*/ 304185 w 186"/>
                <a:gd name="T9" fmla="*/ 0 h 155"/>
                <a:gd name="T10" fmla="*/ 0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0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0" y="155"/>
                    <a:pt x="186" y="121"/>
                    <a:pt x="186" y="78"/>
                  </a:cubicBezTo>
                  <a:cubicBezTo>
                    <a:pt x="186" y="36"/>
                    <a:pt x="152" y="1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4" name="Freeform 106"/>
            <p:cNvSpPr>
              <a:spLocks/>
            </p:cNvSpPr>
            <p:nvPr/>
          </p:nvSpPr>
          <p:spPr bwMode="auto">
            <a:xfrm>
              <a:off x="4511675" y="3535363"/>
              <a:ext cx="512763" cy="427037"/>
            </a:xfrm>
            <a:custGeom>
              <a:avLst/>
              <a:gdLst>
                <a:gd name="T0" fmla="*/ 2757 w 186"/>
                <a:gd name="T1" fmla="*/ 0 h 155"/>
                <a:gd name="T2" fmla="*/ 0 w 186"/>
                <a:gd name="T3" fmla="*/ 427037 h 155"/>
                <a:gd name="T4" fmla="*/ 297733 w 186"/>
                <a:gd name="T5" fmla="*/ 427037 h 155"/>
                <a:gd name="T6" fmla="*/ 512763 w 186"/>
                <a:gd name="T7" fmla="*/ 217651 h 155"/>
                <a:gd name="T8" fmla="*/ 303247 w 186"/>
                <a:gd name="T9" fmla="*/ 0 h 155"/>
                <a:gd name="T10" fmla="*/ 2757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1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1" y="155"/>
                    <a:pt x="186" y="121"/>
                    <a:pt x="186" y="79"/>
                  </a:cubicBezTo>
                  <a:cubicBezTo>
                    <a:pt x="186" y="36"/>
                    <a:pt x="152" y="1"/>
                    <a:pt x="11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5" name="Freeform 107"/>
            <p:cNvSpPr>
              <a:spLocks/>
            </p:cNvSpPr>
            <p:nvPr/>
          </p:nvSpPr>
          <p:spPr bwMode="auto">
            <a:xfrm>
              <a:off x="4511675" y="4268788"/>
              <a:ext cx="512763" cy="428625"/>
            </a:xfrm>
            <a:custGeom>
              <a:avLst/>
              <a:gdLst>
                <a:gd name="T0" fmla="*/ 2757 w 186"/>
                <a:gd name="T1" fmla="*/ 0 h 155"/>
                <a:gd name="T2" fmla="*/ 0 w 186"/>
                <a:gd name="T3" fmla="*/ 428625 h 155"/>
                <a:gd name="T4" fmla="*/ 297733 w 186"/>
                <a:gd name="T5" fmla="*/ 428625 h 155"/>
                <a:gd name="T6" fmla="*/ 512763 w 186"/>
                <a:gd name="T7" fmla="*/ 215695 h 155"/>
                <a:gd name="T8" fmla="*/ 303247 w 186"/>
                <a:gd name="T9" fmla="*/ 0 h 155"/>
                <a:gd name="T10" fmla="*/ 2757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1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1" y="155"/>
                    <a:pt x="186" y="121"/>
                    <a:pt x="186" y="78"/>
                  </a:cubicBezTo>
                  <a:cubicBezTo>
                    <a:pt x="186" y="36"/>
                    <a:pt x="152" y="1"/>
                    <a:pt x="11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6" name="Freeform 108"/>
            <p:cNvSpPr>
              <a:spLocks/>
            </p:cNvSpPr>
            <p:nvPr/>
          </p:nvSpPr>
          <p:spPr bwMode="auto">
            <a:xfrm>
              <a:off x="4511675" y="5011738"/>
              <a:ext cx="512763" cy="427037"/>
            </a:xfrm>
            <a:custGeom>
              <a:avLst/>
              <a:gdLst>
                <a:gd name="T0" fmla="*/ 2757 w 186"/>
                <a:gd name="T1" fmla="*/ 0 h 155"/>
                <a:gd name="T2" fmla="*/ 0 w 186"/>
                <a:gd name="T3" fmla="*/ 427037 h 155"/>
                <a:gd name="T4" fmla="*/ 297733 w 186"/>
                <a:gd name="T5" fmla="*/ 424282 h 155"/>
                <a:gd name="T6" fmla="*/ 512763 w 186"/>
                <a:gd name="T7" fmla="*/ 214896 h 155"/>
                <a:gd name="T8" fmla="*/ 303247 w 186"/>
                <a:gd name="T9" fmla="*/ 0 h 155"/>
                <a:gd name="T10" fmla="*/ 2757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1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51" y="154"/>
                    <a:pt x="186" y="120"/>
                    <a:pt x="186" y="78"/>
                  </a:cubicBezTo>
                  <a:cubicBezTo>
                    <a:pt x="186" y="35"/>
                    <a:pt x="152" y="1"/>
                    <a:pt x="11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7" name="Freeform 109"/>
            <p:cNvSpPr>
              <a:spLocks/>
            </p:cNvSpPr>
            <p:nvPr/>
          </p:nvSpPr>
          <p:spPr bwMode="auto">
            <a:xfrm>
              <a:off x="4511675" y="5748338"/>
              <a:ext cx="512763" cy="428625"/>
            </a:xfrm>
            <a:custGeom>
              <a:avLst/>
              <a:gdLst>
                <a:gd name="T0" fmla="*/ 2757 w 186"/>
                <a:gd name="T1" fmla="*/ 0 h 155"/>
                <a:gd name="T2" fmla="*/ 0 w 186"/>
                <a:gd name="T3" fmla="*/ 428625 h 155"/>
                <a:gd name="T4" fmla="*/ 297733 w 186"/>
                <a:gd name="T5" fmla="*/ 428625 h 155"/>
                <a:gd name="T6" fmla="*/ 512763 w 186"/>
                <a:gd name="T7" fmla="*/ 215695 h 155"/>
                <a:gd name="T8" fmla="*/ 303247 w 186"/>
                <a:gd name="T9" fmla="*/ 0 h 155"/>
                <a:gd name="T10" fmla="*/ 2757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1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1" y="155"/>
                    <a:pt x="186" y="121"/>
                    <a:pt x="186" y="78"/>
                  </a:cubicBezTo>
                  <a:cubicBezTo>
                    <a:pt x="186" y="36"/>
                    <a:pt x="152" y="1"/>
                    <a:pt x="11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8" name="Freeform 110"/>
            <p:cNvSpPr>
              <a:spLocks/>
            </p:cNvSpPr>
            <p:nvPr/>
          </p:nvSpPr>
          <p:spPr bwMode="auto">
            <a:xfrm>
              <a:off x="7591425" y="4784725"/>
              <a:ext cx="546100" cy="428625"/>
            </a:xfrm>
            <a:custGeom>
              <a:avLst/>
              <a:gdLst>
                <a:gd name="T0" fmla="*/ 5516 w 198"/>
                <a:gd name="T1" fmla="*/ 417564 h 155"/>
                <a:gd name="T2" fmla="*/ 60678 w 198"/>
                <a:gd name="T3" fmla="*/ 204634 h 155"/>
                <a:gd name="T4" fmla="*/ 11032 w 198"/>
                <a:gd name="T5" fmla="*/ 8296 h 155"/>
                <a:gd name="T6" fmla="*/ 2758 w 198"/>
                <a:gd name="T7" fmla="*/ 0 h 155"/>
                <a:gd name="T8" fmla="*/ 179275 w 198"/>
                <a:gd name="T9" fmla="*/ 0 h 155"/>
                <a:gd name="T10" fmla="*/ 546100 w 198"/>
                <a:gd name="T11" fmla="*/ 207399 h 155"/>
                <a:gd name="T12" fmla="*/ 543342 w 198"/>
                <a:gd name="T13" fmla="*/ 221226 h 155"/>
                <a:gd name="T14" fmla="*/ 179275 w 198"/>
                <a:gd name="T15" fmla="*/ 428625 h 155"/>
                <a:gd name="T16" fmla="*/ 0 w 198"/>
                <a:gd name="T17" fmla="*/ 428625 h 155"/>
                <a:gd name="T18" fmla="*/ 5516 w 198"/>
                <a:gd name="T19" fmla="*/ 417564 h 1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8" h="155">
                  <a:moveTo>
                    <a:pt x="2" y="151"/>
                  </a:moveTo>
                  <a:cubicBezTo>
                    <a:pt x="15" y="127"/>
                    <a:pt x="22" y="101"/>
                    <a:pt x="22" y="74"/>
                  </a:cubicBezTo>
                  <a:cubicBezTo>
                    <a:pt x="22" y="50"/>
                    <a:pt x="16" y="25"/>
                    <a:pt x="4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19" y="0"/>
                    <a:pt x="170" y="28"/>
                    <a:pt x="198" y="75"/>
                  </a:cubicBezTo>
                  <a:cubicBezTo>
                    <a:pt x="197" y="80"/>
                    <a:pt x="197" y="80"/>
                    <a:pt x="197" y="80"/>
                  </a:cubicBezTo>
                  <a:cubicBezTo>
                    <a:pt x="169" y="127"/>
                    <a:pt x="119" y="155"/>
                    <a:pt x="65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" y="151"/>
                    <a:pt x="2" y="151"/>
                    <a:pt x="2" y="151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9" name="Freeform 111"/>
            <p:cNvSpPr>
              <a:spLocks/>
            </p:cNvSpPr>
            <p:nvPr/>
          </p:nvSpPr>
          <p:spPr bwMode="auto">
            <a:xfrm>
              <a:off x="3165475" y="2565400"/>
              <a:ext cx="300038" cy="384175"/>
            </a:xfrm>
            <a:custGeom>
              <a:avLst/>
              <a:gdLst>
                <a:gd name="T0" fmla="*/ 0 w 189"/>
                <a:gd name="T1" fmla="*/ 0 h 242"/>
                <a:gd name="T2" fmla="*/ 0 w 189"/>
                <a:gd name="T3" fmla="*/ 384175 h 242"/>
                <a:gd name="T4" fmla="*/ 300038 w 189"/>
                <a:gd name="T5" fmla="*/ 188913 h 242"/>
                <a:gd name="T6" fmla="*/ 0 w 189"/>
                <a:gd name="T7" fmla="*/ 0 h 242"/>
                <a:gd name="T8" fmla="*/ 0 w 189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" h="242">
                  <a:moveTo>
                    <a:pt x="0" y="0"/>
                  </a:moveTo>
                  <a:lnTo>
                    <a:pt x="0" y="242"/>
                  </a:lnTo>
                  <a:lnTo>
                    <a:pt x="189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0" name="Oval 112"/>
            <p:cNvSpPr>
              <a:spLocks noChangeArrowheads="1"/>
            </p:cNvSpPr>
            <p:nvPr/>
          </p:nvSpPr>
          <p:spPr bwMode="auto">
            <a:xfrm>
              <a:off x="3465513" y="2690813"/>
              <a:ext cx="125412" cy="123825"/>
            </a:xfrm>
            <a:prstGeom prst="ellipse">
              <a:avLst/>
            </a:prstGeom>
            <a:solidFill>
              <a:srgbClr val="D9F1F7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41" name="Freeform 113"/>
            <p:cNvSpPr>
              <a:spLocks/>
            </p:cNvSpPr>
            <p:nvPr/>
          </p:nvSpPr>
          <p:spPr bwMode="auto">
            <a:xfrm>
              <a:off x="3165475" y="3159125"/>
              <a:ext cx="300038" cy="384175"/>
            </a:xfrm>
            <a:custGeom>
              <a:avLst/>
              <a:gdLst>
                <a:gd name="T0" fmla="*/ 0 w 189"/>
                <a:gd name="T1" fmla="*/ 0 h 242"/>
                <a:gd name="T2" fmla="*/ 0 w 189"/>
                <a:gd name="T3" fmla="*/ 384175 h 242"/>
                <a:gd name="T4" fmla="*/ 300038 w 189"/>
                <a:gd name="T5" fmla="*/ 187325 h 242"/>
                <a:gd name="T6" fmla="*/ 0 w 189"/>
                <a:gd name="T7" fmla="*/ 0 h 242"/>
                <a:gd name="T8" fmla="*/ 0 w 189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" h="242">
                  <a:moveTo>
                    <a:pt x="0" y="0"/>
                  </a:moveTo>
                  <a:lnTo>
                    <a:pt x="0" y="242"/>
                  </a:lnTo>
                  <a:lnTo>
                    <a:pt x="189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2" name="Oval 114"/>
            <p:cNvSpPr>
              <a:spLocks noChangeArrowheads="1"/>
            </p:cNvSpPr>
            <p:nvPr/>
          </p:nvSpPr>
          <p:spPr bwMode="auto">
            <a:xfrm>
              <a:off x="3465513" y="3282950"/>
              <a:ext cx="125412" cy="125413"/>
            </a:xfrm>
            <a:prstGeom prst="ellipse">
              <a:avLst/>
            </a:prstGeom>
            <a:solidFill>
              <a:srgbClr val="D9F1F7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43" name="Oval 115"/>
            <p:cNvSpPr>
              <a:spLocks noChangeArrowheads="1"/>
            </p:cNvSpPr>
            <p:nvPr/>
          </p:nvSpPr>
          <p:spPr bwMode="auto">
            <a:xfrm>
              <a:off x="2684463" y="2714625"/>
              <a:ext cx="74612" cy="74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44" name="Oval 116"/>
            <p:cNvSpPr>
              <a:spLocks noChangeArrowheads="1"/>
            </p:cNvSpPr>
            <p:nvPr/>
          </p:nvSpPr>
          <p:spPr bwMode="auto">
            <a:xfrm>
              <a:off x="2346325" y="3308350"/>
              <a:ext cx="73025" cy="74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45" name="Oval 117"/>
            <p:cNvSpPr>
              <a:spLocks noChangeArrowheads="1"/>
            </p:cNvSpPr>
            <p:nvPr/>
          </p:nvSpPr>
          <p:spPr bwMode="auto">
            <a:xfrm>
              <a:off x="2346325" y="4586288"/>
              <a:ext cx="73025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46" name="Oval 118"/>
            <p:cNvSpPr>
              <a:spLocks noChangeArrowheads="1"/>
            </p:cNvSpPr>
            <p:nvPr/>
          </p:nvSpPr>
          <p:spPr bwMode="auto">
            <a:xfrm>
              <a:off x="2684463" y="5046663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47" name="Oval 119"/>
            <p:cNvSpPr>
              <a:spLocks noChangeArrowheads="1"/>
            </p:cNvSpPr>
            <p:nvPr/>
          </p:nvSpPr>
          <p:spPr bwMode="auto">
            <a:xfrm>
              <a:off x="3910013" y="3852863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48" name="Oval 120"/>
            <p:cNvSpPr>
              <a:spLocks noChangeArrowheads="1"/>
            </p:cNvSpPr>
            <p:nvPr/>
          </p:nvSpPr>
          <p:spPr bwMode="auto">
            <a:xfrm>
              <a:off x="4260850" y="3573463"/>
              <a:ext cx="74613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49" name="Rectangle 121"/>
            <p:cNvSpPr>
              <a:spLocks noChangeArrowheads="1"/>
            </p:cNvSpPr>
            <p:nvPr/>
          </p:nvSpPr>
          <p:spPr bwMode="auto">
            <a:xfrm>
              <a:off x="1790700" y="2640013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50" name="Rectangle 122"/>
            <p:cNvSpPr>
              <a:spLocks noChangeArrowheads="1"/>
            </p:cNvSpPr>
            <p:nvPr/>
          </p:nvSpPr>
          <p:spPr bwMode="auto">
            <a:xfrm>
              <a:off x="1900238" y="273208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51" name="Rectangle 123"/>
            <p:cNvSpPr>
              <a:spLocks noChangeArrowheads="1"/>
            </p:cNvSpPr>
            <p:nvPr/>
          </p:nvSpPr>
          <p:spPr bwMode="auto">
            <a:xfrm>
              <a:off x="4435475" y="2503488"/>
              <a:ext cx="69570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Decoder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52" name="Rectangle 124"/>
            <p:cNvSpPr>
              <a:spLocks noChangeArrowheads="1"/>
            </p:cNvSpPr>
            <p:nvPr/>
          </p:nvSpPr>
          <p:spPr bwMode="auto">
            <a:xfrm>
              <a:off x="6081713" y="3121025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4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53" name="Rectangle 125"/>
            <p:cNvSpPr>
              <a:spLocks noChangeArrowheads="1"/>
            </p:cNvSpPr>
            <p:nvPr/>
          </p:nvSpPr>
          <p:spPr bwMode="auto">
            <a:xfrm>
              <a:off x="6230938" y="3121025"/>
              <a:ext cx="2067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 dirty="0">
                  <a:solidFill>
                    <a:srgbClr val="000000"/>
                  </a:solidFill>
                  <a:latin typeface="MathematicalPi 1" pitchFamily="82" charset="0"/>
                  <a:ea typeface="宋体" pitchFamily="2" charset="-122"/>
                </a:rPr>
                <a:t>×</a:t>
              </a:r>
              <a:endParaRPr lang="en-US" altLang="zh-CN" u="none" baseline="0" dirty="0">
                <a:ea typeface="宋体" pitchFamily="2" charset="-122"/>
              </a:endParaRPr>
            </a:p>
          </p:txBody>
        </p:sp>
        <p:sp>
          <p:nvSpPr>
            <p:cNvPr id="44154" name="Rectangle 126"/>
            <p:cNvSpPr>
              <a:spLocks noChangeArrowheads="1"/>
            </p:cNvSpPr>
            <p:nvPr/>
          </p:nvSpPr>
          <p:spPr bwMode="auto">
            <a:xfrm>
              <a:off x="6396038" y="3121025"/>
              <a:ext cx="101297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600" u="none" baseline="0" dirty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 </a:t>
              </a:r>
              <a:r>
                <a:rPr lang="en-US" altLang="zh-CN" sz="1600" u="none" baseline="0" dirty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2 AND-OR</a:t>
              </a:r>
              <a:endParaRPr lang="en-US" altLang="zh-CN" u="none" baseline="0" dirty="0">
                <a:ea typeface="宋体" pitchFamily="2" charset="-122"/>
              </a:endParaRPr>
            </a:p>
          </p:txBody>
        </p:sp>
        <p:sp>
          <p:nvSpPr>
            <p:cNvPr id="44155" name="Rectangle 127"/>
            <p:cNvSpPr>
              <a:spLocks noChangeArrowheads="1"/>
            </p:cNvSpPr>
            <p:nvPr/>
          </p:nvSpPr>
          <p:spPr bwMode="auto">
            <a:xfrm>
              <a:off x="1790700" y="3246438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56" name="Rectangle 128"/>
            <p:cNvSpPr>
              <a:spLocks noChangeArrowheads="1"/>
            </p:cNvSpPr>
            <p:nvPr/>
          </p:nvSpPr>
          <p:spPr bwMode="auto">
            <a:xfrm>
              <a:off x="1900238" y="333533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57" name="Rectangle 129"/>
            <p:cNvSpPr>
              <a:spLocks noChangeArrowheads="1"/>
            </p:cNvSpPr>
            <p:nvPr/>
          </p:nvSpPr>
          <p:spPr bwMode="auto">
            <a:xfrm>
              <a:off x="8485188" y="4900613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Y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58" name="Rectangle 130"/>
            <p:cNvSpPr>
              <a:spLocks noChangeArrowheads="1"/>
            </p:cNvSpPr>
            <p:nvPr/>
          </p:nvSpPr>
          <p:spPr bwMode="auto">
            <a:xfrm>
              <a:off x="5695950" y="5397500"/>
              <a:ext cx="689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59" name="Rectangle 131"/>
            <p:cNvSpPr>
              <a:spLocks noChangeArrowheads="1"/>
            </p:cNvSpPr>
            <p:nvPr/>
          </p:nvSpPr>
          <p:spPr bwMode="auto">
            <a:xfrm>
              <a:off x="5773738" y="548640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2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60" name="Rectangle 132"/>
            <p:cNvSpPr>
              <a:spLocks noChangeArrowheads="1"/>
            </p:cNvSpPr>
            <p:nvPr/>
          </p:nvSpPr>
          <p:spPr bwMode="auto">
            <a:xfrm>
              <a:off x="5695950" y="6138863"/>
              <a:ext cx="689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61" name="Rectangle 133"/>
            <p:cNvSpPr>
              <a:spLocks noChangeArrowheads="1"/>
            </p:cNvSpPr>
            <p:nvPr/>
          </p:nvSpPr>
          <p:spPr bwMode="auto">
            <a:xfrm>
              <a:off x="5773738" y="622935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3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62" name="Rectangle 134"/>
            <p:cNvSpPr>
              <a:spLocks noChangeArrowheads="1"/>
            </p:cNvSpPr>
            <p:nvPr/>
          </p:nvSpPr>
          <p:spPr bwMode="auto">
            <a:xfrm>
              <a:off x="5719763" y="4649788"/>
              <a:ext cx="689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63" name="Rectangle 135"/>
            <p:cNvSpPr>
              <a:spLocks noChangeArrowheads="1"/>
            </p:cNvSpPr>
            <p:nvPr/>
          </p:nvSpPr>
          <p:spPr bwMode="auto">
            <a:xfrm>
              <a:off x="5795963" y="473868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64" name="Rectangle 136"/>
            <p:cNvSpPr>
              <a:spLocks noChangeArrowheads="1"/>
            </p:cNvSpPr>
            <p:nvPr/>
          </p:nvSpPr>
          <p:spPr bwMode="auto">
            <a:xfrm>
              <a:off x="5708650" y="3921125"/>
              <a:ext cx="689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65" name="Rectangle 137"/>
            <p:cNvSpPr>
              <a:spLocks noChangeArrowheads="1"/>
            </p:cNvSpPr>
            <p:nvPr/>
          </p:nvSpPr>
          <p:spPr bwMode="auto">
            <a:xfrm>
              <a:off x="5784850" y="4010025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 u="none" baseline="0"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4    </a:t>
            </a:r>
            <a:fld id="{E0E33B8E-C248-4AE1-BB0C-134A6CA88ED4}" type="slidenum">
              <a:rPr lang="en-US" altLang="zh-CN" sz="1600" u="none" baseline="0"/>
              <a:pPr/>
              <a:t>34</a:t>
            </a:fld>
            <a:endParaRPr lang="en-US" altLang="zh-CN" sz="1600" u="none" baseline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3" y="0"/>
            <a:ext cx="8255000" cy="1020763"/>
          </a:xfrm>
        </p:spPr>
        <p:txBody>
          <a:bodyPr/>
          <a:lstStyle/>
          <a:p>
            <a:r>
              <a:rPr lang="en-US" altLang="zh-CN" sz="4000">
                <a:ea typeface="宋体" pitchFamily="2" charset="-122"/>
              </a:rPr>
              <a:t>Example: 64-to-1-line Multiplexer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7772400" cy="1014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6-to-2</a:t>
            </a:r>
            <a:r>
              <a:rPr lang="en-US" altLang="zh-CN" sz="2800" baseline="30000">
                <a:ea typeface="宋体" pitchFamily="2" charset="-122"/>
              </a:rPr>
              <a:t>6</a:t>
            </a:r>
            <a:r>
              <a:rPr lang="en-US" altLang="zh-CN" sz="2800">
                <a:ea typeface="宋体" pitchFamily="2" charset="-122"/>
              </a:rPr>
              <a:t>-line decoder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2</a:t>
            </a:r>
            <a:r>
              <a:rPr lang="en-US" altLang="zh-CN" sz="2800" baseline="30000">
                <a:ea typeface="宋体" pitchFamily="2" charset="-122"/>
              </a:rPr>
              <a:t>6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>
                <a:latin typeface="Symbol" pitchFamily="18" charset="2"/>
                <a:ea typeface="宋体" pitchFamily="2" charset="-122"/>
              </a:rPr>
              <a:t>×</a:t>
            </a:r>
            <a:r>
              <a:rPr lang="en-US" altLang="zh-CN" sz="2800">
                <a:ea typeface="宋体" pitchFamily="2" charset="-122"/>
              </a:rPr>
              <a:t> 2 AND-OR</a:t>
            </a:r>
            <a:endParaRPr lang="zh-CN" altLang="en-US" sz="2800">
              <a:ea typeface="宋体" pitchFamily="2" charset="-122"/>
            </a:endParaRP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320925"/>
            <a:ext cx="6272213" cy="434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20552369-75A5-4DD7-92E1-775005F2B7C8}" type="slidenum">
              <a:rPr lang="en-US" altLang="zh-CN" sz="1600" u="none" baseline="0"/>
              <a:pPr/>
              <a:t>35</a:t>
            </a:fld>
            <a:endParaRPr lang="en-US" altLang="zh-CN" sz="1600" u="none" baseline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Multiplexer Width Expansion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174750"/>
            <a:ext cx="7772400" cy="5027613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Select “vectors of bits” instead of “bits”</a:t>
            </a:r>
          </a:p>
          <a:p>
            <a:r>
              <a:rPr lang="en-US" altLang="zh-CN" sz="2800" dirty="0">
                <a:ea typeface="宋体" pitchFamily="2" charset="-122"/>
              </a:rPr>
              <a:t>Use multiple copies of 2</a:t>
            </a:r>
            <a:r>
              <a:rPr lang="en-US" altLang="zh-CN" i="1" baseline="30000" dirty="0">
                <a:ea typeface="宋体" pitchFamily="2" charset="-122"/>
              </a:rPr>
              <a:t>n </a:t>
            </a:r>
            <a:r>
              <a:rPr lang="en-US" altLang="zh-CN" sz="2800" dirty="0">
                <a:latin typeface="Symbol" pitchFamily="18" charset="2"/>
                <a:ea typeface="宋体" pitchFamily="2" charset="-122"/>
              </a:rPr>
              <a:t>×</a:t>
            </a:r>
            <a:r>
              <a:rPr lang="en-US" altLang="zh-CN" sz="2800" dirty="0">
                <a:ea typeface="宋体" pitchFamily="2" charset="-122"/>
              </a:rPr>
              <a:t> 2 AND-OR in parallel</a:t>
            </a:r>
          </a:p>
          <a:p>
            <a:r>
              <a:rPr lang="en-US" altLang="zh-CN" sz="2800" dirty="0">
                <a:ea typeface="宋体" pitchFamily="2" charset="-122"/>
              </a:rPr>
              <a:t>Example: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4-to-1-line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quad multi-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 err="1">
                <a:ea typeface="宋体" pitchFamily="2" charset="-122"/>
              </a:rPr>
              <a:t>plexer</a:t>
            </a:r>
            <a:endParaRPr lang="en-US" altLang="zh-CN" sz="2800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2050" name="AutoShape 5"/>
          <p:cNvSpPr>
            <a:spLocks noChangeAspect="1" noChangeArrowheads="1"/>
          </p:cNvSpPr>
          <p:nvPr/>
        </p:nvSpPr>
        <p:spPr bwMode="auto">
          <a:xfrm>
            <a:off x="3027363" y="2195513"/>
            <a:ext cx="5476875" cy="43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AutoShape 155"/>
          <p:cNvSpPr>
            <a:spLocks noChangeAspect="1" noChangeArrowheads="1"/>
          </p:cNvSpPr>
          <p:nvPr/>
        </p:nvSpPr>
        <p:spPr bwMode="auto">
          <a:xfrm>
            <a:off x="3027363" y="2195513"/>
            <a:ext cx="5476875" cy="43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358" name="Picture 1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46" y="2195513"/>
            <a:ext cx="547687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1716BCE5-7711-4248-B6A6-2745DA91436E}" type="slidenum">
              <a:rPr lang="en-US" altLang="zh-CN" sz="1600" u="none" baseline="0"/>
              <a:pPr/>
              <a:t>36</a:t>
            </a:fld>
            <a:endParaRPr lang="en-US" altLang="zh-CN" sz="1600" u="none" baseline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3" y="0"/>
            <a:ext cx="8229600" cy="1020763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Other Selection Implementations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Three-state logic in place of AND-OR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Gate input cost = 18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46085" name="Group 199"/>
          <p:cNvGrpSpPr>
            <a:grpSpLocks/>
          </p:cNvGrpSpPr>
          <p:nvPr/>
        </p:nvGrpSpPr>
        <p:grpSpPr bwMode="auto">
          <a:xfrm>
            <a:off x="1130300" y="2025650"/>
            <a:ext cx="6230938" cy="3611563"/>
            <a:chOff x="712" y="1276"/>
            <a:chExt cx="3925" cy="2275"/>
          </a:xfrm>
        </p:grpSpPr>
        <p:sp>
          <p:nvSpPr>
            <p:cNvPr id="46086" name="Freeform 115"/>
            <p:cNvSpPr>
              <a:spLocks/>
            </p:cNvSpPr>
            <p:nvPr/>
          </p:nvSpPr>
          <p:spPr bwMode="auto">
            <a:xfrm>
              <a:off x="2070" y="2109"/>
              <a:ext cx="467" cy="0"/>
            </a:xfrm>
            <a:custGeom>
              <a:avLst/>
              <a:gdLst>
                <a:gd name="T0" fmla="*/ 0 w 467"/>
                <a:gd name="T1" fmla="*/ 467 w 467"/>
                <a:gd name="T2" fmla="*/ 0 w 467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467">
                  <a:moveTo>
                    <a:pt x="0" y="0"/>
                  </a:move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7" name="Line 116"/>
            <p:cNvSpPr>
              <a:spLocks noChangeShapeType="1"/>
            </p:cNvSpPr>
            <p:nvPr/>
          </p:nvSpPr>
          <p:spPr bwMode="auto">
            <a:xfrm>
              <a:off x="2070" y="2109"/>
              <a:ext cx="46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Freeform 117"/>
            <p:cNvSpPr>
              <a:spLocks/>
            </p:cNvSpPr>
            <p:nvPr/>
          </p:nvSpPr>
          <p:spPr bwMode="auto">
            <a:xfrm>
              <a:off x="2292" y="1934"/>
              <a:ext cx="214" cy="0"/>
            </a:xfrm>
            <a:custGeom>
              <a:avLst/>
              <a:gdLst>
                <a:gd name="T0" fmla="*/ 0 w 214"/>
                <a:gd name="T1" fmla="*/ 214 w 214"/>
                <a:gd name="T2" fmla="*/ 0 w 21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4">
                  <a:moveTo>
                    <a:pt x="0" y="0"/>
                  </a:moveTo>
                  <a:lnTo>
                    <a:pt x="2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Line 118"/>
            <p:cNvSpPr>
              <a:spLocks noChangeShapeType="1"/>
            </p:cNvSpPr>
            <p:nvPr/>
          </p:nvSpPr>
          <p:spPr bwMode="auto">
            <a:xfrm>
              <a:off x="2292" y="1934"/>
              <a:ext cx="21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Freeform 124"/>
            <p:cNvSpPr>
              <a:spLocks/>
            </p:cNvSpPr>
            <p:nvPr/>
          </p:nvSpPr>
          <p:spPr bwMode="auto">
            <a:xfrm>
              <a:off x="2718" y="1820"/>
              <a:ext cx="926" cy="204"/>
            </a:xfrm>
            <a:custGeom>
              <a:avLst/>
              <a:gdLst>
                <a:gd name="T0" fmla="*/ 0 w 926"/>
                <a:gd name="T1" fmla="*/ 204 h 204"/>
                <a:gd name="T2" fmla="*/ 926 w 926"/>
                <a:gd name="T3" fmla="*/ 204 h 204"/>
                <a:gd name="T4" fmla="*/ 926 w 926"/>
                <a:gd name="T5" fmla="*/ 0 h 2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26" h="204">
                  <a:moveTo>
                    <a:pt x="0" y="204"/>
                  </a:moveTo>
                  <a:lnTo>
                    <a:pt x="926" y="204"/>
                  </a:lnTo>
                  <a:lnTo>
                    <a:pt x="926" y="0"/>
                  </a:lnTo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Line 128"/>
            <p:cNvSpPr>
              <a:spLocks noChangeShapeType="1"/>
            </p:cNvSpPr>
            <p:nvPr/>
          </p:nvSpPr>
          <p:spPr bwMode="auto">
            <a:xfrm>
              <a:off x="3266" y="1767"/>
              <a:ext cx="31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Freeform 132"/>
            <p:cNvSpPr>
              <a:spLocks/>
            </p:cNvSpPr>
            <p:nvPr/>
          </p:nvSpPr>
          <p:spPr bwMode="auto">
            <a:xfrm>
              <a:off x="841" y="1395"/>
              <a:ext cx="1698" cy="1001"/>
            </a:xfrm>
            <a:custGeom>
              <a:avLst/>
              <a:gdLst>
                <a:gd name="T0" fmla="*/ 0 w 1698"/>
                <a:gd name="T1" fmla="*/ 0 h 1001"/>
                <a:gd name="T2" fmla="*/ 1451 w 1698"/>
                <a:gd name="T3" fmla="*/ 0 h 1001"/>
                <a:gd name="T4" fmla="*/ 1451 w 1698"/>
                <a:gd name="T5" fmla="*/ 1001 h 1001"/>
                <a:gd name="T6" fmla="*/ 1698 w 1698"/>
                <a:gd name="T7" fmla="*/ 1001 h 10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8" h="1001">
                  <a:moveTo>
                    <a:pt x="0" y="0"/>
                  </a:moveTo>
                  <a:lnTo>
                    <a:pt x="1451" y="0"/>
                  </a:lnTo>
                  <a:lnTo>
                    <a:pt x="1451" y="1001"/>
                  </a:lnTo>
                  <a:lnTo>
                    <a:pt x="1698" y="1001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Freeform 133"/>
            <p:cNvSpPr>
              <a:spLocks/>
            </p:cNvSpPr>
            <p:nvPr/>
          </p:nvSpPr>
          <p:spPr bwMode="auto">
            <a:xfrm>
              <a:off x="841" y="1768"/>
              <a:ext cx="1698" cy="1271"/>
            </a:xfrm>
            <a:custGeom>
              <a:avLst/>
              <a:gdLst>
                <a:gd name="T0" fmla="*/ 0 w 1698"/>
                <a:gd name="T1" fmla="*/ 0 h 1271"/>
                <a:gd name="T2" fmla="*/ 1229 w 1698"/>
                <a:gd name="T3" fmla="*/ 0 h 1271"/>
                <a:gd name="T4" fmla="*/ 1229 w 1698"/>
                <a:gd name="T5" fmla="*/ 1271 h 1271"/>
                <a:gd name="T6" fmla="*/ 1698 w 1698"/>
                <a:gd name="T7" fmla="*/ 1271 h 12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8" h="1271">
                  <a:moveTo>
                    <a:pt x="0" y="0"/>
                  </a:moveTo>
                  <a:lnTo>
                    <a:pt x="1229" y="0"/>
                  </a:lnTo>
                  <a:lnTo>
                    <a:pt x="1229" y="1271"/>
                  </a:lnTo>
                  <a:lnTo>
                    <a:pt x="1698" y="1271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Freeform 134"/>
            <p:cNvSpPr>
              <a:spLocks/>
            </p:cNvSpPr>
            <p:nvPr/>
          </p:nvSpPr>
          <p:spPr bwMode="auto">
            <a:xfrm>
              <a:off x="1300" y="1395"/>
              <a:ext cx="1262" cy="1933"/>
            </a:xfrm>
            <a:custGeom>
              <a:avLst/>
              <a:gdLst>
                <a:gd name="T0" fmla="*/ 0 w 1262"/>
                <a:gd name="T1" fmla="*/ 0 h 1933"/>
                <a:gd name="T2" fmla="*/ 0 w 1262"/>
                <a:gd name="T3" fmla="*/ 1933 h 1933"/>
                <a:gd name="T4" fmla="*/ 1262 w 1262"/>
                <a:gd name="T5" fmla="*/ 1933 h 19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2" h="1933">
                  <a:moveTo>
                    <a:pt x="0" y="0"/>
                  </a:moveTo>
                  <a:lnTo>
                    <a:pt x="0" y="1933"/>
                  </a:lnTo>
                  <a:lnTo>
                    <a:pt x="1262" y="1933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5" name="Freeform 135"/>
            <p:cNvSpPr>
              <a:spLocks/>
            </p:cNvSpPr>
            <p:nvPr/>
          </p:nvSpPr>
          <p:spPr bwMode="auto">
            <a:xfrm>
              <a:off x="1086" y="1768"/>
              <a:ext cx="1469" cy="1736"/>
            </a:xfrm>
            <a:custGeom>
              <a:avLst/>
              <a:gdLst>
                <a:gd name="T0" fmla="*/ 0 w 1469"/>
                <a:gd name="T1" fmla="*/ 0 h 1736"/>
                <a:gd name="T2" fmla="*/ 0 w 1469"/>
                <a:gd name="T3" fmla="*/ 1736 h 1736"/>
                <a:gd name="T4" fmla="*/ 1469 w 1469"/>
                <a:gd name="T5" fmla="*/ 1736 h 17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69" h="1736">
                  <a:moveTo>
                    <a:pt x="0" y="0"/>
                  </a:moveTo>
                  <a:lnTo>
                    <a:pt x="0" y="1736"/>
                  </a:lnTo>
                  <a:lnTo>
                    <a:pt x="1469" y="1736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Line 136"/>
            <p:cNvSpPr>
              <a:spLocks noChangeShapeType="1"/>
            </p:cNvSpPr>
            <p:nvPr/>
          </p:nvSpPr>
          <p:spPr bwMode="auto">
            <a:xfrm>
              <a:off x="1086" y="2572"/>
              <a:ext cx="144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Line 137"/>
            <p:cNvSpPr>
              <a:spLocks noChangeShapeType="1"/>
            </p:cNvSpPr>
            <p:nvPr/>
          </p:nvSpPr>
          <p:spPr bwMode="auto">
            <a:xfrm>
              <a:off x="1300" y="2864"/>
              <a:ext cx="119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Freeform 142"/>
            <p:cNvSpPr>
              <a:spLocks/>
            </p:cNvSpPr>
            <p:nvPr/>
          </p:nvSpPr>
          <p:spPr bwMode="auto">
            <a:xfrm>
              <a:off x="2426" y="1887"/>
              <a:ext cx="323" cy="269"/>
            </a:xfrm>
            <a:custGeom>
              <a:avLst/>
              <a:gdLst>
                <a:gd name="T0" fmla="*/ 2 w 186"/>
                <a:gd name="T1" fmla="*/ 0 h 155"/>
                <a:gd name="T2" fmla="*/ 0 w 186"/>
                <a:gd name="T3" fmla="*/ 269 h 155"/>
                <a:gd name="T4" fmla="*/ 188 w 186"/>
                <a:gd name="T5" fmla="*/ 269 h 155"/>
                <a:gd name="T6" fmla="*/ 323 w 186"/>
                <a:gd name="T7" fmla="*/ 137 h 155"/>
                <a:gd name="T8" fmla="*/ 191 w 186"/>
                <a:gd name="T9" fmla="*/ 0 h 155"/>
                <a:gd name="T10" fmla="*/ 2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1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1" y="155"/>
                    <a:pt x="186" y="121"/>
                    <a:pt x="186" y="79"/>
                  </a:cubicBezTo>
                  <a:cubicBezTo>
                    <a:pt x="186" y="36"/>
                    <a:pt x="152" y="1"/>
                    <a:pt x="11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Freeform 147"/>
            <p:cNvSpPr>
              <a:spLocks/>
            </p:cNvSpPr>
            <p:nvPr/>
          </p:nvSpPr>
          <p:spPr bwMode="auto">
            <a:xfrm>
              <a:off x="1578" y="1276"/>
              <a:ext cx="189" cy="242"/>
            </a:xfrm>
            <a:custGeom>
              <a:avLst/>
              <a:gdLst>
                <a:gd name="T0" fmla="*/ 0 w 189"/>
                <a:gd name="T1" fmla="*/ 0 h 242"/>
                <a:gd name="T2" fmla="*/ 0 w 189"/>
                <a:gd name="T3" fmla="*/ 242 h 242"/>
                <a:gd name="T4" fmla="*/ 189 w 189"/>
                <a:gd name="T5" fmla="*/ 119 h 242"/>
                <a:gd name="T6" fmla="*/ 0 w 189"/>
                <a:gd name="T7" fmla="*/ 0 h 242"/>
                <a:gd name="T8" fmla="*/ 0 w 189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" h="242">
                  <a:moveTo>
                    <a:pt x="0" y="0"/>
                  </a:moveTo>
                  <a:lnTo>
                    <a:pt x="0" y="242"/>
                  </a:lnTo>
                  <a:lnTo>
                    <a:pt x="189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Oval 148"/>
            <p:cNvSpPr>
              <a:spLocks noChangeArrowheads="1"/>
            </p:cNvSpPr>
            <p:nvPr/>
          </p:nvSpPr>
          <p:spPr bwMode="auto">
            <a:xfrm>
              <a:off x="1767" y="1355"/>
              <a:ext cx="79" cy="7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01" name="Freeform 149"/>
            <p:cNvSpPr>
              <a:spLocks/>
            </p:cNvSpPr>
            <p:nvPr/>
          </p:nvSpPr>
          <p:spPr bwMode="auto">
            <a:xfrm>
              <a:off x="1578" y="1650"/>
              <a:ext cx="189" cy="242"/>
            </a:xfrm>
            <a:custGeom>
              <a:avLst/>
              <a:gdLst>
                <a:gd name="T0" fmla="*/ 0 w 189"/>
                <a:gd name="T1" fmla="*/ 0 h 242"/>
                <a:gd name="T2" fmla="*/ 0 w 189"/>
                <a:gd name="T3" fmla="*/ 242 h 242"/>
                <a:gd name="T4" fmla="*/ 189 w 189"/>
                <a:gd name="T5" fmla="*/ 118 h 242"/>
                <a:gd name="T6" fmla="*/ 0 w 189"/>
                <a:gd name="T7" fmla="*/ 0 h 242"/>
                <a:gd name="T8" fmla="*/ 0 w 189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" h="242">
                  <a:moveTo>
                    <a:pt x="0" y="0"/>
                  </a:moveTo>
                  <a:lnTo>
                    <a:pt x="0" y="242"/>
                  </a:lnTo>
                  <a:lnTo>
                    <a:pt x="189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Oval 150"/>
            <p:cNvSpPr>
              <a:spLocks noChangeArrowheads="1"/>
            </p:cNvSpPr>
            <p:nvPr/>
          </p:nvSpPr>
          <p:spPr bwMode="auto">
            <a:xfrm>
              <a:off x="1767" y="1728"/>
              <a:ext cx="79" cy="7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03" name="Oval 151"/>
            <p:cNvSpPr>
              <a:spLocks noChangeArrowheads="1"/>
            </p:cNvSpPr>
            <p:nvPr/>
          </p:nvSpPr>
          <p:spPr bwMode="auto">
            <a:xfrm>
              <a:off x="1275" y="1370"/>
              <a:ext cx="47" cy="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04" name="Oval 152"/>
            <p:cNvSpPr>
              <a:spLocks noChangeArrowheads="1"/>
            </p:cNvSpPr>
            <p:nvPr/>
          </p:nvSpPr>
          <p:spPr bwMode="auto">
            <a:xfrm>
              <a:off x="1062" y="1744"/>
              <a:ext cx="46" cy="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05" name="Oval 154"/>
            <p:cNvSpPr>
              <a:spLocks noChangeArrowheads="1"/>
            </p:cNvSpPr>
            <p:nvPr/>
          </p:nvSpPr>
          <p:spPr bwMode="auto">
            <a:xfrm>
              <a:off x="1275" y="2839"/>
              <a:ext cx="47" cy="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06" name="Oval 155"/>
            <p:cNvSpPr>
              <a:spLocks noChangeArrowheads="1"/>
            </p:cNvSpPr>
            <p:nvPr/>
          </p:nvSpPr>
          <p:spPr bwMode="auto">
            <a:xfrm>
              <a:off x="2047" y="2087"/>
              <a:ext cx="47" cy="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07" name="Oval 156"/>
            <p:cNvSpPr>
              <a:spLocks noChangeArrowheads="1"/>
            </p:cNvSpPr>
            <p:nvPr/>
          </p:nvSpPr>
          <p:spPr bwMode="auto">
            <a:xfrm>
              <a:off x="2268" y="1911"/>
              <a:ext cx="47" cy="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08" name="Rectangle 157"/>
            <p:cNvSpPr>
              <a:spLocks noChangeArrowheads="1"/>
            </p:cNvSpPr>
            <p:nvPr/>
          </p:nvSpPr>
          <p:spPr bwMode="auto">
            <a:xfrm>
              <a:off x="712" y="132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09" name="Rectangle 158"/>
            <p:cNvSpPr>
              <a:spLocks noChangeArrowheads="1"/>
            </p:cNvSpPr>
            <p:nvPr/>
          </p:nvSpPr>
          <p:spPr bwMode="auto">
            <a:xfrm>
              <a:off x="781" y="138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10" name="Rectangle 163"/>
            <p:cNvSpPr>
              <a:spLocks noChangeArrowheads="1"/>
            </p:cNvSpPr>
            <p:nvPr/>
          </p:nvSpPr>
          <p:spPr bwMode="auto">
            <a:xfrm>
              <a:off x="712" y="170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11" name="Rectangle 164"/>
            <p:cNvSpPr>
              <a:spLocks noChangeArrowheads="1"/>
            </p:cNvSpPr>
            <p:nvPr/>
          </p:nvSpPr>
          <p:spPr bwMode="auto">
            <a:xfrm>
              <a:off x="781" y="176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12" name="Rectangle 165"/>
            <p:cNvSpPr>
              <a:spLocks noChangeArrowheads="1"/>
            </p:cNvSpPr>
            <p:nvPr/>
          </p:nvSpPr>
          <p:spPr bwMode="auto">
            <a:xfrm>
              <a:off x="4545" y="2378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Y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13" name="Rectangle 172"/>
            <p:cNvSpPr>
              <a:spLocks noChangeArrowheads="1"/>
            </p:cNvSpPr>
            <p:nvPr/>
          </p:nvSpPr>
          <p:spPr bwMode="auto">
            <a:xfrm>
              <a:off x="3161" y="1699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14" name="Rectangle 173"/>
            <p:cNvSpPr>
              <a:spLocks noChangeArrowheads="1"/>
            </p:cNvSpPr>
            <p:nvPr/>
          </p:nvSpPr>
          <p:spPr bwMode="auto">
            <a:xfrm>
              <a:off x="3209" y="1755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15" name="Freeform 174"/>
            <p:cNvSpPr>
              <a:spLocks/>
            </p:cNvSpPr>
            <p:nvPr/>
          </p:nvSpPr>
          <p:spPr bwMode="auto">
            <a:xfrm>
              <a:off x="3539" y="1635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6" name="Freeform 175"/>
            <p:cNvSpPr>
              <a:spLocks/>
            </p:cNvSpPr>
            <p:nvPr/>
          </p:nvSpPr>
          <p:spPr bwMode="auto">
            <a:xfrm>
              <a:off x="2718" y="2273"/>
              <a:ext cx="926" cy="204"/>
            </a:xfrm>
            <a:custGeom>
              <a:avLst/>
              <a:gdLst>
                <a:gd name="T0" fmla="*/ 0 w 926"/>
                <a:gd name="T1" fmla="*/ 204 h 204"/>
                <a:gd name="T2" fmla="*/ 926 w 926"/>
                <a:gd name="T3" fmla="*/ 204 h 204"/>
                <a:gd name="T4" fmla="*/ 926 w 926"/>
                <a:gd name="T5" fmla="*/ 0 h 2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26" h="204">
                  <a:moveTo>
                    <a:pt x="0" y="204"/>
                  </a:moveTo>
                  <a:lnTo>
                    <a:pt x="926" y="204"/>
                  </a:lnTo>
                  <a:lnTo>
                    <a:pt x="926" y="0"/>
                  </a:lnTo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Line 176"/>
            <p:cNvSpPr>
              <a:spLocks noChangeShapeType="1"/>
            </p:cNvSpPr>
            <p:nvPr/>
          </p:nvSpPr>
          <p:spPr bwMode="auto">
            <a:xfrm>
              <a:off x="3266" y="2220"/>
              <a:ext cx="31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Rectangle 177"/>
            <p:cNvSpPr>
              <a:spLocks noChangeArrowheads="1"/>
            </p:cNvSpPr>
            <p:nvPr/>
          </p:nvSpPr>
          <p:spPr bwMode="auto">
            <a:xfrm>
              <a:off x="3161" y="2152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19" name="Rectangle 178"/>
            <p:cNvSpPr>
              <a:spLocks noChangeArrowheads="1"/>
            </p:cNvSpPr>
            <p:nvPr/>
          </p:nvSpPr>
          <p:spPr bwMode="auto">
            <a:xfrm>
              <a:off x="3209" y="2208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20" name="Freeform 179"/>
            <p:cNvSpPr>
              <a:spLocks/>
            </p:cNvSpPr>
            <p:nvPr/>
          </p:nvSpPr>
          <p:spPr bwMode="auto">
            <a:xfrm>
              <a:off x="3539" y="2088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1" name="Freeform 180"/>
            <p:cNvSpPr>
              <a:spLocks/>
            </p:cNvSpPr>
            <p:nvPr/>
          </p:nvSpPr>
          <p:spPr bwMode="auto">
            <a:xfrm>
              <a:off x="2718" y="2746"/>
              <a:ext cx="926" cy="204"/>
            </a:xfrm>
            <a:custGeom>
              <a:avLst/>
              <a:gdLst>
                <a:gd name="T0" fmla="*/ 0 w 926"/>
                <a:gd name="T1" fmla="*/ 204 h 204"/>
                <a:gd name="T2" fmla="*/ 926 w 926"/>
                <a:gd name="T3" fmla="*/ 204 h 204"/>
                <a:gd name="T4" fmla="*/ 926 w 926"/>
                <a:gd name="T5" fmla="*/ 0 h 2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26" h="204">
                  <a:moveTo>
                    <a:pt x="0" y="204"/>
                  </a:moveTo>
                  <a:lnTo>
                    <a:pt x="926" y="204"/>
                  </a:lnTo>
                  <a:lnTo>
                    <a:pt x="926" y="0"/>
                  </a:lnTo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2" name="Line 181"/>
            <p:cNvSpPr>
              <a:spLocks noChangeShapeType="1"/>
            </p:cNvSpPr>
            <p:nvPr/>
          </p:nvSpPr>
          <p:spPr bwMode="auto">
            <a:xfrm>
              <a:off x="3266" y="2693"/>
              <a:ext cx="31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3" name="Rectangle 182"/>
            <p:cNvSpPr>
              <a:spLocks noChangeArrowheads="1"/>
            </p:cNvSpPr>
            <p:nvPr/>
          </p:nvSpPr>
          <p:spPr bwMode="auto">
            <a:xfrm>
              <a:off x="3161" y="2625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24" name="Rectangle 183"/>
            <p:cNvSpPr>
              <a:spLocks noChangeArrowheads="1"/>
            </p:cNvSpPr>
            <p:nvPr/>
          </p:nvSpPr>
          <p:spPr bwMode="auto">
            <a:xfrm>
              <a:off x="3209" y="268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2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25" name="Freeform 184"/>
            <p:cNvSpPr>
              <a:spLocks/>
            </p:cNvSpPr>
            <p:nvPr/>
          </p:nvSpPr>
          <p:spPr bwMode="auto">
            <a:xfrm>
              <a:off x="3539" y="2561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6" name="Freeform 185"/>
            <p:cNvSpPr>
              <a:spLocks/>
            </p:cNvSpPr>
            <p:nvPr/>
          </p:nvSpPr>
          <p:spPr bwMode="auto">
            <a:xfrm>
              <a:off x="2718" y="3218"/>
              <a:ext cx="926" cy="204"/>
            </a:xfrm>
            <a:custGeom>
              <a:avLst/>
              <a:gdLst>
                <a:gd name="T0" fmla="*/ 0 w 926"/>
                <a:gd name="T1" fmla="*/ 204 h 204"/>
                <a:gd name="T2" fmla="*/ 926 w 926"/>
                <a:gd name="T3" fmla="*/ 204 h 204"/>
                <a:gd name="T4" fmla="*/ 926 w 926"/>
                <a:gd name="T5" fmla="*/ 0 h 2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26" h="204">
                  <a:moveTo>
                    <a:pt x="0" y="204"/>
                  </a:moveTo>
                  <a:lnTo>
                    <a:pt x="926" y="204"/>
                  </a:lnTo>
                  <a:lnTo>
                    <a:pt x="926" y="0"/>
                  </a:lnTo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7" name="Line 186"/>
            <p:cNvSpPr>
              <a:spLocks noChangeShapeType="1"/>
            </p:cNvSpPr>
            <p:nvPr/>
          </p:nvSpPr>
          <p:spPr bwMode="auto">
            <a:xfrm>
              <a:off x="3266" y="3165"/>
              <a:ext cx="31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8" name="Rectangle 187"/>
            <p:cNvSpPr>
              <a:spLocks noChangeArrowheads="1"/>
            </p:cNvSpPr>
            <p:nvPr/>
          </p:nvSpPr>
          <p:spPr bwMode="auto">
            <a:xfrm>
              <a:off x="3161" y="3097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29" name="Rectangle 188"/>
            <p:cNvSpPr>
              <a:spLocks noChangeArrowheads="1"/>
            </p:cNvSpPr>
            <p:nvPr/>
          </p:nvSpPr>
          <p:spPr bwMode="auto">
            <a:xfrm>
              <a:off x="3209" y="3153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3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30" name="Freeform 189"/>
            <p:cNvSpPr>
              <a:spLocks/>
            </p:cNvSpPr>
            <p:nvPr/>
          </p:nvSpPr>
          <p:spPr bwMode="auto">
            <a:xfrm>
              <a:off x="3539" y="3033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1" name="Freeform 143"/>
            <p:cNvSpPr>
              <a:spLocks/>
            </p:cNvSpPr>
            <p:nvPr/>
          </p:nvSpPr>
          <p:spPr bwMode="auto">
            <a:xfrm>
              <a:off x="2426" y="2349"/>
              <a:ext cx="323" cy="270"/>
            </a:xfrm>
            <a:custGeom>
              <a:avLst/>
              <a:gdLst>
                <a:gd name="T0" fmla="*/ 2 w 186"/>
                <a:gd name="T1" fmla="*/ 0 h 155"/>
                <a:gd name="T2" fmla="*/ 0 w 186"/>
                <a:gd name="T3" fmla="*/ 270 h 155"/>
                <a:gd name="T4" fmla="*/ 188 w 186"/>
                <a:gd name="T5" fmla="*/ 270 h 155"/>
                <a:gd name="T6" fmla="*/ 323 w 186"/>
                <a:gd name="T7" fmla="*/ 136 h 155"/>
                <a:gd name="T8" fmla="*/ 191 w 186"/>
                <a:gd name="T9" fmla="*/ 0 h 155"/>
                <a:gd name="T10" fmla="*/ 2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1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1" y="155"/>
                    <a:pt x="186" y="121"/>
                    <a:pt x="186" y="78"/>
                  </a:cubicBezTo>
                  <a:cubicBezTo>
                    <a:pt x="186" y="36"/>
                    <a:pt x="152" y="1"/>
                    <a:pt x="11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2" name="Freeform 144"/>
            <p:cNvSpPr>
              <a:spLocks/>
            </p:cNvSpPr>
            <p:nvPr/>
          </p:nvSpPr>
          <p:spPr bwMode="auto">
            <a:xfrm>
              <a:off x="2426" y="2817"/>
              <a:ext cx="323" cy="269"/>
            </a:xfrm>
            <a:custGeom>
              <a:avLst/>
              <a:gdLst>
                <a:gd name="T0" fmla="*/ 2 w 186"/>
                <a:gd name="T1" fmla="*/ 0 h 155"/>
                <a:gd name="T2" fmla="*/ 0 w 186"/>
                <a:gd name="T3" fmla="*/ 269 h 155"/>
                <a:gd name="T4" fmla="*/ 188 w 186"/>
                <a:gd name="T5" fmla="*/ 267 h 155"/>
                <a:gd name="T6" fmla="*/ 323 w 186"/>
                <a:gd name="T7" fmla="*/ 135 h 155"/>
                <a:gd name="T8" fmla="*/ 191 w 186"/>
                <a:gd name="T9" fmla="*/ 0 h 155"/>
                <a:gd name="T10" fmla="*/ 2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1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51" y="154"/>
                    <a:pt x="186" y="120"/>
                    <a:pt x="186" y="78"/>
                  </a:cubicBezTo>
                  <a:cubicBezTo>
                    <a:pt x="186" y="35"/>
                    <a:pt x="152" y="1"/>
                    <a:pt x="11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3" name="Freeform 145"/>
            <p:cNvSpPr>
              <a:spLocks/>
            </p:cNvSpPr>
            <p:nvPr/>
          </p:nvSpPr>
          <p:spPr bwMode="auto">
            <a:xfrm>
              <a:off x="2426" y="3281"/>
              <a:ext cx="323" cy="270"/>
            </a:xfrm>
            <a:custGeom>
              <a:avLst/>
              <a:gdLst>
                <a:gd name="T0" fmla="*/ 2 w 186"/>
                <a:gd name="T1" fmla="*/ 0 h 155"/>
                <a:gd name="T2" fmla="*/ 0 w 186"/>
                <a:gd name="T3" fmla="*/ 270 h 155"/>
                <a:gd name="T4" fmla="*/ 188 w 186"/>
                <a:gd name="T5" fmla="*/ 270 h 155"/>
                <a:gd name="T6" fmla="*/ 323 w 186"/>
                <a:gd name="T7" fmla="*/ 136 h 155"/>
                <a:gd name="T8" fmla="*/ 191 w 186"/>
                <a:gd name="T9" fmla="*/ 0 h 155"/>
                <a:gd name="T10" fmla="*/ 2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1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1" y="155"/>
                    <a:pt x="186" y="121"/>
                    <a:pt x="186" y="78"/>
                  </a:cubicBezTo>
                  <a:cubicBezTo>
                    <a:pt x="186" y="36"/>
                    <a:pt x="152" y="1"/>
                    <a:pt x="11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6134" name="AutoShape 191"/>
            <p:cNvCxnSpPr>
              <a:cxnSpLocks noChangeShapeType="1"/>
              <a:stCxn id="46115" idx="2"/>
              <a:endCxn id="46130" idx="2"/>
            </p:cNvCxnSpPr>
            <p:nvPr/>
          </p:nvCxnSpPr>
          <p:spPr bwMode="auto">
            <a:xfrm>
              <a:off x="3743" y="1759"/>
              <a:ext cx="1" cy="1398"/>
            </a:xfrm>
            <a:prstGeom prst="bentConnector3">
              <a:avLst>
                <a:gd name="adj1" fmla="val 238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35" name="AutoShape 192"/>
            <p:cNvCxnSpPr>
              <a:cxnSpLocks noChangeShapeType="1"/>
              <a:stCxn id="46120" idx="2"/>
              <a:endCxn id="46136" idx="2"/>
            </p:cNvCxnSpPr>
            <p:nvPr/>
          </p:nvCxnSpPr>
          <p:spPr bwMode="auto">
            <a:xfrm>
              <a:off x="3743" y="2212"/>
              <a:ext cx="21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36" name="Oval 193"/>
            <p:cNvSpPr>
              <a:spLocks noChangeArrowheads="1"/>
            </p:cNvSpPr>
            <p:nvPr/>
          </p:nvSpPr>
          <p:spPr bwMode="auto">
            <a:xfrm>
              <a:off x="3957" y="2188"/>
              <a:ext cx="47" cy="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6137" name="AutoShape 194"/>
            <p:cNvCxnSpPr>
              <a:cxnSpLocks noChangeShapeType="1"/>
              <a:stCxn id="46125" idx="2"/>
              <a:endCxn id="46138" idx="2"/>
            </p:cNvCxnSpPr>
            <p:nvPr/>
          </p:nvCxnSpPr>
          <p:spPr bwMode="auto">
            <a:xfrm>
              <a:off x="3743" y="2685"/>
              <a:ext cx="21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38" name="Oval 195"/>
            <p:cNvSpPr>
              <a:spLocks noChangeArrowheads="1"/>
            </p:cNvSpPr>
            <p:nvPr/>
          </p:nvSpPr>
          <p:spPr bwMode="auto">
            <a:xfrm>
              <a:off x="3957" y="2661"/>
              <a:ext cx="47" cy="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39" name="Oval 197"/>
            <p:cNvSpPr>
              <a:spLocks noChangeArrowheads="1"/>
            </p:cNvSpPr>
            <p:nvPr/>
          </p:nvSpPr>
          <p:spPr bwMode="auto">
            <a:xfrm>
              <a:off x="3957" y="2430"/>
              <a:ext cx="47" cy="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40" name="Line 198"/>
            <p:cNvSpPr>
              <a:spLocks noChangeShapeType="1"/>
            </p:cNvSpPr>
            <p:nvPr/>
          </p:nvSpPr>
          <p:spPr bwMode="auto">
            <a:xfrm>
              <a:off x="3996" y="245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4D7E9D1D-D463-4D1D-8497-B49533DAFFF2}" type="slidenum">
              <a:rPr lang="en-US" altLang="zh-CN" sz="1600" u="none" baseline="0"/>
              <a:pPr/>
              <a:t>37</a:t>
            </a:fld>
            <a:endParaRPr lang="en-US" altLang="zh-CN" sz="1600" u="none" baseline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3" y="0"/>
            <a:ext cx="8229600" cy="1020763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Other Selection Implementations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Distributing the decoding across the three-state drivers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Gate input cost = 14 compared to 22 (or 18) for gate implementation</a:t>
            </a:r>
          </a:p>
          <a:p>
            <a:endParaRPr lang="en-US" altLang="zh-CN" dirty="0">
              <a:ea typeface="宋体" pitchFamily="2" charset="-122"/>
            </a:endParaRPr>
          </a:p>
        </p:txBody>
      </p:sp>
      <p:grpSp>
        <p:nvGrpSpPr>
          <p:cNvPr id="47109" name="Group 50"/>
          <p:cNvGrpSpPr>
            <a:grpSpLocks/>
          </p:cNvGrpSpPr>
          <p:nvPr/>
        </p:nvGrpSpPr>
        <p:grpSpPr bwMode="auto">
          <a:xfrm>
            <a:off x="1619250" y="2362200"/>
            <a:ext cx="5762625" cy="3379788"/>
            <a:chOff x="1020" y="1488"/>
            <a:chExt cx="3630" cy="2129"/>
          </a:xfrm>
        </p:grpSpPr>
        <p:sp>
          <p:nvSpPr>
            <p:cNvPr id="47110" name="AutoShape 7"/>
            <p:cNvSpPr>
              <a:spLocks noChangeAspect="1" noChangeArrowheads="1" noTextEdit="1"/>
            </p:cNvSpPr>
            <p:nvPr/>
          </p:nvSpPr>
          <p:spPr bwMode="auto">
            <a:xfrm>
              <a:off x="1022" y="1488"/>
              <a:ext cx="3628" cy="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1" name="Freeform 9"/>
            <p:cNvSpPr>
              <a:spLocks/>
            </p:cNvSpPr>
            <p:nvPr/>
          </p:nvSpPr>
          <p:spPr bwMode="auto">
            <a:xfrm>
              <a:off x="1078" y="1682"/>
              <a:ext cx="1312" cy="1741"/>
            </a:xfrm>
            <a:custGeom>
              <a:avLst/>
              <a:gdLst>
                <a:gd name="T0" fmla="*/ 0 w 1312"/>
                <a:gd name="T1" fmla="*/ 0 h 1741"/>
                <a:gd name="T2" fmla="*/ 0 w 1312"/>
                <a:gd name="T3" fmla="*/ 1741 h 1741"/>
                <a:gd name="T4" fmla="*/ 1312 w 1312"/>
                <a:gd name="T5" fmla="*/ 1741 h 1741"/>
                <a:gd name="T6" fmla="*/ 1312 w 1312"/>
                <a:gd name="T7" fmla="*/ 1527 h 17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2" h="1741">
                  <a:moveTo>
                    <a:pt x="0" y="0"/>
                  </a:moveTo>
                  <a:lnTo>
                    <a:pt x="0" y="1741"/>
                  </a:lnTo>
                  <a:lnTo>
                    <a:pt x="1312" y="1741"/>
                  </a:lnTo>
                  <a:lnTo>
                    <a:pt x="1312" y="1527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Freeform 10"/>
            <p:cNvSpPr>
              <a:spLocks/>
            </p:cNvSpPr>
            <p:nvPr/>
          </p:nvSpPr>
          <p:spPr bwMode="auto">
            <a:xfrm>
              <a:off x="1078" y="2249"/>
              <a:ext cx="1300" cy="185"/>
            </a:xfrm>
            <a:custGeom>
              <a:avLst/>
              <a:gdLst>
                <a:gd name="T0" fmla="*/ 0 w 1300"/>
                <a:gd name="T1" fmla="*/ 185 h 185"/>
                <a:gd name="T2" fmla="*/ 1300 w 1300"/>
                <a:gd name="T3" fmla="*/ 185 h 185"/>
                <a:gd name="T4" fmla="*/ 1300 w 1300"/>
                <a:gd name="T5" fmla="*/ 0 h 1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00" h="185">
                  <a:moveTo>
                    <a:pt x="0" y="185"/>
                  </a:moveTo>
                  <a:lnTo>
                    <a:pt x="1300" y="185"/>
                  </a:lnTo>
                  <a:lnTo>
                    <a:pt x="130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Freeform 11"/>
            <p:cNvSpPr>
              <a:spLocks/>
            </p:cNvSpPr>
            <p:nvPr/>
          </p:nvSpPr>
          <p:spPr bwMode="auto">
            <a:xfrm>
              <a:off x="1078" y="1761"/>
              <a:ext cx="1300" cy="208"/>
            </a:xfrm>
            <a:custGeom>
              <a:avLst/>
              <a:gdLst>
                <a:gd name="T0" fmla="*/ 0 w 1300"/>
                <a:gd name="T1" fmla="*/ 208 h 208"/>
                <a:gd name="T2" fmla="*/ 1300 w 1300"/>
                <a:gd name="T3" fmla="*/ 208 h 208"/>
                <a:gd name="T4" fmla="*/ 1300 w 1300"/>
                <a:gd name="T5" fmla="*/ 0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00" h="208">
                  <a:moveTo>
                    <a:pt x="0" y="208"/>
                  </a:moveTo>
                  <a:lnTo>
                    <a:pt x="1300" y="208"/>
                  </a:lnTo>
                  <a:lnTo>
                    <a:pt x="130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Freeform 12"/>
            <p:cNvSpPr>
              <a:spLocks/>
            </p:cNvSpPr>
            <p:nvPr/>
          </p:nvSpPr>
          <p:spPr bwMode="auto">
            <a:xfrm>
              <a:off x="2922" y="2382"/>
              <a:ext cx="1000" cy="565"/>
            </a:xfrm>
            <a:custGeom>
              <a:avLst/>
              <a:gdLst>
                <a:gd name="T0" fmla="*/ 0 w 1000"/>
                <a:gd name="T1" fmla="*/ 0 h 565"/>
                <a:gd name="T2" fmla="*/ 0 w 1000"/>
                <a:gd name="T3" fmla="*/ 565 h 565"/>
                <a:gd name="T4" fmla="*/ 1000 w 1000"/>
                <a:gd name="T5" fmla="*/ 565 h 565"/>
                <a:gd name="T6" fmla="*/ 1000 w 1000"/>
                <a:gd name="T7" fmla="*/ 388 h 5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565">
                  <a:moveTo>
                    <a:pt x="0" y="0"/>
                  </a:moveTo>
                  <a:lnTo>
                    <a:pt x="0" y="565"/>
                  </a:lnTo>
                  <a:lnTo>
                    <a:pt x="1000" y="565"/>
                  </a:lnTo>
                  <a:lnTo>
                    <a:pt x="1000" y="388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Freeform 13"/>
            <p:cNvSpPr>
              <a:spLocks/>
            </p:cNvSpPr>
            <p:nvPr/>
          </p:nvSpPr>
          <p:spPr bwMode="auto">
            <a:xfrm>
              <a:off x="2150" y="1717"/>
              <a:ext cx="588" cy="488"/>
            </a:xfrm>
            <a:custGeom>
              <a:avLst/>
              <a:gdLst>
                <a:gd name="T0" fmla="*/ 0 w 588"/>
                <a:gd name="T1" fmla="*/ 0 h 488"/>
                <a:gd name="T2" fmla="*/ 588 w 588"/>
                <a:gd name="T3" fmla="*/ 0 h 488"/>
                <a:gd name="T4" fmla="*/ 588 w 588"/>
                <a:gd name="T5" fmla="*/ 488 h 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8" h="488">
                  <a:moveTo>
                    <a:pt x="0" y="0"/>
                  </a:moveTo>
                  <a:lnTo>
                    <a:pt x="588" y="0"/>
                  </a:lnTo>
                  <a:lnTo>
                    <a:pt x="588" y="488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Freeform 14"/>
            <p:cNvSpPr>
              <a:spLocks/>
            </p:cNvSpPr>
            <p:nvPr/>
          </p:nvSpPr>
          <p:spPr bwMode="auto">
            <a:xfrm>
              <a:off x="2150" y="2205"/>
              <a:ext cx="1767" cy="268"/>
            </a:xfrm>
            <a:custGeom>
              <a:avLst/>
              <a:gdLst>
                <a:gd name="T0" fmla="*/ 0 w 1767"/>
                <a:gd name="T1" fmla="*/ 0 h 268"/>
                <a:gd name="T2" fmla="*/ 1767 w 1767"/>
                <a:gd name="T3" fmla="*/ 0 h 268"/>
                <a:gd name="T4" fmla="*/ 1767 w 1767"/>
                <a:gd name="T5" fmla="*/ 268 h 268"/>
                <a:gd name="T6" fmla="*/ 772 w 1767"/>
                <a:gd name="T7" fmla="*/ 268 h 2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7" h="268">
                  <a:moveTo>
                    <a:pt x="0" y="0"/>
                  </a:moveTo>
                  <a:lnTo>
                    <a:pt x="1767" y="0"/>
                  </a:lnTo>
                  <a:lnTo>
                    <a:pt x="1767" y="268"/>
                  </a:lnTo>
                  <a:lnTo>
                    <a:pt x="772" y="268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Freeform 15"/>
            <p:cNvSpPr>
              <a:spLocks/>
            </p:cNvSpPr>
            <p:nvPr/>
          </p:nvSpPr>
          <p:spPr bwMode="auto">
            <a:xfrm>
              <a:off x="2152" y="2177"/>
              <a:ext cx="2127" cy="525"/>
            </a:xfrm>
            <a:custGeom>
              <a:avLst/>
              <a:gdLst>
                <a:gd name="T0" fmla="*/ 1877 w 2127"/>
                <a:gd name="T1" fmla="*/ 0 h 525"/>
                <a:gd name="T2" fmla="*/ 2127 w 2127"/>
                <a:gd name="T3" fmla="*/ 0 h 525"/>
                <a:gd name="T4" fmla="*/ 2127 w 2127"/>
                <a:gd name="T5" fmla="*/ 525 h 525"/>
                <a:gd name="T6" fmla="*/ 0 w 2127"/>
                <a:gd name="T7" fmla="*/ 525 h 5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7" h="525">
                  <a:moveTo>
                    <a:pt x="1877" y="0"/>
                  </a:moveTo>
                  <a:lnTo>
                    <a:pt x="2127" y="0"/>
                  </a:lnTo>
                  <a:lnTo>
                    <a:pt x="2127" y="525"/>
                  </a:lnTo>
                  <a:lnTo>
                    <a:pt x="0" y="52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Freeform 16"/>
            <p:cNvSpPr>
              <a:spLocks/>
            </p:cNvSpPr>
            <p:nvPr/>
          </p:nvSpPr>
          <p:spPr bwMode="auto">
            <a:xfrm>
              <a:off x="1781" y="1969"/>
              <a:ext cx="609" cy="978"/>
            </a:xfrm>
            <a:custGeom>
              <a:avLst/>
              <a:gdLst>
                <a:gd name="T0" fmla="*/ 0 w 609"/>
                <a:gd name="T1" fmla="*/ 0 h 978"/>
                <a:gd name="T2" fmla="*/ 0 w 609"/>
                <a:gd name="T3" fmla="*/ 978 h 978"/>
                <a:gd name="T4" fmla="*/ 609 w 609"/>
                <a:gd name="T5" fmla="*/ 978 h 978"/>
                <a:gd name="T6" fmla="*/ 609 w 609"/>
                <a:gd name="T7" fmla="*/ 770 h 9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9" h="978">
                  <a:moveTo>
                    <a:pt x="0" y="0"/>
                  </a:moveTo>
                  <a:lnTo>
                    <a:pt x="0" y="978"/>
                  </a:lnTo>
                  <a:lnTo>
                    <a:pt x="609" y="978"/>
                  </a:lnTo>
                  <a:lnTo>
                    <a:pt x="609" y="77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Freeform 17"/>
            <p:cNvSpPr>
              <a:spLocks/>
            </p:cNvSpPr>
            <p:nvPr/>
          </p:nvSpPr>
          <p:spPr bwMode="auto">
            <a:xfrm>
              <a:off x="2154" y="2702"/>
              <a:ext cx="600" cy="469"/>
            </a:xfrm>
            <a:custGeom>
              <a:avLst/>
              <a:gdLst>
                <a:gd name="T0" fmla="*/ 0 w 600"/>
                <a:gd name="T1" fmla="*/ 469 h 469"/>
                <a:gd name="T2" fmla="*/ 600 w 600"/>
                <a:gd name="T3" fmla="*/ 469 h 469"/>
                <a:gd name="T4" fmla="*/ 600 w 600"/>
                <a:gd name="T5" fmla="*/ 0 h 4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469">
                  <a:moveTo>
                    <a:pt x="0" y="469"/>
                  </a:moveTo>
                  <a:lnTo>
                    <a:pt x="600" y="469"/>
                  </a:lnTo>
                  <a:lnTo>
                    <a:pt x="60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Freeform 18"/>
            <p:cNvSpPr>
              <a:spLocks/>
            </p:cNvSpPr>
            <p:nvPr/>
          </p:nvSpPr>
          <p:spPr bwMode="auto">
            <a:xfrm>
              <a:off x="3175" y="2345"/>
              <a:ext cx="198" cy="254"/>
            </a:xfrm>
            <a:custGeom>
              <a:avLst/>
              <a:gdLst>
                <a:gd name="T0" fmla="*/ 0 w 198"/>
                <a:gd name="T1" fmla="*/ 0 h 254"/>
                <a:gd name="T2" fmla="*/ 0 w 198"/>
                <a:gd name="T3" fmla="*/ 254 h 254"/>
                <a:gd name="T4" fmla="*/ 198 w 198"/>
                <a:gd name="T5" fmla="*/ 124 h 254"/>
                <a:gd name="T6" fmla="*/ 0 w 198"/>
                <a:gd name="T7" fmla="*/ 0 h 254"/>
                <a:gd name="T8" fmla="*/ 0 w 198"/>
                <a:gd name="T9" fmla="*/ 0 h 254"/>
                <a:gd name="T10" fmla="*/ 0 w 198"/>
                <a:gd name="T11" fmla="*/ 0 h 2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8" h="254">
                  <a:moveTo>
                    <a:pt x="0" y="0"/>
                  </a:moveTo>
                  <a:lnTo>
                    <a:pt x="0" y="254"/>
                  </a:lnTo>
                  <a:lnTo>
                    <a:pt x="198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Oval 19"/>
            <p:cNvSpPr>
              <a:spLocks noChangeArrowheads="1"/>
            </p:cNvSpPr>
            <p:nvPr/>
          </p:nvSpPr>
          <p:spPr bwMode="auto">
            <a:xfrm>
              <a:off x="3371" y="2431"/>
              <a:ext cx="81" cy="82"/>
            </a:xfrm>
            <a:prstGeom prst="ellipse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22" name="Freeform 20"/>
            <p:cNvSpPr>
              <a:spLocks/>
            </p:cNvSpPr>
            <p:nvPr/>
          </p:nvSpPr>
          <p:spPr bwMode="auto">
            <a:xfrm>
              <a:off x="1328" y="1843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Freeform 21"/>
            <p:cNvSpPr>
              <a:spLocks/>
            </p:cNvSpPr>
            <p:nvPr/>
          </p:nvSpPr>
          <p:spPr bwMode="auto">
            <a:xfrm>
              <a:off x="1524" y="1929"/>
              <a:ext cx="82" cy="82"/>
            </a:xfrm>
            <a:custGeom>
              <a:avLst/>
              <a:gdLst>
                <a:gd name="T0" fmla="*/ 40 w 35"/>
                <a:gd name="T1" fmla="*/ 82 h 35"/>
                <a:gd name="T2" fmla="*/ 0 w 35"/>
                <a:gd name="T3" fmla="*/ 40 h 35"/>
                <a:gd name="T4" fmla="*/ 40 w 35"/>
                <a:gd name="T5" fmla="*/ 0 h 35"/>
                <a:gd name="T6" fmla="*/ 82 w 35"/>
                <a:gd name="T7" fmla="*/ 40 h 35"/>
                <a:gd name="T8" fmla="*/ 40 w 35"/>
                <a:gd name="T9" fmla="*/ 82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5">
                  <a:moveTo>
                    <a:pt x="17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7"/>
                    <a:pt x="27" y="35"/>
                    <a:pt x="17" y="35"/>
                  </a:cubicBez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Freeform 22"/>
            <p:cNvSpPr>
              <a:spLocks/>
            </p:cNvSpPr>
            <p:nvPr/>
          </p:nvSpPr>
          <p:spPr bwMode="auto">
            <a:xfrm>
              <a:off x="3831" y="2053"/>
              <a:ext cx="198" cy="252"/>
            </a:xfrm>
            <a:custGeom>
              <a:avLst/>
              <a:gdLst>
                <a:gd name="T0" fmla="*/ 0 w 198"/>
                <a:gd name="T1" fmla="*/ 0 h 252"/>
                <a:gd name="T2" fmla="*/ 0 w 198"/>
                <a:gd name="T3" fmla="*/ 252 h 252"/>
                <a:gd name="T4" fmla="*/ 198 w 198"/>
                <a:gd name="T5" fmla="*/ 124 h 252"/>
                <a:gd name="T6" fmla="*/ 0 w 198"/>
                <a:gd name="T7" fmla="*/ 0 h 252"/>
                <a:gd name="T8" fmla="*/ 0 w 198"/>
                <a:gd name="T9" fmla="*/ 0 h 252"/>
                <a:gd name="T10" fmla="*/ 0 w 198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8" h="252">
                  <a:moveTo>
                    <a:pt x="0" y="0"/>
                  </a:moveTo>
                  <a:lnTo>
                    <a:pt x="0" y="252"/>
                  </a:lnTo>
                  <a:lnTo>
                    <a:pt x="198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Freeform 23"/>
            <p:cNvSpPr>
              <a:spLocks/>
            </p:cNvSpPr>
            <p:nvPr/>
          </p:nvSpPr>
          <p:spPr bwMode="auto">
            <a:xfrm>
              <a:off x="3831" y="2578"/>
              <a:ext cx="198" cy="252"/>
            </a:xfrm>
            <a:custGeom>
              <a:avLst/>
              <a:gdLst>
                <a:gd name="T0" fmla="*/ 0 w 198"/>
                <a:gd name="T1" fmla="*/ 0 h 252"/>
                <a:gd name="T2" fmla="*/ 0 w 198"/>
                <a:gd name="T3" fmla="*/ 252 h 252"/>
                <a:gd name="T4" fmla="*/ 198 w 198"/>
                <a:gd name="T5" fmla="*/ 124 h 252"/>
                <a:gd name="T6" fmla="*/ 0 w 198"/>
                <a:gd name="T7" fmla="*/ 0 h 252"/>
                <a:gd name="T8" fmla="*/ 0 w 198"/>
                <a:gd name="T9" fmla="*/ 0 h 252"/>
                <a:gd name="T10" fmla="*/ 0 w 198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8" h="252">
                  <a:moveTo>
                    <a:pt x="0" y="0"/>
                  </a:moveTo>
                  <a:lnTo>
                    <a:pt x="0" y="252"/>
                  </a:lnTo>
                  <a:lnTo>
                    <a:pt x="198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Freeform 24"/>
            <p:cNvSpPr>
              <a:spLocks/>
            </p:cNvSpPr>
            <p:nvPr/>
          </p:nvSpPr>
          <p:spPr bwMode="auto">
            <a:xfrm>
              <a:off x="2255" y="1591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Freeform 25"/>
            <p:cNvSpPr>
              <a:spLocks/>
            </p:cNvSpPr>
            <p:nvPr/>
          </p:nvSpPr>
          <p:spPr bwMode="auto">
            <a:xfrm>
              <a:off x="2255" y="2079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1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Freeform 26"/>
            <p:cNvSpPr>
              <a:spLocks/>
            </p:cNvSpPr>
            <p:nvPr/>
          </p:nvSpPr>
          <p:spPr bwMode="auto">
            <a:xfrm>
              <a:off x="2255" y="2576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1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Freeform 27"/>
            <p:cNvSpPr>
              <a:spLocks/>
            </p:cNvSpPr>
            <p:nvPr/>
          </p:nvSpPr>
          <p:spPr bwMode="auto">
            <a:xfrm>
              <a:off x="2255" y="3045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Rectangle 28"/>
            <p:cNvSpPr>
              <a:spLocks noChangeArrowheads="1"/>
            </p:cNvSpPr>
            <p:nvPr/>
          </p:nvSpPr>
          <p:spPr bwMode="auto">
            <a:xfrm>
              <a:off x="2006" y="1630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1" name="Rectangle 29"/>
            <p:cNvSpPr>
              <a:spLocks noChangeArrowheads="1"/>
            </p:cNvSpPr>
            <p:nvPr/>
          </p:nvSpPr>
          <p:spPr bwMode="auto">
            <a:xfrm>
              <a:off x="2057" y="1692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2" name="Rectangle 30"/>
            <p:cNvSpPr>
              <a:spLocks noChangeArrowheads="1"/>
            </p:cNvSpPr>
            <p:nvPr/>
          </p:nvSpPr>
          <p:spPr bwMode="auto">
            <a:xfrm>
              <a:off x="2006" y="2116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3" name="Rectangle 31"/>
            <p:cNvSpPr>
              <a:spLocks noChangeArrowheads="1"/>
            </p:cNvSpPr>
            <p:nvPr/>
          </p:nvSpPr>
          <p:spPr bwMode="auto">
            <a:xfrm>
              <a:off x="2057" y="217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4" name="Rectangle 32"/>
            <p:cNvSpPr>
              <a:spLocks noChangeArrowheads="1"/>
            </p:cNvSpPr>
            <p:nvPr/>
          </p:nvSpPr>
          <p:spPr bwMode="auto">
            <a:xfrm>
              <a:off x="2006" y="2613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5" name="Rectangle 33"/>
            <p:cNvSpPr>
              <a:spLocks noChangeArrowheads="1"/>
            </p:cNvSpPr>
            <p:nvPr/>
          </p:nvSpPr>
          <p:spPr bwMode="auto">
            <a:xfrm>
              <a:off x="2057" y="267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2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6" name="Rectangle 34"/>
            <p:cNvSpPr>
              <a:spLocks noChangeArrowheads="1"/>
            </p:cNvSpPr>
            <p:nvPr/>
          </p:nvSpPr>
          <p:spPr bwMode="auto">
            <a:xfrm>
              <a:off x="2006" y="3083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7" name="Rectangle 35"/>
            <p:cNvSpPr>
              <a:spLocks noChangeArrowheads="1"/>
            </p:cNvSpPr>
            <p:nvPr/>
          </p:nvSpPr>
          <p:spPr bwMode="auto">
            <a:xfrm>
              <a:off x="2057" y="314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3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8" name="Oval 36"/>
            <p:cNvSpPr>
              <a:spLocks noChangeArrowheads="1"/>
            </p:cNvSpPr>
            <p:nvPr/>
          </p:nvSpPr>
          <p:spPr bwMode="auto">
            <a:xfrm>
              <a:off x="4255" y="2429"/>
              <a:ext cx="50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9" name="Oval 37"/>
            <p:cNvSpPr>
              <a:spLocks noChangeArrowheads="1"/>
            </p:cNvSpPr>
            <p:nvPr/>
          </p:nvSpPr>
          <p:spPr bwMode="auto">
            <a:xfrm>
              <a:off x="2897" y="2448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0" name="Oval 38"/>
            <p:cNvSpPr>
              <a:spLocks noChangeArrowheads="1"/>
            </p:cNvSpPr>
            <p:nvPr/>
          </p:nvSpPr>
          <p:spPr bwMode="auto">
            <a:xfrm>
              <a:off x="2729" y="2676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1" name="Oval 39"/>
            <p:cNvSpPr>
              <a:spLocks noChangeArrowheads="1"/>
            </p:cNvSpPr>
            <p:nvPr/>
          </p:nvSpPr>
          <p:spPr bwMode="auto">
            <a:xfrm>
              <a:off x="2712" y="2177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2" name="Oval 40"/>
            <p:cNvSpPr>
              <a:spLocks noChangeArrowheads="1"/>
            </p:cNvSpPr>
            <p:nvPr/>
          </p:nvSpPr>
          <p:spPr bwMode="auto">
            <a:xfrm>
              <a:off x="1757" y="1946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3" name="Oval 41"/>
            <p:cNvSpPr>
              <a:spLocks noChangeArrowheads="1"/>
            </p:cNvSpPr>
            <p:nvPr/>
          </p:nvSpPr>
          <p:spPr bwMode="auto">
            <a:xfrm>
              <a:off x="1052" y="1946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4" name="Oval 42"/>
            <p:cNvSpPr>
              <a:spLocks noChangeArrowheads="1"/>
            </p:cNvSpPr>
            <p:nvPr/>
          </p:nvSpPr>
          <p:spPr bwMode="auto">
            <a:xfrm>
              <a:off x="1052" y="2408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5" name="Line 43"/>
            <p:cNvSpPr>
              <a:spLocks noChangeShapeType="1"/>
            </p:cNvSpPr>
            <p:nvPr/>
          </p:nvSpPr>
          <p:spPr bwMode="auto">
            <a:xfrm>
              <a:off x="4279" y="2452"/>
              <a:ext cx="20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Rectangle 44"/>
            <p:cNvSpPr>
              <a:spLocks noChangeArrowheads="1"/>
            </p:cNvSpPr>
            <p:nvPr/>
          </p:nvSpPr>
          <p:spPr bwMode="auto">
            <a:xfrm>
              <a:off x="2863" y="221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7" name="Rectangle 45"/>
            <p:cNvSpPr>
              <a:spLocks noChangeArrowheads="1"/>
            </p:cNvSpPr>
            <p:nvPr/>
          </p:nvSpPr>
          <p:spPr bwMode="auto">
            <a:xfrm>
              <a:off x="2936" y="227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8" name="Rectangle 46"/>
            <p:cNvSpPr>
              <a:spLocks noChangeArrowheads="1"/>
            </p:cNvSpPr>
            <p:nvPr/>
          </p:nvSpPr>
          <p:spPr bwMode="auto">
            <a:xfrm>
              <a:off x="1020" y="150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9" name="Rectangle 47"/>
            <p:cNvSpPr>
              <a:spLocks noChangeArrowheads="1"/>
            </p:cNvSpPr>
            <p:nvPr/>
          </p:nvSpPr>
          <p:spPr bwMode="auto">
            <a:xfrm>
              <a:off x="1093" y="156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50" name="Rectangle 49"/>
            <p:cNvSpPr>
              <a:spLocks noChangeArrowheads="1"/>
            </p:cNvSpPr>
            <p:nvPr/>
          </p:nvSpPr>
          <p:spPr bwMode="auto">
            <a:xfrm>
              <a:off x="4522" y="237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Y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7A62368F-6CF6-4794-9268-926F35EE4E9A}" type="slidenum">
              <a:rPr lang="en-US" altLang="zh-CN" sz="1600" u="none" baseline="0"/>
              <a:pPr/>
              <a:t>38</a:t>
            </a:fld>
            <a:endParaRPr lang="en-US" altLang="zh-CN" sz="1600" u="none" baseline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Combinational Logic Implementation</a:t>
            </a:r>
            <a:br>
              <a:rPr lang="en-US" altLang="zh-CN" sz="32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- Multiplexer Approach 1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123950"/>
            <a:ext cx="7772400" cy="5027613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Implement </a:t>
            </a:r>
            <a:r>
              <a:rPr lang="en-US" altLang="zh-CN" sz="2800" i="1" dirty="0">
                <a:ea typeface="宋体" pitchFamily="2" charset="-122"/>
              </a:rPr>
              <a:t>m</a:t>
            </a:r>
            <a:r>
              <a:rPr lang="en-US" altLang="zh-CN" sz="2800" dirty="0">
                <a:ea typeface="宋体" pitchFamily="2" charset="-122"/>
              </a:rPr>
              <a:t> functions of </a:t>
            </a:r>
            <a:r>
              <a:rPr lang="en-US" altLang="zh-CN" sz="2800" i="1" dirty="0">
                <a:ea typeface="宋体" pitchFamily="2" charset="-122"/>
              </a:rPr>
              <a:t>n </a:t>
            </a:r>
            <a:r>
              <a:rPr lang="en-US" altLang="zh-CN" sz="2800" dirty="0">
                <a:ea typeface="宋体" pitchFamily="2" charset="-122"/>
              </a:rPr>
              <a:t>variables with: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Sum-of-</a:t>
            </a:r>
            <a:r>
              <a:rPr lang="en-US" altLang="zh-CN" sz="2400" dirty="0" err="1">
                <a:ea typeface="宋体" pitchFamily="2" charset="-122"/>
              </a:rPr>
              <a:t>minterms</a:t>
            </a:r>
            <a:r>
              <a:rPr lang="en-US" altLang="zh-CN" sz="2400" dirty="0">
                <a:ea typeface="宋体" pitchFamily="2" charset="-122"/>
              </a:rPr>
              <a:t> expressions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An </a:t>
            </a:r>
            <a:r>
              <a:rPr lang="en-US" altLang="zh-CN" sz="2400" i="1" dirty="0">
                <a:ea typeface="宋体" pitchFamily="2" charset="-122"/>
              </a:rPr>
              <a:t>m</a:t>
            </a:r>
            <a:r>
              <a:rPr lang="en-US" altLang="zh-CN" sz="2400" dirty="0">
                <a:ea typeface="宋体" pitchFamily="2" charset="-122"/>
              </a:rPr>
              <a:t>-wide 2</a:t>
            </a:r>
            <a:r>
              <a:rPr lang="en-US" altLang="zh-CN" i="1" baseline="30000" dirty="0">
                <a:ea typeface="宋体" pitchFamily="2" charset="-122"/>
              </a:rPr>
              <a:t>n</a:t>
            </a:r>
            <a:r>
              <a:rPr lang="en-US" altLang="zh-CN" sz="2400" dirty="0">
                <a:ea typeface="宋体" pitchFamily="2" charset="-122"/>
              </a:rPr>
              <a:t>-to-1-line multiplexer</a:t>
            </a:r>
          </a:p>
          <a:p>
            <a:r>
              <a:rPr lang="en-US" altLang="zh-CN" sz="2800" dirty="0">
                <a:ea typeface="宋体" pitchFamily="2" charset="-122"/>
              </a:rPr>
              <a:t>Design: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Find the truth table for the functions.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In the order they appear in the truth table:</a:t>
            </a:r>
          </a:p>
          <a:p>
            <a:pPr lvl="2"/>
            <a:r>
              <a:rPr lang="en-US" altLang="zh-CN" sz="2000" dirty="0">
                <a:ea typeface="宋体" pitchFamily="2" charset="-122"/>
              </a:rPr>
              <a:t>Apply the function input variables to the multiplexer inputs </a:t>
            </a:r>
            <a:r>
              <a:rPr lang="en-US" altLang="zh-CN" sz="2000" dirty="0" err="1">
                <a:ea typeface="宋体" pitchFamily="2" charset="-122"/>
              </a:rPr>
              <a:t>S</a:t>
            </a:r>
            <a:r>
              <a:rPr lang="en-US" altLang="zh-CN" sz="2000" baseline="-25000" dirty="0" err="1">
                <a:ea typeface="宋体" pitchFamily="2" charset="-122"/>
              </a:rPr>
              <a:t>n</a:t>
            </a:r>
            <a:r>
              <a:rPr lang="en-US" altLang="zh-CN" sz="2000" baseline="-25000" dirty="0">
                <a:ea typeface="宋体" pitchFamily="2" charset="-122"/>
              </a:rPr>
              <a:t> </a:t>
            </a:r>
            <a:r>
              <a:rPr lang="en-US" altLang="zh-CN" sz="2000" baseline="-25000" dirty="0">
                <a:latin typeface="Symbol" pitchFamily="18" charset="2"/>
                <a:ea typeface="宋体" pitchFamily="2" charset="-122"/>
              </a:rPr>
              <a:t>-</a:t>
            </a:r>
            <a:r>
              <a:rPr lang="en-US" altLang="zh-CN" sz="2000" baseline="-25000" dirty="0">
                <a:ea typeface="宋体" pitchFamily="2" charset="-122"/>
              </a:rPr>
              <a:t> 1</a:t>
            </a:r>
            <a:r>
              <a:rPr lang="en-US" altLang="zh-CN" sz="2000" dirty="0">
                <a:ea typeface="宋体" pitchFamily="2" charset="-122"/>
              </a:rPr>
              <a:t>, … , S</a:t>
            </a:r>
            <a:r>
              <a:rPr lang="en-US" altLang="zh-CN" sz="2000" baseline="-25000" dirty="0">
                <a:ea typeface="宋体" pitchFamily="2" charset="-122"/>
              </a:rPr>
              <a:t>0</a:t>
            </a:r>
            <a:r>
              <a:rPr lang="en-US" altLang="zh-CN" sz="2000" dirty="0">
                <a:ea typeface="宋体" pitchFamily="2" charset="-122"/>
              </a:rPr>
              <a:t> </a:t>
            </a:r>
          </a:p>
          <a:p>
            <a:pPr lvl="2"/>
            <a:r>
              <a:rPr lang="en-US" altLang="zh-CN" sz="2000" dirty="0">
                <a:ea typeface="宋体" pitchFamily="2" charset="-122"/>
              </a:rPr>
              <a:t>Label the outputs of the multiplexer with the output variables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Value-fix the information inputs to the multiplexer using the values from the truth table (for don’t cares, apply either 0 or 1)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DA08875B-4A49-43E8-991A-ADEA2FDAA8BE}" type="slidenum">
              <a:rPr lang="en-US" altLang="zh-CN" sz="1600" u="none" baseline="0"/>
              <a:pPr/>
              <a:t>39</a:t>
            </a:fld>
            <a:endParaRPr lang="en-US" altLang="zh-CN" sz="1600" u="none" baseline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51800" cy="1020763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Example:  Gray to Binary Code</a:t>
            </a:r>
            <a:r>
              <a:rPr lang="en-US" altLang="zh-CN" b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Design a circuit to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convert a 3-bit Gray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code to a binary code</a:t>
            </a:r>
          </a:p>
          <a:p>
            <a:r>
              <a:rPr lang="en-US" altLang="zh-CN">
                <a:ea typeface="宋体" pitchFamily="2" charset="-122"/>
              </a:rPr>
              <a:t>The formulation gives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the truth table on the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right</a:t>
            </a:r>
          </a:p>
          <a:p>
            <a:r>
              <a:rPr lang="en-US" altLang="zh-CN">
                <a:ea typeface="宋体" pitchFamily="2" charset="-122"/>
              </a:rPr>
              <a:t>It is obvious from this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table that X = C and the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Y and Z are more complex</a:t>
            </a:r>
          </a:p>
        </p:txBody>
      </p:sp>
      <p:sp>
        <p:nvSpPr>
          <p:cNvPr id="49157" name="Rectangle 63"/>
          <p:cNvSpPr>
            <a:spLocks noChangeArrowheads="1"/>
          </p:cNvSpPr>
          <p:nvPr/>
        </p:nvSpPr>
        <p:spPr bwMode="auto">
          <a:xfrm>
            <a:off x="5459413" y="2446338"/>
            <a:ext cx="174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58" name="Rectangle 65"/>
          <p:cNvSpPr>
            <a:spLocks noChangeArrowheads="1"/>
          </p:cNvSpPr>
          <p:nvPr/>
        </p:nvSpPr>
        <p:spPr bwMode="auto">
          <a:xfrm>
            <a:off x="5476875" y="2446338"/>
            <a:ext cx="13493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59" name="Rectangle 67"/>
          <p:cNvSpPr>
            <a:spLocks noChangeArrowheads="1"/>
          </p:cNvSpPr>
          <p:nvPr/>
        </p:nvSpPr>
        <p:spPr bwMode="auto">
          <a:xfrm>
            <a:off x="6826250" y="2446338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60" name="Rectangle 70"/>
          <p:cNvSpPr>
            <a:spLocks noChangeArrowheads="1"/>
          </p:cNvSpPr>
          <p:nvPr/>
        </p:nvSpPr>
        <p:spPr bwMode="auto">
          <a:xfrm>
            <a:off x="6834188" y="2446338"/>
            <a:ext cx="14970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61" name="Rectangle 72"/>
          <p:cNvSpPr>
            <a:spLocks noChangeArrowheads="1"/>
          </p:cNvSpPr>
          <p:nvPr/>
        </p:nvSpPr>
        <p:spPr bwMode="auto">
          <a:xfrm>
            <a:off x="8331200" y="2446338"/>
            <a:ext cx="174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49162" name="Group 230"/>
          <p:cNvGrpSpPr>
            <a:grpSpLocks/>
          </p:cNvGrpSpPr>
          <p:nvPr/>
        </p:nvGrpSpPr>
        <p:grpSpPr bwMode="auto">
          <a:xfrm>
            <a:off x="5459413" y="1371600"/>
            <a:ext cx="2889250" cy="3613150"/>
            <a:chOff x="3439" y="864"/>
            <a:chExt cx="1820" cy="2276"/>
          </a:xfrm>
        </p:grpSpPr>
        <p:sp>
          <p:nvSpPr>
            <p:cNvPr id="49163" name="Rectangle 7"/>
            <p:cNvSpPr>
              <a:spLocks noChangeArrowheads="1"/>
            </p:cNvSpPr>
            <p:nvPr/>
          </p:nvSpPr>
          <p:spPr bwMode="auto">
            <a:xfrm>
              <a:off x="3659" y="885"/>
              <a:ext cx="4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u="none" baseline="0">
                  <a:solidFill>
                    <a:srgbClr val="000000"/>
                  </a:solidFill>
                  <a:ea typeface="宋体" pitchFamily="2" charset="-122"/>
                </a:rPr>
                <a:t>Gray</a:t>
              </a:r>
              <a:endParaRPr lang="en-US" altLang="zh-CN" b="1">
                <a:ea typeface="宋体" pitchFamily="2" charset="-122"/>
              </a:endParaRPr>
            </a:p>
          </p:txBody>
        </p:sp>
        <p:sp>
          <p:nvSpPr>
            <p:cNvPr id="49164" name="Rectangle 8"/>
            <p:cNvSpPr>
              <a:spLocks noChangeArrowheads="1"/>
            </p:cNvSpPr>
            <p:nvPr/>
          </p:nvSpPr>
          <p:spPr bwMode="auto">
            <a:xfrm>
              <a:off x="3622" y="1104"/>
              <a:ext cx="50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u="none" baseline="0">
                  <a:solidFill>
                    <a:srgbClr val="000000"/>
                  </a:solidFill>
                  <a:ea typeface="宋体" pitchFamily="2" charset="-122"/>
                </a:rPr>
                <a:t>A B C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65" name="Rectangle 9"/>
            <p:cNvSpPr>
              <a:spLocks noChangeArrowheads="1"/>
            </p:cNvSpPr>
            <p:nvPr/>
          </p:nvSpPr>
          <p:spPr bwMode="auto">
            <a:xfrm>
              <a:off x="4495" y="885"/>
              <a:ext cx="5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u="none" baseline="0">
                  <a:solidFill>
                    <a:srgbClr val="000000"/>
                  </a:solidFill>
                  <a:ea typeface="宋体" pitchFamily="2" charset="-122"/>
                </a:rPr>
                <a:t>Binary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66" name="Rectangle 10"/>
            <p:cNvSpPr>
              <a:spLocks noChangeArrowheads="1"/>
            </p:cNvSpPr>
            <p:nvPr/>
          </p:nvSpPr>
          <p:spPr bwMode="auto">
            <a:xfrm>
              <a:off x="4590" y="1104"/>
              <a:ext cx="3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u="none" baseline="0">
                  <a:solidFill>
                    <a:srgbClr val="000000"/>
                  </a:solidFill>
                  <a:ea typeface="宋体" pitchFamily="2" charset="-122"/>
                </a:rPr>
                <a:t>x y z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67" name="Rectangle 11"/>
            <p:cNvSpPr>
              <a:spLocks noChangeArrowheads="1"/>
            </p:cNvSpPr>
            <p:nvPr/>
          </p:nvSpPr>
          <p:spPr bwMode="auto">
            <a:xfrm>
              <a:off x="3439" y="864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68" name="Line 12"/>
            <p:cNvSpPr>
              <a:spLocks noChangeShapeType="1"/>
            </p:cNvSpPr>
            <p:nvPr/>
          </p:nvSpPr>
          <p:spPr bwMode="auto">
            <a:xfrm>
              <a:off x="3439" y="8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Line 13"/>
            <p:cNvSpPr>
              <a:spLocks noChangeShapeType="1"/>
            </p:cNvSpPr>
            <p:nvPr/>
          </p:nvSpPr>
          <p:spPr bwMode="auto">
            <a:xfrm>
              <a:off x="3439" y="864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Rectangle 14"/>
            <p:cNvSpPr>
              <a:spLocks noChangeArrowheads="1"/>
            </p:cNvSpPr>
            <p:nvPr/>
          </p:nvSpPr>
          <p:spPr bwMode="auto">
            <a:xfrm>
              <a:off x="3439" y="864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71" name="Line 15"/>
            <p:cNvSpPr>
              <a:spLocks noChangeShapeType="1"/>
            </p:cNvSpPr>
            <p:nvPr/>
          </p:nvSpPr>
          <p:spPr bwMode="auto">
            <a:xfrm>
              <a:off x="3439" y="8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Line 16"/>
            <p:cNvSpPr>
              <a:spLocks noChangeShapeType="1"/>
            </p:cNvSpPr>
            <p:nvPr/>
          </p:nvSpPr>
          <p:spPr bwMode="auto">
            <a:xfrm>
              <a:off x="3439" y="864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Rectangle 17"/>
            <p:cNvSpPr>
              <a:spLocks noChangeArrowheads="1"/>
            </p:cNvSpPr>
            <p:nvPr/>
          </p:nvSpPr>
          <p:spPr bwMode="auto">
            <a:xfrm>
              <a:off x="3450" y="864"/>
              <a:ext cx="85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74" name="Line 18"/>
            <p:cNvSpPr>
              <a:spLocks noChangeShapeType="1"/>
            </p:cNvSpPr>
            <p:nvPr/>
          </p:nvSpPr>
          <p:spPr bwMode="auto">
            <a:xfrm>
              <a:off x="3450" y="864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Rectangle 22"/>
            <p:cNvSpPr>
              <a:spLocks noChangeArrowheads="1"/>
            </p:cNvSpPr>
            <p:nvPr/>
          </p:nvSpPr>
          <p:spPr bwMode="auto">
            <a:xfrm>
              <a:off x="4311" y="864"/>
              <a:ext cx="93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76" name="Line 23"/>
            <p:cNvSpPr>
              <a:spLocks noChangeShapeType="1"/>
            </p:cNvSpPr>
            <p:nvPr/>
          </p:nvSpPr>
          <p:spPr bwMode="auto">
            <a:xfrm>
              <a:off x="4311" y="864"/>
              <a:ext cx="93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Rectangle 24"/>
            <p:cNvSpPr>
              <a:spLocks noChangeArrowheads="1"/>
            </p:cNvSpPr>
            <p:nvPr/>
          </p:nvSpPr>
          <p:spPr bwMode="auto">
            <a:xfrm>
              <a:off x="5248" y="864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78" name="Line 25"/>
            <p:cNvSpPr>
              <a:spLocks noChangeShapeType="1"/>
            </p:cNvSpPr>
            <p:nvPr/>
          </p:nvSpPr>
          <p:spPr bwMode="auto">
            <a:xfrm>
              <a:off x="5248" y="8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26"/>
            <p:cNvSpPr>
              <a:spLocks noChangeShapeType="1"/>
            </p:cNvSpPr>
            <p:nvPr/>
          </p:nvSpPr>
          <p:spPr bwMode="auto">
            <a:xfrm>
              <a:off x="5248" y="864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Rectangle 27"/>
            <p:cNvSpPr>
              <a:spLocks noChangeArrowheads="1"/>
            </p:cNvSpPr>
            <p:nvPr/>
          </p:nvSpPr>
          <p:spPr bwMode="auto">
            <a:xfrm>
              <a:off x="5248" y="864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81" name="Line 28"/>
            <p:cNvSpPr>
              <a:spLocks noChangeShapeType="1"/>
            </p:cNvSpPr>
            <p:nvPr/>
          </p:nvSpPr>
          <p:spPr bwMode="auto">
            <a:xfrm>
              <a:off x="5248" y="8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29"/>
            <p:cNvSpPr>
              <a:spLocks noChangeShapeType="1"/>
            </p:cNvSpPr>
            <p:nvPr/>
          </p:nvSpPr>
          <p:spPr bwMode="auto">
            <a:xfrm>
              <a:off x="5248" y="864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Rectangle 30"/>
            <p:cNvSpPr>
              <a:spLocks noChangeArrowheads="1"/>
            </p:cNvSpPr>
            <p:nvPr/>
          </p:nvSpPr>
          <p:spPr bwMode="auto">
            <a:xfrm>
              <a:off x="3439" y="876"/>
              <a:ext cx="11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84" name="Line 31"/>
            <p:cNvSpPr>
              <a:spLocks noChangeShapeType="1"/>
            </p:cNvSpPr>
            <p:nvPr/>
          </p:nvSpPr>
          <p:spPr bwMode="auto">
            <a:xfrm>
              <a:off x="3439" y="876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Rectangle 34"/>
            <p:cNvSpPr>
              <a:spLocks noChangeArrowheads="1"/>
            </p:cNvSpPr>
            <p:nvPr/>
          </p:nvSpPr>
          <p:spPr bwMode="auto">
            <a:xfrm>
              <a:off x="5248" y="876"/>
              <a:ext cx="11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86" name="Line 35"/>
            <p:cNvSpPr>
              <a:spLocks noChangeShapeType="1"/>
            </p:cNvSpPr>
            <p:nvPr/>
          </p:nvSpPr>
          <p:spPr bwMode="auto">
            <a:xfrm>
              <a:off x="5248" y="876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Rectangle 36"/>
            <p:cNvSpPr>
              <a:spLocks noChangeArrowheads="1"/>
            </p:cNvSpPr>
            <p:nvPr/>
          </p:nvSpPr>
          <p:spPr bwMode="auto">
            <a:xfrm>
              <a:off x="3682" y="133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88" name="Rectangle 37"/>
            <p:cNvSpPr>
              <a:spLocks noChangeArrowheads="1"/>
            </p:cNvSpPr>
            <p:nvPr/>
          </p:nvSpPr>
          <p:spPr bwMode="auto">
            <a:xfrm>
              <a:off x="3826" y="133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89" name="Rectangle 38"/>
            <p:cNvSpPr>
              <a:spLocks noChangeArrowheads="1"/>
            </p:cNvSpPr>
            <p:nvPr/>
          </p:nvSpPr>
          <p:spPr bwMode="auto">
            <a:xfrm>
              <a:off x="3970" y="133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90" name="Rectangle 39"/>
            <p:cNvSpPr>
              <a:spLocks noChangeArrowheads="1"/>
            </p:cNvSpPr>
            <p:nvPr/>
          </p:nvSpPr>
          <p:spPr bwMode="auto">
            <a:xfrm>
              <a:off x="4588" y="133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91" name="Rectangle 40"/>
            <p:cNvSpPr>
              <a:spLocks noChangeArrowheads="1"/>
            </p:cNvSpPr>
            <p:nvPr/>
          </p:nvSpPr>
          <p:spPr bwMode="auto">
            <a:xfrm>
              <a:off x="4732" y="133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92" name="Rectangle 41"/>
            <p:cNvSpPr>
              <a:spLocks noChangeArrowheads="1"/>
            </p:cNvSpPr>
            <p:nvPr/>
          </p:nvSpPr>
          <p:spPr bwMode="auto">
            <a:xfrm>
              <a:off x="4875" y="133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93" name="Rectangle 42"/>
            <p:cNvSpPr>
              <a:spLocks noChangeArrowheads="1"/>
            </p:cNvSpPr>
            <p:nvPr/>
          </p:nvSpPr>
          <p:spPr bwMode="auto">
            <a:xfrm>
              <a:off x="3439" y="1315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4" name="Line 43"/>
            <p:cNvSpPr>
              <a:spLocks noChangeShapeType="1"/>
            </p:cNvSpPr>
            <p:nvPr/>
          </p:nvSpPr>
          <p:spPr bwMode="auto">
            <a:xfrm>
              <a:off x="3439" y="131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Rectangle 44"/>
            <p:cNvSpPr>
              <a:spLocks noChangeArrowheads="1"/>
            </p:cNvSpPr>
            <p:nvPr/>
          </p:nvSpPr>
          <p:spPr bwMode="auto">
            <a:xfrm>
              <a:off x="3450" y="1315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6" name="Line 45"/>
            <p:cNvSpPr>
              <a:spLocks noChangeShapeType="1"/>
            </p:cNvSpPr>
            <p:nvPr/>
          </p:nvSpPr>
          <p:spPr bwMode="auto">
            <a:xfrm>
              <a:off x="3450" y="1315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Rectangle 49"/>
            <p:cNvSpPr>
              <a:spLocks noChangeArrowheads="1"/>
            </p:cNvSpPr>
            <p:nvPr/>
          </p:nvSpPr>
          <p:spPr bwMode="auto">
            <a:xfrm>
              <a:off x="4305" y="1315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8" name="Line 50"/>
            <p:cNvSpPr>
              <a:spLocks noChangeShapeType="1"/>
            </p:cNvSpPr>
            <p:nvPr/>
          </p:nvSpPr>
          <p:spPr bwMode="auto">
            <a:xfrm>
              <a:off x="4305" y="1315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Rectangle 51"/>
            <p:cNvSpPr>
              <a:spLocks noChangeArrowheads="1"/>
            </p:cNvSpPr>
            <p:nvPr/>
          </p:nvSpPr>
          <p:spPr bwMode="auto">
            <a:xfrm>
              <a:off x="5248" y="1315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00" name="Line 52"/>
            <p:cNvSpPr>
              <a:spLocks noChangeShapeType="1"/>
            </p:cNvSpPr>
            <p:nvPr/>
          </p:nvSpPr>
          <p:spPr bwMode="auto">
            <a:xfrm>
              <a:off x="5248" y="131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Rectangle 53"/>
            <p:cNvSpPr>
              <a:spLocks noChangeArrowheads="1"/>
            </p:cNvSpPr>
            <p:nvPr/>
          </p:nvSpPr>
          <p:spPr bwMode="auto">
            <a:xfrm>
              <a:off x="3439" y="1321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02" name="Line 54"/>
            <p:cNvSpPr>
              <a:spLocks noChangeShapeType="1"/>
            </p:cNvSpPr>
            <p:nvPr/>
          </p:nvSpPr>
          <p:spPr bwMode="auto">
            <a:xfrm>
              <a:off x="3439" y="1321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3" name="Rectangle 57"/>
            <p:cNvSpPr>
              <a:spLocks noChangeArrowheads="1"/>
            </p:cNvSpPr>
            <p:nvPr/>
          </p:nvSpPr>
          <p:spPr bwMode="auto">
            <a:xfrm>
              <a:off x="5248" y="1321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04" name="Line 58"/>
            <p:cNvSpPr>
              <a:spLocks noChangeShapeType="1"/>
            </p:cNvSpPr>
            <p:nvPr/>
          </p:nvSpPr>
          <p:spPr bwMode="auto">
            <a:xfrm>
              <a:off x="5248" y="1321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Rectangle 59"/>
            <p:cNvSpPr>
              <a:spLocks noChangeArrowheads="1"/>
            </p:cNvSpPr>
            <p:nvPr/>
          </p:nvSpPr>
          <p:spPr bwMode="auto">
            <a:xfrm>
              <a:off x="3682" y="1556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06" name="Rectangle 60"/>
            <p:cNvSpPr>
              <a:spLocks noChangeArrowheads="1"/>
            </p:cNvSpPr>
            <p:nvPr/>
          </p:nvSpPr>
          <p:spPr bwMode="auto">
            <a:xfrm>
              <a:off x="3970" y="155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07" name="Rectangle 61"/>
            <p:cNvSpPr>
              <a:spLocks noChangeArrowheads="1"/>
            </p:cNvSpPr>
            <p:nvPr/>
          </p:nvSpPr>
          <p:spPr bwMode="auto">
            <a:xfrm>
              <a:off x="4588" y="155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08" name="Rectangle 62"/>
            <p:cNvSpPr>
              <a:spLocks noChangeArrowheads="1"/>
            </p:cNvSpPr>
            <p:nvPr/>
          </p:nvSpPr>
          <p:spPr bwMode="auto">
            <a:xfrm>
              <a:off x="4732" y="155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09" name="Line 64"/>
            <p:cNvSpPr>
              <a:spLocks noChangeShapeType="1"/>
            </p:cNvSpPr>
            <p:nvPr/>
          </p:nvSpPr>
          <p:spPr bwMode="auto">
            <a:xfrm>
              <a:off x="3439" y="15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0" name="Line 66"/>
            <p:cNvSpPr>
              <a:spLocks noChangeShapeType="1"/>
            </p:cNvSpPr>
            <p:nvPr/>
          </p:nvSpPr>
          <p:spPr bwMode="auto">
            <a:xfrm>
              <a:off x="3450" y="1541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Line 71"/>
            <p:cNvSpPr>
              <a:spLocks noChangeShapeType="1"/>
            </p:cNvSpPr>
            <p:nvPr/>
          </p:nvSpPr>
          <p:spPr bwMode="auto">
            <a:xfrm>
              <a:off x="4305" y="1541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2" name="Line 73"/>
            <p:cNvSpPr>
              <a:spLocks noChangeShapeType="1"/>
            </p:cNvSpPr>
            <p:nvPr/>
          </p:nvSpPr>
          <p:spPr bwMode="auto">
            <a:xfrm>
              <a:off x="5248" y="15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3" name="Rectangle 74"/>
            <p:cNvSpPr>
              <a:spLocks noChangeArrowheads="1"/>
            </p:cNvSpPr>
            <p:nvPr/>
          </p:nvSpPr>
          <p:spPr bwMode="auto">
            <a:xfrm>
              <a:off x="3439" y="1547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14" name="Line 75"/>
            <p:cNvSpPr>
              <a:spLocks noChangeShapeType="1"/>
            </p:cNvSpPr>
            <p:nvPr/>
          </p:nvSpPr>
          <p:spPr bwMode="auto">
            <a:xfrm>
              <a:off x="3439" y="1547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5" name="Rectangle 78"/>
            <p:cNvSpPr>
              <a:spLocks noChangeArrowheads="1"/>
            </p:cNvSpPr>
            <p:nvPr/>
          </p:nvSpPr>
          <p:spPr bwMode="auto">
            <a:xfrm>
              <a:off x="5248" y="1547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16" name="Line 79"/>
            <p:cNvSpPr>
              <a:spLocks noChangeShapeType="1"/>
            </p:cNvSpPr>
            <p:nvPr/>
          </p:nvSpPr>
          <p:spPr bwMode="auto">
            <a:xfrm>
              <a:off x="5248" y="1547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7" name="Rectangle 80"/>
            <p:cNvSpPr>
              <a:spLocks noChangeArrowheads="1"/>
            </p:cNvSpPr>
            <p:nvPr/>
          </p:nvSpPr>
          <p:spPr bwMode="auto">
            <a:xfrm>
              <a:off x="3682" y="1782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18" name="Rectangle 81"/>
            <p:cNvSpPr>
              <a:spLocks noChangeArrowheads="1"/>
            </p:cNvSpPr>
            <p:nvPr/>
          </p:nvSpPr>
          <p:spPr bwMode="auto">
            <a:xfrm>
              <a:off x="3826" y="1782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19" name="Rectangle 82"/>
            <p:cNvSpPr>
              <a:spLocks noChangeArrowheads="1"/>
            </p:cNvSpPr>
            <p:nvPr/>
          </p:nvSpPr>
          <p:spPr bwMode="auto">
            <a:xfrm>
              <a:off x="4588" y="1782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20" name="Rectangle 83"/>
            <p:cNvSpPr>
              <a:spLocks noChangeArrowheads="1"/>
            </p:cNvSpPr>
            <p:nvPr/>
          </p:nvSpPr>
          <p:spPr bwMode="auto">
            <a:xfrm>
              <a:off x="3439" y="1767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21" name="Line 84"/>
            <p:cNvSpPr>
              <a:spLocks noChangeShapeType="1"/>
            </p:cNvSpPr>
            <p:nvPr/>
          </p:nvSpPr>
          <p:spPr bwMode="auto">
            <a:xfrm>
              <a:off x="3439" y="176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2" name="Rectangle 85"/>
            <p:cNvSpPr>
              <a:spLocks noChangeArrowheads="1"/>
            </p:cNvSpPr>
            <p:nvPr/>
          </p:nvSpPr>
          <p:spPr bwMode="auto">
            <a:xfrm>
              <a:off x="3450" y="1767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23" name="Line 86"/>
            <p:cNvSpPr>
              <a:spLocks noChangeShapeType="1"/>
            </p:cNvSpPr>
            <p:nvPr/>
          </p:nvSpPr>
          <p:spPr bwMode="auto">
            <a:xfrm>
              <a:off x="3450" y="1767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4" name="Rectangle 90"/>
            <p:cNvSpPr>
              <a:spLocks noChangeArrowheads="1"/>
            </p:cNvSpPr>
            <p:nvPr/>
          </p:nvSpPr>
          <p:spPr bwMode="auto">
            <a:xfrm>
              <a:off x="4305" y="1767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25" name="Line 91"/>
            <p:cNvSpPr>
              <a:spLocks noChangeShapeType="1"/>
            </p:cNvSpPr>
            <p:nvPr/>
          </p:nvSpPr>
          <p:spPr bwMode="auto">
            <a:xfrm>
              <a:off x="4305" y="1767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6" name="Rectangle 92"/>
            <p:cNvSpPr>
              <a:spLocks noChangeArrowheads="1"/>
            </p:cNvSpPr>
            <p:nvPr/>
          </p:nvSpPr>
          <p:spPr bwMode="auto">
            <a:xfrm>
              <a:off x="5248" y="1767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27" name="Line 93"/>
            <p:cNvSpPr>
              <a:spLocks noChangeShapeType="1"/>
            </p:cNvSpPr>
            <p:nvPr/>
          </p:nvSpPr>
          <p:spPr bwMode="auto">
            <a:xfrm>
              <a:off x="5248" y="176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8" name="Rectangle 94"/>
            <p:cNvSpPr>
              <a:spLocks noChangeArrowheads="1"/>
            </p:cNvSpPr>
            <p:nvPr/>
          </p:nvSpPr>
          <p:spPr bwMode="auto">
            <a:xfrm>
              <a:off x="3439" y="1773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29" name="Line 95"/>
            <p:cNvSpPr>
              <a:spLocks noChangeShapeType="1"/>
            </p:cNvSpPr>
            <p:nvPr/>
          </p:nvSpPr>
          <p:spPr bwMode="auto">
            <a:xfrm>
              <a:off x="3439" y="1773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0" name="Rectangle 98"/>
            <p:cNvSpPr>
              <a:spLocks noChangeArrowheads="1"/>
            </p:cNvSpPr>
            <p:nvPr/>
          </p:nvSpPr>
          <p:spPr bwMode="auto">
            <a:xfrm>
              <a:off x="5248" y="1773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31" name="Line 99"/>
            <p:cNvSpPr>
              <a:spLocks noChangeShapeType="1"/>
            </p:cNvSpPr>
            <p:nvPr/>
          </p:nvSpPr>
          <p:spPr bwMode="auto">
            <a:xfrm>
              <a:off x="5248" y="1773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2" name="Rectangle 100"/>
            <p:cNvSpPr>
              <a:spLocks noChangeArrowheads="1"/>
            </p:cNvSpPr>
            <p:nvPr/>
          </p:nvSpPr>
          <p:spPr bwMode="auto">
            <a:xfrm>
              <a:off x="3682" y="2007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 dirty="0">
                  <a:solidFill>
                    <a:srgbClr val="000000"/>
                  </a:solidFill>
                  <a:ea typeface="宋体" pitchFamily="2" charset="-122"/>
                </a:rPr>
                <a:t>0 1 0</a:t>
              </a:r>
              <a:endParaRPr lang="en-US" altLang="zh-CN" dirty="0">
                <a:ea typeface="宋体" pitchFamily="2" charset="-122"/>
              </a:endParaRPr>
            </a:p>
          </p:txBody>
        </p:sp>
        <p:sp>
          <p:nvSpPr>
            <p:cNvPr id="49233" name="Rectangle 101"/>
            <p:cNvSpPr>
              <a:spLocks noChangeArrowheads="1"/>
            </p:cNvSpPr>
            <p:nvPr/>
          </p:nvSpPr>
          <p:spPr bwMode="auto">
            <a:xfrm>
              <a:off x="4588" y="2007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34" name="Rectangle 102"/>
            <p:cNvSpPr>
              <a:spLocks noChangeArrowheads="1"/>
            </p:cNvSpPr>
            <p:nvPr/>
          </p:nvSpPr>
          <p:spPr bwMode="auto">
            <a:xfrm>
              <a:off x="4875" y="200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35" name="Rectangle 103"/>
            <p:cNvSpPr>
              <a:spLocks noChangeArrowheads="1"/>
            </p:cNvSpPr>
            <p:nvPr/>
          </p:nvSpPr>
          <p:spPr bwMode="auto">
            <a:xfrm>
              <a:off x="3439" y="1993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36" name="Line 104"/>
            <p:cNvSpPr>
              <a:spLocks noChangeShapeType="1"/>
            </p:cNvSpPr>
            <p:nvPr/>
          </p:nvSpPr>
          <p:spPr bwMode="auto">
            <a:xfrm>
              <a:off x="3439" y="199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7" name="Rectangle 105"/>
            <p:cNvSpPr>
              <a:spLocks noChangeArrowheads="1"/>
            </p:cNvSpPr>
            <p:nvPr/>
          </p:nvSpPr>
          <p:spPr bwMode="auto">
            <a:xfrm>
              <a:off x="3450" y="1993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38" name="Line 106"/>
            <p:cNvSpPr>
              <a:spLocks noChangeShapeType="1"/>
            </p:cNvSpPr>
            <p:nvPr/>
          </p:nvSpPr>
          <p:spPr bwMode="auto">
            <a:xfrm>
              <a:off x="3450" y="1993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9" name="Rectangle 110"/>
            <p:cNvSpPr>
              <a:spLocks noChangeArrowheads="1"/>
            </p:cNvSpPr>
            <p:nvPr/>
          </p:nvSpPr>
          <p:spPr bwMode="auto">
            <a:xfrm>
              <a:off x="4305" y="1993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40" name="Line 111"/>
            <p:cNvSpPr>
              <a:spLocks noChangeShapeType="1"/>
            </p:cNvSpPr>
            <p:nvPr/>
          </p:nvSpPr>
          <p:spPr bwMode="auto">
            <a:xfrm>
              <a:off x="4305" y="1993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1" name="Rectangle 112"/>
            <p:cNvSpPr>
              <a:spLocks noChangeArrowheads="1"/>
            </p:cNvSpPr>
            <p:nvPr/>
          </p:nvSpPr>
          <p:spPr bwMode="auto">
            <a:xfrm>
              <a:off x="5248" y="1993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42" name="Line 113"/>
            <p:cNvSpPr>
              <a:spLocks noChangeShapeType="1"/>
            </p:cNvSpPr>
            <p:nvPr/>
          </p:nvSpPr>
          <p:spPr bwMode="auto">
            <a:xfrm>
              <a:off x="5248" y="199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3" name="Rectangle 114"/>
            <p:cNvSpPr>
              <a:spLocks noChangeArrowheads="1"/>
            </p:cNvSpPr>
            <p:nvPr/>
          </p:nvSpPr>
          <p:spPr bwMode="auto">
            <a:xfrm>
              <a:off x="3439" y="1999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44" name="Line 115"/>
            <p:cNvSpPr>
              <a:spLocks noChangeShapeType="1"/>
            </p:cNvSpPr>
            <p:nvPr/>
          </p:nvSpPr>
          <p:spPr bwMode="auto">
            <a:xfrm>
              <a:off x="3439" y="1999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5" name="Rectangle 118"/>
            <p:cNvSpPr>
              <a:spLocks noChangeArrowheads="1"/>
            </p:cNvSpPr>
            <p:nvPr/>
          </p:nvSpPr>
          <p:spPr bwMode="auto">
            <a:xfrm>
              <a:off x="5248" y="1999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46" name="Line 119"/>
            <p:cNvSpPr>
              <a:spLocks noChangeShapeType="1"/>
            </p:cNvSpPr>
            <p:nvPr/>
          </p:nvSpPr>
          <p:spPr bwMode="auto">
            <a:xfrm>
              <a:off x="5248" y="1999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7" name="Rectangle 120"/>
            <p:cNvSpPr>
              <a:spLocks noChangeArrowheads="1"/>
            </p:cNvSpPr>
            <p:nvPr/>
          </p:nvSpPr>
          <p:spPr bwMode="auto">
            <a:xfrm>
              <a:off x="3682" y="2233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48" name="Rectangle 121"/>
            <p:cNvSpPr>
              <a:spLocks noChangeArrowheads="1"/>
            </p:cNvSpPr>
            <p:nvPr/>
          </p:nvSpPr>
          <p:spPr bwMode="auto">
            <a:xfrm>
              <a:off x="3970" y="223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49" name="Rectangle 122"/>
            <p:cNvSpPr>
              <a:spLocks noChangeArrowheads="1"/>
            </p:cNvSpPr>
            <p:nvPr/>
          </p:nvSpPr>
          <p:spPr bwMode="auto">
            <a:xfrm>
              <a:off x="4588" y="2233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50" name="Rectangle 123"/>
            <p:cNvSpPr>
              <a:spLocks noChangeArrowheads="1"/>
            </p:cNvSpPr>
            <p:nvPr/>
          </p:nvSpPr>
          <p:spPr bwMode="auto">
            <a:xfrm>
              <a:off x="4875" y="223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51" name="Rectangle 124"/>
            <p:cNvSpPr>
              <a:spLocks noChangeArrowheads="1"/>
            </p:cNvSpPr>
            <p:nvPr/>
          </p:nvSpPr>
          <p:spPr bwMode="auto">
            <a:xfrm>
              <a:off x="3439" y="2218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52" name="Line 125"/>
            <p:cNvSpPr>
              <a:spLocks noChangeShapeType="1"/>
            </p:cNvSpPr>
            <p:nvPr/>
          </p:nvSpPr>
          <p:spPr bwMode="auto">
            <a:xfrm>
              <a:off x="3439" y="221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3" name="Rectangle 126"/>
            <p:cNvSpPr>
              <a:spLocks noChangeArrowheads="1"/>
            </p:cNvSpPr>
            <p:nvPr/>
          </p:nvSpPr>
          <p:spPr bwMode="auto">
            <a:xfrm>
              <a:off x="3450" y="2218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54" name="Line 127"/>
            <p:cNvSpPr>
              <a:spLocks noChangeShapeType="1"/>
            </p:cNvSpPr>
            <p:nvPr/>
          </p:nvSpPr>
          <p:spPr bwMode="auto">
            <a:xfrm>
              <a:off x="3450" y="2218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5" name="Rectangle 131"/>
            <p:cNvSpPr>
              <a:spLocks noChangeArrowheads="1"/>
            </p:cNvSpPr>
            <p:nvPr/>
          </p:nvSpPr>
          <p:spPr bwMode="auto">
            <a:xfrm>
              <a:off x="4305" y="2218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56" name="Line 132"/>
            <p:cNvSpPr>
              <a:spLocks noChangeShapeType="1"/>
            </p:cNvSpPr>
            <p:nvPr/>
          </p:nvSpPr>
          <p:spPr bwMode="auto">
            <a:xfrm>
              <a:off x="4305" y="2218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7" name="Rectangle 133"/>
            <p:cNvSpPr>
              <a:spLocks noChangeArrowheads="1"/>
            </p:cNvSpPr>
            <p:nvPr/>
          </p:nvSpPr>
          <p:spPr bwMode="auto">
            <a:xfrm>
              <a:off x="5248" y="2218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58" name="Line 134"/>
            <p:cNvSpPr>
              <a:spLocks noChangeShapeType="1"/>
            </p:cNvSpPr>
            <p:nvPr/>
          </p:nvSpPr>
          <p:spPr bwMode="auto">
            <a:xfrm>
              <a:off x="5248" y="221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" name="Rectangle 135"/>
            <p:cNvSpPr>
              <a:spLocks noChangeArrowheads="1"/>
            </p:cNvSpPr>
            <p:nvPr/>
          </p:nvSpPr>
          <p:spPr bwMode="auto">
            <a:xfrm>
              <a:off x="3439" y="2224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60" name="Line 136"/>
            <p:cNvSpPr>
              <a:spLocks noChangeShapeType="1"/>
            </p:cNvSpPr>
            <p:nvPr/>
          </p:nvSpPr>
          <p:spPr bwMode="auto">
            <a:xfrm>
              <a:off x="3439" y="2224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1" name="Rectangle 139"/>
            <p:cNvSpPr>
              <a:spLocks noChangeArrowheads="1"/>
            </p:cNvSpPr>
            <p:nvPr/>
          </p:nvSpPr>
          <p:spPr bwMode="auto">
            <a:xfrm>
              <a:off x="5248" y="2224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62" name="Line 140"/>
            <p:cNvSpPr>
              <a:spLocks noChangeShapeType="1"/>
            </p:cNvSpPr>
            <p:nvPr/>
          </p:nvSpPr>
          <p:spPr bwMode="auto">
            <a:xfrm>
              <a:off x="5248" y="2224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3" name="Rectangle 141"/>
            <p:cNvSpPr>
              <a:spLocks noChangeArrowheads="1"/>
            </p:cNvSpPr>
            <p:nvPr/>
          </p:nvSpPr>
          <p:spPr bwMode="auto">
            <a:xfrm>
              <a:off x="3682" y="2459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64" name="Rectangle 142"/>
            <p:cNvSpPr>
              <a:spLocks noChangeArrowheads="1"/>
            </p:cNvSpPr>
            <p:nvPr/>
          </p:nvSpPr>
          <p:spPr bwMode="auto">
            <a:xfrm>
              <a:off x="3826" y="2459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65" name="Rectangle 143"/>
            <p:cNvSpPr>
              <a:spLocks noChangeArrowheads="1"/>
            </p:cNvSpPr>
            <p:nvPr/>
          </p:nvSpPr>
          <p:spPr bwMode="auto">
            <a:xfrm>
              <a:off x="3970" y="24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66" name="Rectangle 144"/>
            <p:cNvSpPr>
              <a:spLocks noChangeArrowheads="1"/>
            </p:cNvSpPr>
            <p:nvPr/>
          </p:nvSpPr>
          <p:spPr bwMode="auto">
            <a:xfrm>
              <a:off x="4588" y="2459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67" name="Rectangle 145"/>
            <p:cNvSpPr>
              <a:spLocks noChangeArrowheads="1"/>
            </p:cNvSpPr>
            <p:nvPr/>
          </p:nvSpPr>
          <p:spPr bwMode="auto">
            <a:xfrm>
              <a:off x="3439" y="2444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68" name="Line 146"/>
            <p:cNvSpPr>
              <a:spLocks noChangeShapeType="1"/>
            </p:cNvSpPr>
            <p:nvPr/>
          </p:nvSpPr>
          <p:spPr bwMode="auto">
            <a:xfrm>
              <a:off x="3439" y="24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9" name="Rectangle 147"/>
            <p:cNvSpPr>
              <a:spLocks noChangeArrowheads="1"/>
            </p:cNvSpPr>
            <p:nvPr/>
          </p:nvSpPr>
          <p:spPr bwMode="auto">
            <a:xfrm>
              <a:off x="3450" y="2444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70" name="Line 148"/>
            <p:cNvSpPr>
              <a:spLocks noChangeShapeType="1"/>
            </p:cNvSpPr>
            <p:nvPr/>
          </p:nvSpPr>
          <p:spPr bwMode="auto">
            <a:xfrm>
              <a:off x="3450" y="2444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1" name="Rectangle 152"/>
            <p:cNvSpPr>
              <a:spLocks noChangeArrowheads="1"/>
            </p:cNvSpPr>
            <p:nvPr/>
          </p:nvSpPr>
          <p:spPr bwMode="auto">
            <a:xfrm>
              <a:off x="4305" y="2444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72" name="Line 153"/>
            <p:cNvSpPr>
              <a:spLocks noChangeShapeType="1"/>
            </p:cNvSpPr>
            <p:nvPr/>
          </p:nvSpPr>
          <p:spPr bwMode="auto">
            <a:xfrm>
              <a:off x="4305" y="2444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3" name="Rectangle 154"/>
            <p:cNvSpPr>
              <a:spLocks noChangeArrowheads="1"/>
            </p:cNvSpPr>
            <p:nvPr/>
          </p:nvSpPr>
          <p:spPr bwMode="auto">
            <a:xfrm>
              <a:off x="5248" y="2444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74" name="Line 155"/>
            <p:cNvSpPr>
              <a:spLocks noChangeShapeType="1"/>
            </p:cNvSpPr>
            <p:nvPr/>
          </p:nvSpPr>
          <p:spPr bwMode="auto">
            <a:xfrm>
              <a:off x="5248" y="24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5" name="Rectangle 156"/>
            <p:cNvSpPr>
              <a:spLocks noChangeArrowheads="1"/>
            </p:cNvSpPr>
            <p:nvPr/>
          </p:nvSpPr>
          <p:spPr bwMode="auto">
            <a:xfrm>
              <a:off x="3439" y="2450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76" name="Line 157"/>
            <p:cNvSpPr>
              <a:spLocks noChangeShapeType="1"/>
            </p:cNvSpPr>
            <p:nvPr/>
          </p:nvSpPr>
          <p:spPr bwMode="auto">
            <a:xfrm>
              <a:off x="3439" y="2450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7" name="Rectangle 160"/>
            <p:cNvSpPr>
              <a:spLocks noChangeArrowheads="1"/>
            </p:cNvSpPr>
            <p:nvPr/>
          </p:nvSpPr>
          <p:spPr bwMode="auto">
            <a:xfrm>
              <a:off x="5248" y="2450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78" name="Line 161"/>
            <p:cNvSpPr>
              <a:spLocks noChangeShapeType="1"/>
            </p:cNvSpPr>
            <p:nvPr/>
          </p:nvSpPr>
          <p:spPr bwMode="auto">
            <a:xfrm>
              <a:off x="5248" y="2450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9" name="Rectangle 162"/>
            <p:cNvSpPr>
              <a:spLocks noChangeArrowheads="1"/>
            </p:cNvSpPr>
            <p:nvPr/>
          </p:nvSpPr>
          <p:spPr bwMode="auto">
            <a:xfrm>
              <a:off x="3682" y="2685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80" name="Rectangle 163"/>
            <p:cNvSpPr>
              <a:spLocks noChangeArrowheads="1"/>
            </p:cNvSpPr>
            <p:nvPr/>
          </p:nvSpPr>
          <p:spPr bwMode="auto">
            <a:xfrm>
              <a:off x="4588" y="2685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81" name="Rectangle 164"/>
            <p:cNvSpPr>
              <a:spLocks noChangeArrowheads="1"/>
            </p:cNvSpPr>
            <p:nvPr/>
          </p:nvSpPr>
          <p:spPr bwMode="auto">
            <a:xfrm>
              <a:off x="4732" y="2685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82" name="Rectangle 165"/>
            <p:cNvSpPr>
              <a:spLocks noChangeArrowheads="1"/>
            </p:cNvSpPr>
            <p:nvPr/>
          </p:nvSpPr>
          <p:spPr bwMode="auto">
            <a:xfrm>
              <a:off x="3439" y="2670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83" name="Line 166"/>
            <p:cNvSpPr>
              <a:spLocks noChangeShapeType="1"/>
            </p:cNvSpPr>
            <p:nvPr/>
          </p:nvSpPr>
          <p:spPr bwMode="auto">
            <a:xfrm>
              <a:off x="3439" y="267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4" name="Rectangle 167"/>
            <p:cNvSpPr>
              <a:spLocks noChangeArrowheads="1"/>
            </p:cNvSpPr>
            <p:nvPr/>
          </p:nvSpPr>
          <p:spPr bwMode="auto">
            <a:xfrm>
              <a:off x="3450" y="2670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85" name="Line 168"/>
            <p:cNvSpPr>
              <a:spLocks noChangeShapeType="1"/>
            </p:cNvSpPr>
            <p:nvPr/>
          </p:nvSpPr>
          <p:spPr bwMode="auto">
            <a:xfrm>
              <a:off x="3450" y="2670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6" name="Rectangle 172"/>
            <p:cNvSpPr>
              <a:spLocks noChangeArrowheads="1"/>
            </p:cNvSpPr>
            <p:nvPr/>
          </p:nvSpPr>
          <p:spPr bwMode="auto">
            <a:xfrm>
              <a:off x="4305" y="2670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87" name="Line 173"/>
            <p:cNvSpPr>
              <a:spLocks noChangeShapeType="1"/>
            </p:cNvSpPr>
            <p:nvPr/>
          </p:nvSpPr>
          <p:spPr bwMode="auto">
            <a:xfrm>
              <a:off x="4305" y="2670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8" name="Rectangle 174"/>
            <p:cNvSpPr>
              <a:spLocks noChangeArrowheads="1"/>
            </p:cNvSpPr>
            <p:nvPr/>
          </p:nvSpPr>
          <p:spPr bwMode="auto">
            <a:xfrm>
              <a:off x="5248" y="2670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89" name="Line 175"/>
            <p:cNvSpPr>
              <a:spLocks noChangeShapeType="1"/>
            </p:cNvSpPr>
            <p:nvPr/>
          </p:nvSpPr>
          <p:spPr bwMode="auto">
            <a:xfrm>
              <a:off x="5248" y="267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0" name="Rectangle 176"/>
            <p:cNvSpPr>
              <a:spLocks noChangeArrowheads="1"/>
            </p:cNvSpPr>
            <p:nvPr/>
          </p:nvSpPr>
          <p:spPr bwMode="auto">
            <a:xfrm>
              <a:off x="3439" y="2676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91" name="Line 177"/>
            <p:cNvSpPr>
              <a:spLocks noChangeShapeType="1"/>
            </p:cNvSpPr>
            <p:nvPr/>
          </p:nvSpPr>
          <p:spPr bwMode="auto">
            <a:xfrm>
              <a:off x="3439" y="2676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2" name="Rectangle 180"/>
            <p:cNvSpPr>
              <a:spLocks noChangeArrowheads="1"/>
            </p:cNvSpPr>
            <p:nvPr/>
          </p:nvSpPr>
          <p:spPr bwMode="auto">
            <a:xfrm>
              <a:off x="5248" y="2676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93" name="Line 181"/>
            <p:cNvSpPr>
              <a:spLocks noChangeShapeType="1"/>
            </p:cNvSpPr>
            <p:nvPr/>
          </p:nvSpPr>
          <p:spPr bwMode="auto">
            <a:xfrm>
              <a:off x="5248" y="2676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4" name="Rectangle 182"/>
            <p:cNvSpPr>
              <a:spLocks noChangeArrowheads="1"/>
            </p:cNvSpPr>
            <p:nvPr/>
          </p:nvSpPr>
          <p:spPr bwMode="auto">
            <a:xfrm>
              <a:off x="3682" y="291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95" name="Rectangle 183"/>
            <p:cNvSpPr>
              <a:spLocks noChangeArrowheads="1"/>
            </p:cNvSpPr>
            <p:nvPr/>
          </p:nvSpPr>
          <p:spPr bwMode="auto">
            <a:xfrm>
              <a:off x="3826" y="2910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96" name="Rectangle 184"/>
            <p:cNvSpPr>
              <a:spLocks noChangeArrowheads="1"/>
            </p:cNvSpPr>
            <p:nvPr/>
          </p:nvSpPr>
          <p:spPr bwMode="auto">
            <a:xfrm>
              <a:off x="4588" y="291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97" name="Rectangle 185"/>
            <p:cNvSpPr>
              <a:spLocks noChangeArrowheads="1"/>
            </p:cNvSpPr>
            <p:nvPr/>
          </p:nvSpPr>
          <p:spPr bwMode="auto">
            <a:xfrm>
              <a:off x="4732" y="291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98" name="Rectangle 186"/>
            <p:cNvSpPr>
              <a:spLocks noChangeArrowheads="1"/>
            </p:cNvSpPr>
            <p:nvPr/>
          </p:nvSpPr>
          <p:spPr bwMode="auto">
            <a:xfrm>
              <a:off x="4875" y="291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99" name="Rectangle 187"/>
            <p:cNvSpPr>
              <a:spLocks noChangeArrowheads="1"/>
            </p:cNvSpPr>
            <p:nvPr/>
          </p:nvSpPr>
          <p:spPr bwMode="auto">
            <a:xfrm>
              <a:off x="3439" y="2896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00" name="Line 188"/>
            <p:cNvSpPr>
              <a:spLocks noChangeShapeType="1"/>
            </p:cNvSpPr>
            <p:nvPr/>
          </p:nvSpPr>
          <p:spPr bwMode="auto">
            <a:xfrm>
              <a:off x="3439" y="289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1" name="Rectangle 189"/>
            <p:cNvSpPr>
              <a:spLocks noChangeArrowheads="1"/>
            </p:cNvSpPr>
            <p:nvPr/>
          </p:nvSpPr>
          <p:spPr bwMode="auto">
            <a:xfrm>
              <a:off x="3450" y="2896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02" name="Line 190"/>
            <p:cNvSpPr>
              <a:spLocks noChangeShapeType="1"/>
            </p:cNvSpPr>
            <p:nvPr/>
          </p:nvSpPr>
          <p:spPr bwMode="auto">
            <a:xfrm>
              <a:off x="3450" y="2896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3" name="Rectangle 194"/>
            <p:cNvSpPr>
              <a:spLocks noChangeArrowheads="1"/>
            </p:cNvSpPr>
            <p:nvPr/>
          </p:nvSpPr>
          <p:spPr bwMode="auto">
            <a:xfrm>
              <a:off x="4305" y="2896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04" name="Line 195"/>
            <p:cNvSpPr>
              <a:spLocks noChangeShapeType="1"/>
            </p:cNvSpPr>
            <p:nvPr/>
          </p:nvSpPr>
          <p:spPr bwMode="auto">
            <a:xfrm>
              <a:off x="4305" y="2896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5" name="Rectangle 196"/>
            <p:cNvSpPr>
              <a:spLocks noChangeArrowheads="1"/>
            </p:cNvSpPr>
            <p:nvPr/>
          </p:nvSpPr>
          <p:spPr bwMode="auto">
            <a:xfrm>
              <a:off x="5248" y="2896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06" name="Line 197"/>
            <p:cNvSpPr>
              <a:spLocks noChangeShapeType="1"/>
            </p:cNvSpPr>
            <p:nvPr/>
          </p:nvSpPr>
          <p:spPr bwMode="auto">
            <a:xfrm>
              <a:off x="5248" y="289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7" name="Rectangle 198"/>
            <p:cNvSpPr>
              <a:spLocks noChangeArrowheads="1"/>
            </p:cNvSpPr>
            <p:nvPr/>
          </p:nvSpPr>
          <p:spPr bwMode="auto">
            <a:xfrm>
              <a:off x="3439" y="2902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08" name="Line 199"/>
            <p:cNvSpPr>
              <a:spLocks noChangeShapeType="1"/>
            </p:cNvSpPr>
            <p:nvPr/>
          </p:nvSpPr>
          <p:spPr bwMode="auto">
            <a:xfrm>
              <a:off x="3439" y="2902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9" name="Rectangle 200"/>
            <p:cNvSpPr>
              <a:spLocks noChangeArrowheads="1"/>
            </p:cNvSpPr>
            <p:nvPr/>
          </p:nvSpPr>
          <p:spPr bwMode="auto">
            <a:xfrm>
              <a:off x="3439" y="312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10" name="Line 201"/>
            <p:cNvSpPr>
              <a:spLocks noChangeShapeType="1"/>
            </p:cNvSpPr>
            <p:nvPr/>
          </p:nvSpPr>
          <p:spPr bwMode="auto">
            <a:xfrm>
              <a:off x="3439" y="3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1" name="Line 202"/>
            <p:cNvSpPr>
              <a:spLocks noChangeShapeType="1"/>
            </p:cNvSpPr>
            <p:nvPr/>
          </p:nvSpPr>
          <p:spPr bwMode="auto">
            <a:xfrm>
              <a:off x="3439" y="312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2" name="Rectangle 203"/>
            <p:cNvSpPr>
              <a:spLocks noChangeArrowheads="1"/>
            </p:cNvSpPr>
            <p:nvPr/>
          </p:nvSpPr>
          <p:spPr bwMode="auto">
            <a:xfrm>
              <a:off x="3439" y="312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13" name="Line 204"/>
            <p:cNvSpPr>
              <a:spLocks noChangeShapeType="1"/>
            </p:cNvSpPr>
            <p:nvPr/>
          </p:nvSpPr>
          <p:spPr bwMode="auto">
            <a:xfrm>
              <a:off x="3439" y="3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4" name="Line 205"/>
            <p:cNvSpPr>
              <a:spLocks noChangeShapeType="1"/>
            </p:cNvSpPr>
            <p:nvPr/>
          </p:nvSpPr>
          <p:spPr bwMode="auto">
            <a:xfrm>
              <a:off x="3439" y="312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5" name="Rectangle 206"/>
            <p:cNvSpPr>
              <a:spLocks noChangeArrowheads="1"/>
            </p:cNvSpPr>
            <p:nvPr/>
          </p:nvSpPr>
          <p:spPr bwMode="auto">
            <a:xfrm>
              <a:off x="3450" y="3121"/>
              <a:ext cx="85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16" name="Line 208"/>
            <p:cNvSpPr>
              <a:spLocks noChangeShapeType="1"/>
            </p:cNvSpPr>
            <p:nvPr/>
          </p:nvSpPr>
          <p:spPr bwMode="auto">
            <a:xfrm>
              <a:off x="3450" y="3121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7" name="Rectangle 214"/>
            <p:cNvSpPr>
              <a:spLocks noChangeArrowheads="1"/>
            </p:cNvSpPr>
            <p:nvPr/>
          </p:nvSpPr>
          <p:spPr bwMode="auto">
            <a:xfrm>
              <a:off x="4311" y="3121"/>
              <a:ext cx="93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18" name="Line 215"/>
            <p:cNvSpPr>
              <a:spLocks noChangeShapeType="1"/>
            </p:cNvSpPr>
            <p:nvPr/>
          </p:nvSpPr>
          <p:spPr bwMode="auto">
            <a:xfrm>
              <a:off x="4311" y="3121"/>
              <a:ext cx="93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9" name="Rectangle 216"/>
            <p:cNvSpPr>
              <a:spLocks noChangeArrowheads="1"/>
            </p:cNvSpPr>
            <p:nvPr/>
          </p:nvSpPr>
          <p:spPr bwMode="auto">
            <a:xfrm>
              <a:off x="5248" y="2902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20" name="Line 217"/>
            <p:cNvSpPr>
              <a:spLocks noChangeShapeType="1"/>
            </p:cNvSpPr>
            <p:nvPr/>
          </p:nvSpPr>
          <p:spPr bwMode="auto">
            <a:xfrm>
              <a:off x="5248" y="2902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1" name="Rectangle 218"/>
            <p:cNvSpPr>
              <a:spLocks noChangeArrowheads="1"/>
            </p:cNvSpPr>
            <p:nvPr/>
          </p:nvSpPr>
          <p:spPr bwMode="auto">
            <a:xfrm>
              <a:off x="5248" y="312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22" name="Line 219"/>
            <p:cNvSpPr>
              <a:spLocks noChangeShapeType="1"/>
            </p:cNvSpPr>
            <p:nvPr/>
          </p:nvSpPr>
          <p:spPr bwMode="auto">
            <a:xfrm>
              <a:off x="5248" y="3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3" name="Line 220"/>
            <p:cNvSpPr>
              <a:spLocks noChangeShapeType="1"/>
            </p:cNvSpPr>
            <p:nvPr/>
          </p:nvSpPr>
          <p:spPr bwMode="auto">
            <a:xfrm>
              <a:off x="5248" y="312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4" name="Rectangle 221"/>
            <p:cNvSpPr>
              <a:spLocks noChangeArrowheads="1"/>
            </p:cNvSpPr>
            <p:nvPr/>
          </p:nvSpPr>
          <p:spPr bwMode="auto">
            <a:xfrm>
              <a:off x="5248" y="312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25" name="Line 222"/>
            <p:cNvSpPr>
              <a:spLocks noChangeShapeType="1"/>
            </p:cNvSpPr>
            <p:nvPr/>
          </p:nvSpPr>
          <p:spPr bwMode="auto">
            <a:xfrm>
              <a:off x="5248" y="3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6" name="Line 223"/>
            <p:cNvSpPr>
              <a:spLocks noChangeShapeType="1"/>
            </p:cNvSpPr>
            <p:nvPr/>
          </p:nvSpPr>
          <p:spPr bwMode="auto">
            <a:xfrm>
              <a:off x="5248" y="312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7" name="Line 228"/>
            <p:cNvSpPr>
              <a:spLocks noChangeShapeType="1"/>
            </p:cNvSpPr>
            <p:nvPr/>
          </p:nvSpPr>
          <p:spPr bwMode="auto">
            <a:xfrm>
              <a:off x="4328" y="880"/>
              <a:ext cx="0" cy="2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CF895CB2-BDC5-46DA-B3C0-C4FFF79E8953}" type="slidenum">
              <a:rPr lang="en-US" altLang="zh-CN" sz="1600" u="none" baseline="0"/>
              <a:pPr/>
              <a:t>4</a:t>
            </a:fld>
            <a:endParaRPr lang="en-US" altLang="zh-CN" sz="1600" u="none" baseline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Rudimentary Logic Functions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Functions of a single variable X</a:t>
            </a:r>
          </a:p>
          <a:p>
            <a:r>
              <a:rPr lang="en-US" altLang="zh-CN" sz="2800">
                <a:ea typeface="宋体" pitchFamily="2" charset="-122"/>
              </a:rPr>
              <a:t>Can be used on the</a:t>
            </a:r>
            <a:br>
              <a:rPr lang="en-US" altLang="zh-CN" sz="2800">
                <a:ea typeface="宋体" pitchFamily="2" charset="-122"/>
              </a:rPr>
            </a:br>
            <a:r>
              <a:rPr lang="en-US" altLang="zh-CN" sz="2800">
                <a:ea typeface="宋体" pitchFamily="2" charset="-122"/>
              </a:rPr>
              <a:t>inputs to functional</a:t>
            </a:r>
            <a:br>
              <a:rPr lang="en-US" altLang="zh-CN" sz="2800">
                <a:ea typeface="宋体" pitchFamily="2" charset="-122"/>
              </a:rPr>
            </a:br>
            <a:r>
              <a:rPr lang="en-US" altLang="zh-CN" sz="2800">
                <a:ea typeface="宋体" pitchFamily="2" charset="-122"/>
              </a:rPr>
              <a:t>blocks to implement</a:t>
            </a:r>
            <a:br>
              <a:rPr lang="en-US" altLang="zh-CN" sz="2800">
                <a:ea typeface="宋体" pitchFamily="2" charset="-122"/>
              </a:rPr>
            </a:br>
            <a:r>
              <a:rPr lang="en-US" altLang="zh-CN" sz="2800">
                <a:ea typeface="宋体" pitchFamily="2" charset="-122"/>
              </a:rPr>
              <a:t>other than the block’s</a:t>
            </a:r>
            <a:br>
              <a:rPr lang="en-US" altLang="zh-CN" sz="2800">
                <a:ea typeface="宋体" pitchFamily="2" charset="-122"/>
              </a:rPr>
            </a:br>
            <a:r>
              <a:rPr lang="en-US" altLang="zh-CN" sz="2800">
                <a:ea typeface="宋体" pitchFamily="2" charset="-122"/>
              </a:rPr>
              <a:t>intended function</a:t>
            </a:r>
          </a:p>
        </p:txBody>
      </p:sp>
      <p:pic>
        <p:nvPicPr>
          <p:cNvPr id="1030" name="Picture 4" descr="Fig_4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4375150"/>
            <a:ext cx="6335713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AutoShape 46"/>
          <p:cNvSpPr>
            <a:spLocks noChangeAspect="1" noChangeArrowheads="1" noTextEdit="1"/>
          </p:cNvSpPr>
          <p:nvPr/>
        </p:nvSpPr>
        <p:spPr bwMode="auto">
          <a:xfrm>
            <a:off x="4716463" y="1841500"/>
            <a:ext cx="3844925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Rectangle 48"/>
          <p:cNvSpPr>
            <a:spLocks noChangeArrowheads="1"/>
          </p:cNvSpPr>
          <p:nvPr/>
        </p:nvSpPr>
        <p:spPr bwMode="auto">
          <a:xfrm>
            <a:off x="5078413" y="1793875"/>
            <a:ext cx="1873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33" name="Rectangle 49"/>
          <p:cNvSpPr>
            <a:spLocks noChangeArrowheads="1"/>
          </p:cNvSpPr>
          <p:nvPr/>
        </p:nvSpPr>
        <p:spPr bwMode="auto">
          <a:xfrm>
            <a:off x="5230813" y="1793875"/>
            <a:ext cx="2333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34" name="Rectangle 50"/>
          <p:cNvSpPr>
            <a:spLocks noChangeArrowheads="1"/>
          </p:cNvSpPr>
          <p:nvPr/>
        </p:nvSpPr>
        <p:spPr bwMode="auto">
          <a:xfrm>
            <a:off x="5435600" y="1793875"/>
            <a:ext cx="10318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BLE 4-1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35" name="Rectangle 51"/>
          <p:cNvSpPr>
            <a:spLocks noChangeArrowheads="1"/>
          </p:cNvSpPr>
          <p:nvPr/>
        </p:nvSpPr>
        <p:spPr bwMode="auto">
          <a:xfrm>
            <a:off x="5078413" y="2124075"/>
            <a:ext cx="15160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Functions of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36" name="Rectangle 52"/>
          <p:cNvSpPr>
            <a:spLocks noChangeArrowheads="1"/>
          </p:cNvSpPr>
          <p:nvPr/>
        </p:nvSpPr>
        <p:spPr bwMode="auto">
          <a:xfrm>
            <a:off x="6780213" y="2124075"/>
            <a:ext cx="5270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One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37" name="Rectangle 53"/>
          <p:cNvSpPr>
            <a:spLocks noChangeArrowheads="1"/>
          </p:cNvSpPr>
          <p:nvPr/>
        </p:nvSpPr>
        <p:spPr bwMode="auto">
          <a:xfrm>
            <a:off x="7442200" y="2124075"/>
            <a:ext cx="2174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V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38" name="Rectangle 54"/>
          <p:cNvSpPr>
            <a:spLocks noChangeArrowheads="1"/>
          </p:cNvSpPr>
          <p:nvPr/>
        </p:nvSpPr>
        <p:spPr bwMode="auto">
          <a:xfrm>
            <a:off x="7612063" y="2124075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39" name="Rectangle 55"/>
          <p:cNvSpPr>
            <a:spLocks noChangeArrowheads="1"/>
          </p:cNvSpPr>
          <p:nvPr/>
        </p:nvSpPr>
        <p:spPr bwMode="auto">
          <a:xfrm>
            <a:off x="7743825" y="2124075"/>
            <a:ext cx="3254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ria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0" name="Rectangle 56"/>
          <p:cNvSpPr>
            <a:spLocks noChangeArrowheads="1"/>
          </p:cNvSpPr>
          <p:nvPr/>
        </p:nvSpPr>
        <p:spPr bwMode="auto">
          <a:xfrm>
            <a:off x="8094663" y="2124075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b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1" name="Rectangle 57"/>
          <p:cNvSpPr>
            <a:spLocks noChangeArrowheads="1"/>
          </p:cNvSpPr>
          <p:nvPr/>
        </p:nvSpPr>
        <p:spPr bwMode="auto">
          <a:xfrm>
            <a:off x="8267700" y="2124075"/>
            <a:ext cx="2174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le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2" name="Rectangle 58"/>
          <p:cNvSpPr>
            <a:spLocks noChangeArrowheads="1"/>
          </p:cNvSpPr>
          <p:nvPr/>
        </p:nvSpPr>
        <p:spPr bwMode="auto">
          <a:xfrm>
            <a:off x="5049838" y="2740025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X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3" name="Rectangle 59"/>
          <p:cNvSpPr>
            <a:spLocks noChangeArrowheads="1"/>
          </p:cNvSpPr>
          <p:nvPr/>
        </p:nvSpPr>
        <p:spPr bwMode="auto">
          <a:xfrm>
            <a:off x="5605463" y="274002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F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4" name="Rectangle 60"/>
          <p:cNvSpPr>
            <a:spLocks noChangeArrowheads="1"/>
          </p:cNvSpPr>
          <p:nvPr/>
        </p:nvSpPr>
        <p:spPr bwMode="auto">
          <a:xfrm>
            <a:off x="5761038" y="2740025"/>
            <a:ext cx="42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 = 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5" name="Rectangle 61"/>
          <p:cNvSpPr>
            <a:spLocks noChangeArrowheads="1"/>
          </p:cNvSpPr>
          <p:nvPr/>
        </p:nvSpPr>
        <p:spPr bwMode="auto">
          <a:xfrm>
            <a:off x="6332538" y="274002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F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6" name="Rectangle 62"/>
          <p:cNvSpPr>
            <a:spLocks noChangeArrowheads="1"/>
          </p:cNvSpPr>
          <p:nvPr/>
        </p:nvSpPr>
        <p:spPr bwMode="auto">
          <a:xfrm>
            <a:off x="6488113" y="274002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 = X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7" name="Rectangle 63"/>
          <p:cNvSpPr>
            <a:spLocks noChangeArrowheads="1"/>
          </p:cNvSpPr>
          <p:nvPr/>
        </p:nvSpPr>
        <p:spPr bwMode="auto">
          <a:xfrm>
            <a:off x="7035800" y="274002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F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8" name="Rectangle 64"/>
          <p:cNvSpPr>
            <a:spLocks noChangeArrowheads="1"/>
          </p:cNvSpPr>
          <p:nvPr/>
        </p:nvSpPr>
        <p:spPr bwMode="auto">
          <a:xfrm>
            <a:off x="7189788" y="2740025"/>
            <a:ext cx="217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 =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9" name="Rectangle 65"/>
          <p:cNvSpPr>
            <a:spLocks noChangeArrowheads="1"/>
          </p:cNvSpPr>
          <p:nvPr/>
        </p:nvSpPr>
        <p:spPr bwMode="auto">
          <a:xfrm>
            <a:off x="7837488" y="2740025"/>
            <a:ext cx="58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F = 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0" name="Rectangle 66"/>
          <p:cNvSpPr>
            <a:spLocks noChangeArrowheads="1"/>
          </p:cNvSpPr>
          <p:nvPr/>
        </p:nvSpPr>
        <p:spPr bwMode="auto">
          <a:xfrm>
            <a:off x="5067300" y="33845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1" name="Rectangle 67"/>
          <p:cNvSpPr>
            <a:spLocks noChangeArrowheads="1"/>
          </p:cNvSpPr>
          <p:nvPr/>
        </p:nvSpPr>
        <p:spPr bwMode="auto">
          <a:xfrm>
            <a:off x="5067300" y="37147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2" name="Rectangle 68"/>
          <p:cNvSpPr>
            <a:spLocks noChangeArrowheads="1"/>
          </p:cNvSpPr>
          <p:nvPr/>
        </p:nvSpPr>
        <p:spPr bwMode="auto">
          <a:xfrm>
            <a:off x="5838825" y="33845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3" name="Rectangle 69"/>
          <p:cNvSpPr>
            <a:spLocks noChangeArrowheads="1"/>
          </p:cNvSpPr>
          <p:nvPr/>
        </p:nvSpPr>
        <p:spPr bwMode="auto">
          <a:xfrm>
            <a:off x="5838825" y="37147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4" name="Rectangle 70"/>
          <p:cNvSpPr>
            <a:spLocks noChangeArrowheads="1"/>
          </p:cNvSpPr>
          <p:nvPr/>
        </p:nvSpPr>
        <p:spPr bwMode="auto">
          <a:xfrm>
            <a:off x="6580188" y="33845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5" name="Rectangle 71"/>
          <p:cNvSpPr>
            <a:spLocks noChangeArrowheads="1"/>
          </p:cNvSpPr>
          <p:nvPr/>
        </p:nvSpPr>
        <p:spPr bwMode="auto">
          <a:xfrm>
            <a:off x="6580188" y="37147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6" name="Rectangle 72"/>
          <p:cNvSpPr>
            <a:spLocks noChangeArrowheads="1"/>
          </p:cNvSpPr>
          <p:nvPr/>
        </p:nvSpPr>
        <p:spPr bwMode="auto">
          <a:xfrm>
            <a:off x="7366000" y="33845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7" name="Rectangle 73"/>
          <p:cNvSpPr>
            <a:spLocks noChangeArrowheads="1"/>
          </p:cNvSpPr>
          <p:nvPr/>
        </p:nvSpPr>
        <p:spPr bwMode="auto">
          <a:xfrm>
            <a:off x="7366000" y="37147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8" name="Rectangle 74"/>
          <p:cNvSpPr>
            <a:spLocks noChangeArrowheads="1"/>
          </p:cNvSpPr>
          <p:nvPr/>
        </p:nvSpPr>
        <p:spPr bwMode="auto">
          <a:xfrm>
            <a:off x="8129588" y="33845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9" name="Rectangle 75"/>
          <p:cNvSpPr>
            <a:spLocks noChangeArrowheads="1"/>
          </p:cNvSpPr>
          <p:nvPr/>
        </p:nvSpPr>
        <p:spPr bwMode="auto">
          <a:xfrm>
            <a:off x="8129588" y="37147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60" name="Rectangle 76"/>
          <p:cNvSpPr>
            <a:spLocks noChangeArrowheads="1"/>
          </p:cNvSpPr>
          <p:nvPr/>
        </p:nvSpPr>
        <p:spPr bwMode="auto">
          <a:xfrm>
            <a:off x="4718050" y="2593975"/>
            <a:ext cx="3836988" cy="30163"/>
          </a:xfrm>
          <a:prstGeom prst="rect">
            <a:avLst/>
          </a:prstGeom>
          <a:solidFill>
            <a:srgbClr val="2CB0C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61" name="Rectangle 77"/>
          <p:cNvSpPr>
            <a:spLocks noChangeArrowheads="1"/>
          </p:cNvSpPr>
          <p:nvPr/>
        </p:nvSpPr>
        <p:spPr bwMode="auto">
          <a:xfrm>
            <a:off x="4718050" y="3182938"/>
            <a:ext cx="3836988" cy="15875"/>
          </a:xfrm>
          <a:prstGeom prst="rect">
            <a:avLst/>
          </a:prstGeom>
          <a:solidFill>
            <a:srgbClr val="2CB0CF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62" name="Rectangle 78"/>
          <p:cNvSpPr>
            <a:spLocks noChangeArrowheads="1"/>
          </p:cNvSpPr>
          <p:nvPr/>
        </p:nvSpPr>
        <p:spPr bwMode="auto">
          <a:xfrm>
            <a:off x="4718050" y="4222750"/>
            <a:ext cx="3836988" cy="33338"/>
          </a:xfrm>
          <a:prstGeom prst="rect">
            <a:avLst/>
          </a:prstGeom>
          <a:solidFill>
            <a:srgbClr val="2CB0C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63" name="Rectangle 79"/>
          <p:cNvSpPr>
            <a:spLocks noChangeArrowheads="1"/>
          </p:cNvSpPr>
          <p:nvPr/>
        </p:nvSpPr>
        <p:spPr bwMode="auto">
          <a:xfrm>
            <a:off x="4735513" y="1855788"/>
            <a:ext cx="193675" cy="30162"/>
          </a:xfrm>
          <a:prstGeom prst="rect">
            <a:avLst/>
          </a:prstGeom>
          <a:solidFill>
            <a:srgbClr val="2CB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64" name="Rectangle 80"/>
          <p:cNvSpPr>
            <a:spLocks noChangeArrowheads="1"/>
          </p:cNvSpPr>
          <p:nvPr/>
        </p:nvSpPr>
        <p:spPr bwMode="auto">
          <a:xfrm>
            <a:off x="4900613" y="1870075"/>
            <a:ext cx="28575" cy="195263"/>
          </a:xfrm>
          <a:prstGeom prst="rect">
            <a:avLst/>
          </a:prstGeom>
          <a:solidFill>
            <a:srgbClr val="2CB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65" name="Rectangle 81"/>
          <p:cNvSpPr>
            <a:spLocks noChangeArrowheads="1"/>
          </p:cNvSpPr>
          <p:nvPr/>
        </p:nvSpPr>
        <p:spPr bwMode="auto">
          <a:xfrm>
            <a:off x="4721225" y="2036763"/>
            <a:ext cx="193675" cy="28575"/>
          </a:xfrm>
          <a:prstGeom prst="rect">
            <a:avLst/>
          </a:prstGeom>
          <a:solidFill>
            <a:srgbClr val="2CB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66" name="Rectangle 82"/>
          <p:cNvSpPr>
            <a:spLocks noChangeArrowheads="1"/>
          </p:cNvSpPr>
          <p:nvPr/>
        </p:nvSpPr>
        <p:spPr bwMode="auto">
          <a:xfrm>
            <a:off x="4721225" y="1855788"/>
            <a:ext cx="28575" cy="193675"/>
          </a:xfrm>
          <a:prstGeom prst="rect">
            <a:avLst/>
          </a:prstGeom>
          <a:solidFill>
            <a:srgbClr val="2CB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67" name="Rectangle 83"/>
          <p:cNvSpPr>
            <a:spLocks noChangeArrowheads="1"/>
          </p:cNvSpPr>
          <p:nvPr/>
        </p:nvSpPr>
        <p:spPr bwMode="auto">
          <a:xfrm>
            <a:off x="7562850" y="2740025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X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68" name="Rectangle 84"/>
          <p:cNvSpPr>
            <a:spLocks noChangeArrowheads="1"/>
          </p:cNvSpPr>
          <p:nvPr/>
        </p:nvSpPr>
        <p:spPr bwMode="auto">
          <a:xfrm>
            <a:off x="7591425" y="2736850"/>
            <a:ext cx="7938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69" name="Rectangle 85"/>
          <p:cNvSpPr>
            <a:spLocks noChangeArrowheads="1"/>
          </p:cNvSpPr>
          <p:nvPr/>
        </p:nvSpPr>
        <p:spPr bwMode="auto">
          <a:xfrm>
            <a:off x="7599363" y="2736850"/>
            <a:ext cx="104775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70" name="TextBox 48"/>
          <p:cNvSpPr txBox="1">
            <a:spLocks noChangeArrowheads="1"/>
          </p:cNvSpPr>
          <p:nvPr/>
        </p:nvSpPr>
        <p:spPr bwMode="auto">
          <a:xfrm>
            <a:off x="3725863" y="4805363"/>
            <a:ext cx="25241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u="none" baseline="0">
                <a:ea typeface="宋体" pitchFamily="2" charset="-122"/>
              </a:rPr>
              <a:t>=</a:t>
            </a:r>
            <a:endParaRPr lang="zh-CN" altLang="en-US" sz="1800" u="none" baseline="0">
              <a:ea typeface="宋体" pitchFamily="2" charset="-122"/>
            </a:endParaRPr>
          </a:p>
        </p:txBody>
      </p:sp>
      <p:sp>
        <p:nvSpPr>
          <p:cNvPr id="1071" name="TextBox 91"/>
          <p:cNvSpPr txBox="1">
            <a:spLocks noChangeArrowheads="1"/>
          </p:cNvSpPr>
          <p:nvPr/>
        </p:nvSpPr>
        <p:spPr bwMode="auto">
          <a:xfrm>
            <a:off x="3683000" y="5518150"/>
            <a:ext cx="25241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u="none" baseline="0">
                <a:ea typeface="宋体" pitchFamily="2" charset="-122"/>
              </a:rPr>
              <a:t>=</a:t>
            </a:r>
            <a:endParaRPr lang="zh-CN" altLang="en-US" sz="1800" u="none" baseline="0">
              <a:ea typeface="宋体" pitchFamily="2" charset="-122"/>
            </a:endParaRPr>
          </a:p>
        </p:txBody>
      </p:sp>
      <p:sp>
        <p:nvSpPr>
          <p:cNvPr id="1072" name="TextBox 92"/>
          <p:cNvSpPr txBox="1">
            <a:spLocks noChangeArrowheads="1"/>
          </p:cNvSpPr>
          <p:nvPr/>
        </p:nvSpPr>
        <p:spPr bwMode="auto">
          <a:xfrm>
            <a:off x="6146800" y="4813300"/>
            <a:ext cx="25241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u="none" baseline="0">
                <a:ea typeface="宋体" pitchFamily="2" charset="-122"/>
              </a:rPr>
              <a:t>=</a:t>
            </a:r>
            <a:endParaRPr lang="zh-CN" altLang="en-US" sz="1800" u="none" baseline="0">
              <a:ea typeface="宋体" pitchFamily="2" charset="-122"/>
            </a:endParaRPr>
          </a:p>
        </p:txBody>
      </p:sp>
      <p:sp>
        <p:nvSpPr>
          <p:cNvPr id="1073" name="TextBox 93"/>
          <p:cNvSpPr txBox="1">
            <a:spLocks noChangeArrowheads="1"/>
          </p:cNvSpPr>
          <p:nvPr/>
        </p:nvSpPr>
        <p:spPr bwMode="auto">
          <a:xfrm>
            <a:off x="6134100" y="5527675"/>
            <a:ext cx="25241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u="none" baseline="0">
                <a:ea typeface="宋体" pitchFamily="2" charset="-122"/>
              </a:rPr>
              <a:t>=</a:t>
            </a:r>
            <a:endParaRPr lang="zh-CN" altLang="en-US" sz="1800" u="none" baseline="0">
              <a:ea typeface="宋体" pitchFamily="2" charset="-122"/>
            </a:endParaRPr>
          </a:p>
        </p:txBody>
      </p:sp>
      <p:sp>
        <p:nvSpPr>
          <p:cNvPr id="1074" name="TextBox 94"/>
          <p:cNvSpPr txBox="1">
            <a:spLocks noChangeArrowheads="1"/>
          </p:cNvSpPr>
          <p:nvPr/>
        </p:nvSpPr>
        <p:spPr bwMode="auto">
          <a:xfrm>
            <a:off x="8223250" y="4802188"/>
            <a:ext cx="252413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u="none" baseline="0">
                <a:ea typeface="宋体" pitchFamily="2" charset="-122"/>
              </a:rPr>
              <a:t>=</a:t>
            </a:r>
            <a:endParaRPr lang="zh-CN" altLang="en-US" sz="1800" u="none" baseline="0">
              <a:ea typeface="宋体" pitchFamily="2" charset="-122"/>
            </a:endParaRPr>
          </a:p>
        </p:txBody>
      </p:sp>
      <p:sp>
        <p:nvSpPr>
          <p:cNvPr id="1075" name="TextBox 95"/>
          <p:cNvSpPr txBox="1">
            <a:spLocks noChangeArrowheads="1"/>
          </p:cNvSpPr>
          <p:nvPr/>
        </p:nvSpPr>
        <p:spPr bwMode="auto">
          <a:xfrm>
            <a:off x="8212138" y="5753100"/>
            <a:ext cx="252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u="none" baseline="0">
                <a:ea typeface="宋体" pitchFamily="2" charset="-122"/>
              </a:rPr>
              <a:t>=</a:t>
            </a:r>
            <a:endParaRPr lang="zh-CN" altLang="en-US" sz="1800" u="none" baseline="0">
              <a:ea typeface="宋体" pitchFamily="2" charset="-122"/>
            </a:endParaRPr>
          </a:p>
        </p:txBody>
      </p:sp>
      <p:sp>
        <p:nvSpPr>
          <p:cNvPr id="1026" name="AutoShape 86"/>
          <p:cNvSpPr>
            <a:spLocks noChangeAspect="1" noChangeArrowheads="1"/>
          </p:cNvSpPr>
          <p:nvPr/>
        </p:nvSpPr>
        <p:spPr bwMode="auto">
          <a:xfrm>
            <a:off x="2343150" y="4375150"/>
            <a:ext cx="6335713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71EEF15D-3E4A-48E4-A096-D97197535307}" type="slidenum">
              <a:rPr lang="en-US" altLang="zh-CN" sz="1600" u="none" baseline="0"/>
              <a:pPr/>
              <a:t>40</a:t>
            </a:fld>
            <a:endParaRPr lang="en-US" altLang="zh-CN" sz="1600" u="none" baseline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Gray to Binary</a:t>
            </a:r>
            <a:r>
              <a:rPr lang="en-US" altLang="zh-CN" b="0">
                <a:solidFill>
                  <a:schemeClr val="tx1"/>
                </a:solidFill>
                <a:ea typeface="宋体" pitchFamily="2" charset="-122"/>
              </a:rPr>
              <a:t> (continued)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77838" y="1352550"/>
            <a:ext cx="8470900" cy="5027613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Rearrange the table so</a:t>
            </a:r>
            <a:br>
              <a:rPr lang="en-US" altLang="zh-CN" sz="2800">
                <a:ea typeface="宋体" pitchFamily="2" charset="-122"/>
              </a:rPr>
            </a:br>
            <a:r>
              <a:rPr lang="en-US" altLang="zh-CN" sz="2800">
                <a:ea typeface="宋体" pitchFamily="2" charset="-122"/>
              </a:rPr>
              <a:t>that the input combinations</a:t>
            </a:r>
            <a:br>
              <a:rPr lang="en-US" altLang="zh-CN" sz="2800">
                <a:ea typeface="宋体" pitchFamily="2" charset="-122"/>
              </a:rPr>
            </a:br>
            <a:r>
              <a:rPr lang="en-US" altLang="zh-CN" sz="2800">
                <a:ea typeface="宋体" pitchFamily="2" charset="-122"/>
              </a:rPr>
              <a:t>are in counting order</a:t>
            </a:r>
          </a:p>
          <a:p>
            <a:endParaRPr lang="en-US" altLang="zh-CN" sz="2800">
              <a:ea typeface="宋体" pitchFamily="2" charset="-122"/>
            </a:endParaRPr>
          </a:p>
          <a:p>
            <a:r>
              <a:rPr lang="en-US" altLang="zh-CN" sz="2800">
                <a:ea typeface="宋体" pitchFamily="2" charset="-122"/>
              </a:rPr>
              <a:t>Functions y and z can </a:t>
            </a:r>
            <a:br>
              <a:rPr lang="en-US" altLang="zh-CN" sz="2800">
                <a:ea typeface="宋体" pitchFamily="2" charset="-122"/>
              </a:rPr>
            </a:br>
            <a:r>
              <a:rPr lang="en-US" altLang="zh-CN" sz="2800">
                <a:ea typeface="宋体" pitchFamily="2" charset="-122"/>
              </a:rPr>
              <a:t>be implemented using</a:t>
            </a:r>
            <a:br>
              <a:rPr lang="en-US" altLang="zh-CN" sz="2800">
                <a:ea typeface="宋体" pitchFamily="2" charset="-122"/>
              </a:rPr>
            </a:br>
            <a:r>
              <a:rPr lang="en-US" altLang="zh-CN" sz="2800">
                <a:ea typeface="宋体" pitchFamily="2" charset="-122"/>
              </a:rPr>
              <a:t>a dual 8-to-1-line </a:t>
            </a:r>
            <a:br>
              <a:rPr lang="en-US" altLang="zh-CN" sz="2800">
                <a:ea typeface="宋体" pitchFamily="2" charset="-122"/>
              </a:rPr>
            </a:br>
            <a:r>
              <a:rPr lang="en-US" altLang="zh-CN" sz="2800">
                <a:ea typeface="宋体" pitchFamily="2" charset="-122"/>
              </a:rPr>
              <a:t>multiplexer by: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connecting A, B, and C to the multiplexer select inputs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placing y and z on the two multiplexer outputs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connecting their respective truth table values to the inputs</a:t>
            </a:r>
          </a:p>
        </p:txBody>
      </p:sp>
      <p:graphicFrame>
        <p:nvGraphicFramePr>
          <p:cNvPr id="50181" name="Object 4"/>
          <p:cNvGraphicFramePr>
            <a:graphicFrameLocks noChangeAspect="1"/>
          </p:cNvGraphicFramePr>
          <p:nvPr/>
        </p:nvGraphicFramePr>
        <p:xfrm>
          <a:off x="5181600" y="1397000"/>
          <a:ext cx="3305175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64992" imgH="3680460" progId="Word.Document.8">
                  <p:embed/>
                </p:oleObj>
              </mc:Choice>
              <mc:Fallback>
                <p:oleObj name="Document" r:id="rId2" imgW="3364992" imgH="36804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97000"/>
                        <a:ext cx="3305175" cy="37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C849628C-8E11-4E2D-86EE-EE14A94D7E6D}" type="slidenum">
              <a:rPr lang="en-US" altLang="zh-CN" sz="1600" u="none" baseline="0"/>
              <a:pPr/>
              <a:t>41</a:t>
            </a:fld>
            <a:endParaRPr lang="en-US" altLang="zh-CN" sz="1600" u="none" baseline="0"/>
          </a:p>
        </p:txBody>
      </p:sp>
      <p:sp>
        <p:nvSpPr>
          <p:cNvPr id="51203" name="Rectangle 87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8064500" cy="5027613"/>
          </a:xfrm>
        </p:spPr>
        <p:txBody>
          <a:bodyPr/>
          <a:lstStyle/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Note that the multiplexer with fixed inputs is identical to a ROM with 3-bit addresses and 2-bit data! 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Gray to Binary </a:t>
            </a:r>
            <a:r>
              <a:rPr lang="en-US" altLang="zh-CN" b="0">
                <a:solidFill>
                  <a:schemeClr val="tx1"/>
                </a:solidFill>
                <a:ea typeface="宋体" pitchFamily="2" charset="-122"/>
              </a:rPr>
              <a:t>(continued)</a:t>
            </a:r>
          </a:p>
        </p:txBody>
      </p:sp>
      <p:sp>
        <p:nvSpPr>
          <p:cNvPr id="51205" name="Rectangle 8"/>
          <p:cNvSpPr>
            <a:spLocks noChangeArrowheads="1"/>
          </p:cNvSpPr>
          <p:nvPr/>
        </p:nvSpPr>
        <p:spPr bwMode="auto">
          <a:xfrm>
            <a:off x="3701098" y="1404938"/>
            <a:ext cx="1425575" cy="36242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1206" name="Line 9"/>
          <p:cNvSpPr>
            <a:spLocks noChangeShapeType="1"/>
          </p:cNvSpPr>
          <p:nvPr/>
        </p:nvSpPr>
        <p:spPr bwMode="auto">
          <a:xfrm>
            <a:off x="3226435" y="4632325"/>
            <a:ext cx="474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7" name="Line 10"/>
          <p:cNvSpPr>
            <a:spLocks noChangeShapeType="1"/>
          </p:cNvSpPr>
          <p:nvPr/>
        </p:nvSpPr>
        <p:spPr bwMode="auto">
          <a:xfrm>
            <a:off x="3226435" y="4865688"/>
            <a:ext cx="474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8" name="Rectangle 11"/>
          <p:cNvSpPr>
            <a:spLocks noChangeArrowheads="1"/>
          </p:cNvSpPr>
          <p:nvPr/>
        </p:nvSpPr>
        <p:spPr bwMode="auto">
          <a:xfrm>
            <a:off x="3761423" y="2911475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D04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09" name="Rectangle 12"/>
          <p:cNvSpPr>
            <a:spLocks noChangeArrowheads="1"/>
          </p:cNvSpPr>
          <p:nvPr/>
        </p:nvSpPr>
        <p:spPr bwMode="auto">
          <a:xfrm>
            <a:off x="3761423" y="3260725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D05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0" name="Rectangle 13"/>
          <p:cNvSpPr>
            <a:spLocks noChangeArrowheads="1"/>
          </p:cNvSpPr>
          <p:nvPr/>
        </p:nvSpPr>
        <p:spPr bwMode="auto">
          <a:xfrm>
            <a:off x="3761423" y="3552825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D06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1" name="Rectangle 14"/>
          <p:cNvSpPr>
            <a:spLocks noChangeArrowheads="1"/>
          </p:cNvSpPr>
          <p:nvPr/>
        </p:nvSpPr>
        <p:spPr bwMode="auto">
          <a:xfrm>
            <a:off x="3761423" y="3841750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D07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2" name="Rectangle 15"/>
          <p:cNvSpPr>
            <a:spLocks noChangeArrowheads="1"/>
          </p:cNvSpPr>
          <p:nvPr/>
        </p:nvSpPr>
        <p:spPr bwMode="auto">
          <a:xfrm>
            <a:off x="3761423" y="4481513"/>
            <a:ext cx="2555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S1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3" name="Rectangle 16"/>
          <p:cNvSpPr>
            <a:spLocks noChangeArrowheads="1"/>
          </p:cNvSpPr>
          <p:nvPr/>
        </p:nvSpPr>
        <p:spPr bwMode="auto">
          <a:xfrm>
            <a:off x="3761423" y="4713288"/>
            <a:ext cx="2555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S0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4" name="Rectangle 17"/>
          <p:cNvSpPr>
            <a:spLocks noChangeArrowheads="1"/>
          </p:cNvSpPr>
          <p:nvPr/>
        </p:nvSpPr>
        <p:spPr bwMode="auto">
          <a:xfrm>
            <a:off x="2910523" y="41830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A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5" name="Rectangle 18"/>
          <p:cNvSpPr>
            <a:spLocks noChangeArrowheads="1"/>
          </p:cNvSpPr>
          <p:nvPr/>
        </p:nvSpPr>
        <p:spPr bwMode="auto">
          <a:xfrm>
            <a:off x="2910523" y="4495800"/>
            <a:ext cx="1603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B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6" name="Line 19"/>
          <p:cNvSpPr>
            <a:spLocks noChangeShapeType="1"/>
          </p:cNvSpPr>
          <p:nvPr/>
        </p:nvSpPr>
        <p:spPr bwMode="auto">
          <a:xfrm>
            <a:off x="3240723" y="4368800"/>
            <a:ext cx="471487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7" name="Rectangle 20"/>
          <p:cNvSpPr>
            <a:spLocks noChangeArrowheads="1"/>
          </p:cNvSpPr>
          <p:nvPr/>
        </p:nvSpPr>
        <p:spPr bwMode="auto">
          <a:xfrm>
            <a:off x="3753485" y="4198938"/>
            <a:ext cx="255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S2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8" name="Rectangle 21"/>
          <p:cNvSpPr>
            <a:spLocks noChangeArrowheads="1"/>
          </p:cNvSpPr>
          <p:nvPr/>
        </p:nvSpPr>
        <p:spPr bwMode="auto">
          <a:xfrm>
            <a:off x="3753485" y="2571750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D03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9" name="Rectangle 22"/>
          <p:cNvSpPr>
            <a:spLocks noChangeArrowheads="1"/>
          </p:cNvSpPr>
          <p:nvPr/>
        </p:nvSpPr>
        <p:spPr bwMode="auto">
          <a:xfrm>
            <a:off x="3753485" y="2222500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D02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20" name="Rectangle 23"/>
          <p:cNvSpPr>
            <a:spLocks noChangeArrowheads="1"/>
          </p:cNvSpPr>
          <p:nvPr/>
        </p:nvSpPr>
        <p:spPr bwMode="auto">
          <a:xfrm>
            <a:off x="3753485" y="1873250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D01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21" name="Rectangle 24"/>
          <p:cNvSpPr>
            <a:spLocks noChangeArrowheads="1"/>
          </p:cNvSpPr>
          <p:nvPr/>
        </p:nvSpPr>
        <p:spPr bwMode="auto">
          <a:xfrm>
            <a:off x="3753485" y="1524000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D00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22" name="Rectangle 25"/>
          <p:cNvSpPr>
            <a:spLocks noChangeArrowheads="1"/>
          </p:cNvSpPr>
          <p:nvPr/>
        </p:nvSpPr>
        <p:spPr bwMode="auto">
          <a:xfrm>
            <a:off x="4583748" y="3092450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Out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23" name="Rectangle 26"/>
          <p:cNvSpPr>
            <a:spLocks noChangeArrowheads="1"/>
          </p:cNvSpPr>
          <p:nvPr/>
        </p:nvSpPr>
        <p:spPr bwMode="auto">
          <a:xfrm>
            <a:off x="2916873" y="47799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C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24" name="Rectangle 27"/>
          <p:cNvSpPr>
            <a:spLocks noChangeArrowheads="1"/>
          </p:cNvSpPr>
          <p:nvPr/>
        </p:nvSpPr>
        <p:spPr bwMode="auto">
          <a:xfrm>
            <a:off x="6849111" y="1377950"/>
            <a:ext cx="1422400" cy="36242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1225" name="Line 28"/>
          <p:cNvSpPr>
            <a:spLocks noChangeShapeType="1"/>
          </p:cNvSpPr>
          <p:nvPr/>
        </p:nvSpPr>
        <p:spPr bwMode="auto">
          <a:xfrm flipV="1">
            <a:off x="6371273" y="4603750"/>
            <a:ext cx="476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6" name="Line 29"/>
          <p:cNvSpPr>
            <a:spLocks noChangeShapeType="1"/>
          </p:cNvSpPr>
          <p:nvPr/>
        </p:nvSpPr>
        <p:spPr bwMode="auto">
          <a:xfrm flipV="1">
            <a:off x="6372861" y="4835525"/>
            <a:ext cx="47466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7" name="Rectangle 30"/>
          <p:cNvSpPr>
            <a:spLocks noChangeArrowheads="1"/>
          </p:cNvSpPr>
          <p:nvPr/>
        </p:nvSpPr>
        <p:spPr bwMode="auto">
          <a:xfrm>
            <a:off x="6907848" y="2882900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D14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28" name="Rectangle 31"/>
          <p:cNvSpPr>
            <a:spLocks noChangeArrowheads="1"/>
          </p:cNvSpPr>
          <p:nvPr/>
        </p:nvSpPr>
        <p:spPr bwMode="auto">
          <a:xfrm>
            <a:off x="6907848" y="3232150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D15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29" name="Rectangle 32"/>
          <p:cNvSpPr>
            <a:spLocks noChangeArrowheads="1"/>
          </p:cNvSpPr>
          <p:nvPr/>
        </p:nvSpPr>
        <p:spPr bwMode="auto">
          <a:xfrm>
            <a:off x="6907848" y="3524250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D16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0" name="Rectangle 33"/>
          <p:cNvSpPr>
            <a:spLocks noChangeArrowheads="1"/>
          </p:cNvSpPr>
          <p:nvPr/>
        </p:nvSpPr>
        <p:spPr bwMode="auto">
          <a:xfrm>
            <a:off x="6907848" y="3813175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D17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1" name="Rectangle 34"/>
          <p:cNvSpPr>
            <a:spLocks noChangeArrowheads="1"/>
          </p:cNvSpPr>
          <p:nvPr/>
        </p:nvSpPr>
        <p:spPr bwMode="auto">
          <a:xfrm>
            <a:off x="6907848" y="4454525"/>
            <a:ext cx="255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S1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2" name="Rectangle 35"/>
          <p:cNvSpPr>
            <a:spLocks noChangeArrowheads="1"/>
          </p:cNvSpPr>
          <p:nvPr/>
        </p:nvSpPr>
        <p:spPr bwMode="auto">
          <a:xfrm>
            <a:off x="6907848" y="4686300"/>
            <a:ext cx="255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S0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3" name="Rectangle 36"/>
          <p:cNvSpPr>
            <a:spLocks noChangeArrowheads="1"/>
          </p:cNvSpPr>
          <p:nvPr/>
        </p:nvSpPr>
        <p:spPr bwMode="auto">
          <a:xfrm>
            <a:off x="6010911" y="4165600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A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4" name="Rectangle 37"/>
          <p:cNvSpPr>
            <a:spLocks noChangeArrowheads="1"/>
          </p:cNvSpPr>
          <p:nvPr/>
        </p:nvSpPr>
        <p:spPr bwMode="auto">
          <a:xfrm>
            <a:off x="6036311" y="4456113"/>
            <a:ext cx="1603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B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5" name="Line 38"/>
          <p:cNvSpPr>
            <a:spLocks noChangeShapeType="1"/>
          </p:cNvSpPr>
          <p:nvPr/>
        </p:nvSpPr>
        <p:spPr bwMode="auto">
          <a:xfrm flipV="1">
            <a:off x="6387148" y="4340225"/>
            <a:ext cx="47466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6" name="Rectangle 39"/>
          <p:cNvSpPr>
            <a:spLocks noChangeArrowheads="1"/>
          </p:cNvSpPr>
          <p:nvPr/>
        </p:nvSpPr>
        <p:spPr bwMode="auto">
          <a:xfrm>
            <a:off x="6903086" y="4171950"/>
            <a:ext cx="2555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S2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7" name="Rectangle 40"/>
          <p:cNvSpPr>
            <a:spLocks noChangeArrowheads="1"/>
          </p:cNvSpPr>
          <p:nvPr/>
        </p:nvSpPr>
        <p:spPr bwMode="auto">
          <a:xfrm>
            <a:off x="6903086" y="2543175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D13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8" name="Rectangle 41"/>
          <p:cNvSpPr>
            <a:spLocks noChangeArrowheads="1"/>
          </p:cNvSpPr>
          <p:nvPr/>
        </p:nvSpPr>
        <p:spPr bwMode="auto">
          <a:xfrm>
            <a:off x="6903086" y="2195513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D12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9" name="Rectangle 42"/>
          <p:cNvSpPr>
            <a:spLocks noChangeArrowheads="1"/>
          </p:cNvSpPr>
          <p:nvPr/>
        </p:nvSpPr>
        <p:spPr bwMode="auto">
          <a:xfrm>
            <a:off x="6903086" y="1846263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D11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40" name="Rectangle 43"/>
          <p:cNvSpPr>
            <a:spLocks noChangeArrowheads="1"/>
          </p:cNvSpPr>
          <p:nvPr/>
        </p:nvSpPr>
        <p:spPr bwMode="auto">
          <a:xfrm>
            <a:off x="6903086" y="1497013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D10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41" name="Rectangle 44"/>
          <p:cNvSpPr>
            <a:spLocks noChangeArrowheads="1"/>
          </p:cNvSpPr>
          <p:nvPr/>
        </p:nvSpPr>
        <p:spPr bwMode="auto">
          <a:xfrm>
            <a:off x="7731761" y="3067050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Out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42" name="Rectangle 45"/>
          <p:cNvSpPr>
            <a:spLocks noChangeArrowheads="1"/>
          </p:cNvSpPr>
          <p:nvPr/>
        </p:nvSpPr>
        <p:spPr bwMode="auto">
          <a:xfrm>
            <a:off x="6018848" y="4752975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C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43" name="Line 46"/>
          <p:cNvSpPr>
            <a:spLocks noChangeShapeType="1"/>
          </p:cNvSpPr>
          <p:nvPr/>
        </p:nvSpPr>
        <p:spPr bwMode="auto">
          <a:xfrm>
            <a:off x="5136198" y="3208338"/>
            <a:ext cx="47466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4" name="Line 47"/>
          <p:cNvSpPr>
            <a:spLocks noChangeShapeType="1"/>
          </p:cNvSpPr>
          <p:nvPr/>
        </p:nvSpPr>
        <p:spPr bwMode="auto">
          <a:xfrm>
            <a:off x="8284211" y="3208338"/>
            <a:ext cx="47466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5" name="Line 48"/>
          <p:cNvSpPr>
            <a:spLocks noChangeShapeType="1"/>
          </p:cNvSpPr>
          <p:nvPr/>
        </p:nvSpPr>
        <p:spPr bwMode="auto">
          <a:xfrm flipV="1">
            <a:off x="3240723" y="3963988"/>
            <a:ext cx="45878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6" name="Line 49"/>
          <p:cNvSpPr>
            <a:spLocks noChangeShapeType="1"/>
          </p:cNvSpPr>
          <p:nvPr/>
        </p:nvSpPr>
        <p:spPr bwMode="auto">
          <a:xfrm flipV="1">
            <a:off x="3240723" y="3673475"/>
            <a:ext cx="46196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7" name="Line 50"/>
          <p:cNvSpPr>
            <a:spLocks noChangeShapeType="1"/>
          </p:cNvSpPr>
          <p:nvPr/>
        </p:nvSpPr>
        <p:spPr bwMode="auto">
          <a:xfrm>
            <a:off x="3240723" y="3379788"/>
            <a:ext cx="4714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8" name="Line 51"/>
          <p:cNvSpPr>
            <a:spLocks noChangeShapeType="1"/>
          </p:cNvSpPr>
          <p:nvPr/>
        </p:nvSpPr>
        <p:spPr bwMode="auto">
          <a:xfrm>
            <a:off x="3245485" y="3087688"/>
            <a:ext cx="4445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9" name="Line 52"/>
          <p:cNvSpPr>
            <a:spLocks noChangeShapeType="1"/>
          </p:cNvSpPr>
          <p:nvPr/>
        </p:nvSpPr>
        <p:spPr bwMode="auto">
          <a:xfrm flipV="1">
            <a:off x="3240723" y="2740025"/>
            <a:ext cx="4730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0" name="Line 53"/>
          <p:cNvSpPr>
            <a:spLocks noChangeShapeType="1"/>
          </p:cNvSpPr>
          <p:nvPr/>
        </p:nvSpPr>
        <p:spPr bwMode="auto">
          <a:xfrm>
            <a:off x="3240723" y="2392363"/>
            <a:ext cx="4587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1" name="Line 54"/>
          <p:cNvSpPr>
            <a:spLocks noChangeShapeType="1"/>
          </p:cNvSpPr>
          <p:nvPr/>
        </p:nvSpPr>
        <p:spPr bwMode="auto">
          <a:xfrm>
            <a:off x="3229610" y="1643063"/>
            <a:ext cx="4699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2" name="Line 55"/>
          <p:cNvSpPr>
            <a:spLocks noChangeShapeType="1"/>
          </p:cNvSpPr>
          <p:nvPr/>
        </p:nvSpPr>
        <p:spPr bwMode="auto">
          <a:xfrm flipV="1">
            <a:off x="6387148" y="3900488"/>
            <a:ext cx="463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3" name="Line 56"/>
          <p:cNvSpPr>
            <a:spLocks noChangeShapeType="1"/>
          </p:cNvSpPr>
          <p:nvPr/>
        </p:nvSpPr>
        <p:spPr bwMode="auto">
          <a:xfrm flipV="1">
            <a:off x="6385561" y="3613150"/>
            <a:ext cx="465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4" name="Line 57"/>
          <p:cNvSpPr>
            <a:spLocks noChangeShapeType="1"/>
          </p:cNvSpPr>
          <p:nvPr/>
        </p:nvSpPr>
        <p:spPr bwMode="auto">
          <a:xfrm flipV="1">
            <a:off x="6387148" y="3321050"/>
            <a:ext cx="46196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5" name="Line 58"/>
          <p:cNvSpPr>
            <a:spLocks noChangeShapeType="1"/>
          </p:cNvSpPr>
          <p:nvPr/>
        </p:nvSpPr>
        <p:spPr bwMode="auto">
          <a:xfrm>
            <a:off x="6387148" y="3033713"/>
            <a:ext cx="4762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6" name="Line 59"/>
          <p:cNvSpPr>
            <a:spLocks noChangeShapeType="1"/>
          </p:cNvSpPr>
          <p:nvPr/>
        </p:nvSpPr>
        <p:spPr bwMode="auto">
          <a:xfrm>
            <a:off x="6387148" y="2684463"/>
            <a:ext cx="4762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7" name="Line 60"/>
          <p:cNvSpPr>
            <a:spLocks noChangeShapeType="1"/>
          </p:cNvSpPr>
          <p:nvPr/>
        </p:nvSpPr>
        <p:spPr bwMode="auto">
          <a:xfrm>
            <a:off x="6380798" y="2335213"/>
            <a:ext cx="4730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8" name="Line 61"/>
          <p:cNvSpPr>
            <a:spLocks noChangeShapeType="1"/>
          </p:cNvSpPr>
          <p:nvPr/>
        </p:nvSpPr>
        <p:spPr bwMode="auto">
          <a:xfrm>
            <a:off x="6387148" y="1985963"/>
            <a:ext cx="4762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9" name="Line 62"/>
          <p:cNvSpPr>
            <a:spLocks noChangeShapeType="1"/>
          </p:cNvSpPr>
          <p:nvPr/>
        </p:nvSpPr>
        <p:spPr bwMode="auto">
          <a:xfrm>
            <a:off x="6368098" y="1579563"/>
            <a:ext cx="4730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0" name="Rectangle 63"/>
          <p:cNvSpPr>
            <a:spLocks noChangeArrowheads="1"/>
          </p:cNvSpPr>
          <p:nvPr/>
        </p:nvSpPr>
        <p:spPr bwMode="auto">
          <a:xfrm>
            <a:off x="3105785" y="2227263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1" name="Rectangle 64"/>
          <p:cNvSpPr>
            <a:spLocks noChangeArrowheads="1"/>
          </p:cNvSpPr>
          <p:nvPr/>
        </p:nvSpPr>
        <p:spPr bwMode="auto">
          <a:xfrm>
            <a:off x="3105785" y="1874838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2" name="Rectangle 65"/>
          <p:cNvSpPr>
            <a:spLocks noChangeArrowheads="1"/>
          </p:cNvSpPr>
          <p:nvPr/>
        </p:nvSpPr>
        <p:spPr bwMode="auto">
          <a:xfrm>
            <a:off x="6212523" y="3773488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3" name="Rectangle 66"/>
          <p:cNvSpPr>
            <a:spLocks noChangeArrowheads="1"/>
          </p:cNvSpPr>
          <p:nvPr/>
        </p:nvSpPr>
        <p:spPr bwMode="auto">
          <a:xfrm>
            <a:off x="6212523" y="2886075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4" name="Rectangle 67"/>
          <p:cNvSpPr>
            <a:spLocks noChangeArrowheads="1"/>
          </p:cNvSpPr>
          <p:nvPr/>
        </p:nvSpPr>
        <p:spPr bwMode="auto">
          <a:xfrm>
            <a:off x="3113723" y="3490913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5" name="Rectangle 68"/>
          <p:cNvSpPr>
            <a:spLocks noChangeArrowheads="1"/>
          </p:cNvSpPr>
          <p:nvPr/>
        </p:nvSpPr>
        <p:spPr bwMode="auto">
          <a:xfrm>
            <a:off x="3113723" y="3198813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6" name="Rectangle 69"/>
          <p:cNvSpPr>
            <a:spLocks noChangeArrowheads="1"/>
          </p:cNvSpPr>
          <p:nvPr/>
        </p:nvSpPr>
        <p:spPr bwMode="auto">
          <a:xfrm>
            <a:off x="6207761" y="2160588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7" name="Rectangle 70"/>
          <p:cNvSpPr>
            <a:spLocks noChangeArrowheads="1"/>
          </p:cNvSpPr>
          <p:nvPr/>
        </p:nvSpPr>
        <p:spPr bwMode="auto">
          <a:xfrm>
            <a:off x="6207761" y="1812925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8" name="Rectangle 71"/>
          <p:cNvSpPr>
            <a:spLocks noChangeArrowheads="1"/>
          </p:cNvSpPr>
          <p:nvPr/>
        </p:nvSpPr>
        <p:spPr bwMode="auto">
          <a:xfrm>
            <a:off x="6212523" y="3190875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9" name="Rectangle 72"/>
          <p:cNvSpPr>
            <a:spLocks noChangeArrowheads="1"/>
          </p:cNvSpPr>
          <p:nvPr/>
        </p:nvSpPr>
        <p:spPr bwMode="auto">
          <a:xfrm>
            <a:off x="6225223" y="3489325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0" name="Rectangle 73"/>
          <p:cNvSpPr>
            <a:spLocks noChangeArrowheads="1"/>
          </p:cNvSpPr>
          <p:nvPr/>
        </p:nvSpPr>
        <p:spPr bwMode="auto">
          <a:xfrm>
            <a:off x="3105785" y="1493838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1" name="Rectangle 74"/>
          <p:cNvSpPr>
            <a:spLocks noChangeArrowheads="1"/>
          </p:cNvSpPr>
          <p:nvPr/>
        </p:nvSpPr>
        <p:spPr bwMode="auto">
          <a:xfrm>
            <a:off x="3105785" y="2582863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2" name="Rectangle 75"/>
          <p:cNvSpPr>
            <a:spLocks noChangeArrowheads="1"/>
          </p:cNvSpPr>
          <p:nvPr/>
        </p:nvSpPr>
        <p:spPr bwMode="auto">
          <a:xfrm>
            <a:off x="6207761" y="1406525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3" name="Rectangle 76"/>
          <p:cNvSpPr>
            <a:spLocks noChangeArrowheads="1"/>
          </p:cNvSpPr>
          <p:nvPr/>
        </p:nvSpPr>
        <p:spPr bwMode="auto">
          <a:xfrm>
            <a:off x="6207761" y="2509838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4" name="Rectangle 77"/>
          <p:cNvSpPr>
            <a:spLocks noChangeArrowheads="1"/>
          </p:cNvSpPr>
          <p:nvPr/>
        </p:nvSpPr>
        <p:spPr bwMode="auto">
          <a:xfrm>
            <a:off x="3113723" y="2909888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5" name="Rectangle 78"/>
          <p:cNvSpPr>
            <a:spLocks noChangeArrowheads="1"/>
          </p:cNvSpPr>
          <p:nvPr/>
        </p:nvSpPr>
        <p:spPr bwMode="auto">
          <a:xfrm>
            <a:off x="3113723" y="3840163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6" name="Line 79"/>
          <p:cNvSpPr>
            <a:spLocks noChangeShapeType="1"/>
          </p:cNvSpPr>
          <p:nvPr/>
        </p:nvSpPr>
        <p:spPr bwMode="auto">
          <a:xfrm>
            <a:off x="3239135" y="2032000"/>
            <a:ext cx="4556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7" name="Rectangle 80"/>
          <p:cNvSpPr>
            <a:spLocks noChangeArrowheads="1"/>
          </p:cNvSpPr>
          <p:nvPr/>
        </p:nvSpPr>
        <p:spPr bwMode="auto">
          <a:xfrm>
            <a:off x="5674360" y="3081338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Y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8" name="Rectangle 81"/>
          <p:cNvSpPr>
            <a:spLocks noChangeArrowheads="1"/>
          </p:cNvSpPr>
          <p:nvPr/>
        </p:nvSpPr>
        <p:spPr bwMode="auto">
          <a:xfrm>
            <a:off x="8796973" y="3073400"/>
            <a:ext cx="1603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Z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9" name="Rectangle 82"/>
          <p:cNvSpPr>
            <a:spLocks noChangeArrowheads="1"/>
          </p:cNvSpPr>
          <p:nvPr/>
        </p:nvSpPr>
        <p:spPr bwMode="auto">
          <a:xfrm>
            <a:off x="4350385" y="4332288"/>
            <a:ext cx="6048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8-to-1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80" name="Rectangle 83"/>
          <p:cNvSpPr>
            <a:spLocks noChangeArrowheads="1"/>
          </p:cNvSpPr>
          <p:nvPr/>
        </p:nvSpPr>
        <p:spPr bwMode="auto">
          <a:xfrm>
            <a:off x="4374198" y="4627563"/>
            <a:ext cx="5762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MUX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81" name="Rectangle 84"/>
          <p:cNvSpPr>
            <a:spLocks noChangeArrowheads="1"/>
          </p:cNvSpPr>
          <p:nvPr/>
        </p:nvSpPr>
        <p:spPr bwMode="auto">
          <a:xfrm>
            <a:off x="7492048" y="4289425"/>
            <a:ext cx="6048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8-to-1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82" name="Rectangle 85"/>
          <p:cNvSpPr>
            <a:spLocks noChangeArrowheads="1"/>
          </p:cNvSpPr>
          <p:nvPr/>
        </p:nvSpPr>
        <p:spPr bwMode="auto">
          <a:xfrm>
            <a:off x="7517448" y="4583113"/>
            <a:ext cx="5762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MUX</a:t>
            </a:r>
            <a:endParaRPr lang="en-US" altLang="zh-CN" sz="4000" b="1"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27445"/>
              </p:ext>
            </p:extLst>
          </p:nvPr>
        </p:nvGraphicFramePr>
        <p:xfrm>
          <a:off x="286386" y="1407161"/>
          <a:ext cx="2167254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Gray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A B C</a:t>
                      </a:r>
                      <a:endParaRPr lang="zh-CN" sz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Binary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x y z</a:t>
                      </a:r>
                      <a:endParaRPr lang="zh-CN" sz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0 0 0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0 0 0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0 0 1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1 1 1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0 1 0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0 1 1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0 1 1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1 0 0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1 0 0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0 0 1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1 0 1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1 1 0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1 1 0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0 1 0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1 1 1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1 0 1</a:t>
                      </a:r>
                      <a:endParaRPr lang="zh-CN" sz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74BC2D75-9D56-4684-807A-960660E7E6C4}" type="slidenum">
              <a:rPr lang="en-US" altLang="zh-CN" sz="1600" u="none" baseline="0"/>
              <a:pPr/>
              <a:t>42</a:t>
            </a:fld>
            <a:endParaRPr lang="en-US" altLang="zh-CN" sz="1600" u="none" baseline="0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Combinational Logic Implementation</a:t>
            </a:r>
            <a:br>
              <a:rPr lang="en-US" altLang="zh-CN" sz="32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- Multiplexer Approach 2</a:t>
            </a:r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>
                <a:ea typeface="宋体" pitchFamily="2" charset="-122"/>
              </a:rPr>
              <a:t>Implement any </a:t>
            </a:r>
            <a:r>
              <a:rPr lang="en-US" altLang="zh-CN" sz="2400" i="1">
                <a:ea typeface="宋体" pitchFamily="2" charset="-122"/>
              </a:rPr>
              <a:t>m</a:t>
            </a:r>
            <a:r>
              <a:rPr lang="en-US" altLang="zh-CN" sz="2400">
                <a:ea typeface="宋体" pitchFamily="2" charset="-122"/>
              </a:rPr>
              <a:t> functions of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 + 1 variables by using:</a:t>
            </a:r>
          </a:p>
          <a:p>
            <a:pPr lvl="1"/>
            <a:r>
              <a:rPr lang="en-US" altLang="zh-CN" sz="2000">
                <a:ea typeface="宋体" pitchFamily="2" charset="-122"/>
              </a:rPr>
              <a:t>An m-wide 2</a:t>
            </a:r>
            <a:r>
              <a:rPr lang="en-US" altLang="zh-CN" sz="2400" i="1" baseline="30000">
                <a:ea typeface="宋体" pitchFamily="2" charset="-122"/>
              </a:rPr>
              <a:t>n</a:t>
            </a:r>
            <a:r>
              <a:rPr lang="en-US" altLang="zh-CN" sz="2000">
                <a:ea typeface="宋体" pitchFamily="2" charset="-122"/>
              </a:rPr>
              <a:t>-to-1-line multiplexer</a:t>
            </a:r>
          </a:p>
          <a:p>
            <a:pPr lvl="1"/>
            <a:r>
              <a:rPr lang="en-US" altLang="zh-CN" sz="2000">
                <a:ea typeface="宋体" pitchFamily="2" charset="-122"/>
              </a:rPr>
              <a:t>A single inverter</a:t>
            </a:r>
          </a:p>
          <a:p>
            <a:r>
              <a:rPr lang="en-US" altLang="zh-CN" sz="2400">
                <a:ea typeface="宋体" pitchFamily="2" charset="-122"/>
              </a:rPr>
              <a:t>Design:</a:t>
            </a:r>
          </a:p>
          <a:p>
            <a:pPr lvl="1"/>
            <a:r>
              <a:rPr lang="en-US" altLang="zh-CN" sz="2000">
                <a:ea typeface="宋体" pitchFamily="2" charset="-122"/>
              </a:rPr>
              <a:t>Find the truth table for the functions.</a:t>
            </a:r>
          </a:p>
          <a:p>
            <a:pPr lvl="1"/>
            <a:r>
              <a:rPr lang="en-US" altLang="zh-CN" sz="2000">
                <a:ea typeface="宋体" pitchFamily="2" charset="-122"/>
              </a:rPr>
              <a:t>Based on the values of the first </a:t>
            </a:r>
            <a:r>
              <a:rPr lang="en-US" altLang="zh-CN" sz="2000" i="1">
                <a:ea typeface="宋体" pitchFamily="2" charset="-122"/>
              </a:rPr>
              <a:t>n</a:t>
            </a:r>
            <a:r>
              <a:rPr lang="en-US" altLang="zh-CN" sz="2000">
                <a:ea typeface="宋体" pitchFamily="2" charset="-122"/>
              </a:rPr>
              <a:t> variables, separate the truth table rows into pairs</a:t>
            </a:r>
          </a:p>
          <a:p>
            <a:pPr lvl="1"/>
            <a:r>
              <a:rPr lang="en-US" altLang="zh-CN" sz="2000">
                <a:ea typeface="宋体" pitchFamily="2" charset="-122"/>
              </a:rPr>
              <a:t>For each pair and output, define a rudimentary function of the final variable (0, 1, X,    )</a:t>
            </a:r>
          </a:p>
          <a:p>
            <a:pPr lvl="1"/>
            <a:r>
              <a:rPr lang="en-US" altLang="zh-CN" sz="2000">
                <a:ea typeface="宋体" pitchFamily="2" charset="-122"/>
              </a:rPr>
              <a:t>Using the first </a:t>
            </a:r>
            <a:r>
              <a:rPr lang="en-US" altLang="zh-CN" sz="2000" i="1">
                <a:ea typeface="宋体" pitchFamily="2" charset="-122"/>
              </a:rPr>
              <a:t>n </a:t>
            </a:r>
            <a:r>
              <a:rPr lang="en-US" altLang="zh-CN" sz="2000">
                <a:ea typeface="宋体" pitchFamily="2" charset="-122"/>
              </a:rPr>
              <a:t>variables as the index, value-fix the information inputs to the multiplexer with the corresponding rudimentary functions</a:t>
            </a:r>
          </a:p>
          <a:p>
            <a:pPr lvl="1"/>
            <a:r>
              <a:rPr lang="en-US" altLang="zh-CN" sz="2000">
                <a:ea typeface="宋体" pitchFamily="2" charset="-122"/>
              </a:rPr>
              <a:t>Use the inverter to generate the rudimentary function </a:t>
            </a:r>
          </a:p>
        </p:txBody>
      </p:sp>
      <p:grpSp>
        <p:nvGrpSpPr>
          <p:cNvPr id="52229" name="Group 12"/>
          <p:cNvGrpSpPr>
            <a:grpSpLocks/>
          </p:cNvGrpSpPr>
          <p:nvPr/>
        </p:nvGrpSpPr>
        <p:grpSpPr bwMode="auto">
          <a:xfrm>
            <a:off x="3822700" y="4241800"/>
            <a:ext cx="355600" cy="396875"/>
            <a:chOff x="3088" y="3584"/>
            <a:chExt cx="224" cy="250"/>
          </a:xfrm>
        </p:grpSpPr>
        <p:sp>
          <p:nvSpPr>
            <p:cNvPr id="52233" name="Text Box 6"/>
            <p:cNvSpPr txBox="1">
              <a:spLocks noChangeArrowheads="1"/>
            </p:cNvSpPr>
            <p:nvPr/>
          </p:nvSpPr>
          <p:spPr bwMode="auto">
            <a:xfrm>
              <a:off x="3088" y="3584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u="none" baseline="0">
                  <a:ea typeface="宋体" pitchFamily="2" charset="-122"/>
                </a:rPr>
                <a:t>X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3144" y="3632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30" name="Group 13"/>
          <p:cNvGrpSpPr>
            <a:grpSpLocks/>
          </p:cNvGrpSpPr>
          <p:nvPr/>
        </p:nvGrpSpPr>
        <p:grpSpPr bwMode="auto">
          <a:xfrm>
            <a:off x="7302500" y="5588000"/>
            <a:ext cx="355600" cy="396875"/>
            <a:chOff x="3088" y="3584"/>
            <a:chExt cx="224" cy="250"/>
          </a:xfrm>
        </p:grpSpPr>
        <p:sp>
          <p:nvSpPr>
            <p:cNvPr id="52231" name="Text Box 14"/>
            <p:cNvSpPr txBox="1">
              <a:spLocks noChangeArrowheads="1"/>
            </p:cNvSpPr>
            <p:nvPr/>
          </p:nvSpPr>
          <p:spPr bwMode="auto">
            <a:xfrm>
              <a:off x="3088" y="3584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u="none" baseline="0">
                  <a:ea typeface="宋体" pitchFamily="2" charset="-122"/>
                </a:rPr>
                <a:t>X</a:t>
              </a:r>
            </a:p>
          </p:txBody>
        </p:sp>
        <p:sp>
          <p:nvSpPr>
            <p:cNvPr id="52232" name="Line 15"/>
            <p:cNvSpPr>
              <a:spLocks noChangeShapeType="1"/>
            </p:cNvSpPr>
            <p:nvPr/>
          </p:nvSpPr>
          <p:spPr bwMode="auto">
            <a:xfrm>
              <a:off x="3144" y="3632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FCDFAA8F-2AC9-475C-9F14-1CBD463A6D74}" type="slidenum">
              <a:rPr lang="en-US" altLang="zh-CN" sz="1600" u="none" baseline="0"/>
              <a:pPr/>
              <a:t>43</a:t>
            </a:fld>
            <a:endParaRPr lang="en-US" altLang="zh-CN" sz="1600" u="none" baseline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51800" cy="1020763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Example:  Gray to Binary Code</a:t>
            </a:r>
            <a:r>
              <a:rPr lang="en-US" altLang="zh-CN" b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Design a circuit to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convert a 3-bit Gray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code to a binary code</a:t>
            </a:r>
          </a:p>
          <a:p>
            <a:r>
              <a:rPr lang="en-US" altLang="zh-CN">
                <a:ea typeface="宋体" pitchFamily="2" charset="-122"/>
              </a:rPr>
              <a:t>The formulation gives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the truth table on the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right</a:t>
            </a:r>
          </a:p>
          <a:p>
            <a:r>
              <a:rPr lang="en-US" altLang="zh-CN">
                <a:ea typeface="宋体" pitchFamily="2" charset="-122"/>
              </a:rPr>
              <a:t>It is obvious from this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table that X = C and the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Y and Z are more complex</a:t>
            </a:r>
          </a:p>
        </p:txBody>
      </p:sp>
      <p:sp>
        <p:nvSpPr>
          <p:cNvPr id="53253" name="Rectangle 62"/>
          <p:cNvSpPr>
            <a:spLocks noChangeArrowheads="1"/>
          </p:cNvSpPr>
          <p:nvPr/>
        </p:nvSpPr>
        <p:spPr bwMode="auto">
          <a:xfrm>
            <a:off x="5459413" y="2446338"/>
            <a:ext cx="174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3254" name="Rectangle 64"/>
          <p:cNvSpPr>
            <a:spLocks noChangeArrowheads="1"/>
          </p:cNvSpPr>
          <p:nvPr/>
        </p:nvSpPr>
        <p:spPr bwMode="auto">
          <a:xfrm>
            <a:off x="5476875" y="2446338"/>
            <a:ext cx="13493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3255" name="Rectangle 66"/>
          <p:cNvSpPr>
            <a:spLocks noChangeArrowheads="1"/>
          </p:cNvSpPr>
          <p:nvPr/>
        </p:nvSpPr>
        <p:spPr bwMode="auto">
          <a:xfrm>
            <a:off x="6826250" y="2446338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3256" name="Rectangle 69"/>
          <p:cNvSpPr>
            <a:spLocks noChangeArrowheads="1"/>
          </p:cNvSpPr>
          <p:nvPr/>
        </p:nvSpPr>
        <p:spPr bwMode="auto">
          <a:xfrm>
            <a:off x="6834188" y="2446338"/>
            <a:ext cx="14970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3257" name="Rectangle 71"/>
          <p:cNvSpPr>
            <a:spLocks noChangeArrowheads="1"/>
          </p:cNvSpPr>
          <p:nvPr/>
        </p:nvSpPr>
        <p:spPr bwMode="auto">
          <a:xfrm>
            <a:off x="8331200" y="2446338"/>
            <a:ext cx="174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53258" name="Group 223"/>
          <p:cNvGrpSpPr>
            <a:grpSpLocks/>
          </p:cNvGrpSpPr>
          <p:nvPr/>
        </p:nvGrpSpPr>
        <p:grpSpPr bwMode="auto">
          <a:xfrm>
            <a:off x="5459413" y="1371600"/>
            <a:ext cx="2889250" cy="3613150"/>
            <a:chOff x="3439" y="864"/>
            <a:chExt cx="1820" cy="2276"/>
          </a:xfrm>
        </p:grpSpPr>
        <p:sp>
          <p:nvSpPr>
            <p:cNvPr id="53259" name="Rectangle 6"/>
            <p:cNvSpPr>
              <a:spLocks noChangeArrowheads="1"/>
            </p:cNvSpPr>
            <p:nvPr/>
          </p:nvSpPr>
          <p:spPr bwMode="auto">
            <a:xfrm>
              <a:off x="3659" y="885"/>
              <a:ext cx="4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u="none" baseline="0">
                  <a:solidFill>
                    <a:srgbClr val="000000"/>
                  </a:solidFill>
                  <a:ea typeface="宋体" pitchFamily="2" charset="-122"/>
                </a:rPr>
                <a:t>Gray</a:t>
              </a:r>
              <a:endParaRPr lang="en-US" altLang="zh-CN" b="1">
                <a:ea typeface="宋体" pitchFamily="2" charset="-122"/>
              </a:endParaRPr>
            </a:p>
          </p:txBody>
        </p:sp>
        <p:sp>
          <p:nvSpPr>
            <p:cNvPr id="53260" name="Rectangle 7"/>
            <p:cNvSpPr>
              <a:spLocks noChangeArrowheads="1"/>
            </p:cNvSpPr>
            <p:nvPr/>
          </p:nvSpPr>
          <p:spPr bwMode="auto">
            <a:xfrm>
              <a:off x="3622" y="1104"/>
              <a:ext cx="50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u="none" baseline="0">
                  <a:solidFill>
                    <a:srgbClr val="000000"/>
                  </a:solidFill>
                  <a:ea typeface="宋体" pitchFamily="2" charset="-122"/>
                </a:rPr>
                <a:t>A B C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61" name="Rectangle 8"/>
            <p:cNvSpPr>
              <a:spLocks noChangeArrowheads="1"/>
            </p:cNvSpPr>
            <p:nvPr/>
          </p:nvSpPr>
          <p:spPr bwMode="auto">
            <a:xfrm>
              <a:off x="4495" y="885"/>
              <a:ext cx="5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u="none" baseline="0">
                  <a:solidFill>
                    <a:srgbClr val="000000"/>
                  </a:solidFill>
                  <a:ea typeface="宋体" pitchFamily="2" charset="-122"/>
                </a:rPr>
                <a:t>Binary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62" name="Rectangle 9"/>
            <p:cNvSpPr>
              <a:spLocks noChangeArrowheads="1"/>
            </p:cNvSpPr>
            <p:nvPr/>
          </p:nvSpPr>
          <p:spPr bwMode="auto">
            <a:xfrm>
              <a:off x="4590" y="1104"/>
              <a:ext cx="3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u="none" baseline="0">
                  <a:solidFill>
                    <a:srgbClr val="000000"/>
                  </a:solidFill>
                  <a:ea typeface="宋体" pitchFamily="2" charset="-122"/>
                </a:rPr>
                <a:t>x y z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63" name="Rectangle 10"/>
            <p:cNvSpPr>
              <a:spLocks noChangeArrowheads="1"/>
            </p:cNvSpPr>
            <p:nvPr/>
          </p:nvSpPr>
          <p:spPr bwMode="auto">
            <a:xfrm>
              <a:off x="3439" y="864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64" name="Line 11"/>
            <p:cNvSpPr>
              <a:spLocks noChangeShapeType="1"/>
            </p:cNvSpPr>
            <p:nvPr/>
          </p:nvSpPr>
          <p:spPr bwMode="auto">
            <a:xfrm>
              <a:off x="3439" y="8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Line 12"/>
            <p:cNvSpPr>
              <a:spLocks noChangeShapeType="1"/>
            </p:cNvSpPr>
            <p:nvPr/>
          </p:nvSpPr>
          <p:spPr bwMode="auto">
            <a:xfrm>
              <a:off x="3439" y="864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Rectangle 13"/>
            <p:cNvSpPr>
              <a:spLocks noChangeArrowheads="1"/>
            </p:cNvSpPr>
            <p:nvPr/>
          </p:nvSpPr>
          <p:spPr bwMode="auto">
            <a:xfrm>
              <a:off x="3439" y="864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67" name="Line 14"/>
            <p:cNvSpPr>
              <a:spLocks noChangeShapeType="1"/>
            </p:cNvSpPr>
            <p:nvPr/>
          </p:nvSpPr>
          <p:spPr bwMode="auto">
            <a:xfrm>
              <a:off x="3439" y="8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15"/>
            <p:cNvSpPr>
              <a:spLocks noChangeShapeType="1"/>
            </p:cNvSpPr>
            <p:nvPr/>
          </p:nvSpPr>
          <p:spPr bwMode="auto">
            <a:xfrm>
              <a:off x="3439" y="864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Rectangle 16"/>
            <p:cNvSpPr>
              <a:spLocks noChangeArrowheads="1"/>
            </p:cNvSpPr>
            <p:nvPr/>
          </p:nvSpPr>
          <p:spPr bwMode="auto">
            <a:xfrm>
              <a:off x="3450" y="864"/>
              <a:ext cx="85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70" name="Line 17"/>
            <p:cNvSpPr>
              <a:spLocks noChangeShapeType="1"/>
            </p:cNvSpPr>
            <p:nvPr/>
          </p:nvSpPr>
          <p:spPr bwMode="auto">
            <a:xfrm>
              <a:off x="3450" y="864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Rectangle 21"/>
            <p:cNvSpPr>
              <a:spLocks noChangeArrowheads="1"/>
            </p:cNvSpPr>
            <p:nvPr/>
          </p:nvSpPr>
          <p:spPr bwMode="auto">
            <a:xfrm>
              <a:off x="4311" y="864"/>
              <a:ext cx="93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72" name="Line 22"/>
            <p:cNvSpPr>
              <a:spLocks noChangeShapeType="1"/>
            </p:cNvSpPr>
            <p:nvPr/>
          </p:nvSpPr>
          <p:spPr bwMode="auto">
            <a:xfrm>
              <a:off x="4311" y="864"/>
              <a:ext cx="93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Rectangle 23"/>
            <p:cNvSpPr>
              <a:spLocks noChangeArrowheads="1"/>
            </p:cNvSpPr>
            <p:nvPr/>
          </p:nvSpPr>
          <p:spPr bwMode="auto">
            <a:xfrm>
              <a:off x="5248" y="864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74" name="Line 24"/>
            <p:cNvSpPr>
              <a:spLocks noChangeShapeType="1"/>
            </p:cNvSpPr>
            <p:nvPr/>
          </p:nvSpPr>
          <p:spPr bwMode="auto">
            <a:xfrm>
              <a:off x="5248" y="8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5"/>
            <p:cNvSpPr>
              <a:spLocks noChangeShapeType="1"/>
            </p:cNvSpPr>
            <p:nvPr/>
          </p:nvSpPr>
          <p:spPr bwMode="auto">
            <a:xfrm>
              <a:off x="5248" y="864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Rectangle 26"/>
            <p:cNvSpPr>
              <a:spLocks noChangeArrowheads="1"/>
            </p:cNvSpPr>
            <p:nvPr/>
          </p:nvSpPr>
          <p:spPr bwMode="auto">
            <a:xfrm>
              <a:off x="5248" y="864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77" name="Line 27"/>
            <p:cNvSpPr>
              <a:spLocks noChangeShapeType="1"/>
            </p:cNvSpPr>
            <p:nvPr/>
          </p:nvSpPr>
          <p:spPr bwMode="auto">
            <a:xfrm>
              <a:off x="5248" y="8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28"/>
            <p:cNvSpPr>
              <a:spLocks noChangeShapeType="1"/>
            </p:cNvSpPr>
            <p:nvPr/>
          </p:nvSpPr>
          <p:spPr bwMode="auto">
            <a:xfrm>
              <a:off x="5248" y="864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Rectangle 29"/>
            <p:cNvSpPr>
              <a:spLocks noChangeArrowheads="1"/>
            </p:cNvSpPr>
            <p:nvPr/>
          </p:nvSpPr>
          <p:spPr bwMode="auto">
            <a:xfrm>
              <a:off x="3439" y="876"/>
              <a:ext cx="11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80" name="Line 30"/>
            <p:cNvSpPr>
              <a:spLocks noChangeShapeType="1"/>
            </p:cNvSpPr>
            <p:nvPr/>
          </p:nvSpPr>
          <p:spPr bwMode="auto">
            <a:xfrm>
              <a:off x="3439" y="876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Rectangle 33"/>
            <p:cNvSpPr>
              <a:spLocks noChangeArrowheads="1"/>
            </p:cNvSpPr>
            <p:nvPr/>
          </p:nvSpPr>
          <p:spPr bwMode="auto">
            <a:xfrm>
              <a:off x="5248" y="876"/>
              <a:ext cx="11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82" name="Line 34"/>
            <p:cNvSpPr>
              <a:spLocks noChangeShapeType="1"/>
            </p:cNvSpPr>
            <p:nvPr/>
          </p:nvSpPr>
          <p:spPr bwMode="auto">
            <a:xfrm>
              <a:off x="5248" y="876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3682" y="133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84" name="Rectangle 36"/>
            <p:cNvSpPr>
              <a:spLocks noChangeArrowheads="1"/>
            </p:cNvSpPr>
            <p:nvPr/>
          </p:nvSpPr>
          <p:spPr bwMode="auto">
            <a:xfrm>
              <a:off x="3826" y="133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85" name="Rectangle 37"/>
            <p:cNvSpPr>
              <a:spLocks noChangeArrowheads="1"/>
            </p:cNvSpPr>
            <p:nvPr/>
          </p:nvSpPr>
          <p:spPr bwMode="auto">
            <a:xfrm>
              <a:off x="3970" y="133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86" name="Rectangle 38"/>
            <p:cNvSpPr>
              <a:spLocks noChangeArrowheads="1"/>
            </p:cNvSpPr>
            <p:nvPr/>
          </p:nvSpPr>
          <p:spPr bwMode="auto">
            <a:xfrm>
              <a:off x="4588" y="133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87" name="Rectangle 39"/>
            <p:cNvSpPr>
              <a:spLocks noChangeArrowheads="1"/>
            </p:cNvSpPr>
            <p:nvPr/>
          </p:nvSpPr>
          <p:spPr bwMode="auto">
            <a:xfrm>
              <a:off x="4732" y="133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88" name="Rectangle 40"/>
            <p:cNvSpPr>
              <a:spLocks noChangeArrowheads="1"/>
            </p:cNvSpPr>
            <p:nvPr/>
          </p:nvSpPr>
          <p:spPr bwMode="auto">
            <a:xfrm>
              <a:off x="4875" y="133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89" name="Rectangle 41"/>
            <p:cNvSpPr>
              <a:spLocks noChangeArrowheads="1"/>
            </p:cNvSpPr>
            <p:nvPr/>
          </p:nvSpPr>
          <p:spPr bwMode="auto">
            <a:xfrm>
              <a:off x="3439" y="1315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90" name="Line 42"/>
            <p:cNvSpPr>
              <a:spLocks noChangeShapeType="1"/>
            </p:cNvSpPr>
            <p:nvPr/>
          </p:nvSpPr>
          <p:spPr bwMode="auto">
            <a:xfrm>
              <a:off x="3439" y="131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Rectangle 43"/>
            <p:cNvSpPr>
              <a:spLocks noChangeArrowheads="1"/>
            </p:cNvSpPr>
            <p:nvPr/>
          </p:nvSpPr>
          <p:spPr bwMode="auto">
            <a:xfrm>
              <a:off x="3450" y="1315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92" name="Line 44"/>
            <p:cNvSpPr>
              <a:spLocks noChangeShapeType="1"/>
            </p:cNvSpPr>
            <p:nvPr/>
          </p:nvSpPr>
          <p:spPr bwMode="auto">
            <a:xfrm>
              <a:off x="3450" y="1315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3" name="Rectangle 48"/>
            <p:cNvSpPr>
              <a:spLocks noChangeArrowheads="1"/>
            </p:cNvSpPr>
            <p:nvPr/>
          </p:nvSpPr>
          <p:spPr bwMode="auto">
            <a:xfrm>
              <a:off x="4305" y="1315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94" name="Line 49"/>
            <p:cNvSpPr>
              <a:spLocks noChangeShapeType="1"/>
            </p:cNvSpPr>
            <p:nvPr/>
          </p:nvSpPr>
          <p:spPr bwMode="auto">
            <a:xfrm>
              <a:off x="4305" y="1315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5" name="Rectangle 50"/>
            <p:cNvSpPr>
              <a:spLocks noChangeArrowheads="1"/>
            </p:cNvSpPr>
            <p:nvPr/>
          </p:nvSpPr>
          <p:spPr bwMode="auto">
            <a:xfrm>
              <a:off x="5248" y="1315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96" name="Line 51"/>
            <p:cNvSpPr>
              <a:spLocks noChangeShapeType="1"/>
            </p:cNvSpPr>
            <p:nvPr/>
          </p:nvSpPr>
          <p:spPr bwMode="auto">
            <a:xfrm>
              <a:off x="5248" y="131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7" name="Rectangle 52"/>
            <p:cNvSpPr>
              <a:spLocks noChangeArrowheads="1"/>
            </p:cNvSpPr>
            <p:nvPr/>
          </p:nvSpPr>
          <p:spPr bwMode="auto">
            <a:xfrm>
              <a:off x="3439" y="1321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98" name="Line 53"/>
            <p:cNvSpPr>
              <a:spLocks noChangeShapeType="1"/>
            </p:cNvSpPr>
            <p:nvPr/>
          </p:nvSpPr>
          <p:spPr bwMode="auto">
            <a:xfrm>
              <a:off x="3439" y="1321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9" name="Rectangle 56"/>
            <p:cNvSpPr>
              <a:spLocks noChangeArrowheads="1"/>
            </p:cNvSpPr>
            <p:nvPr/>
          </p:nvSpPr>
          <p:spPr bwMode="auto">
            <a:xfrm>
              <a:off x="5248" y="1321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00" name="Line 57"/>
            <p:cNvSpPr>
              <a:spLocks noChangeShapeType="1"/>
            </p:cNvSpPr>
            <p:nvPr/>
          </p:nvSpPr>
          <p:spPr bwMode="auto">
            <a:xfrm>
              <a:off x="5248" y="1321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1" name="Rectangle 58"/>
            <p:cNvSpPr>
              <a:spLocks noChangeArrowheads="1"/>
            </p:cNvSpPr>
            <p:nvPr/>
          </p:nvSpPr>
          <p:spPr bwMode="auto">
            <a:xfrm>
              <a:off x="3682" y="1556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02" name="Rectangle 59"/>
            <p:cNvSpPr>
              <a:spLocks noChangeArrowheads="1"/>
            </p:cNvSpPr>
            <p:nvPr/>
          </p:nvSpPr>
          <p:spPr bwMode="auto">
            <a:xfrm>
              <a:off x="3970" y="155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03" name="Rectangle 60"/>
            <p:cNvSpPr>
              <a:spLocks noChangeArrowheads="1"/>
            </p:cNvSpPr>
            <p:nvPr/>
          </p:nvSpPr>
          <p:spPr bwMode="auto">
            <a:xfrm>
              <a:off x="4588" y="155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04" name="Rectangle 61"/>
            <p:cNvSpPr>
              <a:spLocks noChangeArrowheads="1"/>
            </p:cNvSpPr>
            <p:nvPr/>
          </p:nvSpPr>
          <p:spPr bwMode="auto">
            <a:xfrm>
              <a:off x="4732" y="155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05" name="Line 63"/>
            <p:cNvSpPr>
              <a:spLocks noChangeShapeType="1"/>
            </p:cNvSpPr>
            <p:nvPr/>
          </p:nvSpPr>
          <p:spPr bwMode="auto">
            <a:xfrm>
              <a:off x="3439" y="15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6" name="Line 65"/>
            <p:cNvSpPr>
              <a:spLocks noChangeShapeType="1"/>
            </p:cNvSpPr>
            <p:nvPr/>
          </p:nvSpPr>
          <p:spPr bwMode="auto">
            <a:xfrm>
              <a:off x="3450" y="1541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7" name="Line 70"/>
            <p:cNvSpPr>
              <a:spLocks noChangeShapeType="1"/>
            </p:cNvSpPr>
            <p:nvPr/>
          </p:nvSpPr>
          <p:spPr bwMode="auto">
            <a:xfrm>
              <a:off x="4305" y="1541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8" name="Line 72"/>
            <p:cNvSpPr>
              <a:spLocks noChangeShapeType="1"/>
            </p:cNvSpPr>
            <p:nvPr/>
          </p:nvSpPr>
          <p:spPr bwMode="auto">
            <a:xfrm>
              <a:off x="5248" y="15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9" name="Rectangle 73"/>
            <p:cNvSpPr>
              <a:spLocks noChangeArrowheads="1"/>
            </p:cNvSpPr>
            <p:nvPr/>
          </p:nvSpPr>
          <p:spPr bwMode="auto">
            <a:xfrm>
              <a:off x="3439" y="1547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10" name="Line 74"/>
            <p:cNvSpPr>
              <a:spLocks noChangeShapeType="1"/>
            </p:cNvSpPr>
            <p:nvPr/>
          </p:nvSpPr>
          <p:spPr bwMode="auto">
            <a:xfrm>
              <a:off x="3439" y="1547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1" name="Rectangle 77"/>
            <p:cNvSpPr>
              <a:spLocks noChangeArrowheads="1"/>
            </p:cNvSpPr>
            <p:nvPr/>
          </p:nvSpPr>
          <p:spPr bwMode="auto">
            <a:xfrm>
              <a:off x="5248" y="1547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12" name="Line 78"/>
            <p:cNvSpPr>
              <a:spLocks noChangeShapeType="1"/>
            </p:cNvSpPr>
            <p:nvPr/>
          </p:nvSpPr>
          <p:spPr bwMode="auto">
            <a:xfrm>
              <a:off x="5248" y="1547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3" name="Rectangle 79"/>
            <p:cNvSpPr>
              <a:spLocks noChangeArrowheads="1"/>
            </p:cNvSpPr>
            <p:nvPr/>
          </p:nvSpPr>
          <p:spPr bwMode="auto">
            <a:xfrm>
              <a:off x="3682" y="1782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14" name="Rectangle 80"/>
            <p:cNvSpPr>
              <a:spLocks noChangeArrowheads="1"/>
            </p:cNvSpPr>
            <p:nvPr/>
          </p:nvSpPr>
          <p:spPr bwMode="auto">
            <a:xfrm>
              <a:off x="3826" y="1782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15" name="Rectangle 81"/>
            <p:cNvSpPr>
              <a:spLocks noChangeArrowheads="1"/>
            </p:cNvSpPr>
            <p:nvPr/>
          </p:nvSpPr>
          <p:spPr bwMode="auto">
            <a:xfrm>
              <a:off x="4588" y="1782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16" name="Rectangle 82"/>
            <p:cNvSpPr>
              <a:spLocks noChangeArrowheads="1"/>
            </p:cNvSpPr>
            <p:nvPr/>
          </p:nvSpPr>
          <p:spPr bwMode="auto">
            <a:xfrm>
              <a:off x="3439" y="1767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17" name="Line 83"/>
            <p:cNvSpPr>
              <a:spLocks noChangeShapeType="1"/>
            </p:cNvSpPr>
            <p:nvPr/>
          </p:nvSpPr>
          <p:spPr bwMode="auto">
            <a:xfrm>
              <a:off x="3439" y="176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8" name="Rectangle 84"/>
            <p:cNvSpPr>
              <a:spLocks noChangeArrowheads="1"/>
            </p:cNvSpPr>
            <p:nvPr/>
          </p:nvSpPr>
          <p:spPr bwMode="auto">
            <a:xfrm>
              <a:off x="3450" y="1767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19" name="Line 85"/>
            <p:cNvSpPr>
              <a:spLocks noChangeShapeType="1"/>
            </p:cNvSpPr>
            <p:nvPr/>
          </p:nvSpPr>
          <p:spPr bwMode="auto">
            <a:xfrm>
              <a:off x="3450" y="1767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0" name="Rectangle 89"/>
            <p:cNvSpPr>
              <a:spLocks noChangeArrowheads="1"/>
            </p:cNvSpPr>
            <p:nvPr/>
          </p:nvSpPr>
          <p:spPr bwMode="auto">
            <a:xfrm>
              <a:off x="4305" y="1767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21" name="Line 90"/>
            <p:cNvSpPr>
              <a:spLocks noChangeShapeType="1"/>
            </p:cNvSpPr>
            <p:nvPr/>
          </p:nvSpPr>
          <p:spPr bwMode="auto">
            <a:xfrm>
              <a:off x="4305" y="1767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2" name="Rectangle 91"/>
            <p:cNvSpPr>
              <a:spLocks noChangeArrowheads="1"/>
            </p:cNvSpPr>
            <p:nvPr/>
          </p:nvSpPr>
          <p:spPr bwMode="auto">
            <a:xfrm>
              <a:off x="5248" y="1767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23" name="Line 92"/>
            <p:cNvSpPr>
              <a:spLocks noChangeShapeType="1"/>
            </p:cNvSpPr>
            <p:nvPr/>
          </p:nvSpPr>
          <p:spPr bwMode="auto">
            <a:xfrm>
              <a:off x="5248" y="176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4" name="Rectangle 93"/>
            <p:cNvSpPr>
              <a:spLocks noChangeArrowheads="1"/>
            </p:cNvSpPr>
            <p:nvPr/>
          </p:nvSpPr>
          <p:spPr bwMode="auto">
            <a:xfrm>
              <a:off x="3439" y="1773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25" name="Line 94"/>
            <p:cNvSpPr>
              <a:spLocks noChangeShapeType="1"/>
            </p:cNvSpPr>
            <p:nvPr/>
          </p:nvSpPr>
          <p:spPr bwMode="auto">
            <a:xfrm>
              <a:off x="3439" y="1773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6" name="Rectangle 97"/>
            <p:cNvSpPr>
              <a:spLocks noChangeArrowheads="1"/>
            </p:cNvSpPr>
            <p:nvPr/>
          </p:nvSpPr>
          <p:spPr bwMode="auto">
            <a:xfrm>
              <a:off x="5248" y="1773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27" name="Line 98"/>
            <p:cNvSpPr>
              <a:spLocks noChangeShapeType="1"/>
            </p:cNvSpPr>
            <p:nvPr/>
          </p:nvSpPr>
          <p:spPr bwMode="auto">
            <a:xfrm>
              <a:off x="5248" y="1773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8" name="Rectangle 99"/>
            <p:cNvSpPr>
              <a:spLocks noChangeArrowheads="1"/>
            </p:cNvSpPr>
            <p:nvPr/>
          </p:nvSpPr>
          <p:spPr bwMode="auto">
            <a:xfrm>
              <a:off x="3682" y="2007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29" name="Rectangle 100"/>
            <p:cNvSpPr>
              <a:spLocks noChangeArrowheads="1"/>
            </p:cNvSpPr>
            <p:nvPr/>
          </p:nvSpPr>
          <p:spPr bwMode="auto">
            <a:xfrm>
              <a:off x="4588" y="2007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30" name="Rectangle 101"/>
            <p:cNvSpPr>
              <a:spLocks noChangeArrowheads="1"/>
            </p:cNvSpPr>
            <p:nvPr/>
          </p:nvSpPr>
          <p:spPr bwMode="auto">
            <a:xfrm>
              <a:off x="4875" y="200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31" name="Rectangle 102"/>
            <p:cNvSpPr>
              <a:spLocks noChangeArrowheads="1"/>
            </p:cNvSpPr>
            <p:nvPr/>
          </p:nvSpPr>
          <p:spPr bwMode="auto">
            <a:xfrm>
              <a:off x="3439" y="1993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32" name="Line 103"/>
            <p:cNvSpPr>
              <a:spLocks noChangeShapeType="1"/>
            </p:cNvSpPr>
            <p:nvPr/>
          </p:nvSpPr>
          <p:spPr bwMode="auto">
            <a:xfrm>
              <a:off x="3439" y="199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3" name="Rectangle 104"/>
            <p:cNvSpPr>
              <a:spLocks noChangeArrowheads="1"/>
            </p:cNvSpPr>
            <p:nvPr/>
          </p:nvSpPr>
          <p:spPr bwMode="auto">
            <a:xfrm>
              <a:off x="3450" y="1993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34" name="Line 105"/>
            <p:cNvSpPr>
              <a:spLocks noChangeShapeType="1"/>
            </p:cNvSpPr>
            <p:nvPr/>
          </p:nvSpPr>
          <p:spPr bwMode="auto">
            <a:xfrm>
              <a:off x="3450" y="1993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5" name="Rectangle 109"/>
            <p:cNvSpPr>
              <a:spLocks noChangeArrowheads="1"/>
            </p:cNvSpPr>
            <p:nvPr/>
          </p:nvSpPr>
          <p:spPr bwMode="auto">
            <a:xfrm>
              <a:off x="4305" y="1993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36" name="Line 110"/>
            <p:cNvSpPr>
              <a:spLocks noChangeShapeType="1"/>
            </p:cNvSpPr>
            <p:nvPr/>
          </p:nvSpPr>
          <p:spPr bwMode="auto">
            <a:xfrm>
              <a:off x="4305" y="1993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7" name="Rectangle 111"/>
            <p:cNvSpPr>
              <a:spLocks noChangeArrowheads="1"/>
            </p:cNvSpPr>
            <p:nvPr/>
          </p:nvSpPr>
          <p:spPr bwMode="auto">
            <a:xfrm>
              <a:off x="5248" y="1993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38" name="Line 112"/>
            <p:cNvSpPr>
              <a:spLocks noChangeShapeType="1"/>
            </p:cNvSpPr>
            <p:nvPr/>
          </p:nvSpPr>
          <p:spPr bwMode="auto">
            <a:xfrm>
              <a:off x="5248" y="199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9" name="Rectangle 113"/>
            <p:cNvSpPr>
              <a:spLocks noChangeArrowheads="1"/>
            </p:cNvSpPr>
            <p:nvPr/>
          </p:nvSpPr>
          <p:spPr bwMode="auto">
            <a:xfrm>
              <a:off x="3439" y="1999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40" name="Line 114"/>
            <p:cNvSpPr>
              <a:spLocks noChangeShapeType="1"/>
            </p:cNvSpPr>
            <p:nvPr/>
          </p:nvSpPr>
          <p:spPr bwMode="auto">
            <a:xfrm>
              <a:off x="3439" y="1999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1" name="Rectangle 117"/>
            <p:cNvSpPr>
              <a:spLocks noChangeArrowheads="1"/>
            </p:cNvSpPr>
            <p:nvPr/>
          </p:nvSpPr>
          <p:spPr bwMode="auto">
            <a:xfrm>
              <a:off x="5248" y="1999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42" name="Line 118"/>
            <p:cNvSpPr>
              <a:spLocks noChangeShapeType="1"/>
            </p:cNvSpPr>
            <p:nvPr/>
          </p:nvSpPr>
          <p:spPr bwMode="auto">
            <a:xfrm>
              <a:off x="5248" y="1999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3" name="Rectangle 119"/>
            <p:cNvSpPr>
              <a:spLocks noChangeArrowheads="1"/>
            </p:cNvSpPr>
            <p:nvPr/>
          </p:nvSpPr>
          <p:spPr bwMode="auto">
            <a:xfrm>
              <a:off x="3682" y="2233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44" name="Rectangle 120"/>
            <p:cNvSpPr>
              <a:spLocks noChangeArrowheads="1"/>
            </p:cNvSpPr>
            <p:nvPr/>
          </p:nvSpPr>
          <p:spPr bwMode="auto">
            <a:xfrm>
              <a:off x="3970" y="223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45" name="Rectangle 121"/>
            <p:cNvSpPr>
              <a:spLocks noChangeArrowheads="1"/>
            </p:cNvSpPr>
            <p:nvPr/>
          </p:nvSpPr>
          <p:spPr bwMode="auto">
            <a:xfrm>
              <a:off x="4588" y="2233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46" name="Rectangle 122"/>
            <p:cNvSpPr>
              <a:spLocks noChangeArrowheads="1"/>
            </p:cNvSpPr>
            <p:nvPr/>
          </p:nvSpPr>
          <p:spPr bwMode="auto">
            <a:xfrm>
              <a:off x="4875" y="223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47" name="Rectangle 123"/>
            <p:cNvSpPr>
              <a:spLocks noChangeArrowheads="1"/>
            </p:cNvSpPr>
            <p:nvPr/>
          </p:nvSpPr>
          <p:spPr bwMode="auto">
            <a:xfrm>
              <a:off x="3439" y="2218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48" name="Line 124"/>
            <p:cNvSpPr>
              <a:spLocks noChangeShapeType="1"/>
            </p:cNvSpPr>
            <p:nvPr/>
          </p:nvSpPr>
          <p:spPr bwMode="auto">
            <a:xfrm>
              <a:off x="3439" y="221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9" name="Rectangle 125"/>
            <p:cNvSpPr>
              <a:spLocks noChangeArrowheads="1"/>
            </p:cNvSpPr>
            <p:nvPr/>
          </p:nvSpPr>
          <p:spPr bwMode="auto">
            <a:xfrm>
              <a:off x="3450" y="2218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50" name="Line 126"/>
            <p:cNvSpPr>
              <a:spLocks noChangeShapeType="1"/>
            </p:cNvSpPr>
            <p:nvPr/>
          </p:nvSpPr>
          <p:spPr bwMode="auto">
            <a:xfrm>
              <a:off x="3450" y="2218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1" name="Rectangle 130"/>
            <p:cNvSpPr>
              <a:spLocks noChangeArrowheads="1"/>
            </p:cNvSpPr>
            <p:nvPr/>
          </p:nvSpPr>
          <p:spPr bwMode="auto">
            <a:xfrm>
              <a:off x="4305" y="2218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52" name="Line 131"/>
            <p:cNvSpPr>
              <a:spLocks noChangeShapeType="1"/>
            </p:cNvSpPr>
            <p:nvPr/>
          </p:nvSpPr>
          <p:spPr bwMode="auto">
            <a:xfrm>
              <a:off x="4305" y="2218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3" name="Rectangle 132"/>
            <p:cNvSpPr>
              <a:spLocks noChangeArrowheads="1"/>
            </p:cNvSpPr>
            <p:nvPr/>
          </p:nvSpPr>
          <p:spPr bwMode="auto">
            <a:xfrm>
              <a:off x="5248" y="2218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54" name="Line 133"/>
            <p:cNvSpPr>
              <a:spLocks noChangeShapeType="1"/>
            </p:cNvSpPr>
            <p:nvPr/>
          </p:nvSpPr>
          <p:spPr bwMode="auto">
            <a:xfrm>
              <a:off x="5248" y="221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5" name="Rectangle 134"/>
            <p:cNvSpPr>
              <a:spLocks noChangeArrowheads="1"/>
            </p:cNvSpPr>
            <p:nvPr/>
          </p:nvSpPr>
          <p:spPr bwMode="auto">
            <a:xfrm>
              <a:off x="3439" y="2224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56" name="Line 135"/>
            <p:cNvSpPr>
              <a:spLocks noChangeShapeType="1"/>
            </p:cNvSpPr>
            <p:nvPr/>
          </p:nvSpPr>
          <p:spPr bwMode="auto">
            <a:xfrm>
              <a:off x="3439" y="2224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7" name="Rectangle 138"/>
            <p:cNvSpPr>
              <a:spLocks noChangeArrowheads="1"/>
            </p:cNvSpPr>
            <p:nvPr/>
          </p:nvSpPr>
          <p:spPr bwMode="auto">
            <a:xfrm>
              <a:off x="5248" y="2224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58" name="Line 139"/>
            <p:cNvSpPr>
              <a:spLocks noChangeShapeType="1"/>
            </p:cNvSpPr>
            <p:nvPr/>
          </p:nvSpPr>
          <p:spPr bwMode="auto">
            <a:xfrm>
              <a:off x="5248" y="2224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9" name="Rectangle 140"/>
            <p:cNvSpPr>
              <a:spLocks noChangeArrowheads="1"/>
            </p:cNvSpPr>
            <p:nvPr/>
          </p:nvSpPr>
          <p:spPr bwMode="auto">
            <a:xfrm>
              <a:off x="3682" y="2459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60" name="Rectangle 141"/>
            <p:cNvSpPr>
              <a:spLocks noChangeArrowheads="1"/>
            </p:cNvSpPr>
            <p:nvPr/>
          </p:nvSpPr>
          <p:spPr bwMode="auto">
            <a:xfrm>
              <a:off x="3826" y="2459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61" name="Rectangle 142"/>
            <p:cNvSpPr>
              <a:spLocks noChangeArrowheads="1"/>
            </p:cNvSpPr>
            <p:nvPr/>
          </p:nvSpPr>
          <p:spPr bwMode="auto">
            <a:xfrm>
              <a:off x="3970" y="24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62" name="Rectangle 143"/>
            <p:cNvSpPr>
              <a:spLocks noChangeArrowheads="1"/>
            </p:cNvSpPr>
            <p:nvPr/>
          </p:nvSpPr>
          <p:spPr bwMode="auto">
            <a:xfrm>
              <a:off x="4588" y="2459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63" name="Rectangle 144"/>
            <p:cNvSpPr>
              <a:spLocks noChangeArrowheads="1"/>
            </p:cNvSpPr>
            <p:nvPr/>
          </p:nvSpPr>
          <p:spPr bwMode="auto">
            <a:xfrm>
              <a:off x="3439" y="2444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64" name="Line 145"/>
            <p:cNvSpPr>
              <a:spLocks noChangeShapeType="1"/>
            </p:cNvSpPr>
            <p:nvPr/>
          </p:nvSpPr>
          <p:spPr bwMode="auto">
            <a:xfrm>
              <a:off x="3439" y="24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5" name="Rectangle 146"/>
            <p:cNvSpPr>
              <a:spLocks noChangeArrowheads="1"/>
            </p:cNvSpPr>
            <p:nvPr/>
          </p:nvSpPr>
          <p:spPr bwMode="auto">
            <a:xfrm>
              <a:off x="3450" y="2444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66" name="Line 147"/>
            <p:cNvSpPr>
              <a:spLocks noChangeShapeType="1"/>
            </p:cNvSpPr>
            <p:nvPr/>
          </p:nvSpPr>
          <p:spPr bwMode="auto">
            <a:xfrm>
              <a:off x="3450" y="2444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7" name="Rectangle 151"/>
            <p:cNvSpPr>
              <a:spLocks noChangeArrowheads="1"/>
            </p:cNvSpPr>
            <p:nvPr/>
          </p:nvSpPr>
          <p:spPr bwMode="auto">
            <a:xfrm>
              <a:off x="4305" y="2444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68" name="Line 152"/>
            <p:cNvSpPr>
              <a:spLocks noChangeShapeType="1"/>
            </p:cNvSpPr>
            <p:nvPr/>
          </p:nvSpPr>
          <p:spPr bwMode="auto">
            <a:xfrm>
              <a:off x="4305" y="2444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9" name="Rectangle 153"/>
            <p:cNvSpPr>
              <a:spLocks noChangeArrowheads="1"/>
            </p:cNvSpPr>
            <p:nvPr/>
          </p:nvSpPr>
          <p:spPr bwMode="auto">
            <a:xfrm>
              <a:off x="5248" y="2444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70" name="Line 154"/>
            <p:cNvSpPr>
              <a:spLocks noChangeShapeType="1"/>
            </p:cNvSpPr>
            <p:nvPr/>
          </p:nvSpPr>
          <p:spPr bwMode="auto">
            <a:xfrm>
              <a:off x="5248" y="24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1" name="Rectangle 155"/>
            <p:cNvSpPr>
              <a:spLocks noChangeArrowheads="1"/>
            </p:cNvSpPr>
            <p:nvPr/>
          </p:nvSpPr>
          <p:spPr bwMode="auto">
            <a:xfrm>
              <a:off x="3439" y="2450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72" name="Line 156"/>
            <p:cNvSpPr>
              <a:spLocks noChangeShapeType="1"/>
            </p:cNvSpPr>
            <p:nvPr/>
          </p:nvSpPr>
          <p:spPr bwMode="auto">
            <a:xfrm>
              <a:off x="3439" y="2450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3" name="Rectangle 159"/>
            <p:cNvSpPr>
              <a:spLocks noChangeArrowheads="1"/>
            </p:cNvSpPr>
            <p:nvPr/>
          </p:nvSpPr>
          <p:spPr bwMode="auto">
            <a:xfrm>
              <a:off x="5248" y="2450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74" name="Line 160"/>
            <p:cNvSpPr>
              <a:spLocks noChangeShapeType="1"/>
            </p:cNvSpPr>
            <p:nvPr/>
          </p:nvSpPr>
          <p:spPr bwMode="auto">
            <a:xfrm>
              <a:off x="5248" y="2450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5" name="Rectangle 161"/>
            <p:cNvSpPr>
              <a:spLocks noChangeArrowheads="1"/>
            </p:cNvSpPr>
            <p:nvPr/>
          </p:nvSpPr>
          <p:spPr bwMode="auto">
            <a:xfrm>
              <a:off x="3682" y="2685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76" name="Rectangle 162"/>
            <p:cNvSpPr>
              <a:spLocks noChangeArrowheads="1"/>
            </p:cNvSpPr>
            <p:nvPr/>
          </p:nvSpPr>
          <p:spPr bwMode="auto">
            <a:xfrm>
              <a:off x="4588" y="2685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77" name="Rectangle 163"/>
            <p:cNvSpPr>
              <a:spLocks noChangeArrowheads="1"/>
            </p:cNvSpPr>
            <p:nvPr/>
          </p:nvSpPr>
          <p:spPr bwMode="auto">
            <a:xfrm>
              <a:off x="4732" y="2685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78" name="Rectangle 164"/>
            <p:cNvSpPr>
              <a:spLocks noChangeArrowheads="1"/>
            </p:cNvSpPr>
            <p:nvPr/>
          </p:nvSpPr>
          <p:spPr bwMode="auto">
            <a:xfrm>
              <a:off x="3439" y="2670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79" name="Line 165"/>
            <p:cNvSpPr>
              <a:spLocks noChangeShapeType="1"/>
            </p:cNvSpPr>
            <p:nvPr/>
          </p:nvSpPr>
          <p:spPr bwMode="auto">
            <a:xfrm>
              <a:off x="3439" y="267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0" name="Rectangle 166"/>
            <p:cNvSpPr>
              <a:spLocks noChangeArrowheads="1"/>
            </p:cNvSpPr>
            <p:nvPr/>
          </p:nvSpPr>
          <p:spPr bwMode="auto">
            <a:xfrm>
              <a:off x="3450" y="2670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81" name="Line 167"/>
            <p:cNvSpPr>
              <a:spLocks noChangeShapeType="1"/>
            </p:cNvSpPr>
            <p:nvPr/>
          </p:nvSpPr>
          <p:spPr bwMode="auto">
            <a:xfrm>
              <a:off x="3450" y="2670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2" name="Rectangle 171"/>
            <p:cNvSpPr>
              <a:spLocks noChangeArrowheads="1"/>
            </p:cNvSpPr>
            <p:nvPr/>
          </p:nvSpPr>
          <p:spPr bwMode="auto">
            <a:xfrm>
              <a:off x="4305" y="2670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83" name="Line 172"/>
            <p:cNvSpPr>
              <a:spLocks noChangeShapeType="1"/>
            </p:cNvSpPr>
            <p:nvPr/>
          </p:nvSpPr>
          <p:spPr bwMode="auto">
            <a:xfrm>
              <a:off x="4305" y="2670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4" name="Rectangle 173"/>
            <p:cNvSpPr>
              <a:spLocks noChangeArrowheads="1"/>
            </p:cNvSpPr>
            <p:nvPr/>
          </p:nvSpPr>
          <p:spPr bwMode="auto">
            <a:xfrm>
              <a:off x="5248" y="2670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85" name="Line 174"/>
            <p:cNvSpPr>
              <a:spLocks noChangeShapeType="1"/>
            </p:cNvSpPr>
            <p:nvPr/>
          </p:nvSpPr>
          <p:spPr bwMode="auto">
            <a:xfrm>
              <a:off x="5248" y="267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6" name="Rectangle 175"/>
            <p:cNvSpPr>
              <a:spLocks noChangeArrowheads="1"/>
            </p:cNvSpPr>
            <p:nvPr/>
          </p:nvSpPr>
          <p:spPr bwMode="auto">
            <a:xfrm>
              <a:off x="3439" y="2676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87" name="Line 176"/>
            <p:cNvSpPr>
              <a:spLocks noChangeShapeType="1"/>
            </p:cNvSpPr>
            <p:nvPr/>
          </p:nvSpPr>
          <p:spPr bwMode="auto">
            <a:xfrm>
              <a:off x="3439" y="2676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8" name="Rectangle 179"/>
            <p:cNvSpPr>
              <a:spLocks noChangeArrowheads="1"/>
            </p:cNvSpPr>
            <p:nvPr/>
          </p:nvSpPr>
          <p:spPr bwMode="auto">
            <a:xfrm>
              <a:off x="5248" y="2676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89" name="Line 180"/>
            <p:cNvSpPr>
              <a:spLocks noChangeShapeType="1"/>
            </p:cNvSpPr>
            <p:nvPr/>
          </p:nvSpPr>
          <p:spPr bwMode="auto">
            <a:xfrm>
              <a:off x="5248" y="2676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90" name="Rectangle 181"/>
            <p:cNvSpPr>
              <a:spLocks noChangeArrowheads="1"/>
            </p:cNvSpPr>
            <p:nvPr/>
          </p:nvSpPr>
          <p:spPr bwMode="auto">
            <a:xfrm>
              <a:off x="3682" y="291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91" name="Rectangle 182"/>
            <p:cNvSpPr>
              <a:spLocks noChangeArrowheads="1"/>
            </p:cNvSpPr>
            <p:nvPr/>
          </p:nvSpPr>
          <p:spPr bwMode="auto">
            <a:xfrm>
              <a:off x="3826" y="2910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92" name="Rectangle 183"/>
            <p:cNvSpPr>
              <a:spLocks noChangeArrowheads="1"/>
            </p:cNvSpPr>
            <p:nvPr/>
          </p:nvSpPr>
          <p:spPr bwMode="auto">
            <a:xfrm>
              <a:off x="4588" y="291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93" name="Rectangle 184"/>
            <p:cNvSpPr>
              <a:spLocks noChangeArrowheads="1"/>
            </p:cNvSpPr>
            <p:nvPr/>
          </p:nvSpPr>
          <p:spPr bwMode="auto">
            <a:xfrm>
              <a:off x="4732" y="291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94" name="Rectangle 185"/>
            <p:cNvSpPr>
              <a:spLocks noChangeArrowheads="1"/>
            </p:cNvSpPr>
            <p:nvPr/>
          </p:nvSpPr>
          <p:spPr bwMode="auto">
            <a:xfrm>
              <a:off x="4875" y="291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95" name="Rectangle 186"/>
            <p:cNvSpPr>
              <a:spLocks noChangeArrowheads="1"/>
            </p:cNvSpPr>
            <p:nvPr/>
          </p:nvSpPr>
          <p:spPr bwMode="auto">
            <a:xfrm>
              <a:off x="3439" y="2896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96" name="Line 187"/>
            <p:cNvSpPr>
              <a:spLocks noChangeShapeType="1"/>
            </p:cNvSpPr>
            <p:nvPr/>
          </p:nvSpPr>
          <p:spPr bwMode="auto">
            <a:xfrm>
              <a:off x="3439" y="289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97" name="Rectangle 188"/>
            <p:cNvSpPr>
              <a:spLocks noChangeArrowheads="1"/>
            </p:cNvSpPr>
            <p:nvPr/>
          </p:nvSpPr>
          <p:spPr bwMode="auto">
            <a:xfrm>
              <a:off x="3450" y="2896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98" name="Line 189"/>
            <p:cNvSpPr>
              <a:spLocks noChangeShapeType="1"/>
            </p:cNvSpPr>
            <p:nvPr/>
          </p:nvSpPr>
          <p:spPr bwMode="auto">
            <a:xfrm>
              <a:off x="3450" y="2896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99" name="Rectangle 193"/>
            <p:cNvSpPr>
              <a:spLocks noChangeArrowheads="1"/>
            </p:cNvSpPr>
            <p:nvPr/>
          </p:nvSpPr>
          <p:spPr bwMode="auto">
            <a:xfrm>
              <a:off x="4305" y="2896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00" name="Line 194"/>
            <p:cNvSpPr>
              <a:spLocks noChangeShapeType="1"/>
            </p:cNvSpPr>
            <p:nvPr/>
          </p:nvSpPr>
          <p:spPr bwMode="auto">
            <a:xfrm>
              <a:off x="4305" y="2896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01" name="Rectangle 195"/>
            <p:cNvSpPr>
              <a:spLocks noChangeArrowheads="1"/>
            </p:cNvSpPr>
            <p:nvPr/>
          </p:nvSpPr>
          <p:spPr bwMode="auto">
            <a:xfrm>
              <a:off x="5248" y="2896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02" name="Line 196"/>
            <p:cNvSpPr>
              <a:spLocks noChangeShapeType="1"/>
            </p:cNvSpPr>
            <p:nvPr/>
          </p:nvSpPr>
          <p:spPr bwMode="auto">
            <a:xfrm>
              <a:off x="5248" y="289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03" name="Rectangle 197"/>
            <p:cNvSpPr>
              <a:spLocks noChangeArrowheads="1"/>
            </p:cNvSpPr>
            <p:nvPr/>
          </p:nvSpPr>
          <p:spPr bwMode="auto">
            <a:xfrm>
              <a:off x="3439" y="2902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04" name="Line 198"/>
            <p:cNvSpPr>
              <a:spLocks noChangeShapeType="1"/>
            </p:cNvSpPr>
            <p:nvPr/>
          </p:nvSpPr>
          <p:spPr bwMode="auto">
            <a:xfrm>
              <a:off x="3439" y="2902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05" name="Rectangle 199"/>
            <p:cNvSpPr>
              <a:spLocks noChangeArrowheads="1"/>
            </p:cNvSpPr>
            <p:nvPr/>
          </p:nvSpPr>
          <p:spPr bwMode="auto">
            <a:xfrm>
              <a:off x="3439" y="312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06" name="Line 200"/>
            <p:cNvSpPr>
              <a:spLocks noChangeShapeType="1"/>
            </p:cNvSpPr>
            <p:nvPr/>
          </p:nvSpPr>
          <p:spPr bwMode="auto">
            <a:xfrm>
              <a:off x="3439" y="3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07" name="Line 201"/>
            <p:cNvSpPr>
              <a:spLocks noChangeShapeType="1"/>
            </p:cNvSpPr>
            <p:nvPr/>
          </p:nvSpPr>
          <p:spPr bwMode="auto">
            <a:xfrm>
              <a:off x="3439" y="312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08" name="Rectangle 202"/>
            <p:cNvSpPr>
              <a:spLocks noChangeArrowheads="1"/>
            </p:cNvSpPr>
            <p:nvPr/>
          </p:nvSpPr>
          <p:spPr bwMode="auto">
            <a:xfrm>
              <a:off x="3439" y="312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09" name="Line 203"/>
            <p:cNvSpPr>
              <a:spLocks noChangeShapeType="1"/>
            </p:cNvSpPr>
            <p:nvPr/>
          </p:nvSpPr>
          <p:spPr bwMode="auto">
            <a:xfrm>
              <a:off x="3439" y="3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10" name="Line 204"/>
            <p:cNvSpPr>
              <a:spLocks noChangeShapeType="1"/>
            </p:cNvSpPr>
            <p:nvPr/>
          </p:nvSpPr>
          <p:spPr bwMode="auto">
            <a:xfrm>
              <a:off x="3439" y="312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11" name="Rectangle 205"/>
            <p:cNvSpPr>
              <a:spLocks noChangeArrowheads="1"/>
            </p:cNvSpPr>
            <p:nvPr/>
          </p:nvSpPr>
          <p:spPr bwMode="auto">
            <a:xfrm>
              <a:off x="3450" y="3121"/>
              <a:ext cx="85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12" name="Line 206"/>
            <p:cNvSpPr>
              <a:spLocks noChangeShapeType="1"/>
            </p:cNvSpPr>
            <p:nvPr/>
          </p:nvSpPr>
          <p:spPr bwMode="auto">
            <a:xfrm>
              <a:off x="3450" y="3121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13" name="Rectangle 212"/>
            <p:cNvSpPr>
              <a:spLocks noChangeArrowheads="1"/>
            </p:cNvSpPr>
            <p:nvPr/>
          </p:nvSpPr>
          <p:spPr bwMode="auto">
            <a:xfrm>
              <a:off x="4311" y="3121"/>
              <a:ext cx="93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14" name="Line 213"/>
            <p:cNvSpPr>
              <a:spLocks noChangeShapeType="1"/>
            </p:cNvSpPr>
            <p:nvPr/>
          </p:nvSpPr>
          <p:spPr bwMode="auto">
            <a:xfrm>
              <a:off x="4311" y="3121"/>
              <a:ext cx="93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15" name="Rectangle 214"/>
            <p:cNvSpPr>
              <a:spLocks noChangeArrowheads="1"/>
            </p:cNvSpPr>
            <p:nvPr/>
          </p:nvSpPr>
          <p:spPr bwMode="auto">
            <a:xfrm>
              <a:off x="5248" y="2902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16" name="Line 215"/>
            <p:cNvSpPr>
              <a:spLocks noChangeShapeType="1"/>
            </p:cNvSpPr>
            <p:nvPr/>
          </p:nvSpPr>
          <p:spPr bwMode="auto">
            <a:xfrm>
              <a:off x="5248" y="2902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17" name="Rectangle 216"/>
            <p:cNvSpPr>
              <a:spLocks noChangeArrowheads="1"/>
            </p:cNvSpPr>
            <p:nvPr/>
          </p:nvSpPr>
          <p:spPr bwMode="auto">
            <a:xfrm>
              <a:off x="5248" y="312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18" name="Line 217"/>
            <p:cNvSpPr>
              <a:spLocks noChangeShapeType="1"/>
            </p:cNvSpPr>
            <p:nvPr/>
          </p:nvSpPr>
          <p:spPr bwMode="auto">
            <a:xfrm>
              <a:off x="5248" y="3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19" name="Line 218"/>
            <p:cNvSpPr>
              <a:spLocks noChangeShapeType="1"/>
            </p:cNvSpPr>
            <p:nvPr/>
          </p:nvSpPr>
          <p:spPr bwMode="auto">
            <a:xfrm>
              <a:off x="5248" y="312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20" name="Rectangle 219"/>
            <p:cNvSpPr>
              <a:spLocks noChangeArrowheads="1"/>
            </p:cNvSpPr>
            <p:nvPr/>
          </p:nvSpPr>
          <p:spPr bwMode="auto">
            <a:xfrm>
              <a:off x="5248" y="312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21" name="Line 220"/>
            <p:cNvSpPr>
              <a:spLocks noChangeShapeType="1"/>
            </p:cNvSpPr>
            <p:nvPr/>
          </p:nvSpPr>
          <p:spPr bwMode="auto">
            <a:xfrm>
              <a:off x="5248" y="3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22" name="Line 221"/>
            <p:cNvSpPr>
              <a:spLocks noChangeShapeType="1"/>
            </p:cNvSpPr>
            <p:nvPr/>
          </p:nvSpPr>
          <p:spPr bwMode="auto">
            <a:xfrm>
              <a:off x="5248" y="312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23" name="Line 222"/>
            <p:cNvSpPr>
              <a:spLocks noChangeShapeType="1"/>
            </p:cNvSpPr>
            <p:nvPr/>
          </p:nvSpPr>
          <p:spPr bwMode="auto">
            <a:xfrm>
              <a:off x="4304" y="86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D4619BAB-BD75-45DD-84E8-C27329818FBC}" type="slidenum">
              <a:rPr lang="en-US" altLang="zh-CN" sz="1600" u="none" baseline="0"/>
              <a:pPr/>
              <a:t>44</a:t>
            </a:fld>
            <a:endParaRPr lang="en-US" altLang="zh-CN" sz="1600" u="none" baseline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Gray to Binary</a:t>
            </a:r>
            <a:r>
              <a:rPr lang="en-US" altLang="zh-CN" b="0">
                <a:solidFill>
                  <a:schemeClr val="tx1"/>
                </a:solidFill>
                <a:ea typeface="宋体" pitchFamily="2" charset="-122"/>
              </a:rPr>
              <a:t> (continued)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212850"/>
            <a:ext cx="8208962" cy="5027613"/>
          </a:xfrm>
        </p:spPr>
        <p:txBody>
          <a:bodyPr/>
          <a:lstStyle/>
          <a:p>
            <a:r>
              <a:rPr lang="en-US" altLang="zh-CN" sz="2400">
                <a:ea typeface="宋体" pitchFamily="2" charset="-122"/>
              </a:rPr>
              <a:t>Rearrange the table so that the input combinations are in counting order, pair rows, and find rudimentary functions</a:t>
            </a:r>
          </a:p>
          <a:p>
            <a:endParaRPr lang="en-US" altLang="zh-CN" sz="2400">
              <a:ea typeface="宋体" pitchFamily="2" charset="-122"/>
            </a:endParaRPr>
          </a:p>
        </p:txBody>
      </p:sp>
      <p:graphicFrame>
        <p:nvGraphicFramePr>
          <p:cNvPr id="612509" name="Group 157"/>
          <p:cNvGraphicFramePr>
            <a:graphicFrameLocks noGrp="1"/>
          </p:cNvGraphicFramePr>
          <p:nvPr/>
        </p:nvGraphicFramePr>
        <p:xfrm>
          <a:off x="1104900" y="2082800"/>
          <a:ext cx="7061200" cy="4236720"/>
        </p:xfrm>
        <a:graphic>
          <a:graphicData uri="http://schemas.openxmlformats.org/drawingml/2006/table">
            <a:tbl>
              <a:tblPr/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Gray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B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Binary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 y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Rudimentary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Functions of C for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Rudimentary Functions of C for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1 1 0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1 1 1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12540" name="Group 188"/>
          <p:cNvGrpSpPr>
            <a:grpSpLocks/>
          </p:cNvGrpSpPr>
          <p:nvPr/>
        </p:nvGrpSpPr>
        <p:grpSpPr bwMode="auto">
          <a:xfrm>
            <a:off x="3619500" y="3175000"/>
            <a:ext cx="2336800" cy="749300"/>
            <a:chOff x="2280" y="2000"/>
            <a:chExt cx="1472" cy="472"/>
          </a:xfrm>
        </p:grpSpPr>
        <p:sp>
          <p:nvSpPr>
            <p:cNvPr id="54351" name="AutoShape 163"/>
            <p:cNvSpPr>
              <a:spLocks noChangeArrowheads="1"/>
            </p:cNvSpPr>
            <p:nvPr/>
          </p:nvSpPr>
          <p:spPr bwMode="auto">
            <a:xfrm>
              <a:off x="2280" y="2000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52" name="Text Box 171"/>
            <p:cNvSpPr txBox="1">
              <a:spLocks noChangeArrowheads="1"/>
            </p:cNvSpPr>
            <p:nvPr/>
          </p:nvSpPr>
          <p:spPr bwMode="auto">
            <a:xfrm>
              <a:off x="3232" y="2112"/>
              <a:ext cx="5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u="none" baseline="0">
                  <a:ea typeface="宋体" pitchFamily="2" charset="-122"/>
                </a:rPr>
                <a:t>F = C</a:t>
              </a:r>
            </a:p>
          </p:txBody>
        </p:sp>
      </p:grpSp>
      <p:grpSp>
        <p:nvGrpSpPr>
          <p:cNvPr id="612542" name="Group 190"/>
          <p:cNvGrpSpPr>
            <a:grpSpLocks/>
          </p:cNvGrpSpPr>
          <p:nvPr/>
        </p:nvGrpSpPr>
        <p:grpSpPr bwMode="auto">
          <a:xfrm>
            <a:off x="3619500" y="3962400"/>
            <a:ext cx="2324100" cy="749300"/>
            <a:chOff x="2280" y="2496"/>
            <a:chExt cx="1464" cy="472"/>
          </a:xfrm>
        </p:grpSpPr>
        <p:sp>
          <p:nvSpPr>
            <p:cNvPr id="54347" name="AutoShape 165"/>
            <p:cNvSpPr>
              <a:spLocks noChangeArrowheads="1"/>
            </p:cNvSpPr>
            <p:nvPr/>
          </p:nvSpPr>
          <p:spPr bwMode="auto">
            <a:xfrm>
              <a:off x="2280" y="2496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54348" name="Group 175"/>
            <p:cNvGrpSpPr>
              <a:grpSpLocks/>
            </p:cNvGrpSpPr>
            <p:nvPr/>
          </p:nvGrpSpPr>
          <p:grpSpPr bwMode="auto">
            <a:xfrm>
              <a:off x="3224" y="2600"/>
              <a:ext cx="520" cy="250"/>
              <a:chOff x="200" y="2696"/>
              <a:chExt cx="520" cy="250"/>
            </a:xfrm>
          </p:grpSpPr>
          <p:sp>
            <p:nvSpPr>
              <p:cNvPr id="54349" name="Text Box 173"/>
              <p:cNvSpPr txBox="1">
                <a:spLocks noChangeArrowheads="1"/>
              </p:cNvSpPr>
              <p:nvPr/>
            </p:nvSpPr>
            <p:spPr bwMode="auto">
              <a:xfrm>
                <a:off x="200" y="2696"/>
                <a:ext cx="5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u="none" baseline="0">
                    <a:ea typeface="宋体" pitchFamily="2" charset="-122"/>
                  </a:rPr>
                  <a:t>F = C</a:t>
                </a:r>
              </a:p>
            </p:txBody>
          </p:sp>
          <p:sp>
            <p:nvSpPr>
              <p:cNvPr id="54350" name="Line 174"/>
              <p:cNvSpPr>
                <a:spLocks noChangeShapeType="1"/>
              </p:cNvSpPr>
              <p:nvPr/>
            </p:nvSpPr>
            <p:spPr bwMode="auto">
              <a:xfrm>
                <a:off x="536" y="27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12541" name="Group 189"/>
          <p:cNvGrpSpPr>
            <a:grpSpLocks/>
          </p:cNvGrpSpPr>
          <p:nvPr/>
        </p:nvGrpSpPr>
        <p:grpSpPr bwMode="auto">
          <a:xfrm>
            <a:off x="3835400" y="3175000"/>
            <a:ext cx="3835400" cy="749300"/>
            <a:chOff x="2416" y="2000"/>
            <a:chExt cx="2416" cy="472"/>
          </a:xfrm>
        </p:grpSpPr>
        <p:sp>
          <p:nvSpPr>
            <p:cNvPr id="54345" name="AutoShape 164"/>
            <p:cNvSpPr>
              <a:spLocks noChangeArrowheads="1"/>
            </p:cNvSpPr>
            <p:nvPr/>
          </p:nvSpPr>
          <p:spPr bwMode="auto">
            <a:xfrm>
              <a:off x="2416" y="2000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46" name="Text Box 176"/>
            <p:cNvSpPr txBox="1">
              <a:spLocks noChangeArrowheads="1"/>
            </p:cNvSpPr>
            <p:nvPr/>
          </p:nvSpPr>
          <p:spPr bwMode="auto">
            <a:xfrm>
              <a:off x="4312" y="2112"/>
              <a:ext cx="5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u="none" baseline="0">
                  <a:ea typeface="宋体" pitchFamily="2" charset="-122"/>
                </a:rPr>
                <a:t>F = C</a:t>
              </a:r>
            </a:p>
          </p:txBody>
        </p:sp>
      </p:grpSp>
      <p:grpSp>
        <p:nvGrpSpPr>
          <p:cNvPr id="612543" name="Group 191"/>
          <p:cNvGrpSpPr>
            <a:grpSpLocks/>
          </p:cNvGrpSpPr>
          <p:nvPr/>
        </p:nvGrpSpPr>
        <p:grpSpPr bwMode="auto">
          <a:xfrm>
            <a:off x="3835400" y="3962400"/>
            <a:ext cx="3835400" cy="749300"/>
            <a:chOff x="2416" y="2496"/>
            <a:chExt cx="2416" cy="472"/>
          </a:xfrm>
        </p:grpSpPr>
        <p:sp>
          <p:nvSpPr>
            <p:cNvPr id="54341" name="AutoShape 166"/>
            <p:cNvSpPr>
              <a:spLocks noChangeArrowheads="1"/>
            </p:cNvSpPr>
            <p:nvPr/>
          </p:nvSpPr>
          <p:spPr bwMode="auto">
            <a:xfrm>
              <a:off x="2416" y="2496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54342" name="Group 177"/>
            <p:cNvGrpSpPr>
              <a:grpSpLocks/>
            </p:cNvGrpSpPr>
            <p:nvPr/>
          </p:nvGrpSpPr>
          <p:grpSpPr bwMode="auto">
            <a:xfrm>
              <a:off x="4312" y="2600"/>
              <a:ext cx="520" cy="250"/>
              <a:chOff x="200" y="2696"/>
              <a:chExt cx="520" cy="250"/>
            </a:xfrm>
          </p:grpSpPr>
          <p:sp>
            <p:nvSpPr>
              <p:cNvPr id="54343" name="Text Box 178"/>
              <p:cNvSpPr txBox="1">
                <a:spLocks noChangeArrowheads="1"/>
              </p:cNvSpPr>
              <p:nvPr/>
            </p:nvSpPr>
            <p:spPr bwMode="auto">
              <a:xfrm>
                <a:off x="200" y="2696"/>
                <a:ext cx="5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u="none" baseline="0">
                    <a:ea typeface="宋体" pitchFamily="2" charset="-122"/>
                  </a:rPr>
                  <a:t>F = C</a:t>
                </a:r>
              </a:p>
            </p:txBody>
          </p:sp>
          <p:sp>
            <p:nvSpPr>
              <p:cNvPr id="54344" name="Line 179"/>
              <p:cNvSpPr>
                <a:spLocks noChangeShapeType="1"/>
              </p:cNvSpPr>
              <p:nvPr/>
            </p:nvSpPr>
            <p:spPr bwMode="auto">
              <a:xfrm>
                <a:off x="536" y="27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12544" name="Group 192"/>
          <p:cNvGrpSpPr>
            <a:grpSpLocks/>
          </p:cNvGrpSpPr>
          <p:nvPr/>
        </p:nvGrpSpPr>
        <p:grpSpPr bwMode="auto">
          <a:xfrm>
            <a:off x="3619500" y="4749800"/>
            <a:ext cx="2324100" cy="749300"/>
            <a:chOff x="2280" y="2992"/>
            <a:chExt cx="1464" cy="472"/>
          </a:xfrm>
        </p:grpSpPr>
        <p:sp>
          <p:nvSpPr>
            <p:cNvPr id="54339" name="AutoShape 167"/>
            <p:cNvSpPr>
              <a:spLocks noChangeArrowheads="1"/>
            </p:cNvSpPr>
            <p:nvPr/>
          </p:nvSpPr>
          <p:spPr bwMode="auto">
            <a:xfrm>
              <a:off x="2280" y="2992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40" name="Text Box 180"/>
            <p:cNvSpPr txBox="1">
              <a:spLocks noChangeArrowheads="1"/>
            </p:cNvSpPr>
            <p:nvPr/>
          </p:nvSpPr>
          <p:spPr bwMode="auto">
            <a:xfrm>
              <a:off x="3224" y="3096"/>
              <a:ext cx="5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u="none" baseline="0">
                  <a:ea typeface="宋体" pitchFamily="2" charset="-122"/>
                </a:rPr>
                <a:t>F = C</a:t>
              </a:r>
            </a:p>
          </p:txBody>
        </p:sp>
      </p:grpSp>
      <p:grpSp>
        <p:nvGrpSpPr>
          <p:cNvPr id="612547" name="Group 195"/>
          <p:cNvGrpSpPr>
            <a:grpSpLocks/>
          </p:cNvGrpSpPr>
          <p:nvPr/>
        </p:nvGrpSpPr>
        <p:grpSpPr bwMode="auto">
          <a:xfrm>
            <a:off x="3835400" y="5511800"/>
            <a:ext cx="3848100" cy="749300"/>
            <a:chOff x="2416" y="3472"/>
            <a:chExt cx="2424" cy="472"/>
          </a:xfrm>
        </p:grpSpPr>
        <p:sp>
          <p:nvSpPr>
            <p:cNvPr id="54337" name="AutoShape 170"/>
            <p:cNvSpPr>
              <a:spLocks noChangeArrowheads="1"/>
            </p:cNvSpPr>
            <p:nvPr/>
          </p:nvSpPr>
          <p:spPr bwMode="auto">
            <a:xfrm>
              <a:off x="2416" y="3472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38" name="Text Box 181"/>
            <p:cNvSpPr txBox="1">
              <a:spLocks noChangeArrowheads="1"/>
            </p:cNvSpPr>
            <p:nvPr/>
          </p:nvSpPr>
          <p:spPr bwMode="auto">
            <a:xfrm>
              <a:off x="4320" y="3600"/>
              <a:ext cx="5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u="none" baseline="0">
                  <a:ea typeface="宋体" pitchFamily="2" charset="-122"/>
                </a:rPr>
                <a:t>F = C</a:t>
              </a:r>
            </a:p>
          </p:txBody>
        </p:sp>
      </p:grpSp>
      <p:grpSp>
        <p:nvGrpSpPr>
          <p:cNvPr id="612546" name="Group 194"/>
          <p:cNvGrpSpPr>
            <a:grpSpLocks/>
          </p:cNvGrpSpPr>
          <p:nvPr/>
        </p:nvGrpSpPr>
        <p:grpSpPr bwMode="auto">
          <a:xfrm>
            <a:off x="3619500" y="5511800"/>
            <a:ext cx="2311400" cy="749300"/>
            <a:chOff x="2280" y="3472"/>
            <a:chExt cx="1456" cy="472"/>
          </a:xfrm>
        </p:grpSpPr>
        <p:sp>
          <p:nvSpPr>
            <p:cNvPr id="54333" name="AutoShape 169"/>
            <p:cNvSpPr>
              <a:spLocks noChangeArrowheads="1"/>
            </p:cNvSpPr>
            <p:nvPr/>
          </p:nvSpPr>
          <p:spPr bwMode="auto">
            <a:xfrm>
              <a:off x="2280" y="3472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54334" name="Group 182"/>
            <p:cNvGrpSpPr>
              <a:grpSpLocks/>
            </p:cNvGrpSpPr>
            <p:nvPr/>
          </p:nvGrpSpPr>
          <p:grpSpPr bwMode="auto">
            <a:xfrm>
              <a:off x="3216" y="3600"/>
              <a:ext cx="520" cy="250"/>
              <a:chOff x="200" y="2696"/>
              <a:chExt cx="520" cy="250"/>
            </a:xfrm>
          </p:grpSpPr>
          <p:sp>
            <p:nvSpPr>
              <p:cNvPr id="54335" name="Text Box 183"/>
              <p:cNvSpPr txBox="1">
                <a:spLocks noChangeArrowheads="1"/>
              </p:cNvSpPr>
              <p:nvPr/>
            </p:nvSpPr>
            <p:spPr bwMode="auto">
              <a:xfrm>
                <a:off x="200" y="2696"/>
                <a:ext cx="5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u="none" baseline="0">
                    <a:ea typeface="宋体" pitchFamily="2" charset="-122"/>
                  </a:rPr>
                  <a:t>F = C</a:t>
                </a:r>
              </a:p>
            </p:txBody>
          </p:sp>
          <p:sp>
            <p:nvSpPr>
              <p:cNvPr id="54336" name="Line 184"/>
              <p:cNvSpPr>
                <a:spLocks noChangeShapeType="1"/>
              </p:cNvSpPr>
              <p:nvPr/>
            </p:nvSpPr>
            <p:spPr bwMode="auto">
              <a:xfrm>
                <a:off x="536" y="27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12545" name="Group 193"/>
          <p:cNvGrpSpPr>
            <a:grpSpLocks/>
          </p:cNvGrpSpPr>
          <p:nvPr/>
        </p:nvGrpSpPr>
        <p:grpSpPr bwMode="auto">
          <a:xfrm>
            <a:off x="3835400" y="4749800"/>
            <a:ext cx="3822700" cy="749300"/>
            <a:chOff x="2416" y="2992"/>
            <a:chExt cx="2408" cy="472"/>
          </a:xfrm>
        </p:grpSpPr>
        <p:sp>
          <p:nvSpPr>
            <p:cNvPr id="54329" name="AutoShape 168"/>
            <p:cNvSpPr>
              <a:spLocks noChangeArrowheads="1"/>
            </p:cNvSpPr>
            <p:nvPr/>
          </p:nvSpPr>
          <p:spPr bwMode="auto">
            <a:xfrm>
              <a:off x="2416" y="2992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54330" name="Group 185"/>
            <p:cNvGrpSpPr>
              <a:grpSpLocks/>
            </p:cNvGrpSpPr>
            <p:nvPr/>
          </p:nvGrpSpPr>
          <p:grpSpPr bwMode="auto">
            <a:xfrm>
              <a:off x="4304" y="3096"/>
              <a:ext cx="520" cy="250"/>
              <a:chOff x="200" y="2696"/>
              <a:chExt cx="520" cy="250"/>
            </a:xfrm>
          </p:grpSpPr>
          <p:sp>
            <p:nvSpPr>
              <p:cNvPr id="54331" name="Text Box 186"/>
              <p:cNvSpPr txBox="1">
                <a:spLocks noChangeArrowheads="1"/>
              </p:cNvSpPr>
              <p:nvPr/>
            </p:nvSpPr>
            <p:spPr bwMode="auto">
              <a:xfrm>
                <a:off x="200" y="2696"/>
                <a:ext cx="5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u="none" baseline="0">
                    <a:ea typeface="宋体" pitchFamily="2" charset="-122"/>
                  </a:rPr>
                  <a:t>F = C</a:t>
                </a:r>
              </a:p>
            </p:txBody>
          </p:sp>
          <p:sp>
            <p:nvSpPr>
              <p:cNvPr id="54332" name="Line 187"/>
              <p:cNvSpPr>
                <a:spLocks noChangeShapeType="1"/>
              </p:cNvSpPr>
              <p:nvPr/>
            </p:nvSpPr>
            <p:spPr bwMode="auto">
              <a:xfrm>
                <a:off x="536" y="27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073A64B6-4A2F-489A-849C-9B73ECBD5694}" type="slidenum">
              <a:rPr lang="en-US" altLang="zh-CN" sz="1600" u="none" baseline="0"/>
              <a:pPr/>
              <a:t>45</a:t>
            </a:fld>
            <a:endParaRPr lang="en-US" altLang="zh-CN" sz="1600" u="none" baseline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200150"/>
            <a:ext cx="8666162" cy="5027613"/>
          </a:xfrm>
        </p:spPr>
        <p:txBody>
          <a:bodyPr/>
          <a:lstStyle/>
          <a:p>
            <a:r>
              <a:rPr lang="en-US" altLang="zh-CN" sz="2400">
                <a:ea typeface="宋体" pitchFamily="2" charset="-122"/>
              </a:rPr>
              <a:t>Assign the variables and functions to the multiplexer inputs:</a:t>
            </a:r>
          </a:p>
          <a:p>
            <a:endParaRPr lang="en-US" altLang="zh-CN" sz="2400">
              <a:ea typeface="宋体" pitchFamily="2" charset="-122"/>
            </a:endParaRPr>
          </a:p>
          <a:p>
            <a:endParaRPr lang="en-US" altLang="zh-CN" sz="2400">
              <a:ea typeface="宋体" pitchFamily="2" charset="-122"/>
            </a:endParaRPr>
          </a:p>
          <a:p>
            <a:endParaRPr lang="en-US" altLang="zh-CN" sz="2400">
              <a:ea typeface="宋体" pitchFamily="2" charset="-122"/>
            </a:endParaRPr>
          </a:p>
          <a:p>
            <a:endParaRPr lang="en-US" altLang="zh-CN" sz="2800">
              <a:ea typeface="宋体" pitchFamily="2" charset="-122"/>
            </a:endParaRPr>
          </a:p>
          <a:p>
            <a:endParaRPr lang="en-US" altLang="zh-CN" sz="2400">
              <a:ea typeface="宋体" pitchFamily="2" charset="-122"/>
            </a:endParaRPr>
          </a:p>
          <a:p>
            <a:r>
              <a:rPr lang="en-US" altLang="zh-CN" sz="2400">
                <a:ea typeface="宋体" pitchFamily="2" charset="-122"/>
              </a:rPr>
              <a:t>Note that this approach (Approach 2) reduces the cost by almost half compared to Approach 1.</a:t>
            </a:r>
          </a:p>
          <a:p>
            <a:r>
              <a:rPr lang="en-US" altLang="zh-CN" sz="2400">
                <a:ea typeface="宋体" pitchFamily="2" charset="-122"/>
              </a:rPr>
              <a:t>This result is no longer ROM-like</a:t>
            </a:r>
          </a:p>
          <a:p>
            <a:r>
              <a:rPr lang="en-US" altLang="zh-CN" sz="2400">
                <a:ea typeface="宋体" pitchFamily="2" charset="-122"/>
                <a:cs typeface="Times New Roman" pitchFamily="18" charset="0"/>
              </a:rPr>
              <a:t>Extending, a function of more than</a:t>
            </a:r>
            <a:r>
              <a:rPr lang="en-US" altLang="zh-CN" sz="2400" i="1">
                <a:ea typeface="宋体" pitchFamily="2" charset="-122"/>
                <a:cs typeface="Times New Roman" pitchFamily="18" charset="0"/>
              </a:rPr>
              <a:t> n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 variables is decomposed into several </a:t>
            </a:r>
            <a:r>
              <a:rPr lang="en-US" altLang="zh-CN" sz="2400" u="sng">
                <a:ea typeface="宋体" pitchFamily="2" charset="-122"/>
                <a:cs typeface="Times New Roman" pitchFamily="18" charset="0"/>
              </a:rPr>
              <a:t>sub-functions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 defined on a subset of the variables. The multiplexer then selects among these sub-functions.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Gray to Binary (continued)</a:t>
            </a:r>
          </a:p>
        </p:txBody>
      </p:sp>
      <p:grpSp>
        <p:nvGrpSpPr>
          <p:cNvPr id="55301" name="Group 122"/>
          <p:cNvGrpSpPr>
            <a:grpSpLocks/>
          </p:cNvGrpSpPr>
          <p:nvPr/>
        </p:nvGrpSpPr>
        <p:grpSpPr bwMode="auto">
          <a:xfrm>
            <a:off x="534988" y="1644650"/>
            <a:ext cx="7820025" cy="2341563"/>
            <a:chOff x="337" y="1036"/>
            <a:chExt cx="4926" cy="1475"/>
          </a:xfrm>
        </p:grpSpPr>
        <p:sp>
          <p:nvSpPr>
            <p:cNvPr id="55302" name="Rectangle 5"/>
            <p:cNvSpPr>
              <a:spLocks noChangeArrowheads="1"/>
            </p:cNvSpPr>
            <p:nvPr/>
          </p:nvSpPr>
          <p:spPr bwMode="auto">
            <a:xfrm>
              <a:off x="1831" y="1053"/>
              <a:ext cx="898" cy="145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303" name="Line 6"/>
            <p:cNvSpPr>
              <a:spLocks noChangeShapeType="1"/>
            </p:cNvSpPr>
            <p:nvPr/>
          </p:nvSpPr>
          <p:spPr bwMode="auto">
            <a:xfrm>
              <a:off x="1532" y="2231"/>
              <a:ext cx="2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4" name="Line 7"/>
            <p:cNvSpPr>
              <a:spLocks noChangeShapeType="1"/>
            </p:cNvSpPr>
            <p:nvPr/>
          </p:nvSpPr>
          <p:spPr bwMode="auto">
            <a:xfrm>
              <a:off x="1532" y="2377"/>
              <a:ext cx="29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5" name="Rectangle 12"/>
            <p:cNvSpPr>
              <a:spLocks noChangeArrowheads="1"/>
            </p:cNvSpPr>
            <p:nvPr/>
          </p:nvSpPr>
          <p:spPr bwMode="auto">
            <a:xfrm>
              <a:off x="1869" y="2135"/>
              <a:ext cx="16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S1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06" name="Rectangle 13"/>
            <p:cNvSpPr>
              <a:spLocks noChangeArrowheads="1"/>
            </p:cNvSpPr>
            <p:nvPr/>
          </p:nvSpPr>
          <p:spPr bwMode="auto">
            <a:xfrm>
              <a:off x="1869" y="2281"/>
              <a:ext cx="16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S0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07" name="Rectangle 14"/>
            <p:cNvSpPr>
              <a:spLocks noChangeArrowheads="1"/>
            </p:cNvSpPr>
            <p:nvPr/>
          </p:nvSpPr>
          <p:spPr bwMode="auto">
            <a:xfrm>
              <a:off x="1405" y="2131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A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08" name="Rectangle 15"/>
            <p:cNvSpPr>
              <a:spLocks noChangeArrowheads="1"/>
            </p:cNvSpPr>
            <p:nvPr/>
          </p:nvSpPr>
          <p:spPr bwMode="auto">
            <a:xfrm>
              <a:off x="1405" y="2288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B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09" name="Rectangle 18"/>
            <p:cNvSpPr>
              <a:spLocks noChangeArrowheads="1"/>
            </p:cNvSpPr>
            <p:nvPr/>
          </p:nvSpPr>
          <p:spPr bwMode="auto">
            <a:xfrm>
              <a:off x="1864" y="1788"/>
              <a:ext cx="2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D03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10" name="Rectangle 19"/>
            <p:cNvSpPr>
              <a:spLocks noChangeArrowheads="1"/>
            </p:cNvSpPr>
            <p:nvPr/>
          </p:nvSpPr>
          <p:spPr bwMode="auto">
            <a:xfrm>
              <a:off x="1864" y="1568"/>
              <a:ext cx="2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D02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11" name="Rectangle 20"/>
            <p:cNvSpPr>
              <a:spLocks noChangeArrowheads="1"/>
            </p:cNvSpPr>
            <p:nvPr/>
          </p:nvSpPr>
          <p:spPr bwMode="auto">
            <a:xfrm>
              <a:off x="1864" y="1348"/>
              <a:ext cx="2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D01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12" name="Rectangle 21"/>
            <p:cNvSpPr>
              <a:spLocks noChangeArrowheads="1"/>
            </p:cNvSpPr>
            <p:nvPr/>
          </p:nvSpPr>
          <p:spPr bwMode="auto">
            <a:xfrm>
              <a:off x="1864" y="1128"/>
              <a:ext cx="2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D00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13" name="Rectangle 22"/>
            <p:cNvSpPr>
              <a:spLocks noChangeArrowheads="1"/>
            </p:cNvSpPr>
            <p:nvPr/>
          </p:nvSpPr>
          <p:spPr bwMode="auto">
            <a:xfrm>
              <a:off x="2387" y="1572"/>
              <a:ext cx="25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Out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14" name="Line 43"/>
            <p:cNvSpPr>
              <a:spLocks noChangeShapeType="1"/>
            </p:cNvSpPr>
            <p:nvPr/>
          </p:nvSpPr>
          <p:spPr bwMode="auto">
            <a:xfrm>
              <a:off x="2735" y="1645"/>
              <a:ext cx="29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49"/>
            <p:cNvSpPr>
              <a:spLocks noChangeShapeType="1"/>
            </p:cNvSpPr>
            <p:nvPr/>
          </p:nvSpPr>
          <p:spPr bwMode="auto">
            <a:xfrm>
              <a:off x="1541" y="1895"/>
              <a:ext cx="2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50"/>
            <p:cNvSpPr>
              <a:spLocks noChangeShapeType="1"/>
            </p:cNvSpPr>
            <p:nvPr/>
          </p:nvSpPr>
          <p:spPr bwMode="auto">
            <a:xfrm>
              <a:off x="1541" y="1675"/>
              <a:ext cx="29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Line 51"/>
            <p:cNvSpPr>
              <a:spLocks noChangeShapeType="1"/>
            </p:cNvSpPr>
            <p:nvPr/>
          </p:nvSpPr>
          <p:spPr bwMode="auto">
            <a:xfrm>
              <a:off x="1541" y="1200"/>
              <a:ext cx="28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Line 76"/>
            <p:cNvSpPr>
              <a:spLocks noChangeShapeType="1"/>
            </p:cNvSpPr>
            <p:nvPr/>
          </p:nvSpPr>
          <p:spPr bwMode="auto">
            <a:xfrm flipV="1">
              <a:off x="1540" y="1447"/>
              <a:ext cx="28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9" name="Rectangle 78"/>
            <p:cNvSpPr>
              <a:spLocks noChangeArrowheads="1"/>
            </p:cNvSpPr>
            <p:nvPr/>
          </p:nvSpPr>
          <p:spPr bwMode="auto">
            <a:xfrm>
              <a:off x="3068" y="1552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Y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20" name="Rectangle 81"/>
            <p:cNvSpPr>
              <a:spLocks noChangeArrowheads="1"/>
            </p:cNvSpPr>
            <p:nvPr/>
          </p:nvSpPr>
          <p:spPr bwMode="auto">
            <a:xfrm>
              <a:off x="2278" y="2078"/>
              <a:ext cx="42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 dirty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4-to-1</a:t>
              </a:r>
              <a:endParaRPr lang="en-US" altLang="zh-CN" sz="4000" b="1" dirty="0">
                <a:ea typeface="宋体" pitchFamily="2" charset="-122"/>
              </a:endParaRPr>
            </a:p>
          </p:txBody>
        </p:sp>
        <p:sp>
          <p:nvSpPr>
            <p:cNvPr id="55321" name="Rectangle 82"/>
            <p:cNvSpPr>
              <a:spLocks noChangeArrowheads="1"/>
            </p:cNvSpPr>
            <p:nvPr/>
          </p:nvSpPr>
          <p:spPr bwMode="auto">
            <a:xfrm>
              <a:off x="2294" y="2263"/>
              <a:ext cx="36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MUX</a:t>
              </a:r>
              <a:endParaRPr lang="en-US" altLang="zh-CN" sz="4000" b="1">
                <a:ea typeface="宋体" pitchFamily="2" charset="-122"/>
              </a:endParaRPr>
            </a:p>
          </p:txBody>
        </p:sp>
        <p:grpSp>
          <p:nvGrpSpPr>
            <p:cNvPr id="55322" name="Group 93"/>
            <p:cNvGrpSpPr>
              <a:grpSpLocks/>
            </p:cNvGrpSpPr>
            <p:nvPr/>
          </p:nvGrpSpPr>
          <p:grpSpPr bwMode="auto">
            <a:xfrm>
              <a:off x="1417" y="1355"/>
              <a:ext cx="111" cy="182"/>
              <a:chOff x="353" y="1347"/>
              <a:chExt cx="111" cy="182"/>
            </a:xfrm>
          </p:grpSpPr>
          <p:sp>
            <p:nvSpPr>
              <p:cNvPr id="55365" name="Rectangle 23"/>
              <p:cNvSpPr>
                <a:spLocks noChangeArrowheads="1"/>
              </p:cNvSpPr>
              <p:nvPr/>
            </p:nvSpPr>
            <p:spPr bwMode="auto">
              <a:xfrm>
                <a:off x="353" y="1347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u="none" baseline="0">
                    <a:solidFill>
                      <a:srgbClr val="000000"/>
                    </a:solidFill>
                    <a:latin typeface="SWISS" charset="0"/>
                    <a:ea typeface="宋体" pitchFamily="2" charset="-122"/>
                  </a:rPr>
                  <a:t>C</a:t>
                </a:r>
                <a:endParaRPr lang="en-US" altLang="zh-CN" sz="4000" b="1">
                  <a:ea typeface="宋体" pitchFamily="2" charset="-122"/>
                </a:endParaRPr>
              </a:p>
            </p:txBody>
          </p:sp>
          <p:sp>
            <p:nvSpPr>
              <p:cNvPr id="55366" name="Line 92"/>
              <p:cNvSpPr>
                <a:spLocks noChangeShapeType="1"/>
              </p:cNvSpPr>
              <p:nvPr/>
            </p:nvSpPr>
            <p:spPr bwMode="auto">
              <a:xfrm>
                <a:off x="368" y="1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23" name="Rectangle 95"/>
            <p:cNvSpPr>
              <a:spLocks noChangeArrowheads="1"/>
            </p:cNvSpPr>
            <p:nvPr/>
          </p:nvSpPr>
          <p:spPr bwMode="auto">
            <a:xfrm>
              <a:off x="1425" y="1579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C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24" name="Rectangle 99"/>
            <p:cNvSpPr>
              <a:spLocks noChangeArrowheads="1"/>
            </p:cNvSpPr>
            <p:nvPr/>
          </p:nvSpPr>
          <p:spPr bwMode="auto">
            <a:xfrm>
              <a:off x="1417" y="1107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C</a:t>
              </a:r>
              <a:endParaRPr lang="en-US" altLang="zh-CN" sz="4000" b="1">
                <a:ea typeface="宋体" pitchFamily="2" charset="-122"/>
              </a:endParaRPr>
            </a:p>
          </p:txBody>
        </p:sp>
        <p:grpSp>
          <p:nvGrpSpPr>
            <p:cNvPr id="55325" name="Group 100"/>
            <p:cNvGrpSpPr>
              <a:grpSpLocks/>
            </p:cNvGrpSpPr>
            <p:nvPr/>
          </p:nvGrpSpPr>
          <p:grpSpPr bwMode="auto">
            <a:xfrm>
              <a:off x="1425" y="1795"/>
              <a:ext cx="111" cy="182"/>
              <a:chOff x="353" y="1347"/>
              <a:chExt cx="111" cy="182"/>
            </a:xfrm>
          </p:grpSpPr>
          <p:sp>
            <p:nvSpPr>
              <p:cNvPr id="55363" name="Rectangle 101"/>
              <p:cNvSpPr>
                <a:spLocks noChangeArrowheads="1"/>
              </p:cNvSpPr>
              <p:nvPr/>
            </p:nvSpPr>
            <p:spPr bwMode="auto">
              <a:xfrm>
                <a:off x="353" y="1347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u="none" baseline="0">
                    <a:solidFill>
                      <a:srgbClr val="000000"/>
                    </a:solidFill>
                    <a:latin typeface="SWISS" charset="0"/>
                    <a:ea typeface="宋体" pitchFamily="2" charset="-122"/>
                  </a:rPr>
                  <a:t>C</a:t>
                </a:r>
                <a:endParaRPr lang="en-US" altLang="zh-CN" sz="4000" b="1">
                  <a:ea typeface="宋体" pitchFamily="2" charset="-122"/>
                </a:endParaRPr>
              </a:p>
            </p:txBody>
          </p:sp>
          <p:sp>
            <p:nvSpPr>
              <p:cNvPr id="55364" name="Line 102"/>
              <p:cNvSpPr>
                <a:spLocks noChangeShapeType="1"/>
              </p:cNvSpPr>
              <p:nvPr/>
            </p:nvSpPr>
            <p:spPr bwMode="auto">
              <a:xfrm>
                <a:off x="368" y="1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26" name="Rectangle 24"/>
            <p:cNvSpPr>
              <a:spLocks noChangeArrowheads="1"/>
            </p:cNvSpPr>
            <p:nvPr/>
          </p:nvSpPr>
          <p:spPr bwMode="auto">
            <a:xfrm>
              <a:off x="3921" y="1036"/>
              <a:ext cx="896" cy="147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327" name="Rectangle 37"/>
            <p:cNvSpPr>
              <a:spLocks noChangeArrowheads="1"/>
            </p:cNvSpPr>
            <p:nvPr/>
          </p:nvSpPr>
          <p:spPr bwMode="auto">
            <a:xfrm>
              <a:off x="3955" y="1770"/>
              <a:ext cx="2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D13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28" name="Rectangle 38"/>
            <p:cNvSpPr>
              <a:spLocks noChangeArrowheads="1"/>
            </p:cNvSpPr>
            <p:nvPr/>
          </p:nvSpPr>
          <p:spPr bwMode="auto">
            <a:xfrm>
              <a:off x="3955" y="1551"/>
              <a:ext cx="2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D12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29" name="Rectangle 39"/>
            <p:cNvSpPr>
              <a:spLocks noChangeArrowheads="1"/>
            </p:cNvSpPr>
            <p:nvPr/>
          </p:nvSpPr>
          <p:spPr bwMode="auto">
            <a:xfrm>
              <a:off x="3955" y="1331"/>
              <a:ext cx="2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D11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30" name="Rectangle 40"/>
            <p:cNvSpPr>
              <a:spLocks noChangeArrowheads="1"/>
            </p:cNvSpPr>
            <p:nvPr/>
          </p:nvSpPr>
          <p:spPr bwMode="auto">
            <a:xfrm>
              <a:off x="3955" y="1111"/>
              <a:ext cx="2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D10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31" name="Rectangle 41"/>
            <p:cNvSpPr>
              <a:spLocks noChangeArrowheads="1"/>
            </p:cNvSpPr>
            <p:nvPr/>
          </p:nvSpPr>
          <p:spPr bwMode="auto">
            <a:xfrm>
              <a:off x="4477" y="1556"/>
              <a:ext cx="25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Out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32" name="Line 44"/>
            <p:cNvSpPr>
              <a:spLocks noChangeShapeType="1"/>
            </p:cNvSpPr>
            <p:nvPr/>
          </p:nvSpPr>
          <p:spPr bwMode="auto">
            <a:xfrm>
              <a:off x="4825" y="1645"/>
              <a:ext cx="29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3" name="Line 56"/>
            <p:cNvSpPr>
              <a:spLocks noChangeShapeType="1"/>
            </p:cNvSpPr>
            <p:nvPr/>
          </p:nvSpPr>
          <p:spPr bwMode="auto">
            <a:xfrm>
              <a:off x="3630" y="1859"/>
              <a:ext cx="2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4" name="Line 57"/>
            <p:cNvSpPr>
              <a:spLocks noChangeShapeType="1"/>
            </p:cNvSpPr>
            <p:nvPr/>
          </p:nvSpPr>
          <p:spPr bwMode="auto">
            <a:xfrm>
              <a:off x="3626" y="1639"/>
              <a:ext cx="2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5" name="Line 58"/>
            <p:cNvSpPr>
              <a:spLocks noChangeShapeType="1"/>
            </p:cNvSpPr>
            <p:nvPr/>
          </p:nvSpPr>
          <p:spPr bwMode="auto">
            <a:xfrm>
              <a:off x="3630" y="1419"/>
              <a:ext cx="2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6" name="Line 59"/>
            <p:cNvSpPr>
              <a:spLocks noChangeShapeType="1"/>
            </p:cNvSpPr>
            <p:nvPr/>
          </p:nvSpPr>
          <p:spPr bwMode="auto">
            <a:xfrm>
              <a:off x="3618" y="1163"/>
              <a:ext cx="29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7" name="Rectangle 77"/>
            <p:cNvSpPr>
              <a:spLocks noChangeArrowheads="1"/>
            </p:cNvSpPr>
            <p:nvPr/>
          </p:nvSpPr>
          <p:spPr bwMode="auto">
            <a:xfrm>
              <a:off x="5162" y="1557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Z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38" name="Rectangle 83"/>
            <p:cNvSpPr>
              <a:spLocks noChangeArrowheads="1"/>
            </p:cNvSpPr>
            <p:nvPr/>
          </p:nvSpPr>
          <p:spPr bwMode="auto">
            <a:xfrm>
              <a:off x="4358" y="2078"/>
              <a:ext cx="42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 dirty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4-to-1</a:t>
              </a:r>
              <a:endParaRPr lang="en-US" altLang="zh-CN" sz="4000" b="1" dirty="0">
                <a:ea typeface="宋体" pitchFamily="2" charset="-122"/>
              </a:endParaRPr>
            </a:p>
          </p:txBody>
        </p:sp>
        <p:sp>
          <p:nvSpPr>
            <p:cNvPr id="55339" name="Rectangle 84"/>
            <p:cNvSpPr>
              <a:spLocks noChangeArrowheads="1"/>
            </p:cNvSpPr>
            <p:nvPr/>
          </p:nvSpPr>
          <p:spPr bwMode="auto">
            <a:xfrm>
              <a:off x="4374" y="2263"/>
              <a:ext cx="36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MUX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40" name="Line 86"/>
            <p:cNvSpPr>
              <a:spLocks noChangeShapeType="1"/>
            </p:cNvSpPr>
            <p:nvPr/>
          </p:nvSpPr>
          <p:spPr bwMode="auto">
            <a:xfrm>
              <a:off x="3620" y="2231"/>
              <a:ext cx="29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1" name="Line 87"/>
            <p:cNvSpPr>
              <a:spLocks noChangeShapeType="1"/>
            </p:cNvSpPr>
            <p:nvPr/>
          </p:nvSpPr>
          <p:spPr bwMode="auto">
            <a:xfrm>
              <a:off x="3620" y="2377"/>
              <a:ext cx="29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2" name="Rectangle 88"/>
            <p:cNvSpPr>
              <a:spLocks noChangeArrowheads="1"/>
            </p:cNvSpPr>
            <p:nvPr/>
          </p:nvSpPr>
          <p:spPr bwMode="auto">
            <a:xfrm>
              <a:off x="3957" y="2135"/>
              <a:ext cx="16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S1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43" name="Rectangle 89"/>
            <p:cNvSpPr>
              <a:spLocks noChangeArrowheads="1"/>
            </p:cNvSpPr>
            <p:nvPr/>
          </p:nvSpPr>
          <p:spPr bwMode="auto">
            <a:xfrm>
              <a:off x="3957" y="2281"/>
              <a:ext cx="16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S0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44" name="Rectangle 90"/>
            <p:cNvSpPr>
              <a:spLocks noChangeArrowheads="1"/>
            </p:cNvSpPr>
            <p:nvPr/>
          </p:nvSpPr>
          <p:spPr bwMode="auto">
            <a:xfrm>
              <a:off x="3493" y="2131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A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45" name="Rectangle 91"/>
            <p:cNvSpPr>
              <a:spLocks noChangeArrowheads="1"/>
            </p:cNvSpPr>
            <p:nvPr/>
          </p:nvSpPr>
          <p:spPr bwMode="auto">
            <a:xfrm>
              <a:off x="3493" y="2288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B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46" name="Rectangle 97"/>
            <p:cNvSpPr>
              <a:spLocks noChangeArrowheads="1"/>
            </p:cNvSpPr>
            <p:nvPr/>
          </p:nvSpPr>
          <p:spPr bwMode="auto">
            <a:xfrm>
              <a:off x="3497" y="1067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C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47" name="Rectangle 98"/>
            <p:cNvSpPr>
              <a:spLocks noChangeArrowheads="1"/>
            </p:cNvSpPr>
            <p:nvPr/>
          </p:nvSpPr>
          <p:spPr bwMode="auto">
            <a:xfrm>
              <a:off x="3505" y="1763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C</a:t>
              </a:r>
              <a:endParaRPr lang="en-US" altLang="zh-CN" sz="4000" b="1">
                <a:ea typeface="宋体" pitchFamily="2" charset="-122"/>
              </a:endParaRPr>
            </a:p>
          </p:txBody>
        </p:sp>
        <p:grpSp>
          <p:nvGrpSpPr>
            <p:cNvPr id="55348" name="Group 103"/>
            <p:cNvGrpSpPr>
              <a:grpSpLocks/>
            </p:cNvGrpSpPr>
            <p:nvPr/>
          </p:nvGrpSpPr>
          <p:grpSpPr bwMode="auto">
            <a:xfrm>
              <a:off x="3497" y="1315"/>
              <a:ext cx="111" cy="182"/>
              <a:chOff x="353" y="1347"/>
              <a:chExt cx="111" cy="182"/>
            </a:xfrm>
          </p:grpSpPr>
          <p:sp>
            <p:nvSpPr>
              <p:cNvPr id="55361" name="Rectangle 104"/>
              <p:cNvSpPr>
                <a:spLocks noChangeArrowheads="1"/>
              </p:cNvSpPr>
              <p:nvPr/>
            </p:nvSpPr>
            <p:spPr bwMode="auto">
              <a:xfrm>
                <a:off x="353" y="1347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u="none" baseline="0">
                    <a:solidFill>
                      <a:srgbClr val="000000"/>
                    </a:solidFill>
                    <a:latin typeface="SWISS" charset="0"/>
                    <a:ea typeface="宋体" pitchFamily="2" charset="-122"/>
                  </a:rPr>
                  <a:t>C</a:t>
                </a:r>
                <a:endParaRPr lang="en-US" altLang="zh-CN" sz="4000" b="1">
                  <a:ea typeface="宋体" pitchFamily="2" charset="-122"/>
                </a:endParaRPr>
              </a:p>
            </p:txBody>
          </p:sp>
          <p:sp>
            <p:nvSpPr>
              <p:cNvPr id="55362" name="Line 105"/>
              <p:cNvSpPr>
                <a:spLocks noChangeShapeType="1"/>
              </p:cNvSpPr>
              <p:nvPr/>
            </p:nvSpPr>
            <p:spPr bwMode="auto">
              <a:xfrm>
                <a:off x="368" y="1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49" name="Group 106"/>
            <p:cNvGrpSpPr>
              <a:grpSpLocks/>
            </p:cNvGrpSpPr>
            <p:nvPr/>
          </p:nvGrpSpPr>
          <p:grpSpPr bwMode="auto">
            <a:xfrm>
              <a:off x="3497" y="1547"/>
              <a:ext cx="111" cy="182"/>
              <a:chOff x="353" y="1347"/>
              <a:chExt cx="111" cy="182"/>
            </a:xfrm>
          </p:grpSpPr>
          <p:sp>
            <p:nvSpPr>
              <p:cNvPr id="55359" name="Rectangle 107"/>
              <p:cNvSpPr>
                <a:spLocks noChangeArrowheads="1"/>
              </p:cNvSpPr>
              <p:nvPr/>
            </p:nvSpPr>
            <p:spPr bwMode="auto">
              <a:xfrm>
                <a:off x="353" y="1347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u="none" baseline="0">
                    <a:solidFill>
                      <a:srgbClr val="000000"/>
                    </a:solidFill>
                    <a:latin typeface="SWISS" charset="0"/>
                    <a:ea typeface="宋体" pitchFamily="2" charset="-122"/>
                  </a:rPr>
                  <a:t>C</a:t>
                </a:r>
                <a:endParaRPr lang="en-US" altLang="zh-CN" sz="4000" b="1">
                  <a:ea typeface="宋体" pitchFamily="2" charset="-122"/>
                </a:endParaRPr>
              </a:p>
            </p:txBody>
          </p:sp>
          <p:sp>
            <p:nvSpPr>
              <p:cNvPr id="55360" name="Line 108"/>
              <p:cNvSpPr>
                <a:spLocks noChangeShapeType="1"/>
              </p:cNvSpPr>
              <p:nvPr/>
            </p:nvSpPr>
            <p:spPr bwMode="auto">
              <a:xfrm>
                <a:off x="368" y="1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50" name="Line 116"/>
            <p:cNvSpPr>
              <a:spLocks noChangeShapeType="1"/>
            </p:cNvSpPr>
            <p:nvPr/>
          </p:nvSpPr>
          <p:spPr bwMode="auto">
            <a:xfrm flipV="1">
              <a:off x="472" y="1552"/>
              <a:ext cx="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51" name="Group 109"/>
            <p:cNvGrpSpPr>
              <a:grpSpLocks noChangeAspect="1"/>
            </p:cNvGrpSpPr>
            <p:nvPr/>
          </p:nvGrpSpPr>
          <p:grpSpPr bwMode="auto">
            <a:xfrm>
              <a:off x="640" y="1384"/>
              <a:ext cx="334" cy="334"/>
              <a:chOff x="1968" y="1507"/>
              <a:chExt cx="480" cy="480"/>
            </a:xfrm>
          </p:grpSpPr>
          <p:sp>
            <p:nvSpPr>
              <p:cNvPr id="55357" name="AutoShape 110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5358" name="Oval 111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55352" name="Rectangle 112"/>
            <p:cNvSpPr>
              <a:spLocks noChangeArrowheads="1"/>
            </p:cNvSpPr>
            <p:nvPr/>
          </p:nvSpPr>
          <p:spPr bwMode="auto">
            <a:xfrm>
              <a:off x="337" y="1459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C</a:t>
              </a:r>
              <a:endParaRPr lang="en-US" altLang="zh-CN" sz="4000" b="1">
                <a:ea typeface="宋体" pitchFamily="2" charset="-122"/>
              </a:endParaRPr>
            </a:p>
          </p:txBody>
        </p:sp>
        <p:grpSp>
          <p:nvGrpSpPr>
            <p:cNvPr id="55353" name="Group 113"/>
            <p:cNvGrpSpPr>
              <a:grpSpLocks/>
            </p:cNvGrpSpPr>
            <p:nvPr/>
          </p:nvGrpSpPr>
          <p:grpSpPr bwMode="auto">
            <a:xfrm>
              <a:off x="1177" y="1467"/>
              <a:ext cx="111" cy="182"/>
              <a:chOff x="353" y="1347"/>
              <a:chExt cx="111" cy="182"/>
            </a:xfrm>
          </p:grpSpPr>
          <p:sp>
            <p:nvSpPr>
              <p:cNvPr id="55355" name="Rectangle 114"/>
              <p:cNvSpPr>
                <a:spLocks noChangeArrowheads="1"/>
              </p:cNvSpPr>
              <p:nvPr/>
            </p:nvSpPr>
            <p:spPr bwMode="auto">
              <a:xfrm>
                <a:off x="353" y="1347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u="none" baseline="0">
                    <a:solidFill>
                      <a:srgbClr val="000000"/>
                    </a:solidFill>
                    <a:latin typeface="SWISS" charset="0"/>
                    <a:ea typeface="宋体" pitchFamily="2" charset="-122"/>
                  </a:rPr>
                  <a:t>C</a:t>
                </a:r>
                <a:endParaRPr lang="en-US" altLang="zh-CN" sz="4000" b="1">
                  <a:ea typeface="宋体" pitchFamily="2" charset="-122"/>
                </a:endParaRPr>
              </a:p>
            </p:txBody>
          </p:sp>
          <p:sp>
            <p:nvSpPr>
              <p:cNvPr id="55356" name="Line 115"/>
              <p:cNvSpPr>
                <a:spLocks noChangeShapeType="1"/>
              </p:cNvSpPr>
              <p:nvPr/>
            </p:nvSpPr>
            <p:spPr bwMode="auto">
              <a:xfrm>
                <a:off x="368" y="1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54" name="Line 117"/>
            <p:cNvSpPr>
              <a:spLocks noChangeShapeType="1"/>
            </p:cNvSpPr>
            <p:nvPr/>
          </p:nvSpPr>
          <p:spPr bwMode="auto">
            <a:xfrm flipV="1">
              <a:off x="984" y="1552"/>
              <a:ext cx="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073A64B6-4A2F-489A-849C-9B73ECBD5694}" type="slidenum">
              <a:rPr lang="en-US" altLang="zh-CN" sz="1600" u="none" baseline="0"/>
              <a:pPr/>
              <a:t>46</a:t>
            </a:fld>
            <a:endParaRPr lang="en-US" altLang="zh-CN" sz="1600" u="none" baseline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200150"/>
            <a:ext cx="4932362" cy="5027613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Another Example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Using a 8-to-1 MUX to implement the function: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000000"/>
                </a:solidFill>
                <a:ea typeface="宋体" pitchFamily="2" charset="-122"/>
              </a:rPr>
              <a:t>Combinational Logic Implementation</a:t>
            </a:r>
            <a:br>
              <a:rPr lang="en-US" altLang="zh-CN" sz="3200" dirty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sz="3200" dirty="0">
                <a:solidFill>
                  <a:srgbClr val="000000"/>
                </a:solidFill>
                <a:ea typeface="宋体" pitchFamily="2" charset="-122"/>
              </a:rPr>
              <a:t>- Multiplexer Approach 2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27256"/>
              </p:ext>
            </p:extLst>
          </p:nvPr>
        </p:nvGraphicFramePr>
        <p:xfrm>
          <a:off x="5313362" y="1435576"/>
          <a:ext cx="3327718" cy="5270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Input: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 B C D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Output: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X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0 0 0 0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0 0 0 1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0 0 1 0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0 0 1 1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0 1 0 0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0 1 0 1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0 1 1 0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0 1 1 1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1 0 0 0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1 0 0 1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1 0 1 0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1 0 1 1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1 1 0 0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1 1 0 1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1 1 1 0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1 1 1 1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45850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Assignments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3-28</a:t>
            </a:r>
            <a:r>
              <a:rPr lang="en-US" altLang="zh-CN" dirty="0">
                <a:ea typeface="宋体" pitchFamily="2" charset="-122"/>
              </a:rPr>
              <a:t>, 3-29, 3-37, 3-44, 3-47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B499529E-DA5B-457B-B793-09BCF04B8544}" type="slidenum">
              <a:rPr lang="en-US" altLang="zh-CN" sz="1600" u="none" baseline="0"/>
              <a:pPr/>
              <a:t>47</a:t>
            </a:fld>
            <a:endParaRPr lang="en-US" altLang="zh-CN" sz="1600" u="none" baseline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67A660E6-A4FD-4316-B36A-3438D016A360}" type="slidenum">
              <a:rPr lang="en-US" altLang="zh-CN" sz="1600" u="none" baseline="0"/>
              <a:pPr/>
              <a:t>5</a:t>
            </a:fld>
            <a:endParaRPr lang="en-US" altLang="zh-CN" sz="1600" u="none" baseline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0"/>
            <a:ext cx="8223250" cy="1020763"/>
          </a:xfrm>
        </p:spPr>
        <p:txBody>
          <a:bodyPr/>
          <a:lstStyle/>
          <a:p>
            <a:r>
              <a:rPr lang="en-US" altLang="zh-CN" sz="4000">
                <a:ea typeface="宋体" pitchFamily="2" charset="-122"/>
              </a:rPr>
              <a:t>Multiple-bit Rudimentary Functions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316038"/>
            <a:ext cx="8178800" cy="5027612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Multi-bit Examples:</a:t>
            </a: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A wide line is used to represent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a </a:t>
            </a:r>
            <a:r>
              <a:rPr lang="en-US" altLang="zh-CN" sz="2000" i="1">
                <a:ea typeface="宋体" pitchFamily="2" charset="-122"/>
              </a:rPr>
              <a:t>bus</a:t>
            </a:r>
            <a:r>
              <a:rPr lang="en-US" altLang="zh-CN" sz="2000">
                <a:ea typeface="宋体" pitchFamily="2" charset="-122"/>
              </a:rPr>
              <a:t> which is a vector signal</a:t>
            </a:r>
          </a:p>
          <a:p>
            <a:r>
              <a:rPr lang="en-US" altLang="zh-CN" sz="2000">
                <a:ea typeface="宋体" pitchFamily="2" charset="-122"/>
              </a:rPr>
              <a:t> In (b) of the example, F = (F</a:t>
            </a:r>
            <a:r>
              <a:rPr lang="en-US" altLang="zh-CN" sz="2000" baseline="-20000">
                <a:ea typeface="宋体" pitchFamily="2" charset="-122"/>
              </a:rPr>
              <a:t>3</a:t>
            </a:r>
            <a:r>
              <a:rPr lang="en-US" altLang="zh-CN" sz="2000">
                <a:ea typeface="宋体" pitchFamily="2" charset="-122"/>
              </a:rPr>
              <a:t>, F</a:t>
            </a:r>
            <a:r>
              <a:rPr lang="en-US" altLang="zh-CN" sz="2000" baseline="-20000">
                <a:ea typeface="宋体" pitchFamily="2" charset="-122"/>
              </a:rPr>
              <a:t>2</a:t>
            </a:r>
            <a:r>
              <a:rPr lang="en-US" altLang="zh-CN" sz="2000">
                <a:ea typeface="宋体" pitchFamily="2" charset="-122"/>
              </a:rPr>
              <a:t>, F</a:t>
            </a:r>
            <a:r>
              <a:rPr lang="en-US" altLang="zh-CN" sz="2000" baseline="-20000">
                <a:ea typeface="宋体" pitchFamily="2" charset="-122"/>
              </a:rPr>
              <a:t>1</a:t>
            </a:r>
            <a:r>
              <a:rPr lang="en-US" altLang="zh-CN" sz="2000">
                <a:ea typeface="宋体" pitchFamily="2" charset="-122"/>
              </a:rPr>
              <a:t>, F</a:t>
            </a:r>
            <a:r>
              <a:rPr lang="en-US" altLang="zh-CN" sz="2000" baseline="-20000">
                <a:ea typeface="宋体" pitchFamily="2" charset="-122"/>
              </a:rPr>
              <a:t>0</a:t>
            </a:r>
            <a:r>
              <a:rPr lang="en-US" altLang="zh-CN" sz="2000">
                <a:ea typeface="宋体" pitchFamily="2" charset="-122"/>
              </a:rPr>
              <a:t>) is a bus.</a:t>
            </a:r>
          </a:p>
          <a:p>
            <a:r>
              <a:rPr lang="en-US" altLang="zh-CN" sz="2000">
                <a:ea typeface="宋体" pitchFamily="2" charset="-122"/>
              </a:rPr>
              <a:t>The bus can be split into </a:t>
            </a:r>
            <a:r>
              <a:rPr lang="en-US" altLang="zh-CN" sz="2000" u="sng">
                <a:ea typeface="宋体" pitchFamily="2" charset="-122"/>
              </a:rPr>
              <a:t>individual bits</a:t>
            </a:r>
            <a:r>
              <a:rPr lang="en-US" altLang="zh-CN" sz="2000">
                <a:ea typeface="宋体" pitchFamily="2" charset="-122"/>
              </a:rPr>
              <a:t> as shown in (b)</a:t>
            </a:r>
          </a:p>
          <a:p>
            <a:r>
              <a:rPr lang="en-US" altLang="zh-CN" sz="2000" u="sng">
                <a:ea typeface="宋体" pitchFamily="2" charset="-122"/>
              </a:rPr>
              <a:t>Sets of bits</a:t>
            </a:r>
            <a:r>
              <a:rPr lang="en-US" altLang="zh-CN" sz="2000">
                <a:ea typeface="宋体" pitchFamily="2" charset="-122"/>
              </a:rPr>
              <a:t> can be split from the bus as shown in (c)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for bits 2 and 1 of F. </a:t>
            </a:r>
          </a:p>
          <a:p>
            <a:r>
              <a:rPr lang="en-US" altLang="zh-CN" sz="2000">
                <a:ea typeface="宋体" pitchFamily="2" charset="-122"/>
              </a:rPr>
              <a:t>The sets of bits need not be continuous as shown in (d) for bits 3, 1, and 0 of F.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8437" name="Line 27"/>
          <p:cNvSpPr>
            <a:spLocks noChangeShapeType="1"/>
          </p:cNvSpPr>
          <p:nvPr/>
        </p:nvSpPr>
        <p:spPr bwMode="auto">
          <a:xfrm>
            <a:off x="2563813" y="3294063"/>
            <a:ext cx="165100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Rectangle 58"/>
          <p:cNvSpPr>
            <a:spLocks noChangeArrowheads="1"/>
          </p:cNvSpPr>
          <p:nvPr/>
        </p:nvSpPr>
        <p:spPr bwMode="auto">
          <a:xfrm>
            <a:off x="6677025" y="3719513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39" name="Rectangle 60"/>
          <p:cNvSpPr>
            <a:spLocks noChangeArrowheads="1"/>
          </p:cNvSpPr>
          <p:nvPr/>
        </p:nvSpPr>
        <p:spPr bwMode="auto">
          <a:xfrm>
            <a:off x="6819900" y="4016375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(d)</a:t>
            </a:r>
            <a:endParaRPr lang="en-US" altLang="zh-CN" sz="4000" u="none" baseline="0">
              <a:ea typeface="宋体" pitchFamily="2" charset="-122"/>
            </a:endParaRPr>
          </a:p>
        </p:txBody>
      </p:sp>
      <p:sp>
        <p:nvSpPr>
          <p:cNvPr id="18440" name="Line 5"/>
          <p:cNvSpPr>
            <a:spLocks noChangeShapeType="1"/>
          </p:cNvSpPr>
          <p:nvPr/>
        </p:nvSpPr>
        <p:spPr bwMode="auto">
          <a:xfrm>
            <a:off x="919163" y="2009775"/>
            <a:ext cx="1082675" cy="15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Rectangle 6"/>
          <p:cNvSpPr>
            <a:spLocks noChangeArrowheads="1"/>
          </p:cNvSpPr>
          <p:nvPr/>
        </p:nvSpPr>
        <p:spPr bwMode="auto">
          <a:xfrm>
            <a:off x="730250" y="257175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42" name="Rectangle 7"/>
          <p:cNvSpPr>
            <a:spLocks noChangeArrowheads="1"/>
          </p:cNvSpPr>
          <p:nvPr/>
        </p:nvSpPr>
        <p:spPr bwMode="auto">
          <a:xfrm>
            <a:off x="2066925" y="188277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43" name="Rectangle 8"/>
          <p:cNvSpPr>
            <a:spLocks noChangeArrowheads="1"/>
          </p:cNvSpPr>
          <p:nvPr/>
        </p:nvSpPr>
        <p:spPr bwMode="auto">
          <a:xfrm>
            <a:off x="2190750" y="198437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3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44" name="Line 9"/>
          <p:cNvSpPr>
            <a:spLocks noChangeShapeType="1"/>
          </p:cNvSpPr>
          <p:nvPr/>
        </p:nvSpPr>
        <p:spPr bwMode="auto">
          <a:xfrm>
            <a:off x="919163" y="2379663"/>
            <a:ext cx="1082675" cy="158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Rectangle 10"/>
          <p:cNvSpPr>
            <a:spLocks noChangeArrowheads="1"/>
          </p:cNvSpPr>
          <p:nvPr/>
        </p:nvSpPr>
        <p:spPr bwMode="auto">
          <a:xfrm>
            <a:off x="731838" y="220345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46" name="Rectangle 11"/>
          <p:cNvSpPr>
            <a:spLocks noChangeArrowheads="1"/>
          </p:cNvSpPr>
          <p:nvPr/>
        </p:nvSpPr>
        <p:spPr bwMode="auto">
          <a:xfrm>
            <a:off x="2066925" y="2239963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47" name="Rectangle 12"/>
          <p:cNvSpPr>
            <a:spLocks noChangeArrowheads="1"/>
          </p:cNvSpPr>
          <p:nvPr/>
        </p:nvSpPr>
        <p:spPr bwMode="auto">
          <a:xfrm>
            <a:off x="2190750" y="234156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2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48" name="Line 13"/>
          <p:cNvSpPr>
            <a:spLocks noChangeShapeType="1"/>
          </p:cNvSpPr>
          <p:nvPr/>
        </p:nvSpPr>
        <p:spPr bwMode="auto">
          <a:xfrm>
            <a:off x="919163" y="2744788"/>
            <a:ext cx="1082675" cy="158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2066925" y="260350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2190750" y="270668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51" name="Line 17"/>
          <p:cNvSpPr>
            <a:spLocks noChangeShapeType="1"/>
          </p:cNvSpPr>
          <p:nvPr/>
        </p:nvSpPr>
        <p:spPr bwMode="auto">
          <a:xfrm>
            <a:off x="919163" y="3094038"/>
            <a:ext cx="1069975" cy="158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" name="Rectangle 18"/>
          <p:cNvSpPr>
            <a:spLocks noChangeArrowheads="1"/>
          </p:cNvSpPr>
          <p:nvPr/>
        </p:nvSpPr>
        <p:spPr bwMode="auto">
          <a:xfrm>
            <a:off x="688975" y="2917825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A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53" name="Line 19"/>
          <p:cNvSpPr>
            <a:spLocks noChangeShapeType="1"/>
          </p:cNvSpPr>
          <p:nvPr/>
        </p:nvSpPr>
        <p:spPr bwMode="auto">
          <a:xfrm>
            <a:off x="712788" y="2928938"/>
            <a:ext cx="1619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4" name="Rectangle 20"/>
          <p:cNvSpPr>
            <a:spLocks noChangeArrowheads="1"/>
          </p:cNvSpPr>
          <p:nvPr/>
        </p:nvSpPr>
        <p:spPr bwMode="auto">
          <a:xfrm>
            <a:off x="2066925" y="295433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55" name="Rectangle 21"/>
          <p:cNvSpPr>
            <a:spLocks noChangeArrowheads="1"/>
          </p:cNvSpPr>
          <p:nvPr/>
        </p:nvSpPr>
        <p:spPr bwMode="auto">
          <a:xfrm>
            <a:off x="2190750" y="30559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56" name="Rectangle 22"/>
          <p:cNvSpPr>
            <a:spLocks noChangeArrowheads="1"/>
          </p:cNvSpPr>
          <p:nvPr/>
        </p:nvSpPr>
        <p:spPr bwMode="auto">
          <a:xfrm>
            <a:off x="1352550" y="3300413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(a)</a:t>
            </a:r>
            <a:endParaRPr lang="en-US" altLang="zh-CN" sz="4000" u="none" baseline="0">
              <a:ea typeface="宋体" pitchFamily="2" charset="-122"/>
            </a:endParaRPr>
          </a:p>
        </p:txBody>
      </p:sp>
      <p:sp>
        <p:nvSpPr>
          <p:cNvPr id="18457" name="Rectangle 23"/>
          <p:cNvSpPr>
            <a:spLocks noChangeArrowheads="1"/>
          </p:cNvSpPr>
          <p:nvPr/>
        </p:nvSpPr>
        <p:spPr bwMode="auto">
          <a:xfrm>
            <a:off x="2582863" y="25781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58" name="Rectangle 24"/>
          <p:cNvSpPr>
            <a:spLocks noChangeArrowheads="1"/>
          </p:cNvSpPr>
          <p:nvPr/>
        </p:nvSpPr>
        <p:spPr bwMode="auto">
          <a:xfrm>
            <a:off x="2582863" y="224472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59" name="Rectangle 26"/>
          <p:cNvSpPr>
            <a:spLocks noChangeArrowheads="1"/>
          </p:cNvSpPr>
          <p:nvPr/>
        </p:nvSpPr>
        <p:spPr bwMode="auto">
          <a:xfrm>
            <a:off x="2540000" y="2941638"/>
            <a:ext cx="212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A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60" name="Freeform 28"/>
          <p:cNvSpPr>
            <a:spLocks/>
          </p:cNvSpPr>
          <p:nvPr/>
        </p:nvSpPr>
        <p:spPr bwMode="auto">
          <a:xfrm>
            <a:off x="2779713" y="2030413"/>
            <a:ext cx="1063625" cy="520700"/>
          </a:xfrm>
          <a:custGeom>
            <a:avLst/>
            <a:gdLst>
              <a:gd name="T0" fmla="*/ 0 w 670"/>
              <a:gd name="T1" fmla="*/ 0 h 328"/>
              <a:gd name="T2" fmla="*/ 717550 w 670"/>
              <a:gd name="T3" fmla="*/ 0 h 328"/>
              <a:gd name="T4" fmla="*/ 1063625 w 670"/>
              <a:gd name="T5" fmla="*/ 520700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0" h="328">
                <a:moveTo>
                  <a:pt x="0" y="0"/>
                </a:moveTo>
                <a:lnTo>
                  <a:pt x="452" y="0"/>
                </a:lnTo>
                <a:lnTo>
                  <a:pt x="670" y="32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1" name="Freeform 29"/>
          <p:cNvSpPr>
            <a:spLocks/>
          </p:cNvSpPr>
          <p:nvPr/>
        </p:nvSpPr>
        <p:spPr bwMode="auto">
          <a:xfrm>
            <a:off x="2779713" y="2395538"/>
            <a:ext cx="1057275" cy="142875"/>
          </a:xfrm>
          <a:custGeom>
            <a:avLst/>
            <a:gdLst>
              <a:gd name="T0" fmla="*/ 0 w 666"/>
              <a:gd name="T1" fmla="*/ 0 h 90"/>
              <a:gd name="T2" fmla="*/ 371475 w 666"/>
              <a:gd name="T3" fmla="*/ 0 h 90"/>
              <a:gd name="T4" fmla="*/ 1057275 w 666"/>
              <a:gd name="T5" fmla="*/ 142875 h 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6" h="90">
                <a:moveTo>
                  <a:pt x="0" y="0"/>
                </a:moveTo>
                <a:lnTo>
                  <a:pt x="234" y="0"/>
                </a:lnTo>
                <a:lnTo>
                  <a:pt x="666" y="9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2" name="Freeform 30"/>
          <p:cNvSpPr>
            <a:spLocks/>
          </p:cNvSpPr>
          <p:nvPr/>
        </p:nvSpPr>
        <p:spPr bwMode="auto">
          <a:xfrm>
            <a:off x="2779713" y="2563813"/>
            <a:ext cx="1063625" cy="514350"/>
          </a:xfrm>
          <a:custGeom>
            <a:avLst/>
            <a:gdLst>
              <a:gd name="T0" fmla="*/ 0 w 670"/>
              <a:gd name="T1" fmla="*/ 514350 h 324"/>
              <a:gd name="T2" fmla="*/ 717550 w 670"/>
              <a:gd name="T3" fmla="*/ 514350 h 324"/>
              <a:gd name="T4" fmla="*/ 1063625 w 670"/>
              <a:gd name="T5" fmla="*/ 0 h 3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0" h="324">
                <a:moveTo>
                  <a:pt x="0" y="324"/>
                </a:moveTo>
                <a:lnTo>
                  <a:pt x="452" y="324"/>
                </a:lnTo>
                <a:lnTo>
                  <a:pt x="67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3" name="Freeform 31"/>
          <p:cNvSpPr>
            <a:spLocks/>
          </p:cNvSpPr>
          <p:nvPr/>
        </p:nvSpPr>
        <p:spPr bwMode="auto">
          <a:xfrm>
            <a:off x="2779713" y="2566988"/>
            <a:ext cx="1060450" cy="146050"/>
          </a:xfrm>
          <a:custGeom>
            <a:avLst/>
            <a:gdLst>
              <a:gd name="T0" fmla="*/ 0 w 668"/>
              <a:gd name="T1" fmla="*/ 146050 h 92"/>
              <a:gd name="T2" fmla="*/ 371475 w 668"/>
              <a:gd name="T3" fmla="*/ 146050 h 92"/>
              <a:gd name="T4" fmla="*/ 1060450 w 668"/>
              <a:gd name="T5" fmla="*/ 0 h 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8" h="92">
                <a:moveTo>
                  <a:pt x="0" y="92"/>
                </a:moveTo>
                <a:lnTo>
                  <a:pt x="234" y="92"/>
                </a:lnTo>
                <a:lnTo>
                  <a:pt x="668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3824288" y="2522538"/>
            <a:ext cx="1162050" cy="69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4329113" y="2405063"/>
            <a:ext cx="152400" cy="3048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475038" y="26416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3475038" y="22225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2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3733800" y="21066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3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4440238" y="22844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4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5035550" y="243840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3733800" y="27924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3725863" y="3300413"/>
            <a:ext cx="338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(b)</a:t>
            </a:r>
            <a:endParaRPr lang="en-US" altLang="zh-CN" sz="4000" u="none" baseline="0">
              <a:ea typeface="宋体" pitchFamily="2" charset="-122"/>
            </a:endParaRP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5465763" y="2500313"/>
            <a:ext cx="1162050" cy="69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>
            <a:off x="5932488" y="2382838"/>
            <a:ext cx="231775" cy="3048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7046913" y="2176463"/>
            <a:ext cx="228600" cy="301625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6051550" y="226218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4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6513513" y="2203450"/>
            <a:ext cx="285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2:1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7434263" y="2211388"/>
            <a:ext cx="669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F(2:1)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7165975" y="20431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2</a:t>
            </a:r>
            <a:endParaRPr lang="en-US" altLang="zh-CN" b="1" u="none" baseline="0">
              <a:ea typeface="宋体" pitchFamily="2" charset="-122"/>
            </a:endParaRPr>
          </a:p>
        </p:txBody>
      </p:sp>
      <p:sp>
        <p:nvSpPr>
          <p:cNvPr id="18480" name="Rectangle 48"/>
          <p:cNvSpPr>
            <a:spLocks noChangeArrowheads="1"/>
          </p:cNvSpPr>
          <p:nvPr/>
        </p:nvSpPr>
        <p:spPr bwMode="auto">
          <a:xfrm>
            <a:off x="6677025" y="247967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81" name="Freeform 49"/>
          <p:cNvSpPr>
            <a:spLocks/>
          </p:cNvSpPr>
          <p:nvPr/>
        </p:nvSpPr>
        <p:spPr bwMode="auto">
          <a:xfrm>
            <a:off x="6627813" y="2332038"/>
            <a:ext cx="755650" cy="168275"/>
          </a:xfrm>
          <a:custGeom>
            <a:avLst/>
            <a:gdLst>
              <a:gd name="T0" fmla="*/ 0 w 476"/>
              <a:gd name="T1" fmla="*/ 168275 h 106"/>
              <a:gd name="T2" fmla="*/ 327025 w 476"/>
              <a:gd name="T3" fmla="*/ 0 h 106"/>
              <a:gd name="T4" fmla="*/ 755650 w 476"/>
              <a:gd name="T5" fmla="*/ 0 h 1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" h="106">
                <a:moveTo>
                  <a:pt x="0" y="106"/>
                </a:moveTo>
                <a:lnTo>
                  <a:pt x="206" y="0"/>
                </a:lnTo>
                <a:lnTo>
                  <a:pt x="4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6594475" y="2803525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(c)</a:t>
            </a:r>
            <a:endParaRPr lang="en-US" altLang="zh-CN" sz="4000" u="none" baseline="0">
              <a:ea typeface="宋体" pitchFamily="2" charset="-122"/>
            </a:endParaRPr>
          </a:p>
        </p:txBody>
      </p:sp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5465763" y="3754438"/>
            <a:ext cx="1162050" cy="69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484" name="Line 52"/>
          <p:cNvSpPr>
            <a:spLocks noChangeShapeType="1"/>
          </p:cNvSpPr>
          <p:nvPr/>
        </p:nvSpPr>
        <p:spPr bwMode="auto">
          <a:xfrm>
            <a:off x="5932488" y="3636963"/>
            <a:ext cx="231775" cy="3048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5" name="Line 53"/>
          <p:cNvSpPr>
            <a:spLocks noChangeShapeType="1"/>
          </p:cNvSpPr>
          <p:nvPr/>
        </p:nvSpPr>
        <p:spPr bwMode="auto">
          <a:xfrm>
            <a:off x="7046913" y="3430588"/>
            <a:ext cx="228600" cy="301625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6" name="Rectangle 54"/>
          <p:cNvSpPr>
            <a:spLocks noChangeArrowheads="1"/>
          </p:cNvSpPr>
          <p:nvPr/>
        </p:nvSpPr>
        <p:spPr bwMode="auto">
          <a:xfrm>
            <a:off x="6051550" y="35163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4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87" name="Rectangle 55"/>
          <p:cNvSpPr>
            <a:spLocks noChangeArrowheads="1"/>
          </p:cNvSpPr>
          <p:nvPr/>
        </p:nvSpPr>
        <p:spPr bwMode="auto">
          <a:xfrm>
            <a:off x="6351588" y="345757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3,1:0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7434263" y="3465513"/>
            <a:ext cx="1276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F(3), F(1:0)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89" name="Rectangle 57"/>
          <p:cNvSpPr>
            <a:spLocks noChangeArrowheads="1"/>
          </p:cNvSpPr>
          <p:nvPr/>
        </p:nvSpPr>
        <p:spPr bwMode="auto">
          <a:xfrm>
            <a:off x="7165975" y="32972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3</a:t>
            </a:r>
            <a:endParaRPr lang="en-US" altLang="zh-CN" b="1" u="none" baseline="0">
              <a:ea typeface="宋体" pitchFamily="2" charset="-122"/>
            </a:endParaRPr>
          </a:p>
        </p:txBody>
      </p:sp>
      <p:sp>
        <p:nvSpPr>
          <p:cNvPr id="18490" name="Freeform 59"/>
          <p:cNvSpPr>
            <a:spLocks/>
          </p:cNvSpPr>
          <p:nvPr/>
        </p:nvSpPr>
        <p:spPr bwMode="auto">
          <a:xfrm>
            <a:off x="6627813" y="3586163"/>
            <a:ext cx="755650" cy="168275"/>
          </a:xfrm>
          <a:custGeom>
            <a:avLst/>
            <a:gdLst>
              <a:gd name="T0" fmla="*/ 0 w 476"/>
              <a:gd name="T1" fmla="*/ 168275 h 106"/>
              <a:gd name="T2" fmla="*/ 327025 w 476"/>
              <a:gd name="T3" fmla="*/ 0 h 106"/>
              <a:gd name="T4" fmla="*/ 755650 w 476"/>
              <a:gd name="T5" fmla="*/ 0 h 1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" h="106">
                <a:moveTo>
                  <a:pt x="0" y="106"/>
                </a:moveTo>
                <a:lnTo>
                  <a:pt x="206" y="0"/>
                </a:lnTo>
                <a:lnTo>
                  <a:pt x="4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91" name="Group 62"/>
          <p:cNvGrpSpPr>
            <a:grpSpLocks/>
          </p:cNvGrpSpPr>
          <p:nvPr/>
        </p:nvGrpSpPr>
        <p:grpSpPr bwMode="auto">
          <a:xfrm>
            <a:off x="681038" y="1827213"/>
            <a:ext cx="219075" cy="304800"/>
            <a:chOff x="429" y="1349"/>
            <a:chExt cx="138" cy="192"/>
          </a:xfrm>
        </p:grpSpPr>
        <p:sp>
          <p:nvSpPr>
            <p:cNvPr id="18495" name="Rectangle 14"/>
            <p:cNvSpPr>
              <a:spLocks noChangeArrowheads="1"/>
            </p:cNvSpPr>
            <p:nvPr/>
          </p:nvSpPr>
          <p:spPr bwMode="auto">
            <a:xfrm>
              <a:off x="434" y="1349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A</a:t>
              </a:r>
              <a:endParaRPr lang="en-US" altLang="zh-CN" sz="4000" b="1" u="none" baseline="0">
                <a:ea typeface="宋体" pitchFamily="2" charset="-122"/>
              </a:endParaRPr>
            </a:p>
          </p:txBody>
        </p:sp>
        <p:sp>
          <p:nvSpPr>
            <p:cNvPr id="18496" name="Line 61"/>
            <p:cNvSpPr>
              <a:spLocks noChangeShapeType="1"/>
            </p:cNvSpPr>
            <p:nvPr/>
          </p:nvSpPr>
          <p:spPr bwMode="auto">
            <a:xfrm>
              <a:off x="429" y="1352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92" name="Group 63"/>
          <p:cNvGrpSpPr>
            <a:grpSpLocks/>
          </p:cNvGrpSpPr>
          <p:nvPr/>
        </p:nvGrpSpPr>
        <p:grpSpPr bwMode="auto">
          <a:xfrm>
            <a:off x="2535238" y="1878013"/>
            <a:ext cx="219075" cy="304800"/>
            <a:chOff x="429" y="1349"/>
            <a:chExt cx="138" cy="192"/>
          </a:xfrm>
        </p:grpSpPr>
        <p:sp>
          <p:nvSpPr>
            <p:cNvPr id="18493" name="Rectangle 64"/>
            <p:cNvSpPr>
              <a:spLocks noChangeArrowheads="1"/>
            </p:cNvSpPr>
            <p:nvPr/>
          </p:nvSpPr>
          <p:spPr bwMode="auto">
            <a:xfrm>
              <a:off x="434" y="1349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A</a:t>
              </a:r>
              <a:endParaRPr lang="en-US" altLang="zh-CN" sz="4000" b="1" u="none" baseline="0">
                <a:ea typeface="宋体" pitchFamily="2" charset="-122"/>
              </a:endParaRPr>
            </a:p>
          </p:txBody>
        </p:sp>
        <p:sp>
          <p:nvSpPr>
            <p:cNvPr id="18494" name="Line 65"/>
            <p:cNvSpPr>
              <a:spLocks noChangeShapeType="1"/>
            </p:cNvSpPr>
            <p:nvPr/>
          </p:nvSpPr>
          <p:spPr bwMode="auto">
            <a:xfrm>
              <a:off x="429" y="1352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1F48B553-6DF4-4FF4-9813-89DBF26899F1}" type="slidenum">
              <a:rPr lang="en-US" altLang="zh-CN" sz="1600" u="none" baseline="0"/>
              <a:pPr/>
              <a:t>6</a:t>
            </a:fld>
            <a:endParaRPr lang="en-US" altLang="zh-CN" sz="1600" u="none" baseline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Enabling Function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i="1">
                <a:ea typeface="宋体" pitchFamily="2" charset="-122"/>
              </a:rPr>
              <a:t>Enabling</a:t>
            </a:r>
            <a:r>
              <a:rPr lang="en-US" altLang="zh-CN" sz="2800">
                <a:ea typeface="宋体" pitchFamily="2" charset="-122"/>
              </a:rPr>
              <a:t> permits an input signal to pass through to an output</a:t>
            </a:r>
          </a:p>
          <a:p>
            <a:r>
              <a:rPr lang="en-US" altLang="zh-CN" sz="2800" i="1">
                <a:ea typeface="宋体" pitchFamily="2" charset="-122"/>
              </a:rPr>
              <a:t>Disabling</a:t>
            </a:r>
            <a:r>
              <a:rPr lang="en-US" altLang="zh-CN" sz="2800">
                <a:ea typeface="宋体" pitchFamily="2" charset="-122"/>
              </a:rPr>
              <a:t> blocks an input signal from passing through to an output, replacing it with a fixed value</a:t>
            </a:r>
          </a:p>
          <a:p>
            <a:r>
              <a:rPr lang="en-US" altLang="zh-CN" sz="2800">
                <a:ea typeface="宋体" pitchFamily="2" charset="-122"/>
              </a:rPr>
              <a:t>The value on the output when it is disable can be Hi-Z (as for three-state buffers and transmission gates), 0 , or 1</a:t>
            </a:r>
          </a:p>
          <a:p>
            <a:r>
              <a:rPr lang="en-US" altLang="zh-CN" sz="2400">
                <a:ea typeface="宋体" pitchFamily="2" charset="-122"/>
              </a:rPr>
              <a:t>When disabled, 0 output</a:t>
            </a:r>
          </a:p>
          <a:p>
            <a:r>
              <a:rPr lang="en-US" altLang="zh-CN" sz="2400">
                <a:ea typeface="宋体" pitchFamily="2" charset="-122"/>
              </a:rPr>
              <a:t>When disabled, 1 output</a:t>
            </a:r>
          </a:p>
          <a:p>
            <a:r>
              <a:rPr lang="en-US" altLang="zh-CN" sz="2400">
                <a:ea typeface="宋体" pitchFamily="2" charset="-122"/>
              </a:rPr>
              <a:t>See Enabling App in text</a:t>
            </a:r>
          </a:p>
        </p:txBody>
      </p:sp>
      <p:pic>
        <p:nvPicPr>
          <p:cNvPr id="19461" name="Picture 4" descr="Fig_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524375"/>
            <a:ext cx="3725862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Line 5"/>
          <p:cNvSpPr>
            <a:spLocks noChangeShapeType="1"/>
          </p:cNvSpPr>
          <p:nvPr/>
        </p:nvSpPr>
        <p:spPr bwMode="auto">
          <a:xfrm flipV="1">
            <a:off x="4413250" y="5035550"/>
            <a:ext cx="768350" cy="188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4392613" y="5640388"/>
            <a:ext cx="695325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FEE02FF3-04B4-4A43-8353-9361CF6FCD5F}" type="slidenum">
              <a:rPr lang="en-US" altLang="zh-CN" sz="1600" u="none" baseline="0"/>
              <a:pPr/>
              <a:t>7</a:t>
            </a:fld>
            <a:endParaRPr lang="en-US" altLang="zh-CN" sz="1600" u="none" baseline="0"/>
          </a:p>
        </p:txBody>
      </p:sp>
      <p:sp>
        <p:nvSpPr>
          <p:cNvPr id="20483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8193087" cy="502761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Decoding - the conversion of an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-bit input code to an </a:t>
            </a:r>
            <a:r>
              <a:rPr lang="en-US" altLang="zh-CN" i="1" dirty="0">
                <a:ea typeface="宋体" pitchFamily="2" charset="-122"/>
              </a:rPr>
              <a:t>m</a:t>
            </a:r>
            <a:r>
              <a:rPr lang="en-US" altLang="zh-CN" dirty="0">
                <a:ea typeface="宋体" pitchFamily="2" charset="-122"/>
              </a:rPr>
              <a:t>-bit output code with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n </a:t>
            </a:r>
            <a:r>
              <a:rPr lang="en-US" altLang="zh-CN" dirty="0">
                <a:latin typeface="Symbol" pitchFamily="18" charset="2"/>
                <a:ea typeface="宋体" pitchFamily="2" charset="-122"/>
              </a:rPr>
              <a:t>£ </a:t>
            </a:r>
            <a:r>
              <a:rPr lang="en-US" altLang="zh-CN" dirty="0">
                <a:ea typeface="宋体" pitchFamily="2" charset="-122"/>
              </a:rPr>
              <a:t>m </a:t>
            </a:r>
            <a:r>
              <a:rPr lang="en-US" altLang="zh-CN" dirty="0">
                <a:latin typeface="Symbol" pitchFamily="18" charset="2"/>
                <a:ea typeface="宋体" pitchFamily="2" charset="-122"/>
              </a:rPr>
              <a:t>£ </a:t>
            </a:r>
            <a:r>
              <a:rPr lang="en-US" altLang="zh-CN" dirty="0">
                <a:ea typeface="宋体" pitchFamily="2" charset="-122"/>
              </a:rPr>
              <a:t> 2</a:t>
            </a:r>
            <a:r>
              <a:rPr lang="en-US" altLang="zh-CN" i="1" baseline="30000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such that each valid code word produces a unique output code</a:t>
            </a:r>
          </a:p>
          <a:p>
            <a:r>
              <a:rPr lang="en-US" altLang="zh-CN" dirty="0">
                <a:ea typeface="宋体" pitchFamily="2" charset="-122"/>
              </a:rPr>
              <a:t>Circuits that perform decoding are called </a:t>
            </a:r>
            <a:r>
              <a:rPr lang="en-US" altLang="zh-CN" i="1" dirty="0">
                <a:ea typeface="宋体" pitchFamily="2" charset="-122"/>
              </a:rPr>
              <a:t>decoders</a:t>
            </a:r>
          </a:p>
          <a:p>
            <a:r>
              <a:rPr lang="en-US" altLang="zh-CN" dirty="0">
                <a:ea typeface="宋体" pitchFamily="2" charset="-122"/>
              </a:rPr>
              <a:t>Here, functional blocks for decoding are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called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-to-</a:t>
            </a:r>
            <a:r>
              <a:rPr lang="en-US" altLang="zh-CN" i="1" dirty="0">
                <a:ea typeface="宋体" pitchFamily="2" charset="-122"/>
              </a:rPr>
              <a:t>m</a:t>
            </a:r>
            <a:r>
              <a:rPr lang="en-US" altLang="zh-CN" dirty="0">
                <a:ea typeface="宋体" pitchFamily="2" charset="-122"/>
              </a:rPr>
              <a:t> line decoders, where </a:t>
            </a:r>
            <a:r>
              <a:rPr lang="en-US" altLang="zh-CN" i="1" dirty="0">
                <a:ea typeface="宋体" pitchFamily="2" charset="-122"/>
              </a:rPr>
              <a:t>m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latin typeface="Symbol" pitchFamily="18" charset="2"/>
                <a:ea typeface="宋体" pitchFamily="2" charset="-122"/>
              </a:rPr>
              <a:t>£ </a:t>
            </a:r>
            <a:r>
              <a:rPr lang="en-US" altLang="zh-CN" dirty="0">
                <a:ea typeface="宋体" pitchFamily="2" charset="-122"/>
              </a:rPr>
              <a:t> 2</a:t>
            </a:r>
            <a:r>
              <a:rPr lang="en-US" altLang="zh-CN" i="1" baseline="30000" dirty="0">
                <a:ea typeface="宋体" pitchFamily="2" charset="-122"/>
              </a:rPr>
              <a:t>n</a:t>
            </a:r>
            <a:r>
              <a:rPr lang="en-US" altLang="zh-CN" i="1" dirty="0">
                <a:ea typeface="宋体" pitchFamily="2" charset="-122"/>
              </a:rPr>
              <a:t>, </a:t>
            </a:r>
            <a:r>
              <a:rPr lang="en-US" altLang="zh-CN" dirty="0">
                <a:ea typeface="宋体" pitchFamily="2" charset="-122"/>
              </a:rPr>
              <a:t>and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generate 2</a:t>
            </a:r>
            <a:r>
              <a:rPr lang="en-US" altLang="zh-CN" i="1" baseline="30000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(or fewer) </a:t>
            </a:r>
            <a:r>
              <a:rPr lang="en-US" altLang="zh-CN" dirty="0" err="1">
                <a:ea typeface="宋体" pitchFamily="2" charset="-122"/>
              </a:rPr>
              <a:t>minterms</a:t>
            </a:r>
            <a:r>
              <a:rPr lang="en-US" altLang="zh-CN" dirty="0">
                <a:ea typeface="宋体" pitchFamily="2" charset="-122"/>
              </a:rPr>
              <a:t> for the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input variables</a:t>
            </a:r>
          </a:p>
        </p:txBody>
      </p:sp>
      <p:sp>
        <p:nvSpPr>
          <p:cNvPr id="20484" name="Rectangle 4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Decoding </a:t>
            </a:r>
            <a:endParaRPr lang="en-US" altLang="zh-CN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4    </a:t>
            </a:r>
            <a:fld id="{A43B73F0-2419-4CF4-A5FF-7D1C536660D8}" type="slidenum">
              <a:rPr lang="en-US" altLang="zh-CN" sz="1600" u="none" baseline="0" smtClean="0"/>
              <a:pPr/>
              <a:t>8</a:t>
            </a:fld>
            <a:endParaRPr lang="en-US" altLang="zh-CN" sz="1600" u="none" baseline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Decoder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0484" name="AutoShape 3"/>
          <p:cNvSpPr>
            <a:spLocks noChangeArrowheads="1"/>
          </p:cNvSpPr>
          <p:nvPr/>
        </p:nvSpPr>
        <p:spPr bwMode="auto">
          <a:xfrm>
            <a:off x="1763713" y="5122863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2520950" y="5106988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3278188" y="5110163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4035425" y="5111750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4792663" y="5114925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5549900" y="5116513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6307138" y="5119688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7065963" y="5121275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76875" name="Group 11"/>
          <p:cNvGrpSpPr>
            <a:grpSpLocks/>
          </p:cNvGrpSpPr>
          <p:nvPr/>
        </p:nvGrpSpPr>
        <p:grpSpPr bwMode="auto">
          <a:xfrm>
            <a:off x="1962150" y="2887663"/>
            <a:ext cx="5302250" cy="2235200"/>
            <a:chOff x="1236" y="1819"/>
            <a:chExt cx="3340" cy="1408"/>
          </a:xfrm>
        </p:grpSpPr>
        <p:grpSp>
          <p:nvGrpSpPr>
            <p:cNvPr id="20506" name="Group 12"/>
            <p:cNvGrpSpPr>
              <a:grpSpLocks/>
            </p:cNvGrpSpPr>
            <p:nvPr/>
          </p:nvGrpSpPr>
          <p:grpSpPr bwMode="auto">
            <a:xfrm>
              <a:off x="2038" y="1819"/>
              <a:ext cx="1757" cy="827"/>
              <a:chOff x="1964" y="1905"/>
              <a:chExt cx="1757" cy="827"/>
            </a:xfrm>
          </p:grpSpPr>
          <p:sp>
            <p:nvSpPr>
              <p:cNvPr id="20515" name="Text Box 13"/>
              <p:cNvSpPr txBox="1">
                <a:spLocks noChangeArrowheads="1"/>
              </p:cNvSpPr>
              <p:nvPr/>
            </p:nvSpPr>
            <p:spPr bwMode="auto">
              <a:xfrm>
                <a:off x="1964" y="1905"/>
                <a:ext cx="1757" cy="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b="1" u="none" baseline="0" dirty="0">
                    <a:latin typeface="Helvetica" pitchFamily="34" charset="0"/>
                    <a:ea typeface="宋体" pitchFamily="2" charset="-122"/>
                  </a:rPr>
                  <a:t>Controller</a:t>
                </a:r>
                <a:endParaRPr kumimoji="1" lang="zh-CN" altLang="en-US" b="1" u="none" baseline="0" dirty="0">
                  <a:latin typeface="Helvetica" pitchFamily="34" charset="0"/>
                  <a:ea typeface="宋体" pitchFamily="2" charset="-122"/>
                </a:endParaRPr>
              </a:p>
            </p:txBody>
          </p:sp>
          <p:sp>
            <p:nvSpPr>
              <p:cNvPr id="20516" name="Rectangle 14"/>
              <p:cNvSpPr>
                <a:spLocks noChangeArrowheads="1"/>
              </p:cNvSpPr>
              <p:nvPr/>
            </p:nvSpPr>
            <p:spPr bwMode="auto">
              <a:xfrm>
                <a:off x="1994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517" name="Rectangle 15"/>
              <p:cNvSpPr>
                <a:spLocks noChangeArrowheads="1"/>
              </p:cNvSpPr>
              <p:nvPr/>
            </p:nvSpPr>
            <p:spPr bwMode="auto">
              <a:xfrm>
                <a:off x="2225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518" name="Rectangle 16"/>
              <p:cNvSpPr>
                <a:spLocks noChangeArrowheads="1"/>
              </p:cNvSpPr>
              <p:nvPr/>
            </p:nvSpPr>
            <p:spPr bwMode="auto">
              <a:xfrm>
                <a:off x="2457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519" name="Rectangle 17"/>
              <p:cNvSpPr>
                <a:spLocks noChangeArrowheads="1"/>
              </p:cNvSpPr>
              <p:nvPr/>
            </p:nvSpPr>
            <p:spPr bwMode="auto">
              <a:xfrm>
                <a:off x="2689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520" name="Rectangle 18"/>
              <p:cNvSpPr>
                <a:spLocks noChangeArrowheads="1"/>
              </p:cNvSpPr>
              <p:nvPr/>
            </p:nvSpPr>
            <p:spPr bwMode="auto">
              <a:xfrm>
                <a:off x="2921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521" name="Rectangle 19"/>
              <p:cNvSpPr>
                <a:spLocks noChangeArrowheads="1"/>
              </p:cNvSpPr>
              <p:nvPr/>
            </p:nvSpPr>
            <p:spPr bwMode="auto">
              <a:xfrm>
                <a:off x="3153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522" name="Rectangle 20"/>
              <p:cNvSpPr>
                <a:spLocks noChangeArrowheads="1"/>
              </p:cNvSpPr>
              <p:nvPr/>
            </p:nvSpPr>
            <p:spPr bwMode="auto">
              <a:xfrm>
                <a:off x="3385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523" name="Rectangle 21"/>
              <p:cNvSpPr>
                <a:spLocks noChangeArrowheads="1"/>
              </p:cNvSpPr>
              <p:nvPr/>
            </p:nvSpPr>
            <p:spPr bwMode="auto">
              <a:xfrm>
                <a:off x="3617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cxnSp>
          <p:nvCxnSpPr>
            <p:cNvPr id="20507" name="AutoShape 22"/>
            <p:cNvCxnSpPr>
              <a:cxnSpLocks noChangeShapeType="1"/>
              <a:stCxn id="20484" idx="0"/>
              <a:endCxn id="20516" idx="2"/>
            </p:cNvCxnSpPr>
            <p:nvPr/>
          </p:nvCxnSpPr>
          <p:spPr bwMode="auto">
            <a:xfrm rot="-5400000">
              <a:off x="1376" y="2506"/>
              <a:ext cx="581" cy="861"/>
            </a:xfrm>
            <a:prstGeom prst="bentConnector3">
              <a:avLst>
                <a:gd name="adj1" fmla="val 710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8" name="AutoShape 23"/>
            <p:cNvCxnSpPr>
              <a:cxnSpLocks noChangeShapeType="1"/>
              <a:stCxn id="20485" idx="0"/>
              <a:endCxn id="20517" idx="2"/>
            </p:cNvCxnSpPr>
            <p:nvPr/>
          </p:nvCxnSpPr>
          <p:spPr bwMode="auto">
            <a:xfrm rot="-5400000">
              <a:off x="1735" y="2624"/>
              <a:ext cx="571" cy="615"/>
            </a:xfrm>
            <a:prstGeom prst="bentConnector3">
              <a:avLst>
                <a:gd name="adj1" fmla="val 4991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9" name="AutoShape 24"/>
            <p:cNvCxnSpPr>
              <a:cxnSpLocks noChangeShapeType="1"/>
              <a:stCxn id="20486" idx="0"/>
              <a:endCxn id="20518" idx="2"/>
            </p:cNvCxnSpPr>
            <p:nvPr/>
          </p:nvCxnSpPr>
          <p:spPr bwMode="auto">
            <a:xfrm rot="-5400000">
              <a:off x="2088" y="2748"/>
              <a:ext cx="573" cy="370"/>
            </a:xfrm>
            <a:prstGeom prst="bentConnector3">
              <a:avLst>
                <a:gd name="adj1" fmla="val 3141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0" name="AutoShape 25"/>
            <p:cNvCxnSpPr>
              <a:cxnSpLocks noChangeShapeType="1"/>
              <a:stCxn id="20487" idx="0"/>
              <a:endCxn id="20519" idx="2"/>
            </p:cNvCxnSpPr>
            <p:nvPr/>
          </p:nvCxnSpPr>
          <p:spPr bwMode="auto">
            <a:xfrm rot="-5400000">
              <a:off x="2443" y="2870"/>
              <a:ext cx="574" cy="12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1" name="AutoShape 26"/>
            <p:cNvCxnSpPr>
              <a:cxnSpLocks noChangeShapeType="1"/>
              <a:stCxn id="20488" idx="0"/>
              <a:endCxn id="20520" idx="2"/>
            </p:cNvCxnSpPr>
            <p:nvPr/>
          </p:nvCxnSpPr>
          <p:spPr bwMode="auto">
            <a:xfrm rot="5400000" flipH="1">
              <a:off x="2796" y="2874"/>
              <a:ext cx="576" cy="12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2" name="AutoShape 27"/>
            <p:cNvCxnSpPr>
              <a:cxnSpLocks noChangeShapeType="1"/>
              <a:stCxn id="20489" idx="0"/>
              <a:endCxn id="20521" idx="2"/>
            </p:cNvCxnSpPr>
            <p:nvPr/>
          </p:nvCxnSpPr>
          <p:spPr bwMode="auto">
            <a:xfrm rot="5400000" flipH="1">
              <a:off x="3150" y="2752"/>
              <a:ext cx="577" cy="365"/>
            </a:xfrm>
            <a:prstGeom prst="bentConnector3">
              <a:avLst>
                <a:gd name="adj1" fmla="val 329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3" name="AutoShape 28"/>
            <p:cNvCxnSpPr>
              <a:cxnSpLocks noChangeShapeType="1"/>
              <a:stCxn id="20490" idx="0"/>
              <a:endCxn id="20522" idx="2"/>
            </p:cNvCxnSpPr>
            <p:nvPr/>
          </p:nvCxnSpPr>
          <p:spPr bwMode="auto">
            <a:xfrm rot="5400000" flipH="1">
              <a:off x="3503" y="2631"/>
              <a:ext cx="579" cy="610"/>
            </a:xfrm>
            <a:prstGeom prst="bentConnector3">
              <a:avLst>
                <a:gd name="adj1" fmla="val 4991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4" name="AutoShape 29"/>
            <p:cNvCxnSpPr>
              <a:cxnSpLocks noChangeShapeType="1"/>
              <a:stCxn id="20491" idx="0"/>
              <a:endCxn id="20523" idx="2"/>
            </p:cNvCxnSpPr>
            <p:nvPr/>
          </p:nvCxnSpPr>
          <p:spPr bwMode="auto">
            <a:xfrm rot="5400000" flipH="1">
              <a:off x="3858" y="2508"/>
              <a:ext cx="580" cy="856"/>
            </a:xfrm>
            <a:prstGeom prst="bentConnector3">
              <a:avLst>
                <a:gd name="adj1" fmla="val 698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6894" name="Group 30"/>
          <p:cNvGrpSpPr>
            <a:grpSpLocks/>
          </p:cNvGrpSpPr>
          <p:nvPr/>
        </p:nvGrpSpPr>
        <p:grpSpPr bwMode="auto">
          <a:xfrm>
            <a:off x="4027488" y="757238"/>
            <a:ext cx="1308100" cy="2138362"/>
            <a:chOff x="2463" y="563"/>
            <a:chExt cx="824" cy="1347"/>
          </a:xfrm>
        </p:grpSpPr>
        <p:sp>
          <p:nvSpPr>
            <p:cNvPr id="20504" name="computr1"/>
            <p:cNvSpPr>
              <a:spLocks noEditPoints="1" noChangeArrowheads="1"/>
            </p:cNvSpPr>
            <p:nvPr/>
          </p:nvSpPr>
          <p:spPr bwMode="auto">
            <a:xfrm>
              <a:off x="2463" y="563"/>
              <a:ext cx="824" cy="881"/>
            </a:xfrm>
            <a:custGeom>
              <a:avLst/>
              <a:gdLst>
                <a:gd name="T0" fmla="*/ 28 w 21600"/>
                <a:gd name="T1" fmla="*/ 0 h 21600"/>
                <a:gd name="T2" fmla="*/ 16 w 21600"/>
                <a:gd name="T3" fmla="*/ 0 h 21600"/>
                <a:gd name="T4" fmla="*/ 3 w 21600"/>
                <a:gd name="T5" fmla="*/ 0 h 21600"/>
                <a:gd name="T6" fmla="*/ 0 w 21600"/>
                <a:gd name="T7" fmla="*/ 26 h 21600"/>
                <a:gd name="T8" fmla="*/ 0 w 21600"/>
                <a:gd name="T9" fmla="*/ 36 h 21600"/>
                <a:gd name="T10" fmla="*/ 16 w 21600"/>
                <a:gd name="T11" fmla="*/ 36 h 21600"/>
                <a:gd name="T12" fmla="*/ 31 w 21600"/>
                <a:gd name="T13" fmla="*/ 36 h 21600"/>
                <a:gd name="T14" fmla="*/ 31 w 21600"/>
                <a:gd name="T15" fmla="*/ 26 h 21600"/>
                <a:gd name="T16" fmla="*/ 28 w 21600"/>
                <a:gd name="T17" fmla="*/ 23 h 21600"/>
                <a:gd name="T18" fmla="*/ 3 w 21600"/>
                <a:gd name="T19" fmla="*/ 23 h 21600"/>
                <a:gd name="T20" fmla="*/ 3 w 21600"/>
                <a:gd name="T21" fmla="*/ 11 h 21600"/>
                <a:gd name="T22" fmla="*/ 28 w 21600"/>
                <a:gd name="T23" fmla="*/ 11 h 21600"/>
                <a:gd name="T24" fmla="*/ 0 w 21600"/>
                <a:gd name="T25" fmla="*/ 31 h 21600"/>
                <a:gd name="T26" fmla="*/ 31 w 21600"/>
                <a:gd name="T27" fmla="*/ 31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8 w 21600"/>
                <a:gd name="T43" fmla="*/ 2550 h 21600"/>
                <a:gd name="T44" fmla="*/ 16750 w 21600"/>
                <a:gd name="T45" fmla="*/ 11156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AutoShape 32"/>
            <p:cNvSpPr>
              <a:spLocks noChangeArrowheads="1"/>
            </p:cNvSpPr>
            <p:nvPr/>
          </p:nvSpPr>
          <p:spPr bwMode="auto">
            <a:xfrm>
              <a:off x="2726" y="1440"/>
              <a:ext cx="334" cy="470"/>
            </a:xfrm>
            <a:prstGeom prst="upDownArrow">
              <a:avLst>
                <a:gd name="adj1" fmla="val 50000"/>
                <a:gd name="adj2" fmla="val 281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1" lang="zh-CN" altLang="en-US" sz="2000" b="1" u="none" baseline="0">
                <a:latin typeface="Helvetica" pitchFamily="34" charset="0"/>
                <a:ea typeface="宋体" pitchFamily="2" charset="-122"/>
              </a:endParaRPr>
            </a:p>
          </p:txBody>
        </p:sp>
      </p:grpSp>
      <p:sp>
        <p:nvSpPr>
          <p:cNvPr id="676897" name="Text Box 33"/>
          <p:cNvSpPr txBox="1">
            <a:spLocks noChangeArrowheads="1"/>
          </p:cNvSpPr>
          <p:nvPr/>
        </p:nvSpPr>
        <p:spPr bwMode="auto">
          <a:xfrm>
            <a:off x="4939179" y="2276475"/>
            <a:ext cx="18405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u="none" baseline="0" dirty="0">
                <a:latin typeface="Helvetica" pitchFamily="34" charset="0"/>
                <a:ea typeface="宋体" pitchFamily="2" charset="-122"/>
              </a:rPr>
              <a:t>Bus width?</a:t>
            </a:r>
            <a:endParaRPr kumimoji="1" lang="zh-CN" altLang="en-US" sz="2400" b="1" u="none" baseline="0" dirty="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676898" name="Text Box 34"/>
          <p:cNvSpPr txBox="1">
            <a:spLocks noChangeArrowheads="1"/>
          </p:cNvSpPr>
          <p:nvPr/>
        </p:nvSpPr>
        <p:spPr bwMode="auto">
          <a:xfrm>
            <a:off x="4535488" y="22764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u="none" baseline="0">
                <a:latin typeface="Helvetica" pitchFamily="34" charset="0"/>
                <a:ea typeface="宋体" pitchFamily="2" charset="-122"/>
              </a:rPr>
              <a:t>？</a:t>
            </a:r>
          </a:p>
        </p:txBody>
      </p:sp>
      <p:sp>
        <p:nvSpPr>
          <p:cNvPr id="20496" name="Text Box 35"/>
          <p:cNvSpPr txBox="1">
            <a:spLocks noChangeArrowheads="1"/>
          </p:cNvSpPr>
          <p:nvPr/>
        </p:nvSpPr>
        <p:spPr bwMode="auto">
          <a:xfrm>
            <a:off x="1784350" y="55784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20497" name="Text Box 36"/>
          <p:cNvSpPr txBox="1">
            <a:spLocks noChangeArrowheads="1"/>
          </p:cNvSpPr>
          <p:nvPr/>
        </p:nvSpPr>
        <p:spPr bwMode="auto">
          <a:xfrm>
            <a:off x="2541588" y="55784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20498" name="Text Box 37"/>
          <p:cNvSpPr txBox="1">
            <a:spLocks noChangeArrowheads="1"/>
          </p:cNvSpPr>
          <p:nvPr/>
        </p:nvSpPr>
        <p:spPr bwMode="auto">
          <a:xfrm>
            <a:off x="3300413" y="55784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20499" name="Text Box 38"/>
          <p:cNvSpPr txBox="1">
            <a:spLocks noChangeArrowheads="1"/>
          </p:cNvSpPr>
          <p:nvPr/>
        </p:nvSpPr>
        <p:spPr bwMode="auto">
          <a:xfrm>
            <a:off x="4057650" y="55784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20500" name="Text Box 39"/>
          <p:cNvSpPr txBox="1">
            <a:spLocks noChangeArrowheads="1"/>
          </p:cNvSpPr>
          <p:nvPr/>
        </p:nvSpPr>
        <p:spPr bwMode="auto">
          <a:xfrm>
            <a:off x="4816475" y="55784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20501" name="Text Box 40"/>
          <p:cNvSpPr txBox="1">
            <a:spLocks noChangeArrowheads="1"/>
          </p:cNvSpPr>
          <p:nvPr/>
        </p:nvSpPr>
        <p:spPr bwMode="auto">
          <a:xfrm>
            <a:off x="5573713" y="55784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20502" name="Text Box 41"/>
          <p:cNvSpPr txBox="1">
            <a:spLocks noChangeArrowheads="1"/>
          </p:cNvSpPr>
          <p:nvPr/>
        </p:nvSpPr>
        <p:spPr bwMode="auto">
          <a:xfrm>
            <a:off x="6332538" y="55784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20503" name="Text Box 42"/>
          <p:cNvSpPr txBox="1">
            <a:spLocks noChangeArrowheads="1"/>
          </p:cNvSpPr>
          <p:nvPr/>
        </p:nvSpPr>
        <p:spPr bwMode="auto">
          <a:xfrm>
            <a:off x="7091363" y="55784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20754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6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6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6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97" grpId="0"/>
      <p:bldP spid="6768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4    </a:t>
            </a:r>
            <a:fld id="{2F6EFB9F-EED3-4872-B588-AE4B2E6189BE}" type="slidenum">
              <a:rPr lang="en-US" altLang="zh-CN" sz="1600" u="none" baseline="0" smtClean="0"/>
              <a:pPr/>
              <a:t>9</a:t>
            </a:fld>
            <a:endParaRPr lang="en-US" altLang="zh-CN" sz="1600" u="none" baseline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Decoder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677891" name="Group 3"/>
          <p:cNvGraphicFramePr>
            <a:graphicFrameLocks noGrp="1"/>
          </p:cNvGraphicFramePr>
          <p:nvPr/>
        </p:nvGraphicFramePr>
        <p:xfrm>
          <a:off x="1466850" y="1401763"/>
          <a:ext cx="6523038" cy="4664079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4544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sng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sng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8898</TotalTime>
  <Words>3579</Words>
  <Application>Microsoft Office PowerPoint</Application>
  <PresentationFormat>全屏显示(4:3)</PresentationFormat>
  <Paragraphs>1075</Paragraphs>
  <Slides>47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9" baseType="lpstr">
      <vt:lpstr>MathematicalPi 1</vt:lpstr>
      <vt:lpstr>SWISS</vt:lpstr>
      <vt:lpstr>TimesTen</vt:lpstr>
      <vt:lpstr>Arial</vt:lpstr>
      <vt:lpstr>Calibri</vt:lpstr>
      <vt:lpstr>Helvetica</vt:lpstr>
      <vt:lpstr>Symbol</vt:lpstr>
      <vt:lpstr>Times New Roman</vt:lpstr>
      <vt:lpstr>Wingdings</vt:lpstr>
      <vt:lpstr>Default Design</vt:lpstr>
      <vt:lpstr>Imaging.Document</vt:lpstr>
      <vt:lpstr>Document</vt:lpstr>
      <vt:lpstr>PowerPoint 演示文稿</vt:lpstr>
      <vt:lpstr>Overview</vt:lpstr>
      <vt:lpstr>Functions and Functional Blocks</vt:lpstr>
      <vt:lpstr>Rudimentary Logic Functions</vt:lpstr>
      <vt:lpstr>Multiple-bit Rudimentary Functions</vt:lpstr>
      <vt:lpstr>Enabling Function</vt:lpstr>
      <vt:lpstr>Decoding </vt:lpstr>
      <vt:lpstr>Decoder</vt:lpstr>
      <vt:lpstr>Decoder</vt:lpstr>
      <vt:lpstr>Decoder Examples</vt:lpstr>
      <vt:lpstr>Decoder Expansion</vt:lpstr>
      <vt:lpstr>Decoder Expansion - Example  1</vt:lpstr>
      <vt:lpstr>Decoder Expansion - Example 1</vt:lpstr>
      <vt:lpstr>Decoder Expansion - Example 2</vt:lpstr>
      <vt:lpstr>Decoder with Enable</vt:lpstr>
      <vt:lpstr>Combinational Logic Implementation - Decoder and OR Gates</vt:lpstr>
      <vt:lpstr>Decoder and OR Gates Example</vt:lpstr>
      <vt:lpstr>Decoder and OR Gates Example</vt:lpstr>
      <vt:lpstr>BCD-to-Segment Decoder</vt:lpstr>
      <vt:lpstr>Seven-Segment Displayer</vt:lpstr>
      <vt:lpstr>BCD-to-Segment Decoder (Cont.)</vt:lpstr>
      <vt:lpstr>Encoding</vt:lpstr>
      <vt:lpstr>Encoder</vt:lpstr>
      <vt:lpstr>Encoder Example</vt:lpstr>
      <vt:lpstr>Encoder Example (continued)</vt:lpstr>
      <vt:lpstr>Priority Encoder</vt:lpstr>
      <vt:lpstr>Priority Encoder Example</vt:lpstr>
      <vt:lpstr>Priority Encoder Example (continued) </vt:lpstr>
      <vt:lpstr>Selecting</vt:lpstr>
      <vt:lpstr>Multiplexers</vt:lpstr>
      <vt:lpstr>2-to-1-Line Multiplexer</vt:lpstr>
      <vt:lpstr>2-to-1-Line Multiplexer (continued)</vt:lpstr>
      <vt:lpstr>Example: 4-to-1-line Multiplexer</vt:lpstr>
      <vt:lpstr>Example: 64-to-1-line Multiplexer</vt:lpstr>
      <vt:lpstr>Multiplexer Width Expansion</vt:lpstr>
      <vt:lpstr>Other Selection Implementations</vt:lpstr>
      <vt:lpstr>Other Selection Implementations</vt:lpstr>
      <vt:lpstr>Combinational Logic Implementation - Multiplexer Approach 1</vt:lpstr>
      <vt:lpstr>Example:  Gray to Binary Code </vt:lpstr>
      <vt:lpstr>Gray to Binary (continued)</vt:lpstr>
      <vt:lpstr>Gray to Binary (continued)</vt:lpstr>
      <vt:lpstr>Combinational Logic Implementation - Multiplexer Approach 2</vt:lpstr>
      <vt:lpstr>Example:  Gray to Binary Code </vt:lpstr>
      <vt:lpstr>Gray to Binary (continued)</vt:lpstr>
      <vt:lpstr>Gray to Binary (continued)</vt:lpstr>
      <vt:lpstr>Combinational Logic Implementation - Multiplexer Approach 2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Kaminski &amp; Kime</dc:creator>
  <dc:description>Fall 2001 Draft</dc:description>
  <cp:lastModifiedBy>02 Proton</cp:lastModifiedBy>
  <cp:revision>414</cp:revision>
  <cp:lastPrinted>1999-06-21T13:11:14Z</cp:lastPrinted>
  <dcterms:created xsi:type="dcterms:W3CDTF">1999-02-14T20:48:18Z</dcterms:created>
  <dcterms:modified xsi:type="dcterms:W3CDTF">2023-10-19T05:48:10Z</dcterms:modified>
</cp:coreProperties>
</file>