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8" r:id="rId4"/>
    <p:sldId id="268" r:id="rId5"/>
    <p:sldId id="259" r:id="rId6"/>
    <p:sldId id="257" r:id="rId7"/>
    <p:sldId id="260" r:id="rId8"/>
    <p:sldId id="270" r:id="rId9"/>
    <p:sldId id="271" r:id="rId10"/>
    <p:sldId id="261" r:id="rId11"/>
    <p:sldId id="269" r:id="rId12"/>
    <p:sldId id="281" r:id="rId13"/>
    <p:sldId id="272" r:id="rId14"/>
    <p:sldId id="263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64" r:id="rId23"/>
    <p:sldId id="265" r:id="rId24"/>
    <p:sldId id="275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271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559D-7C5C-44E9-A89E-250C5D437C5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4C3D-5CF2-400D-97AC-A77B6F40F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shows 14 bipolar </a:t>
            </a:r>
            <a:r>
              <a:rPr lang="en-AU" dirty="0" err="1"/>
              <a:t>rereferenced</a:t>
            </a:r>
            <a:r>
              <a:rPr lang="en-AU" dirty="0"/>
              <a:t> channels (the most peripheral was discarded, but it hasn’t been discarded in this analysis)</a:t>
            </a:r>
          </a:p>
          <a:p>
            <a:endParaRPr lang="en-AU" dirty="0"/>
          </a:p>
          <a:p>
            <a:r>
              <a:rPr lang="en-AU" dirty="0"/>
              <a:t>Recorded at 25kHz, </a:t>
            </a:r>
            <a:r>
              <a:rPr lang="en-AU" dirty="0" err="1"/>
              <a:t>downsampled</a:t>
            </a:r>
            <a:r>
              <a:rPr lang="en-AU" dirty="0"/>
              <a:t> to 1kHz</a:t>
            </a:r>
          </a:p>
          <a:p>
            <a:endParaRPr lang="en-AU" dirty="0"/>
          </a:p>
          <a:p>
            <a:r>
              <a:rPr lang="en-AU" dirty="0"/>
              <a:t>Air puff is ~180s after onset of isoflurane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02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If phi-3 and phi-star are equivalent, then we may wish to use phi-star over phi-3 given its more practical compute time (under Gaussian assumption)</a:t>
            </a:r>
          </a:p>
          <a:p>
            <a:endParaRPr lang="en-AU" dirty="0"/>
          </a:p>
          <a:p>
            <a:r>
              <a:rPr lang="en-AU" dirty="0"/>
              <a:t>If atomic approximates MIP, then do we really need to find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8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Same fly as shown for air vs </a:t>
            </a:r>
            <a:r>
              <a:rPr lang="en-AU" dirty="0" err="1"/>
              <a:t>iso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Phi-star and phi-3 values are averaged across trials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Each point is a channel set (so there are more points for 4 channels)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Blue circles are 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Red crosses are </a:t>
            </a:r>
            <a:r>
              <a:rPr lang="en-AU" dirty="0" err="1"/>
              <a:t>iso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65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All flies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RGB = tau 4, 8, 16,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06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Each trial, number of possible matches = 2250 * (number of sets which have a phi-star bipartition)</a:t>
            </a:r>
          </a:p>
          <a:p>
            <a:r>
              <a:rPr lang="en-AU" dirty="0"/>
              <a:t>Each trial, number of actual matches = sum of (occurrences of matching </a:t>
            </a:r>
            <a:r>
              <a:rPr lang="en-AU" dirty="0" err="1"/>
              <a:t>mips</a:t>
            </a:r>
            <a:r>
              <a:rPr lang="en-AU" dirty="0"/>
              <a:t>) across sets</a:t>
            </a:r>
          </a:p>
          <a:p>
            <a:endParaRPr lang="en-AU" dirty="0"/>
          </a:p>
          <a:p>
            <a:r>
              <a:rPr lang="en-AU" dirty="0"/>
              <a:t>Dotted line is chance level</a:t>
            </a:r>
          </a:p>
          <a:p>
            <a:endParaRPr lang="en-AU" dirty="0"/>
          </a:p>
          <a:p>
            <a:r>
              <a:rPr lang="en-AU" dirty="0"/>
              <a:t>Take only trials whose phi-* MIP is a bipartition</a:t>
            </a:r>
          </a:p>
          <a:p>
            <a:endParaRPr lang="en-AU" dirty="0"/>
          </a:p>
          <a:p>
            <a:r>
              <a:rPr lang="en-AU" dirty="0"/>
              <a:t>Chances: 3/9, 7/42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9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DAI-0 = air</a:t>
            </a:r>
          </a:p>
          <a:p>
            <a:r>
              <a:rPr lang="en-AU" dirty="0"/>
              <a:t>DAI-0.6 = </a:t>
            </a:r>
            <a:r>
              <a:rPr lang="en-AU" dirty="0" err="1"/>
              <a:t>iso</a:t>
            </a:r>
            <a:endParaRPr lang="en-AU" dirty="0"/>
          </a:p>
          <a:p>
            <a:endParaRPr lang="en-AU" dirty="0"/>
          </a:p>
          <a:p>
            <a:r>
              <a:rPr lang="en-AU" dirty="0"/>
              <a:t>C-&gt;p cut gives the smallest phi difference : assuming c-&gt;p is feedback, then cutting feedback changes the system the least, so feedback is less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85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DAI-0 = air</a:t>
            </a:r>
          </a:p>
          <a:p>
            <a:r>
              <a:rPr lang="en-AU" dirty="0"/>
              <a:t>DAI-0.6 = </a:t>
            </a:r>
            <a:r>
              <a:rPr lang="en-AU" dirty="0" err="1"/>
              <a:t>iso</a:t>
            </a:r>
            <a:endParaRPr lang="en-AU" dirty="0"/>
          </a:p>
          <a:p>
            <a:endParaRPr lang="en-AU" dirty="0"/>
          </a:p>
          <a:p>
            <a:r>
              <a:rPr lang="en-AU" dirty="0"/>
              <a:t>C-&gt;p cut gives the smallest phi difference : assuming c-&gt;p is feedback, then cutting feedback changes the system the least, so feedback is less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361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Averaged</a:t>
            </a:r>
          </a:p>
          <a:p>
            <a:endParaRPr lang="en-AU" dirty="0"/>
          </a:p>
          <a:p>
            <a:r>
              <a:rPr lang="en-AU" dirty="0"/>
              <a:t>Seems to be chance level</a:t>
            </a:r>
          </a:p>
          <a:p>
            <a:endParaRPr lang="en-AU" dirty="0"/>
          </a:p>
          <a:p>
            <a:r>
              <a:rPr lang="en-AU" dirty="0"/>
              <a:t>Limitation: low frequencies were 1-10Hz, which would correspond(?) to down to 0.1s (100ms) – maybe 16ms is not sufficient to capture the same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37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Per set basis gives sample independence, but more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08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5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Phi-3 calculated with </a:t>
            </a:r>
            <a:r>
              <a:rPr lang="en-AU" dirty="0" err="1"/>
              <a:t>pyphi</a:t>
            </a:r>
            <a:endParaRPr lang="en-AU" dirty="0"/>
          </a:p>
          <a:p>
            <a:endParaRPr lang="en-AU" dirty="0"/>
          </a:p>
          <a:p>
            <a:r>
              <a:rPr lang="en-AU" dirty="0"/>
              <a:t>Phi-star calculated using </a:t>
            </a:r>
            <a:r>
              <a:rPr lang="en-AU" dirty="0" err="1"/>
              <a:t>Haun’s</a:t>
            </a:r>
            <a:r>
              <a:rPr lang="en-AU" dirty="0"/>
              <a:t> functions</a:t>
            </a:r>
          </a:p>
          <a:p>
            <a:endParaRPr lang="en-AU" dirty="0"/>
          </a:p>
          <a:p>
            <a:r>
              <a:rPr lang="en-AU" dirty="0"/>
              <a:t>Choice of discretisation method seems arbitrary</a:t>
            </a:r>
          </a:p>
          <a:p>
            <a:endParaRPr lang="en-AU" dirty="0"/>
          </a:p>
          <a:p>
            <a:r>
              <a:rPr lang="en-AU" dirty="0"/>
              <a:t>Repeat tests for each parameter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35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Questions are:</a:t>
            </a:r>
          </a:p>
          <a:p>
            <a:r>
              <a:rPr lang="en-AU" dirty="0"/>
              <a:t>Does phi behave as we expect it to (i.e. is it lower under anaesthesia?)</a:t>
            </a:r>
          </a:p>
          <a:p>
            <a:r>
              <a:rPr lang="en-AU" dirty="0"/>
              <a:t>Is phi-3 approximated by phi-star, and (if so) is phi-star approximated by phi-star via atomic partitioning?</a:t>
            </a:r>
          </a:p>
          <a:p>
            <a:r>
              <a:rPr lang="en-AU" dirty="0"/>
              <a:t>Is the low GC finding of decreased feedback under anaesthesia represented by feedback cuts in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79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Results for 1 fly, at tau = 4ms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34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FDR correction q=0.1</a:t>
            </a:r>
          </a:p>
          <a:p>
            <a:endParaRPr lang="en-AU" dirty="0"/>
          </a:p>
          <a:p>
            <a:r>
              <a:rPr lang="en-AU" dirty="0"/>
              <a:t>Mean results across 13 flies, black lines indicate standard error of 13 flies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1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Symmetry means past-present can be treated as present-future (phi-star doesn’t take into account both past and future at one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7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Normalisation factor seems to be number of groups in partition * minimum past entropy of the groups</a:t>
            </a:r>
          </a:p>
          <a:p>
            <a:endParaRPr lang="en-AU" dirty="0"/>
          </a:p>
          <a:p>
            <a:r>
              <a:rPr lang="en-AU" dirty="0"/>
              <a:t>Will go into partitioning (i.e. the MIP) later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1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Phi-star values for each channel set</a:t>
            </a:r>
          </a:p>
          <a:p>
            <a:endParaRPr lang="en-AU" dirty="0"/>
          </a:p>
          <a:p>
            <a:r>
              <a:rPr lang="en-AU" dirty="0"/>
              <a:t>Mean + stderr across flies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4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C3F3-D331-4AAA-BE08-97B7818B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5D0F-B72C-4842-8ED8-2D834E63E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BFD9-0F90-4521-9EBF-D7AD1CF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D019-A04F-4BEB-A0D5-2D6D703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22E-4770-44D3-9497-B69E0F1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7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E2D-EF8A-4E9B-A3E7-43195DF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AB09-99E6-479E-B44C-D1D571E4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24A5-25F9-4CAE-9DC2-A56C3A8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F820-74D5-41E9-9BB8-AC81DA73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645F-A937-43BB-8B66-958C91AE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64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7FD02-0435-43A5-B6FC-27CB68C5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53EF-81EB-41A2-9A2F-81865338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1CB9-CF00-4111-9CE3-FB49A4C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FCCD-A254-41C5-A43C-3CF62B09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BCD8-8D05-4274-B860-03DB27C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888E-B38A-406F-AA36-1ADAFDA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1E85-A009-4C02-BA0B-CE7BB17E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051F-FC92-4A6D-8F56-D0BC9012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AB30-29BD-4ADF-8FDB-733285CC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828-D5C4-4825-BCCD-98C4B19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0F2D-7869-4943-9BCB-9655E237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32AE-D97F-4010-8271-9DA3AB3A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70C6-D4B6-4A2A-9099-4160C47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09AF-E4F4-4EC3-9E58-B16DA114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B23A-317E-4F45-9071-6F07BBDD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4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325-291F-4FA0-82AF-320A046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7C2-BB9D-4AAF-B828-3F10F7E3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C1FE-4CAE-4749-B91A-D0AEE49D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A74F-B89F-44EE-B4FF-F4E7C00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89B0C-A533-491D-AB8D-125D3A18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6D81-EB68-48B7-84F2-64D2367C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6B73-127B-4CA5-9B64-CA336502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B1F-EE4E-4531-B536-BEC0281F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22F9-AA8B-47F5-87FE-D2B6E0C2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D738-B36B-4678-8B15-D50189A2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6319-E717-4631-99E1-566E7308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29F1-E240-4F9D-8ED5-7096794F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A4925-7629-43AA-8C0D-6E09E018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9D230-09F4-45B9-9738-E0C26FD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A39-170D-4424-A455-0A680F8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000E-4849-4DD8-B081-F3E37A0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B023-E0DD-42CA-B8AC-9AF2A386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4133-C0D2-4C75-8E23-2A423752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9E00F-A954-4BF1-9F81-739523E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9B9C3-F961-43FB-AA55-97D075D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355D-7B84-418B-B26B-795442B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5B81-F430-48A9-8C41-E0824DC9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E23-FBA5-4278-B949-EE4F8152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A298-95F8-450F-996F-CC45868E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0484-456D-4696-8E10-14F035BB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4652-B9C2-488D-96D9-596B0DE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4E81-90BD-4718-BCD5-E0C53F4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4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CAD5-3412-41BE-8247-FAE215D2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B8F8A-A22B-45F0-9EFF-D40C09AC5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4D36-3B12-4733-873E-81D3D784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84A2-F028-49DC-A3F5-AB5611A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99F6-0F1B-49A4-9304-CEACCB5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55340-A9DE-4235-9ADD-90E61FB9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2AFD7-226B-4247-811F-0DFD8DAC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2A1-8D25-46CA-BDCD-FA4A8A41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5ACF-0552-4E01-9EAB-05DE1E34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CBCA-83DC-4E62-B764-82579FBB4446}" type="datetimeFigureOut">
              <a:rPr lang="en-AU" smtClean="0"/>
              <a:t>7/07/2017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472A-43B1-4D7B-AC51-A93D1600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8807-75CC-4E2C-9E7D-BE4C1FE1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3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6D98-3802-40AC-8F2D-5ED45678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Investigating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38C3-3B04-4369-BB2C-429836AEC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Angus Leung</a:t>
            </a:r>
          </a:p>
          <a:p>
            <a:r>
              <a:rPr lang="en-AU" dirty="0"/>
              <a:t>2017-07-05</a:t>
            </a:r>
          </a:p>
        </p:txBody>
      </p:sp>
    </p:spTree>
    <p:extLst>
      <p:ext uri="{BB962C8B-B14F-4D97-AF65-F5344CB8AC3E}">
        <p14:creationId xmlns:p14="http://schemas.microsoft.com/office/powerpoint/2010/main" val="180268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838-6E7B-4C25-8BE4-FD42D55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2: Comparison of </a:t>
            </a:r>
            <a:r>
              <a:rPr lang="el-GR" dirty="0"/>
              <a:t>Φ</a:t>
            </a:r>
            <a:r>
              <a:rPr lang="en-AU" dirty="0"/>
              <a:t>* to </a:t>
            </a:r>
            <a:r>
              <a:rPr lang="el-GR" dirty="0"/>
              <a:t>Φ</a:t>
            </a:r>
            <a:r>
              <a:rPr lang="en-AU" baseline="300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E381-D1E4-4E29-A128-D80FDBA8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computation is resource intensive</a:t>
            </a:r>
          </a:p>
          <a:p>
            <a:r>
              <a:rPr lang="el-GR" dirty="0"/>
              <a:t>Φ</a:t>
            </a:r>
            <a:r>
              <a:rPr lang="en-AU" dirty="0"/>
              <a:t>* allows for faster computation (given the assumption that the probability distribution of neural states is Gaussian)</a:t>
            </a:r>
          </a:p>
          <a:p>
            <a:endParaRPr lang="en-AU" dirty="0"/>
          </a:p>
          <a:p>
            <a:r>
              <a:rPr lang="el-GR" dirty="0"/>
              <a:t>Φ</a:t>
            </a:r>
            <a:r>
              <a:rPr lang="en-AU" dirty="0"/>
              <a:t>* based on IIT 2.0</a:t>
            </a:r>
          </a:p>
          <a:p>
            <a:r>
              <a:rPr lang="en-AU" dirty="0"/>
              <a:t>Slight differences between IIT 2.0 and IIT 3.0</a:t>
            </a:r>
          </a:p>
          <a:p>
            <a:pPr lvl="1"/>
            <a:r>
              <a:rPr lang="en-AU" dirty="0"/>
              <a:t>IIT 2.0 assesses how a state constrains a system’s past; IIT 3.0 assesses also how it constrains the future (more complex)</a:t>
            </a:r>
          </a:p>
          <a:p>
            <a:pPr lvl="1"/>
            <a:r>
              <a:rPr lang="el-GR" dirty="0"/>
              <a:t>Φ</a:t>
            </a:r>
            <a:r>
              <a:rPr lang="en-AU" dirty="0"/>
              <a:t>*: symmetry between past-present and present-future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16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2A2-98C7-4842-822A-42A40D57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*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DEB-62A5-48B8-B4FD-35220ADC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Calculate covariance among channels for</a:t>
            </a:r>
          </a:p>
          <a:p>
            <a:pPr lvl="1"/>
            <a:r>
              <a:rPr lang="en-AU" dirty="0"/>
              <a:t>Past-past (present-present)</a:t>
            </a:r>
          </a:p>
          <a:p>
            <a:pPr lvl="1"/>
            <a:r>
              <a:rPr lang="en-AU" dirty="0"/>
              <a:t>Past-present (present-future)</a:t>
            </a:r>
          </a:p>
          <a:p>
            <a:pPr lvl="1"/>
            <a:r>
              <a:rPr lang="en-AU" dirty="0"/>
              <a:t>Present-present (future-future)</a:t>
            </a:r>
          </a:p>
          <a:p>
            <a:pPr lvl="1"/>
            <a:r>
              <a:rPr lang="en-AU" dirty="0"/>
              <a:t>Time lag determines which samples to consider as past/present</a:t>
            </a:r>
          </a:p>
          <a:p>
            <a:pPr lvl="1"/>
            <a:r>
              <a:rPr lang="en-AU" dirty="0"/>
              <a:t>E.g. for lag=4ms, samples 1:2246 give the past, and samples 4:2250 give the present</a:t>
            </a:r>
          </a:p>
          <a:p>
            <a:r>
              <a:rPr lang="el-GR" dirty="0"/>
              <a:t>Φ</a:t>
            </a:r>
            <a:r>
              <a:rPr lang="en-AU" dirty="0"/>
              <a:t>* toolbox – given a partitioning scheme, calculates </a:t>
            </a:r>
            <a:r>
              <a:rPr lang="el-GR" dirty="0"/>
              <a:t>Φ</a:t>
            </a:r>
            <a:r>
              <a:rPr lang="en-AU" dirty="0"/>
              <a:t>*</a:t>
            </a:r>
          </a:p>
          <a:p>
            <a:r>
              <a:rPr lang="el-GR" dirty="0"/>
              <a:t>Φ</a:t>
            </a:r>
            <a:r>
              <a:rPr lang="en-AU" dirty="0"/>
              <a:t>* = </a:t>
            </a:r>
            <a:r>
              <a:rPr lang="el-GR" dirty="0"/>
              <a:t>Φ</a:t>
            </a:r>
            <a:r>
              <a:rPr lang="en-AU" dirty="0"/>
              <a:t> of partition scheme with smallest normalised </a:t>
            </a:r>
            <a:r>
              <a:rPr lang="el-GR" dirty="0"/>
              <a:t>Φ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9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5EEAB-0D3B-466A-B4B2-DF4F26C8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66700"/>
            <a:ext cx="1218977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</a:t>
            </a:r>
            <a:r>
              <a:rPr lang="el-GR" dirty="0"/>
              <a:t>Φ</a:t>
            </a:r>
            <a:r>
              <a:rPr lang="en-AU" dirty="0"/>
              <a:t>* and </a:t>
            </a:r>
            <a:r>
              <a:rPr lang="el-GR" dirty="0"/>
              <a:t>Φ</a:t>
            </a:r>
            <a:r>
              <a:rPr lang="en-AU" baseline="300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F2EA-C985-4514-8872-CF5B090B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increase/decrease together?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Do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give the same MIPs?</a:t>
            </a:r>
          </a:p>
          <a:p>
            <a:pPr lvl="1"/>
            <a:r>
              <a:rPr lang="en-AU" dirty="0"/>
              <a:t>Is partitioning similar when ignoring directionality of </a:t>
            </a:r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cuts?</a:t>
            </a:r>
          </a:p>
        </p:txBody>
      </p:sp>
    </p:spTree>
    <p:extLst>
      <p:ext uri="{BB962C8B-B14F-4D97-AF65-F5344CB8AC3E}">
        <p14:creationId xmlns:p14="http://schemas.microsoft.com/office/powerpoint/2010/main" val="275866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54025"/>
            <a:ext cx="2933700" cy="6194564"/>
          </a:xfrm>
        </p:spPr>
        <p:txBody>
          <a:bodyPr>
            <a:normAutofit/>
          </a:bodyPr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-</a:t>
            </a:r>
            <a:r>
              <a:rPr lang="el-GR" dirty="0"/>
              <a:t>Φ</a:t>
            </a:r>
            <a:r>
              <a:rPr lang="en-AU" dirty="0"/>
              <a:t>* correlations for 1 fly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7A900-9316-4EF9-8EE6-F811D9AC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0"/>
            <a:ext cx="873136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17F53-1D91-4C96-93EF-2E61EA553199}"/>
              </a:ext>
            </a:extLst>
          </p:cNvPr>
          <p:cNvSpPr txBox="1"/>
          <p:nvPr/>
        </p:nvSpPr>
        <p:spPr>
          <a:xfrm>
            <a:off x="419100" y="591335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o: air</a:t>
            </a: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x: 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iso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3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-</a:t>
            </a:r>
            <a:r>
              <a:rPr lang="el-GR" dirty="0"/>
              <a:t>Φ</a:t>
            </a:r>
            <a:r>
              <a:rPr lang="en-AU" dirty="0"/>
              <a:t>* Correlations for each fly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5A10BF-9B79-437E-AF3A-EBFDBB3E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78718"/>
            <a:ext cx="12192000" cy="380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45CB6-F9E2-40C1-B3C0-AC7649102449}"/>
              </a:ext>
            </a:extLst>
          </p:cNvPr>
          <p:cNvSpPr txBox="1"/>
          <p:nvPr/>
        </p:nvSpPr>
        <p:spPr>
          <a:xfrm>
            <a:off x="533400" y="6350000"/>
            <a:ext cx="6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R: tau=4ms</a:t>
            </a:r>
            <a:r>
              <a:rPr lang="en-AU" dirty="0"/>
              <a:t>	</a:t>
            </a:r>
            <a:r>
              <a:rPr lang="en-AU" dirty="0">
                <a:solidFill>
                  <a:srgbClr val="00B050"/>
                </a:solidFill>
              </a:rPr>
              <a:t>G: tau=8ms</a:t>
            </a:r>
            <a:r>
              <a:rPr lang="en-AU" dirty="0"/>
              <a:t>	</a:t>
            </a:r>
            <a:r>
              <a:rPr lang="en-AU" dirty="0">
                <a:solidFill>
                  <a:srgbClr val="0070C0"/>
                </a:solidFill>
              </a:rPr>
              <a:t>B: tau=16ms</a:t>
            </a:r>
          </a:p>
        </p:txBody>
      </p:sp>
    </p:spTree>
    <p:extLst>
      <p:ext uri="{BB962C8B-B14F-4D97-AF65-F5344CB8AC3E}">
        <p14:creationId xmlns:p14="http://schemas.microsoft.com/office/powerpoint/2010/main" val="182666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5D1F-E865-462E-9107-9321FF5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MIP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283D-2962-49AC-9E85-B94FD673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Minimum Information Partition (MIP) is used to assess if a system is integrated (or decomposes into separate parts)</a:t>
            </a:r>
          </a:p>
          <a:p>
            <a:pPr lvl="1"/>
            <a:r>
              <a:rPr lang="en-AU" dirty="0"/>
              <a:t>To find the MIP, we cut the system into separate parts in all possible ways</a:t>
            </a:r>
          </a:p>
          <a:p>
            <a:pPr lvl="1"/>
            <a:r>
              <a:rPr lang="en-AU" dirty="0"/>
              <a:t>MIP is the partition scheme which gives the least </a:t>
            </a:r>
            <a:r>
              <a:rPr lang="el-GR" dirty="0"/>
              <a:t>Φ</a:t>
            </a:r>
            <a:endParaRPr lang="en-AU" dirty="0"/>
          </a:p>
          <a:p>
            <a:r>
              <a:rPr lang="el-GR" dirty="0"/>
              <a:t>Φ</a:t>
            </a:r>
            <a:r>
              <a:rPr lang="en-AU" dirty="0"/>
              <a:t>* MIPs are non-directional</a:t>
            </a:r>
          </a:p>
          <a:p>
            <a:pPr lvl="1"/>
            <a:r>
              <a:rPr lang="en-AU" dirty="0"/>
              <a:t>Cut connections leave partitions completely isolated</a:t>
            </a:r>
          </a:p>
          <a:p>
            <a:r>
              <a:rPr lang="el-GR" dirty="0"/>
              <a:t>Φ</a:t>
            </a:r>
            <a:r>
              <a:rPr lang="en-AU" baseline="30000" dirty="0"/>
              <a:t>3 </a:t>
            </a:r>
            <a:r>
              <a:rPr lang="en-AU" dirty="0"/>
              <a:t>MIPs are bipartitions from unidirectional cuts</a:t>
            </a:r>
          </a:p>
          <a:p>
            <a:pPr lvl="1"/>
            <a:r>
              <a:rPr lang="en-AU" dirty="0"/>
              <a:t>Directional: A-/-&gt;B is different to B-/-&gt;A</a:t>
            </a:r>
          </a:p>
          <a:p>
            <a:pPr lvl="1"/>
            <a:r>
              <a:rPr lang="en-AU" dirty="0"/>
              <a:t>Separated partitions can be considered appendages</a:t>
            </a:r>
          </a:p>
        </p:txBody>
      </p:sp>
    </p:spTree>
    <p:extLst>
      <p:ext uri="{BB962C8B-B14F-4D97-AF65-F5344CB8AC3E}">
        <p14:creationId xmlns:p14="http://schemas.microsoft.com/office/powerpoint/2010/main" val="82082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AAFE-9C66-4023-A90A-922AD583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MIP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6847-7147-436A-A41B-009F68FF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comparison, ignore directionality of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MIPs</a:t>
            </a:r>
          </a:p>
          <a:p>
            <a:endParaRPr lang="en-AU" dirty="0"/>
          </a:p>
          <a:p>
            <a:r>
              <a:rPr lang="en-AU" dirty="0"/>
              <a:t>For comparison, only consider </a:t>
            </a:r>
            <a:r>
              <a:rPr lang="el-GR" dirty="0"/>
              <a:t>Φ</a:t>
            </a:r>
            <a:r>
              <a:rPr lang="en-AU" dirty="0"/>
              <a:t>* MIPs which are bipartitions</a:t>
            </a:r>
          </a:p>
        </p:txBody>
      </p:sp>
    </p:spTree>
    <p:extLst>
      <p:ext uri="{BB962C8B-B14F-4D97-AF65-F5344CB8AC3E}">
        <p14:creationId xmlns:p14="http://schemas.microsoft.com/office/powerpoint/2010/main" val="244610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AD9-F9F4-4C7F-9FFF-3E3DA8D3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Portion of Samples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847BB0-1DD1-47AB-906F-17C733E7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679" y="1441966"/>
            <a:ext cx="10862641" cy="53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A5CA-6C0D-441F-9658-01D7721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Correlations after filtering for matching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1B79-5A7F-472E-A8EE-D2AEDEC8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Correlations might be stronger if MIPs match</a:t>
            </a:r>
          </a:p>
          <a:p>
            <a:endParaRPr lang="en-AU" dirty="0"/>
          </a:p>
          <a:p>
            <a:r>
              <a:rPr lang="en-AU" dirty="0"/>
              <a:t>Take only channel sets where </a:t>
            </a:r>
            <a:r>
              <a:rPr lang="el-GR" dirty="0"/>
              <a:t>Φ</a:t>
            </a:r>
            <a:r>
              <a:rPr lang="en-AU" dirty="0"/>
              <a:t>* and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MIPs are equivalent</a:t>
            </a:r>
          </a:p>
          <a:p>
            <a:endParaRPr lang="en-AU" dirty="0"/>
          </a:p>
          <a:p>
            <a:r>
              <a:rPr lang="en-AU" dirty="0"/>
              <a:t>‘Equivalent’ defined as 2*chance level</a:t>
            </a:r>
          </a:p>
          <a:p>
            <a:pPr lvl="1"/>
            <a:r>
              <a:rPr lang="en-AU" dirty="0"/>
              <a:t>i.e. average match portion across trials &gt; 2*chance</a:t>
            </a:r>
          </a:p>
        </p:txBody>
      </p:sp>
    </p:spTree>
    <p:extLst>
      <p:ext uri="{BB962C8B-B14F-4D97-AF65-F5344CB8AC3E}">
        <p14:creationId xmlns:p14="http://schemas.microsoft.com/office/powerpoint/2010/main" val="25799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3F29-D462-4EDC-8F5B-0E960C5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B4E4-7621-4B7E-859E-262ABBC6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Fly Data</a:t>
            </a:r>
          </a:p>
          <a:p>
            <a:r>
              <a:rPr lang="en-AU" dirty="0"/>
              <a:t>Phi Data</a:t>
            </a:r>
          </a:p>
          <a:p>
            <a:r>
              <a:rPr lang="en-AU" dirty="0"/>
              <a:t>3 investigations:</a:t>
            </a:r>
          </a:p>
          <a:p>
            <a:pPr lvl="1"/>
            <a:r>
              <a:rPr lang="en-AU" dirty="0"/>
              <a:t>Air vs isoflurane</a:t>
            </a:r>
          </a:p>
          <a:p>
            <a:pPr lvl="1"/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vs </a:t>
            </a:r>
            <a:r>
              <a:rPr lang="el-GR" dirty="0"/>
              <a:t>Φ</a:t>
            </a:r>
            <a:r>
              <a:rPr lang="en-AU" dirty="0"/>
              <a:t>*</a:t>
            </a:r>
          </a:p>
          <a:p>
            <a:pPr lvl="1"/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vs low frequency Granger Causality</a:t>
            </a:r>
          </a:p>
        </p:txBody>
      </p:sp>
    </p:spTree>
    <p:extLst>
      <p:ext uri="{BB962C8B-B14F-4D97-AF65-F5344CB8AC3E}">
        <p14:creationId xmlns:p14="http://schemas.microsoft.com/office/powerpoint/2010/main" val="167707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4BA219-0D05-4FF7-8B20-5E457E54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0"/>
            <a:ext cx="5765800" cy="68605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F6AB55-1439-4418-9BE1-5FA2DB8C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1325"/>
            <a:ext cx="2933700" cy="6194564"/>
          </a:xfrm>
        </p:spPr>
        <p:txBody>
          <a:bodyPr>
            <a:normAutofit/>
          </a:bodyPr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-</a:t>
            </a:r>
            <a:r>
              <a:rPr lang="el-GR" dirty="0"/>
              <a:t>Φ</a:t>
            </a:r>
            <a:r>
              <a:rPr lang="en-AU" dirty="0"/>
              <a:t>* correlations for 1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52A8D-031F-422A-A4B3-9E25656316CA}"/>
              </a:ext>
            </a:extLst>
          </p:cNvPr>
          <p:cNvSpPr txBox="1"/>
          <p:nvPr/>
        </p:nvSpPr>
        <p:spPr>
          <a:xfrm>
            <a:off x="419100" y="591335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o: air</a:t>
            </a: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x: 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iso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2C61-4F5A-4F8E-BEE5-634EF236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Correlations for each fly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2F593-B257-4757-9A86-E2F38BBF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9254" y="1690688"/>
            <a:ext cx="7872146" cy="455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1FA62-0FA9-4EE3-BCAB-936AD3995069}"/>
              </a:ext>
            </a:extLst>
          </p:cNvPr>
          <p:cNvSpPr txBox="1"/>
          <p:nvPr/>
        </p:nvSpPr>
        <p:spPr>
          <a:xfrm>
            <a:off x="533400" y="6350000"/>
            <a:ext cx="6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R: tau=4ms</a:t>
            </a:r>
            <a:r>
              <a:rPr lang="en-AU" dirty="0"/>
              <a:t>	</a:t>
            </a:r>
            <a:r>
              <a:rPr lang="en-AU" dirty="0">
                <a:solidFill>
                  <a:srgbClr val="00B050"/>
                </a:solidFill>
              </a:rPr>
              <a:t>G: tau=8ms</a:t>
            </a:r>
            <a:r>
              <a:rPr lang="en-AU" dirty="0"/>
              <a:t>	</a:t>
            </a:r>
            <a:r>
              <a:rPr lang="en-AU" dirty="0">
                <a:solidFill>
                  <a:srgbClr val="0070C0"/>
                </a:solidFill>
              </a:rPr>
              <a:t>B: tau=16ms</a:t>
            </a:r>
          </a:p>
        </p:txBody>
      </p:sp>
    </p:spTree>
    <p:extLst>
      <p:ext uri="{BB962C8B-B14F-4D97-AF65-F5344CB8AC3E}">
        <p14:creationId xmlns:p14="http://schemas.microsoft.com/office/powerpoint/2010/main" val="79493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411D-CB9A-4388-B41A-2C66A64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3: Comparison with low frequency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1E4-2100-4055-AAD8-CC97BA5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r>
              <a:rPr lang="en-AU" dirty="0"/>
              <a:t>Past finding on same dataset using Granger Causality:</a:t>
            </a:r>
          </a:p>
          <a:p>
            <a:pPr lvl="1"/>
            <a:r>
              <a:rPr lang="en-AU" dirty="0"/>
              <a:t>Feedback reduced under anaesthesia, for low frequencies</a:t>
            </a:r>
          </a:p>
          <a:p>
            <a:pPr lvl="1"/>
            <a:r>
              <a:rPr lang="en-AU" dirty="0"/>
              <a:t>Feedback: periphery -&gt; centre (p -&gt; c)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244146A-6A70-492B-83CF-5F54338B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6"/>
          <a:stretch/>
        </p:blipFill>
        <p:spPr>
          <a:xfrm>
            <a:off x="3971011" y="3716936"/>
            <a:ext cx="7479679" cy="241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FB4AD-9510-4E5F-B886-C258125BD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83" y="4419524"/>
            <a:ext cx="2152316" cy="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411D-CB9A-4388-B41A-2C66A64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3: Comparison with low frequency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A1E4-2100-4055-AAD8-CC97BA5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r>
              <a:rPr lang="en-AU" dirty="0"/>
              <a:t>Is this reflected in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If feedback loses meaning under </a:t>
            </a:r>
            <a:r>
              <a:rPr lang="en-AU" dirty="0" err="1"/>
              <a:t>iso</a:t>
            </a:r>
            <a:r>
              <a:rPr lang="en-AU" dirty="0"/>
              <a:t>, feedback cuts (in the MIP) should be less common in air, and more under </a:t>
            </a:r>
            <a:r>
              <a:rPr lang="en-AU" dirty="0" err="1"/>
              <a:t>iso</a:t>
            </a:r>
            <a:endParaRPr lang="en-AU" dirty="0"/>
          </a:p>
          <a:p>
            <a:endParaRPr lang="en-AU" dirty="0"/>
          </a:p>
          <a:p>
            <a:r>
              <a:rPr lang="en-AU" dirty="0"/>
              <a:t>GC only considers 2 signals (channels) at a time, so we compare to 2-channel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results</a:t>
            </a:r>
          </a:p>
          <a:p>
            <a:endParaRPr lang="en-AU" dirty="0"/>
          </a:p>
          <a:p>
            <a:r>
              <a:rPr lang="en-AU" dirty="0"/>
              <a:t>Periphery channels: 2-7		Centre channels: 10-15</a:t>
            </a:r>
          </a:p>
        </p:txBody>
      </p:sp>
    </p:spTree>
    <p:extLst>
      <p:ext uri="{BB962C8B-B14F-4D97-AF65-F5344CB8AC3E}">
        <p14:creationId xmlns:p14="http://schemas.microsoft.com/office/powerpoint/2010/main" val="278117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59DA-A16F-4216-9BD9-8DDD7A8E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Portion of c-/-&gt;p cuts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5F1E5-F12A-4654-902B-1AEC2510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4799" y="1825625"/>
            <a:ext cx="53054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E7838-720B-4C7A-A2B6-A223039B4D96}"/>
              </a:ext>
            </a:extLst>
          </p:cNvPr>
          <p:cNvSpPr txBox="1"/>
          <p:nvPr/>
        </p:nvSpPr>
        <p:spPr>
          <a:xfrm>
            <a:off x="11017250" y="5853797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B: air</a:t>
            </a:r>
          </a:p>
          <a:p>
            <a:r>
              <a:rPr lang="en-AU" dirty="0">
                <a:solidFill>
                  <a:srgbClr val="FF0000"/>
                </a:solidFill>
              </a:rPr>
              <a:t>R: </a:t>
            </a:r>
            <a:r>
              <a:rPr lang="en-AU" dirty="0" err="1">
                <a:solidFill>
                  <a:srgbClr val="FF0000"/>
                </a:solidFill>
              </a:rPr>
              <a:t>iso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05C7D-F253-4B18-8556-8D81CD5579A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Per trial, portion of samples with a feedback cut in the MIP</a:t>
            </a:r>
          </a:p>
          <a:p>
            <a:endParaRPr lang="en-AU" dirty="0"/>
          </a:p>
          <a:p>
            <a:r>
              <a:rPr lang="en-AU" dirty="0"/>
              <a:t>Averaged across channel sets and trials</a:t>
            </a:r>
          </a:p>
        </p:txBody>
      </p:sp>
    </p:spTree>
    <p:extLst>
      <p:ext uri="{BB962C8B-B14F-4D97-AF65-F5344CB8AC3E}">
        <p14:creationId xmlns:p14="http://schemas.microsoft.com/office/powerpoint/2010/main" val="79660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4A6-7E38-4EA6-BFEB-4BD5F245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658B-2A6C-4655-8CEC-C824A267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en-AU" dirty="0"/>
              <a:t>Clearest prediction of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met</a:t>
            </a:r>
          </a:p>
          <a:p>
            <a:r>
              <a:rPr lang="en-AU" dirty="0"/>
              <a:t>Moderate correlations between </a:t>
            </a:r>
            <a:r>
              <a:rPr lang="el-GR" dirty="0"/>
              <a:t>Φ</a:t>
            </a:r>
            <a:r>
              <a:rPr lang="en-AU" dirty="0"/>
              <a:t>* and </a:t>
            </a:r>
            <a:r>
              <a:rPr lang="el-GR" dirty="0"/>
              <a:t>Φ</a:t>
            </a:r>
            <a:r>
              <a:rPr lang="en-AU" baseline="30000" dirty="0"/>
              <a:t>3</a:t>
            </a:r>
          </a:p>
          <a:p>
            <a:pPr lvl="1"/>
            <a:r>
              <a:rPr lang="en-AU" dirty="0"/>
              <a:t>Slightly better than chance </a:t>
            </a:r>
            <a:r>
              <a:rPr lang="en-AU" dirty="0" err="1"/>
              <a:t>MIPmatch</a:t>
            </a:r>
            <a:endParaRPr lang="en-AU" dirty="0"/>
          </a:p>
          <a:p>
            <a:r>
              <a:rPr lang="en-AU" dirty="0"/>
              <a:t>Strong GC feedback influences during air (and subsequent reduction under </a:t>
            </a:r>
            <a:r>
              <a:rPr lang="en-AU" dirty="0" err="1"/>
              <a:t>iso</a:t>
            </a:r>
            <a:r>
              <a:rPr lang="en-AU" dirty="0"/>
              <a:t>) not reflected in phi-3 MIP cuts</a:t>
            </a:r>
          </a:p>
          <a:p>
            <a:pPr lvl="1"/>
            <a:r>
              <a:rPr lang="en-AU" dirty="0"/>
              <a:t>However, 16ms lag might not be sufficient to characterise this</a:t>
            </a:r>
          </a:p>
          <a:p>
            <a:pPr lvl="1"/>
            <a:r>
              <a:rPr lang="en-AU" dirty="0"/>
              <a:t>Low frequency = 1-10Hz &gt; min lag = 100ms</a:t>
            </a:r>
          </a:p>
          <a:p>
            <a:r>
              <a:rPr lang="en-AU" dirty="0"/>
              <a:t>Further analysis: correlations/feedback cut assessment on a per channel basis (similar to results in goal 1)</a:t>
            </a:r>
          </a:p>
          <a:p>
            <a:r>
              <a:rPr lang="en-AU" dirty="0"/>
              <a:t>Further analysis: calculate </a:t>
            </a:r>
            <a:r>
              <a:rPr lang="el-GR" dirty="0"/>
              <a:t>Φ</a:t>
            </a:r>
            <a:r>
              <a:rPr lang="en-AU" dirty="0"/>
              <a:t>* using discretised values</a:t>
            </a:r>
          </a:p>
        </p:txBody>
      </p:sp>
    </p:spTree>
    <p:extLst>
      <p:ext uri="{BB962C8B-B14F-4D97-AF65-F5344CB8AC3E}">
        <p14:creationId xmlns:p14="http://schemas.microsoft.com/office/powerpoint/2010/main" val="25357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A2D-5802-49E4-985A-BA564015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2548-DF09-49DB-85DA-44CBB228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0" cy="4351338"/>
          </a:xfrm>
        </p:spPr>
        <p:txBody>
          <a:bodyPr>
            <a:normAutofit/>
          </a:bodyPr>
          <a:lstStyle/>
          <a:p>
            <a:r>
              <a:rPr lang="en-AU" dirty="0"/>
              <a:t>13 fruit flies (</a:t>
            </a:r>
            <a:r>
              <a:rPr lang="en-AU" i="1" dirty="0" err="1"/>
              <a:t>Drosphila</a:t>
            </a:r>
            <a:r>
              <a:rPr lang="en-AU" i="1" dirty="0"/>
              <a:t> melanogaster</a:t>
            </a:r>
            <a:r>
              <a:rPr lang="en-AU" dirty="0"/>
              <a:t>)</a:t>
            </a:r>
          </a:p>
          <a:p>
            <a:r>
              <a:rPr lang="en-AU" dirty="0"/>
              <a:t>Half-brain probe: 16 electrodes</a:t>
            </a:r>
          </a:p>
          <a:p>
            <a:pPr lvl="1"/>
            <a:r>
              <a:rPr lang="en-AU" dirty="0"/>
              <a:t>15 ‘channels’ after bipolar re-referencing</a:t>
            </a:r>
          </a:p>
          <a:p>
            <a:r>
              <a:rPr lang="en-AU" dirty="0"/>
              <a:t>2 conditions:</a:t>
            </a:r>
          </a:p>
          <a:p>
            <a:pPr lvl="1"/>
            <a:r>
              <a:rPr lang="en-AU" dirty="0"/>
              <a:t>0% isoflurane (air)</a:t>
            </a:r>
          </a:p>
          <a:p>
            <a:pPr lvl="1"/>
            <a:r>
              <a:rPr lang="en-AU" dirty="0"/>
              <a:t>0.6% isoflurane (</a:t>
            </a:r>
            <a:r>
              <a:rPr lang="en-AU" dirty="0" err="1"/>
              <a:t>iso</a:t>
            </a:r>
            <a:r>
              <a:rPr lang="en-AU" dirty="0"/>
              <a:t>)</a:t>
            </a:r>
          </a:p>
          <a:p>
            <a:r>
              <a:rPr lang="en-AU" dirty="0"/>
              <a:t>18s of ‘spontaneous’ LFP</a:t>
            </a:r>
          </a:p>
          <a:p>
            <a:pPr lvl="1"/>
            <a:r>
              <a:rPr lang="en-AU" dirty="0"/>
              <a:t>18s period after an air puff</a:t>
            </a:r>
          </a:p>
          <a:p>
            <a:pPr lvl="1"/>
            <a:r>
              <a:rPr lang="en-AU" dirty="0"/>
              <a:t>18s period split into 8 x 2.25s trials, 1kHz sampling rate (</a:t>
            </a:r>
            <a:r>
              <a:rPr lang="en-AU" dirty="0" err="1"/>
              <a:t>downsampled</a:t>
            </a:r>
            <a:r>
              <a:rPr lang="en-AU" dirty="0"/>
              <a:t> from 25kHz)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135F0FBD-4BC4-4A79-8F15-1EBFD19FE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5" b="9830"/>
          <a:stretch/>
        </p:blipFill>
        <p:spPr>
          <a:xfrm>
            <a:off x="7531100" y="1825625"/>
            <a:ext cx="3822700" cy="38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6034A1-EBCB-415D-9C9E-3067E53EEE33}"/>
              </a:ext>
            </a:extLst>
          </p:cNvPr>
          <p:cNvSpPr/>
          <p:nvPr/>
        </p:nvSpPr>
        <p:spPr>
          <a:xfrm>
            <a:off x="7434847" y="2021305"/>
            <a:ext cx="192505" cy="12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601EE-796D-4D6C-9A4F-401E6028CE3F}"/>
              </a:ext>
            </a:extLst>
          </p:cNvPr>
          <p:cNvSpPr/>
          <p:nvPr/>
        </p:nvSpPr>
        <p:spPr>
          <a:xfrm>
            <a:off x="8129069" y="1855703"/>
            <a:ext cx="308009" cy="24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26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4E7-7B07-41CC-963C-DEB1751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A77-D087-45DE-AE11-E0318337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LFPs </a:t>
            </a:r>
            <a:r>
              <a:rPr lang="en-AU" dirty="0" err="1"/>
              <a:t>binarised</a:t>
            </a:r>
            <a:r>
              <a:rPr lang="en-AU" dirty="0"/>
              <a:t> using global (across trials) median split</a:t>
            </a:r>
          </a:p>
          <a:p>
            <a:pPr lvl="1"/>
            <a:r>
              <a:rPr lang="en-AU" dirty="0"/>
              <a:t>Phi-3 requires discretised variables</a:t>
            </a:r>
          </a:p>
          <a:p>
            <a:pPr lvl="1"/>
            <a:r>
              <a:rPr lang="en-AU" dirty="0"/>
              <a:t>Discretised values allows identification of the state of a sample</a:t>
            </a:r>
          </a:p>
          <a:p>
            <a:pPr lvl="2"/>
            <a:r>
              <a:rPr lang="en-AU" dirty="0"/>
              <a:t>E.g. for two channels, possible states are 00, 01, 10, and 11</a:t>
            </a:r>
          </a:p>
          <a:p>
            <a:r>
              <a:rPr lang="en-AU" dirty="0"/>
              <a:t>Build transition probability matrix (TPM) across trials</a:t>
            </a:r>
          </a:p>
          <a:p>
            <a:pPr lvl="1"/>
            <a:r>
              <a:rPr lang="en-AU" dirty="0"/>
              <a:t>Gives the probability of each state transitioning to each other state</a:t>
            </a:r>
          </a:p>
          <a:p>
            <a:r>
              <a:rPr lang="en-AU" dirty="0" err="1"/>
              <a:t>PyPhi</a:t>
            </a:r>
            <a:endParaRPr lang="en-AU" dirty="0"/>
          </a:p>
          <a:p>
            <a:pPr lvl="1"/>
            <a:r>
              <a:rPr lang="en-AU" dirty="0"/>
              <a:t>Gives </a:t>
            </a:r>
            <a:r>
              <a:rPr lang="el-GR" dirty="0"/>
              <a:t>Φ</a:t>
            </a:r>
            <a:r>
              <a:rPr lang="en-AU" dirty="0"/>
              <a:t> per state</a:t>
            </a:r>
          </a:p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= average </a:t>
            </a:r>
            <a:r>
              <a:rPr lang="el-GR" dirty="0"/>
              <a:t>Φ</a:t>
            </a:r>
            <a:r>
              <a:rPr lang="en-AU" dirty="0"/>
              <a:t> in trial, weighted by number of occurrences for each state</a:t>
            </a:r>
          </a:p>
        </p:txBody>
      </p:sp>
    </p:spTree>
    <p:extLst>
      <p:ext uri="{BB962C8B-B14F-4D97-AF65-F5344CB8AC3E}">
        <p14:creationId xmlns:p14="http://schemas.microsoft.com/office/powerpoint/2010/main" val="364969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19C-0C64-4B1D-A140-6503A4E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6F65-7B80-444A-975B-1244D9FA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Number of channels: 2 to 4 (all combinations)</a:t>
            </a:r>
          </a:p>
          <a:p>
            <a:pPr lvl="1"/>
            <a:r>
              <a:rPr lang="en-AU" dirty="0"/>
              <a:t>15 choose 2 = 105 sets</a:t>
            </a:r>
          </a:p>
          <a:p>
            <a:pPr lvl="1"/>
            <a:r>
              <a:rPr lang="en-AU" dirty="0"/>
              <a:t>15 choose 3 = 455 sets</a:t>
            </a:r>
          </a:p>
          <a:p>
            <a:pPr lvl="1"/>
            <a:r>
              <a:rPr lang="en-AU" dirty="0"/>
              <a:t>15 choose 4 = 1365 sets</a:t>
            </a:r>
          </a:p>
          <a:p>
            <a:endParaRPr lang="en-AU" dirty="0"/>
          </a:p>
          <a:p>
            <a:r>
              <a:rPr lang="en-AU" dirty="0"/>
              <a:t>Time lag (tau): 4ms, 8ms, 16ms</a:t>
            </a:r>
          </a:p>
          <a:p>
            <a:pPr lvl="1"/>
            <a:r>
              <a:rPr lang="en-AU" dirty="0"/>
              <a:t>TPM for 4ms: for a state at sample t, probability of sample t+4 being a specific state</a:t>
            </a:r>
          </a:p>
        </p:txBody>
      </p:sp>
    </p:spTree>
    <p:extLst>
      <p:ext uri="{BB962C8B-B14F-4D97-AF65-F5344CB8AC3E}">
        <p14:creationId xmlns:p14="http://schemas.microsoft.com/office/powerpoint/2010/main" val="42353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8244-5AF5-4D14-A38F-3DBF6AA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74D8-5DCD-4600-B361-2FEE6002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Compare</a:t>
            </a:r>
            <a:r>
              <a:rPr lang="el-GR" dirty="0"/>
              <a:t> Φ</a:t>
            </a:r>
            <a:r>
              <a:rPr lang="en-AU" baseline="30000" dirty="0"/>
              <a:t>3</a:t>
            </a:r>
            <a:r>
              <a:rPr lang="en-AU" dirty="0"/>
              <a:t> between 2 states</a:t>
            </a:r>
          </a:p>
          <a:p>
            <a:pPr lvl="1"/>
            <a:r>
              <a:rPr lang="en-AU" dirty="0"/>
              <a:t>(Potential) consciousness: air</a:t>
            </a:r>
          </a:p>
          <a:p>
            <a:pPr lvl="1"/>
            <a:r>
              <a:rPr lang="en-AU" dirty="0"/>
              <a:t>(Potential) unconsciousness: </a:t>
            </a:r>
            <a:r>
              <a:rPr lang="en-AU" dirty="0" err="1"/>
              <a:t>iso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endParaRPr lang="en-AU" dirty="0"/>
          </a:p>
          <a:p>
            <a:pPr lvl="1"/>
            <a:r>
              <a:rPr lang="en-AU" dirty="0"/>
              <a:t>Comparison of values</a:t>
            </a:r>
          </a:p>
          <a:p>
            <a:pPr lvl="1"/>
            <a:r>
              <a:rPr lang="en-AU" dirty="0"/>
              <a:t>Comparison of MIPs</a:t>
            </a:r>
          </a:p>
          <a:p>
            <a:pPr lvl="1"/>
            <a:r>
              <a:rPr lang="en-AU" dirty="0"/>
              <a:t>Possible further comparison: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atomic</a:t>
            </a:r>
            <a:r>
              <a:rPr lang="en-AU" baseline="30000" dirty="0"/>
              <a:t>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MIP</a:t>
            </a:r>
            <a:r>
              <a:rPr lang="en-AU" baseline="30000" dirty="0"/>
              <a:t> 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to low frequency Granger Causality</a:t>
            </a:r>
          </a:p>
          <a:p>
            <a:pPr lvl="1"/>
            <a:r>
              <a:rPr lang="en-AU" dirty="0"/>
              <a:t>Past finding – strong feedback at low frequencies, reduced under </a:t>
            </a:r>
            <a:r>
              <a:rPr lang="en-AU" dirty="0" err="1"/>
              <a:t>iso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0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DE99-8F42-43D1-BAD1-7697C837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1: Comparison between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5A7-B2B6-4528-A798-1F067C9E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Simplest prediction of IIT:</a:t>
            </a:r>
          </a:p>
          <a:p>
            <a:pPr lvl="1"/>
            <a:r>
              <a:rPr lang="en-AU" dirty="0"/>
              <a:t>Loss of consciousness = loss of </a:t>
            </a:r>
            <a:r>
              <a:rPr lang="el-GR" dirty="0"/>
              <a:t>Φ</a:t>
            </a:r>
            <a:endParaRPr lang="en-AU" dirty="0"/>
          </a:p>
          <a:p>
            <a:pPr lvl="1"/>
            <a:r>
              <a:rPr lang="en-AU" dirty="0"/>
              <a:t>If a system loses consciousness, </a:t>
            </a:r>
            <a:r>
              <a:rPr lang="el-GR" dirty="0"/>
              <a:t>Φ</a:t>
            </a:r>
            <a:r>
              <a:rPr lang="en-AU" dirty="0"/>
              <a:t> should be lower</a:t>
            </a:r>
          </a:p>
          <a:p>
            <a:endParaRPr lang="en-AU" dirty="0"/>
          </a:p>
          <a:p>
            <a:r>
              <a:rPr lang="en-AU" dirty="0"/>
              <a:t>Here we presume that flies are conscious under air, and lose consciousness under </a:t>
            </a:r>
            <a:r>
              <a:rPr lang="en-AU" dirty="0" err="1"/>
              <a:t>iso</a:t>
            </a:r>
            <a:endParaRPr lang="en-AU" dirty="0"/>
          </a:p>
          <a:p>
            <a:pPr lvl="1"/>
            <a:r>
              <a:rPr lang="en-AU" dirty="0"/>
              <a:t>Movement responses to air puffs diminished under anaesthesia</a:t>
            </a:r>
          </a:p>
        </p:txBody>
      </p:sp>
    </p:spTree>
    <p:extLst>
      <p:ext uri="{BB962C8B-B14F-4D97-AF65-F5344CB8AC3E}">
        <p14:creationId xmlns:p14="http://schemas.microsoft.com/office/powerpoint/2010/main" val="141005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3935-D9BD-4D8E-97F5-FA28D4FE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l-GR" dirty="0"/>
              <a:t> </a:t>
            </a:r>
            <a:r>
              <a:rPr lang="en-AU" dirty="0"/>
              <a:t>values for 1 fly, lag=4ms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E3D74-A22D-403D-85D2-4B9AA3929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89095"/>
            <a:ext cx="10515600" cy="302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B74A7-70B9-4196-9FE1-1C5DA8760314}"/>
              </a:ext>
            </a:extLst>
          </p:cNvPr>
          <p:cNvSpPr txBox="1"/>
          <p:nvPr/>
        </p:nvSpPr>
        <p:spPr>
          <a:xfrm>
            <a:off x="254000" y="381662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2C466-02D2-4840-A58B-0B1F02B06F1B}"/>
              </a:ext>
            </a:extLst>
          </p:cNvPr>
          <p:cNvSpPr txBox="1"/>
          <p:nvPr/>
        </p:nvSpPr>
        <p:spPr>
          <a:xfrm>
            <a:off x="2768600" y="55134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channel set</a:t>
            </a:r>
          </a:p>
        </p:txBody>
      </p:sp>
    </p:spTree>
    <p:extLst>
      <p:ext uri="{BB962C8B-B14F-4D97-AF65-F5344CB8AC3E}">
        <p14:creationId xmlns:p14="http://schemas.microsoft.com/office/powerpoint/2010/main" val="5371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987D9E-4857-431C-AE66-7197E786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92099"/>
            <a:ext cx="12192000" cy="64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1489</Words>
  <Application>Microsoft Office PowerPoint</Application>
  <PresentationFormat>Widescreen</PresentationFormat>
  <Paragraphs>220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Investigating Φ3</vt:lpstr>
      <vt:lpstr>Overview</vt:lpstr>
      <vt:lpstr>Fly Data</vt:lpstr>
      <vt:lpstr>Φ3 Pipeline</vt:lpstr>
      <vt:lpstr>Φ Parameters</vt:lpstr>
      <vt:lpstr>3 Goals</vt:lpstr>
      <vt:lpstr>1: Comparison between states</vt:lpstr>
      <vt:lpstr>Φ3 values for 1 fly, lag=4ms</vt:lpstr>
      <vt:lpstr>PowerPoint Presentation</vt:lpstr>
      <vt:lpstr>2: Comparison of Φ* to Φ3</vt:lpstr>
      <vt:lpstr>Φ* Pipeline</vt:lpstr>
      <vt:lpstr>PowerPoint Presentation</vt:lpstr>
      <vt:lpstr>Comparing Φ* and Φ3</vt:lpstr>
      <vt:lpstr>Φ3-Φ* correlations for 1 fly</vt:lpstr>
      <vt:lpstr>Φ3-Φ* Correlations for each fly</vt:lpstr>
      <vt:lpstr>MIP Matching</vt:lpstr>
      <vt:lpstr>MIP Matching</vt:lpstr>
      <vt:lpstr>Portion of Samples </vt:lpstr>
      <vt:lpstr>Correlations after filtering for matching MIPs</vt:lpstr>
      <vt:lpstr>Φ3-Φ* correlations for 1 fly</vt:lpstr>
      <vt:lpstr>Correlations for each fly</vt:lpstr>
      <vt:lpstr>3: Comparison with low frequency GC</vt:lpstr>
      <vt:lpstr>3: Comparison with low frequency GC</vt:lpstr>
      <vt:lpstr>Portion of c-/-&gt;p cuts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Φ3</dc:title>
  <dc:creator>Angus Leung</dc:creator>
  <cp:lastModifiedBy>Angus Leung</cp:lastModifiedBy>
  <cp:revision>315</cp:revision>
  <dcterms:created xsi:type="dcterms:W3CDTF">2017-06-20T02:57:27Z</dcterms:created>
  <dcterms:modified xsi:type="dcterms:W3CDTF">2017-07-07T00:23:41Z</dcterms:modified>
</cp:coreProperties>
</file>