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66" r:id="rId3"/>
    <p:sldId id="287" r:id="rId4"/>
    <p:sldId id="288" r:id="rId5"/>
    <p:sldId id="284" r:id="rId6"/>
    <p:sldId id="286" r:id="rId7"/>
    <p:sldId id="300" r:id="rId8"/>
    <p:sldId id="258" r:id="rId9"/>
    <p:sldId id="268" r:id="rId10"/>
    <p:sldId id="259" r:id="rId11"/>
    <p:sldId id="290" r:id="rId12"/>
    <p:sldId id="257" r:id="rId13"/>
    <p:sldId id="301" r:id="rId14"/>
    <p:sldId id="289" r:id="rId15"/>
    <p:sldId id="260" r:id="rId16"/>
    <p:sldId id="270" r:id="rId17"/>
    <p:sldId id="291" r:id="rId18"/>
    <p:sldId id="292" r:id="rId19"/>
    <p:sldId id="294" r:id="rId20"/>
    <p:sldId id="293" r:id="rId21"/>
    <p:sldId id="296" r:id="rId22"/>
    <p:sldId id="297" r:id="rId23"/>
    <p:sldId id="302" r:id="rId24"/>
    <p:sldId id="261" r:id="rId25"/>
    <p:sldId id="298" r:id="rId26"/>
    <p:sldId id="269" r:id="rId27"/>
    <p:sldId id="281" r:id="rId28"/>
    <p:sldId id="272" r:id="rId29"/>
    <p:sldId id="263" r:id="rId30"/>
    <p:sldId id="299" r:id="rId31"/>
    <p:sldId id="273" r:id="rId32"/>
    <p:sldId id="274" r:id="rId33"/>
    <p:sldId id="276" r:id="rId34"/>
    <p:sldId id="277" r:id="rId35"/>
    <p:sldId id="278" r:id="rId36"/>
    <p:sldId id="26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9629" autoAdjust="0"/>
  </p:normalViewPr>
  <p:slideViewPr>
    <p:cSldViewPr snapToGrid="0">
      <p:cViewPr varScale="1">
        <p:scale>
          <a:sx n="47" d="100"/>
          <a:sy n="47" d="100"/>
        </p:scale>
        <p:origin x="8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FA559D-7C5C-44E9-A89E-250C5D437C56}" type="datetimeFigureOut">
              <a:rPr lang="en-AU" smtClean="0"/>
              <a:t>28/07/2017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14C3D-5CF2-400D-97AC-A77B6F40F1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6364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Consciousness is integrated information - </a:t>
            </a:r>
            <a:r>
              <a:rPr lang="en-AU" dirty="0" err="1"/>
              <a:t>Tononi</a:t>
            </a:r>
            <a:r>
              <a:rPr lang="en-AU" dirty="0"/>
              <a:t> 2008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14C3D-5CF2-400D-97AC-A77B6F40F19F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38440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Results for 1 fly, at tau = 4ms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14C3D-5CF2-400D-97AC-A77B6F40F19F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0341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Black bar is standard error of 13 flies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14C3D-5CF2-400D-97AC-A77B6F40F19F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02554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Wilcoxon signed ranks with FDR q=0.05</a:t>
            </a:r>
          </a:p>
          <a:p>
            <a:endParaRPr lang="en-AU" dirty="0"/>
          </a:p>
          <a:p>
            <a:r>
              <a:rPr lang="en-AU" dirty="0"/>
              <a:t>Number of significant sets (out of 1925):</a:t>
            </a:r>
          </a:p>
          <a:p>
            <a:r>
              <a:rPr lang="en-AU" dirty="0"/>
              <a:t>1687 (0.88)</a:t>
            </a:r>
          </a:p>
          <a:p>
            <a:r>
              <a:rPr lang="en-AU" dirty="0"/>
              <a:t>1721 (0.89)</a:t>
            </a:r>
          </a:p>
          <a:p>
            <a:r>
              <a:rPr lang="en-AU" dirty="0"/>
              <a:t>1713 (0.89)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14C3D-5CF2-400D-97AC-A77B6F40F19F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8917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14C3D-5CF2-400D-97AC-A77B6F40F19F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6452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Feedback result also works vice versa – if it is more important during wakefulness, then the c-&gt;p cut should be less common</a:t>
            </a:r>
          </a:p>
          <a:p>
            <a:endParaRPr lang="en-A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Periphery channels: 2-7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Centre channels: 10-15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“importance” i.e. information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14C3D-5CF2-400D-97AC-A77B6F40F19F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027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Averaged across trials, channel combinations, and flies</a:t>
            </a:r>
          </a:p>
          <a:p>
            <a:endParaRPr lang="en-AU" dirty="0"/>
          </a:p>
          <a:p>
            <a:r>
              <a:rPr lang="en-AU" dirty="0"/>
              <a:t>Seems to be chance level</a:t>
            </a:r>
          </a:p>
          <a:p>
            <a:endParaRPr lang="en-AU" dirty="0"/>
          </a:p>
          <a:p>
            <a:r>
              <a:rPr lang="en-AU" dirty="0"/>
              <a:t>Limitation: low frequencies were 1-10Hz, which would correspond(?) to down to 0.1s (100ms) – maybe 16ms is not sufficient to capture the same 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14C3D-5CF2-400D-97AC-A77B6F40F19F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07095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It’s possible that the main change between conditions is the TPM, rather than the MIP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14C3D-5CF2-400D-97AC-A77B6F40F19F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91783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Symmetry means past-present can be treated as present-future (phi-star doesn’t take into account both past and future at one time)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14C3D-5CF2-400D-97AC-A77B6F40F19F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15749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Normalisation factor seems to be number of groups in partition * minimum past entropy of the groups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14C3D-5CF2-400D-97AC-A77B6F40F19F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04780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Normalisation factor seems to be number of groups in partition * minimum past entropy of the groups</a:t>
            </a:r>
          </a:p>
          <a:p>
            <a:endParaRPr lang="en-AU" dirty="0"/>
          </a:p>
          <a:p>
            <a:r>
              <a:rPr lang="en-AU" dirty="0"/>
              <a:t>Will go into partitioning (i.e. the MIP) later 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14C3D-5CF2-400D-97AC-A77B6F40F19F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7019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But what is phi?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14C3D-5CF2-400D-97AC-A77B6F40F19F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81400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Phi-star values for each channel set</a:t>
            </a:r>
          </a:p>
          <a:p>
            <a:endParaRPr lang="en-AU" dirty="0"/>
          </a:p>
          <a:p>
            <a:r>
              <a:rPr lang="en-AU" dirty="0"/>
              <a:t>Mean + stderr across flies</a:t>
            </a:r>
          </a:p>
          <a:p>
            <a:endParaRPr lang="en-AU" dirty="0"/>
          </a:p>
          <a:p>
            <a:r>
              <a:rPr lang="en-AU" dirty="0"/>
              <a:t>Number of significant sets (out of 1925):</a:t>
            </a:r>
          </a:p>
          <a:p>
            <a:r>
              <a:rPr lang="en-AU" dirty="0"/>
              <a:t>849 (0.44)</a:t>
            </a:r>
          </a:p>
          <a:p>
            <a:r>
              <a:rPr lang="en-AU" dirty="0"/>
              <a:t>448 (0.23)</a:t>
            </a:r>
          </a:p>
          <a:p>
            <a:r>
              <a:rPr lang="en-AU" dirty="0"/>
              <a:t>588 (0.31)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14C3D-5CF2-400D-97AC-A77B6F40F19F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49470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If phi-3 and phi-star are equivalent, then we may wish to use phi-star over phi-3 given its more practical compute time (under Gaussian assumption)</a:t>
            </a:r>
          </a:p>
          <a:p>
            <a:endParaRPr lang="en-AU" dirty="0"/>
          </a:p>
          <a:p>
            <a:r>
              <a:rPr lang="en-AU" dirty="0"/>
              <a:t>If atomic approximates MIP, then do we really need to find the MIP?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14C3D-5CF2-400D-97AC-A77B6F40F19F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1804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Same fly as shown for air vs </a:t>
            </a:r>
            <a:r>
              <a:rPr lang="en-AU" dirty="0" err="1"/>
              <a:t>iso</a:t>
            </a:r>
            <a:endParaRPr lang="en-A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Phi-star and phi-3 values are averaged across trials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Each point is a channel set (so there are more points for 4 channels)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Blue circles are air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Red crosses are </a:t>
            </a:r>
            <a:r>
              <a:rPr lang="en-AU" dirty="0" err="1"/>
              <a:t>iso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14C3D-5CF2-400D-97AC-A77B6F40F19F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86514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Number of significant sets (out of 1925):</a:t>
            </a:r>
          </a:p>
          <a:p>
            <a:r>
              <a:rPr lang="en-AU" dirty="0"/>
              <a:t>Air</a:t>
            </a:r>
          </a:p>
          <a:p>
            <a:r>
              <a:rPr lang="en-AU" dirty="0"/>
              <a:t>1421 (0.74)</a:t>
            </a:r>
          </a:p>
          <a:p>
            <a:r>
              <a:rPr lang="en-AU" dirty="0"/>
              <a:t>1507 (0.78)</a:t>
            </a:r>
          </a:p>
          <a:p>
            <a:r>
              <a:rPr lang="en-AU" dirty="0"/>
              <a:t>1780 (0.92)</a:t>
            </a:r>
          </a:p>
          <a:p>
            <a:endParaRPr lang="en-AU" dirty="0"/>
          </a:p>
          <a:p>
            <a:r>
              <a:rPr lang="en-AU" dirty="0" err="1"/>
              <a:t>Iso</a:t>
            </a:r>
            <a:endParaRPr lang="en-AU" dirty="0"/>
          </a:p>
          <a:p>
            <a:r>
              <a:rPr lang="en-AU" dirty="0"/>
              <a:t>1126 (0.58)</a:t>
            </a:r>
          </a:p>
          <a:p>
            <a:r>
              <a:rPr lang="en-AU" dirty="0"/>
              <a:t>1131 (0.59)</a:t>
            </a:r>
          </a:p>
          <a:p>
            <a:r>
              <a:rPr lang="en-AU" dirty="0"/>
              <a:t>1416 (0.74)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14C3D-5CF2-400D-97AC-A77B6F40F19F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75326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RGB = tau 4, 8, 16, respectively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Higher correlations for longer tau!? Even though phi is higher for lower tau….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14C3D-5CF2-400D-97AC-A77B6F40F19F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21066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Each trial, number of possible matches = 2250 * (number of sets which have a phi-star bipartition)</a:t>
            </a:r>
          </a:p>
          <a:p>
            <a:r>
              <a:rPr lang="en-AU" dirty="0"/>
              <a:t>Each trial, number of actual matches = sum of (occurrences of matching </a:t>
            </a:r>
            <a:r>
              <a:rPr lang="en-AU" dirty="0" err="1"/>
              <a:t>mips</a:t>
            </a:r>
            <a:r>
              <a:rPr lang="en-AU" dirty="0"/>
              <a:t>) across sets</a:t>
            </a:r>
          </a:p>
          <a:p>
            <a:endParaRPr lang="en-AU" dirty="0"/>
          </a:p>
          <a:p>
            <a:r>
              <a:rPr lang="en-AU" dirty="0"/>
              <a:t>Dotted line is chance level</a:t>
            </a:r>
          </a:p>
          <a:p>
            <a:endParaRPr lang="en-AU" dirty="0"/>
          </a:p>
          <a:p>
            <a:r>
              <a:rPr lang="en-AU" dirty="0"/>
              <a:t>Take only trials whose phi-* MIP is a bipartition</a:t>
            </a:r>
          </a:p>
          <a:p>
            <a:endParaRPr lang="en-AU" dirty="0"/>
          </a:p>
          <a:p>
            <a:r>
              <a:rPr lang="en-AU" dirty="0"/>
              <a:t>Chances: 1/3, 1/7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14C3D-5CF2-400D-97AC-A77B6F40F19F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59529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Results are very similar (same, except reduced number of </a:t>
            </a:r>
            <a:r>
              <a:rPr lang="en-AU" dirty="0" err="1"/>
              <a:t>datapoints</a:t>
            </a:r>
            <a:r>
              <a:rPr lang="en-AU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14C3D-5CF2-400D-97AC-A77B6F40F19F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14572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14C3D-5CF2-400D-97AC-A77B6F40F19F}" type="slidenum">
              <a:rPr lang="en-AU" smtClean="0"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7087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Uncertainty – the number of possibilities</a:t>
            </a:r>
          </a:p>
          <a:p>
            <a:r>
              <a:rPr lang="en-AU" dirty="0"/>
              <a:t>The larger the reduction, the greater the information</a:t>
            </a:r>
          </a:p>
          <a:p>
            <a:r>
              <a:rPr lang="en-AU" dirty="0"/>
              <a:t>When considering a lot of neurons, there are many </a:t>
            </a:r>
            <a:r>
              <a:rPr lang="en-AU" dirty="0" err="1"/>
              <a:t>many</a:t>
            </a:r>
            <a:r>
              <a:rPr lang="en-AU" dirty="0"/>
              <a:t> possibilities, so high uncertainty</a:t>
            </a:r>
          </a:p>
          <a:p>
            <a:endParaRPr lang="en-AU" dirty="0"/>
          </a:p>
          <a:p>
            <a:r>
              <a:rPr lang="en-AU" dirty="0"/>
              <a:t>Reduction in uncertainty after we know another neuron and its interaction with the current neuron</a:t>
            </a:r>
          </a:p>
          <a:p>
            <a:endParaRPr lang="en-AU" dirty="0"/>
          </a:p>
          <a:p>
            <a:r>
              <a:rPr lang="en-AU" dirty="0"/>
              <a:t>“Some other neuron can be the same neuron at a different timepoint”</a:t>
            </a:r>
          </a:p>
          <a:p>
            <a:r>
              <a:rPr lang="en-AU" dirty="0"/>
              <a:t>Note this is a unidirectional example</a:t>
            </a:r>
          </a:p>
          <a:p>
            <a:endParaRPr lang="en-A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Phi = reduction in information after splitting a system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14C3D-5CF2-400D-97AC-A77B6F40F19F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8735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Extending to a bigger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14C3D-5CF2-400D-97AC-A77B6F40F19F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5096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Figure shows 14 bipolar </a:t>
            </a:r>
            <a:r>
              <a:rPr lang="en-AU" dirty="0" err="1"/>
              <a:t>rereferenced</a:t>
            </a:r>
            <a:r>
              <a:rPr lang="en-AU" dirty="0"/>
              <a:t> channels (the most peripheral was discarded, but it hasn’t been discarded in this analysis)</a:t>
            </a:r>
          </a:p>
          <a:p>
            <a:endParaRPr lang="en-AU" dirty="0"/>
          </a:p>
          <a:p>
            <a:r>
              <a:rPr lang="en-AU" dirty="0"/>
              <a:t>Recorded at 25kHz, </a:t>
            </a:r>
            <a:r>
              <a:rPr lang="en-AU" dirty="0" err="1"/>
              <a:t>downsampled</a:t>
            </a:r>
            <a:r>
              <a:rPr lang="en-AU" dirty="0"/>
              <a:t> to 1kHz</a:t>
            </a:r>
          </a:p>
          <a:p>
            <a:endParaRPr lang="en-AU" dirty="0"/>
          </a:p>
          <a:p>
            <a:r>
              <a:rPr lang="en-AU" dirty="0"/>
              <a:t>Air puff is ~180s after onset of isoflurane delivery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14C3D-5CF2-400D-97AC-A77B6F40F19F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0021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14C3D-5CF2-400D-97AC-A77B6F40F19F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553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Phi-3 calculated with </a:t>
            </a:r>
            <a:r>
              <a:rPr lang="en-AU" dirty="0" err="1"/>
              <a:t>pyphi</a:t>
            </a:r>
            <a:endParaRPr lang="en-AU" dirty="0"/>
          </a:p>
          <a:p>
            <a:endParaRPr lang="en-AU" dirty="0"/>
          </a:p>
          <a:p>
            <a:r>
              <a:rPr lang="en-AU" dirty="0"/>
              <a:t>Phi-star calculated using </a:t>
            </a:r>
            <a:r>
              <a:rPr lang="en-AU" dirty="0" err="1"/>
              <a:t>Haun’s</a:t>
            </a:r>
            <a:r>
              <a:rPr lang="en-AU" dirty="0"/>
              <a:t> functions</a:t>
            </a:r>
          </a:p>
          <a:p>
            <a:endParaRPr lang="en-AU" dirty="0"/>
          </a:p>
          <a:p>
            <a:r>
              <a:rPr lang="en-AU" dirty="0"/>
              <a:t>Choice of discretisation method seems arbitrary</a:t>
            </a:r>
          </a:p>
          <a:p>
            <a:endParaRPr lang="en-AU" dirty="0"/>
          </a:p>
          <a:p>
            <a:r>
              <a:rPr lang="en-AU" dirty="0"/>
              <a:t>Repeat tests for each parameter setting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14C3D-5CF2-400D-97AC-A77B6F40F19F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7350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Phi requires discretised variables</a:t>
            </a:r>
          </a:p>
          <a:p>
            <a:r>
              <a:rPr lang="en-AU" dirty="0"/>
              <a:t>LFPs </a:t>
            </a:r>
            <a:r>
              <a:rPr lang="en-AU" dirty="0" err="1"/>
              <a:t>binarised</a:t>
            </a:r>
            <a:r>
              <a:rPr lang="en-AU" dirty="0"/>
              <a:t> using global (across trials) median split</a:t>
            </a:r>
          </a:p>
          <a:p>
            <a:r>
              <a:rPr lang="en-AU" dirty="0"/>
              <a:t>TPM constructed across trials – this is what allows for the quantification of uncertainty and information</a:t>
            </a:r>
          </a:p>
          <a:p>
            <a:endParaRPr lang="en-AU" dirty="0"/>
          </a:p>
          <a:p>
            <a:r>
              <a:rPr lang="en-AU" dirty="0"/>
              <a:t>Given a state and the TPM, we can get a phi value and associated MIP per sample (via </a:t>
            </a:r>
            <a:r>
              <a:rPr lang="en-AU" dirty="0" err="1"/>
              <a:t>pyphi</a:t>
            </a:r>
            <a:r>
              <a:rPr lang="en-AU" dirty="0"/>
              <a:t>)</a:t>
            </a:r>
          </a:p>
          <a:p>
            <a:r>
              <a:rPr lang="en-AU" dirty="0"/>
              <a:t>Phi per trial is averaged across samples, weighting for frequency of state occurrences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14C3D-5CF2-400D-97AC-A77B6F40F19F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0402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Questions are:</a:t>
            </a:r>
          </a:p>
          <a:p>
            <a:r>
              <a:rPr lang="en-AU" dirty="0"/>
              <a:t>Does phi behave as we expect it to (i.e. is it lower under anaesthesia?)</a:t>
            </a:r>
          </a:p>
          <a:p>
            <a:r>
              <a:rPr lang="en-AU" dirty="0"/>
              <a:t>Is phi-3 approximated by phi-star, and (if so) is phi-star approximated by phi-star via atomic partitioning?</a:t>
            </a:r>
          </a:p>
          <a:p>
            <a:r>
              <a:rPr lang="en-AU" dirty="0"/>
              <a:t>Is the low GC finding of decreased feedback under anaesthesia represented by feedback cuts in the MIP?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14C3D-5CF2-400D-97AC-A77B6F40F19F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3792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BC3F3-D331-4AAA-BE08-97B7818B5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1F5D0F-B72C-4842-8ED8-2D834E63E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EBFD9-0F90-4521-9EBF-D7AD1CFA5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CBCA-83DC-4E62-B764-82579FBB4446}" type="datetimeFigureOut">
              <a:rPr lang="en-AU" smtClean="0"/>
              <a:t>28/07/2017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1D019-A04F-4BEB-A0D5-2D6D70322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E722E-4770-44D3-9497-B69E0F1E8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E39C-BAD2-4ED8-A11D-8FA55AC8F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570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7CE2D-EF8A-4E9B-A3E7-43195DF1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1AB09-99E6-479E-B44C-D1D571E48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924A5-25F9-4CAE-9DC2-A56C3A89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CBCA-83DC-4E62-B764-82579FBB4446}" type="datetimeFigureOut">
              <a:rPr lang="en-AU" smtClean="0"/>
              <a:t>28/07/2017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6F820-74D5-41E9-9BB8-AC81DA730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9645F-A937-43BB-8B66-958C91AE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E39C-BAD2-4ED8-A11D-8FA55AC8F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9644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B7FD02-0435-43A5-B6FC-27CB68C5FF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B853EF-81EB-41A2-9A2F-818653380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81CB9-CF00-4111-9CE3-FB49A4CC0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CBCA-83DC-4E62-B764-82579FBB4446}" type="datetimeFigureOut">
              <a:rPr lang="en-AU" smtClean="0"/>
              <a:t>28/07/2017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DFCCD-A254-41C5-A43C-3CF62B09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9BCD8-8D05-4274-B860-03DB27C73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E39C-BAD2-4ED8-A11D-8FA55AC8F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2830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4888E-B38A-406F-AA36-1ADAFDA8A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21E85-A009-4C02-BA0B-CE7BB17ED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4051F-FC92-4A6D-8F56-D0BC90126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CBCA-83DC-4E62-B764-82579FBB4446}" type="datetimeFigureOut">
              <a:rPr lang="en-AU" smtClean="0"/>
              <a:t>28/07/2017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8AB30-29BD-4ADF-8FDB-733285CCE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37828-D5C4-4825-BCCD-98C4B190A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E39C-BAD2-4ED8-A11D-8FA55AC8F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322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0F2D-7869-4943-9BCB-9655E2375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F32AE-D97F-4010-8271-9DA3AB3AE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370C6-D4B6-4A2A-9099-4160C4762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CBCA-83DC-4E62-B764-82579FBB4446}" type="datetimeFigureOut">
              <a:rPr lang="en-AU" smtClean="0"/>
              <a:t>28/07/2017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D09AF-E4F4-4EC3-9E58-B16DA1144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7B23A-317E-4F45-9071-6F07BBDD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E39C-BAD2-4ED8-A11D-8FA55AC8F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2496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4325-291F-4FA0-82AF-320A04635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BA7C2-BB9D-4AAF-B828-3F10F7E3A4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5C1FE-4CAE-4749-B91A-D0AEE49DE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7A74F-B89F-44EE-B4FF-F4E7C0042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CBCA-83DC-4E62-B764-82579FBB4446}" type="datetimeFigureOut">
              <a:rPr lang="en-AU" smtClean="0"/>
              <a:t>28/07/2017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89B0C-A533-491D-AB8D-125D3A185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06D81-EB68-48B7-84F2-64D2367C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E39C-BAD2-4ED8-A11D-8FA55AC8F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1566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56B73-127B-4CA5-9B64-CA3365028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D4B1F-EE4E-4531-B536-BEC0281F9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4422F9-AA8B-47F5-87FE-D2B6E0C26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8ED738-B36B-4678-8B15-D50189A27B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1B6319-E717-4631-99E1-566E7308F4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9D29F1-E240-4F9D-8ED5-7096794FF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CBCA-83DC-4E62-B764-82579FBB4446}" type="datetimeFigureOut">
              <a:rPr lang="en-AU" smtClean="0"/>
              <a:t>28/07/2017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AA4925-7629-43AA-8C0D-6E09E0181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29D230-09F4-45B9-9738-E0C26FD81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E39C-BAD2-4ED8-A11D-8FA55AC8F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5028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44A39-170D-4424-A455-0A680F82D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18000E-4849-4DD8-B081-F3E37A023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CBCA-83DC-4E62-B764-82579FBB4446}" type="datetimeFigureOut">
              <a:rPr lang="en-AU" smtClean="0"/>
              <a:t>28/07/2017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5B023-E0DD-42CA-B8AC-9AF2A3861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094133-C0D2-4C75-8E23-2A4237522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E39C-BAD2-4ED8-A11D-8FA55AC8F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704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A9E00F-A954-4BF1-9F81-739523E19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CBCA-83DC-4E62-B764-82579FBB4446}" type="datetimeFigureOut">
              <a:rPr lang="en-AU" smtClean="0"/>
              <a:t>28/07/2017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29B9C3-F961-43FB-AA55-97D075D8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6355D-7B84-418B-B26B-795442B4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E39C-BAD2-4ED8-A11D-8FA55AC8F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2454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35B81-F430-48A9-8C41-E0824DC91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1CE23-FBA5-4278-B949-EE4F8152C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B6A298-95F8-450F-996F-CC45868EE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70484-456D-4696-8E10-14F035BBF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CBCA-83DC-4E62-B764-82579FBB4446}" type="datetimeFigureOut">
              <a:rPr lang="en-AU" smtClean="0"/>
              <a:t>28/07/2017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D4652-B9C2-488D-96D9-596B0DE4D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54E81-90BD-4718-BCD5-E0C53F4E6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E39C-BAD2-4ED8-A11D-8FA55AC8F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047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ACAD5-3412-41BE-8247-FAE215D2D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CB8F8A-A22B-45F0-9EFF-D40C09AC54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F4D36-3B12-4733-873E-81D3D7842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F84A2-F028-49DC-A3F5-AB5611AD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CBCA-83DC-4E62-B764-82579FBB4446}" type="datetimeFigureOut">
              <a:rPr lang="en-AU" smtClean="0"/>
              <a:t>28/07/2017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499F6-0F1B-49A4-9304-CEACCB59A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55340-A9DE-4235-9ADD-90E61FB9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E39C-BAD2-4ED8-A11D-8FA55AC8F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2421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D2AFD7-226B-4247-811F-0DFD8DACF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9C2A1-8D25-46CA-BDCD-FA4A8A41A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E5ACF-0552-4E01-9EAB-05DE1E346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4CBCA-83DC-4E62-B764-82579FBB4446}" type="datetimeFigureOut">
              <a:rPr lang="en-AU" smtClean="0"/>
              <a:t>28/07/2017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A472A-43B1-4D7B-AC51-A93D1600C0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D8807-75CC-4E2C-9E7D-BE4C1FE16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9E39C-BAD2-4ED8-A11D-8FA55AC8F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138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56D98-3802-40AC-8F2D-5ED45678B3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Investigating </a:t>
            </a:r>
            <a:r>
              <a:rPr lang="el-GR" dirty="0"/>
              <a:t>Φ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2538C3-3B04-4369-BB2C-429836AEC5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Angus Leung</a:t>
            </a:r>
          </a:p>
          <a:p>
            <a:r>
              <a:rPr lang="en-AU" dirty="0"/>
              <a:t>2017-07-28</a:t>
            </a:r>
          </a:p>
        </p:txBody>
      </p:sp>
    </p:spTree>
    <p:extLst>
      <p:ext uri="{BB962C8B-B14F-4D97-AF65-F5344CB8AC3E}">
        <p14:creationId xmlns:p14="http://schemas.microsoft.com/office/powerpoint/2010/main" val="1802684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9419C-0C64-4B1D-A140-6503A4E39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Φ</a:t>
            </a:r>
            <a:r>
              <a:rPr lang="en-AU" dirty="0"/>
              <a:t>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A6F65-7B80-444A-975B-1244D9FA4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Number of channels: 2 to 4 (all combinations)</a:t>
            </a:r>
          </a:p>
          <a:p>
            <a:pPr lvl="1"/>
            <a:r>
              <a:rPr lang="en-AU" dirty="0"/>
              <a:t>15 choose 2 = 105 sets</a:t>
            </a:r>
          </a:p>
          <a:p>
            <a:pPr lvl="1"/>
            <a:r>
              <a:rPr lang="en-AU" dirty="0"/>
              <a:t>15 choose 3 = 455 sets</a:t>
            </a:r>
          </a:p>
          <a:p>
            <a:pPr lvl="1"/>
            <a:r>
              <a:rPr lang="en-AU" dirty="0"/>
              <a:t>15 choose 4 = 1365 sets</a:t>
            </a:r>
          </a:p>
          <a:p>
            <a:endParaRPr lang="en-AU" dirty="0"/>
          </a:p>
          <a:p>
            <a:r>
              <a:rPr lang="en-AU" dirty="0"/>
              <a:t>Time lag (</a:t>
            </a:r>
            <a:r>
              <a:rPr lang="el-GR" dirty="0"/>
              <a:t>τ</a:t>
            </a:r>
            <a:r>
              <a:rPr lang="en-AU" dirty="0"/>
              <a:t>): 4ms, 8ms, 16ms</a:t>
            </a:r>
          </a:p>
          <a:p>
            <a:pPr lvl="1"/>
            <a:r>
              <a:rPr lang="en-AU" dirty="0"/>
              <a:t>TPM for 4ms: for a state at sample t, probability of sample t+4 being a specific state</a:t>
            </a:r>
          </a:p>
          <a:p>
            <a:pPr lvl="1"/>
            <a:r>
              <a:rPr lang="en-AU" dirty="0"/>
              <a:t>Exclusion axiom: consciousness flows at a particular speed (where </a:t>
            </a:r>
            <a:r>
              <a:rPr lang="el-GR" dirty="0"/>
              <a:t>Φ</a:t>
            </a:r>
            <a:r>
              <a:rPr lang="en-AU" dirty="0"/>
              <a:t> is max)</a:t>
            </a:r>
          </a:p>
        </p:txBody>
      </p:sp>
    </p:spTree>
    <p:extLst>
      <p:ext uri="{BB962C8B-B14F-4D97-AF65-F5344CB8AC3E}">
        <p14:creationId xmlns:p14="http://schemas.microsoft.com/office/powerpoint/2010/main" val="4235377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B2839-1FCD-471E-9417-BE1C472A2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Φ</a:t>
            </a:r>
            <a:r>
              <a:rPr lang="en-AU" dirty="0"/>
              <a:t> Calculation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0347C2-EA2D-4F2E-AFA8-D41B7D02DF2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89100" y="1589088"/>
            <a:ext cx="8813800" cy="504986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FF9D78-AE20-4374-8734-56B40541EC96}"/>
              </a:ext>
            </a:extLst>
          </p:cNvPr>
          <p:cNvSpPr txBox="1"/>
          <p:nvPr/>
        </p:nvSpPr>
        <p:spPr>
          <a:xfrm>
            <a:off x="8494006" y="2963536"/>
            <a:ext cx="1046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via </a:t>
            </a:r>
            <a:r>
              <a:rPr lang="en-AU" dirty="0" err="1"/>
              <a:t>PyPhi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65204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E8244-5AF5-4D14-A38F-3DBF6AA3C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3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374D8-5DCD-4600-B361-2FEE6002A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Compare</a:t>
            </a:r>
            <a:r>
              <a:rPr lang="el-GR" dirty="0"/>
              <a:t> Φ</a:t>
            </a:r>
            <a:r>
              <a:rPr lang="en-AU" baseline="30000" dirty="0"/>
              <a:t>3</a:t>
            </a:r>
            <a:r>
              <a:rPr lang="en-AU" dirty="0"/>
              <a:t> between 2 states</a:t>
            </a:r>
          </a:p>
          <a:p>
            <a:pPr lvl="1"/>
            <a:r>
              <a:rPr lang="en-AU" dirty="0"/>
              <a:t>(Potential) consciousness: air</a:t>
            </a:r>
          </a:p>
          <a:p>
            <a:pPr lvl="1"/>
            <a:r>
              <a:rPr lang="en-AU" dirty="0"/>
              <a:t>(Potential) unconsciousness: </a:t>
            </a:r>
            <a:r>
              <a:rPr lang="en-AU" dirty="0" err="1"/>
              <a:t>iso</a:t>
            </a:r>
            <a:endParaRPr lang="en-AU" dirty="0"/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Compare </a:t>
            </a:r>
            <a:r>
              <a:rPr lang="el-GR" dirty="0"/>
              <a:t>Φ</a:t>
            </a:r>
            <a:r>
              <a:rPr lang="en-AU" baseline="30000" dirty="0"/>
              <a:t>* </a:t>
            </a:r>
            <a:r>
              <a:rPr lang="en-AU" dirty="0"/>
              <a:t>to </a:t>
            </a:r>
            <a:r>
              <a:rPr lang="el-GR" dirty="0"/>
              <a:t>Φ</a:t>
            </a:r>
            <a:r>
              <a:rPr lang="en-AU" baseline="30000" dirty="0"/>
              <a:t>3</a:t>
            </a:r>
            <a:endParaRPr lang="en-AU" dirty="0"/>
          </a:p>
          <a:p>
            <a:pPr lvl="1"/>
            <a:r>
              <a:rPr lang="en-AU" dirty="0"/>
              <a:t>Comparison of values</a:t>
            </a:r>
          </a:p>
          <a:p>
            <a:pPr lvl="1"/>
            <a:r>
              <a:rPr lang="en-AU" dirty="0"/>
              <a:t>Comparison of MIPs</a:t>
            </a:r>
          </a:p>
          <a:p>
            <a:pPr lvl="1"/>
            <a:r>
              <a:rPr lang="en-AU" dirty="0"/>
              <a:t>Possible further comparison: </a:t>
            </a:r>
            <a:r>
              <a:rPr lang="el-GR" dirty="0"/>
              <a:t>Φ</a:t>
            </a:r>
            <a:r>
              <a:rPr lang="en-AU" baseline="30000" dirty="0"/>
              <a:t>*</a:t>
            </a:r>
            <a:r>
              <a:rPr lang="en-AU" baseline="-25000" dirty="0"/>
              <a:t>atomic</a:t>
            </a:r>
            <a:r>
              <a:rPr lang="en-AU" baseline="30000" dirty="0"/>
              <a:t> </a:t>
            </a:r>
            <a:r>
              <a:rPr lang="en-AU" dirty="0"/>
              <a:t>to </a:t>
            </a:r>
            <a:r>
              <a:rPr lang="el-GR" dirty="0"/>
              <a:t>Φ</a:t>
            </a:r>
            <a:r>
              <a:rPr lang="en-AU" baseline="30000" dirty="0"/>
              <a:t>*</a:t>
            </a:r>
            <a:r>
              <a:rPr lang="en-AU" baseline="-25000" dirty="0"/>
              <a:t>MIP</a:t>
            </a:r>
            <a:r>
              <a:rPr lang="en-AU" baseline="30000" dirty="0"/>
              <a:t> </a:t>
            </a:r>
            <a:endParaRPr lang="en-AU" dirty="0"/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Compare </a:t>
            </a:r>
            <a:r>
              <a:rPr lang="el-GR" dirty="0"/>
              <a:t>Φ</a:t>
            </a:r>
            <a:r>
              <a:rPr lang="en-AU" baseline="30000" dirty="0"/>
              <a:t>3</a:t>
            </a:r>
            <a:r>
              <a:rPr lang="en-AU" dirty="0"/>
              <a:t> to low frequency Granger Causality</a:t>
            </a:r>
          </a:p>
          <a:p>
            <a:pPr lvl="1"/>
            <a:r>
              <a:rPr lang="en-AU" dirty="0"/>
              <a:t>Past finding – strong feedback at low frequencies, reduced under </a:t>
            </a:r>
            <a:r>
              <a:rPr lang="en-AU" dirty="0" err="1"/>
              <a:t>iso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24070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F53F2B-56C5-4057-B57F-BE56E43A10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Air vs Isoflurane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DF8253F-2BF3-4707-82B0-80DA5156FD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Investigation 1</a:t>
            </a:r>
          </a:p>
        </p:txBody>
      </p:sp>
    </p:spTree>
    <p:extLst>
      <p:ext uri="{BB962C8B-B14F-4D97-AF65-F5344CB8AC3E}">
        <p14:creationId xmlns:p14="http://schemas.microsoft.com/office/powerpoint/2010/main" val="1910158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F640-841F-464A-9C7F-3FA3355D5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Investigation 1: air vs isoflurane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E0403-6833-476B-AA30-52AA15A2F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Is </a:t>
            </a:r>
            <a:r>
              <a:rPr lang="el-GR" dirty="0"/>
              <a:t>Φ</a:t>
            </a:r>
            <a:r>
              <a:rPr lang="en-AU" dirty="0"/>
              <a:t> lower during anaesthesia?</a:t>
            </a:r>
          </a:p>
          <a:p>
            <a:endParaRPr lang="en-AU" dirty="0"/>
          </a:p>
          <a:p>
            <a:r>
              <a:rPr lang="en-AU" dirty="0"/>
              <a:t>Simplest prediction of IIT:</a:t>
            </a:r>
          </a:p>
          <a:p>
            <a:pPr lvl="1"/>
            <a:r>
              <a:rPr lang="en-AU" dirty="0"/>
              <a:t>Loss of consciousness = loss of </a:t>
            </a:r>
            <a:r>
              <a:rPr lang="el-GR" dirty="0"/>
              <a:t>Φ</a:t>
            </a:r>
            <a:endParaRPr lang="en-AU" dirty="0"/>
          </a:p>
          <a:p>
            <a:pPr lvl="1"/>
            <a:r>
              <a:rPr lang="en-AU" dirty="0"/>
              <a:t>If a system loses consciousness, </a:t>
            </a:r>
            <a:r>
              <a:rPr lang="el-GR" dirty="0"/>
              <a:t>Φ</a:t>
            </a:r>
            <a:r>
              <a:rPr lang="en-AU" dirty="0"/>
              <a:t> should be lower</a:t>
            </a:r>
          </a:p>
          <a:p>
            <a:endParaRPr lang="en-AU" dirty="0"/>
          </a:p>
          <a:p>
            <a:r>
              <a:rPr lang="en-AU" dirty="0"/>
              <a:t>Here we presume that flies are conscious under air, and lose consciousness under </a:t>
            </a:r>
            <a:r>
              <a:rPr lang="en-AU" dirty="0" err="1"/>
              <a:t>iso</a:t>
            </a:r>
            <a:endParaRPr lang="en-AU" dirty="0"/>
          </a:p>
          <a:p>
            <a:pPr lvl="1"/>
            <a:r>
              <a:rPr lang="en-AU" dirty="0"/>
              <a:t>Movement responses to air puffs diminished under anaesthesia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25605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3DE99-8F42-43D1-BAD1-7697C837D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1: Comparison between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455A7-B2B6-4528-A798-1F067C9E0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Simplest prediction of IIT:</a:t>
            </a:r>
          </a:p>
          <a:p>
            <a:pPr lvl="1"/>
            <a:r>
              <a:rPr lang="en-AU" dirty="0"/>
              <a:t>Loss of consciousness = loss of </a:t>
            </a:r>
            <a:r>
              <a:rPr lang="el-GR" dirty="0"/>
              <a:t>Φ</a:t>
            </a:r>
            <a:endParaRPr lang="en-AU" dirty="0"/>
          </a:p>
          <a:p>
            <a:pPr lvl="1"/>
            <a:r>
              <a:rPr lang="en-AU" dirty="0"/>
              <a:t>If a system loses consciousness, </a:t>
            </a:r>
            <a:r>
              <a:rPr lang="el-GR" dirty="0"/>
              <a:t>Φ</a:t>
            </a:r>
            <a:r>
              <a:rPr lang="en-AU" dirty="0"/>
              <a:t> should be lower</a:t>
            </a:r>
          </a:p>
          <a:p>
            <a:endParaRPr lang="en-AU" dirty="0"/>
          </a:p>
          <a:p>
            <a:r>
              <a:rPr lang="en-AU" dirty="0"/>
              <a:t>Here we presume that flies are conscious under air, and lose consciousness under </a:t>
            </a:r>
            <a:r>
              <a:rPr lang="en-AU" dirty="0" err="1"/>
              <a:t>iso</a:t>
            </a:r>
            <a:endParaRPr lang="en-AU" dirty="0"/>
          </a:p>
          <a:p>
            <a:pPr lvl="1"/>
            <a:r>
              <a:rPr lang="en-AU" dirty="0"/>
              <a:t>Movement responses to air puffs diminished under anaesthesia</a:t>
            </a:r>
          </a:p>
        </p:txBody>
      </p:sp>
    </p:spTree>
    <p:extLst>
      <p:ext uri="{BB962C8B-B14F-4D97-AF65-F5344CB8AC3E}">
        <p14:creationId xmlns:p14="http://schemas.microsoft.com/office/powerpoint/2010/main" val="1410057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83935-D9BD-4D8E-97F5-FA28D4FE5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Φ </a:t>
            </a:r>
            <a:r>
              <a:rPr lang="en-AU" dirty="0"/>
              <a:t>values for 1 fly, lag=4ms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4E3D74-A22D-403D-85D2-4B9AA39290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200" y="2489095"/>
            <a:ext cx="10515600" cy="30243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1B74A7-70B9-4196-9FE1-1C5DA8760314}"/>
              </a:ext>
            </a:extLst>
          </p:cNvPr>
          <p:cNvSpPr txBox="1"/>
          <p:nvPr/>
        </p:nvSpPr>
        <p:spPr>
          <a:xfrm>
            <a:off x="254000" y="3816628"/>
            <a:ext cx="67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Φ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42C466-02D2-4840-A58B-0B1F02B06F1B}"/>
              </a:ext>
            </a:extLst>
          </p:cNvPr>
          <p:cNvSpPr txBox="1"/>
          <p:nvPr/>
        </p:nvSpPr>
        <p:spPr>
          <a:xfrm>
            <a:off x="2768600" y="5513493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channel set</a:t>
            </a:r>
          </a:p>
        </p:txBody>
      </p:sp>
    </p:spTree>
    <p:extLst>
      <p:ext uri="{BB962C8B-B14F-4D97-AF65-F5344CB8AC3E}">
        <p14:creationId xmlns:p14="http://schemas.microsoft.com/office/powerpoint/2010/main" val="537155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079921-5304-45A0-A07B-746D3E4F3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0900" y="195604"/>
            <a:ext cx="10236200" cy="625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651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78266A9-E78F-4F89-BDC5-BA003F4868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78931" y="-1"/>
            <a:ext cx="5764338" cy="68580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B02823-2220-4BE9-AFE9-2AF010CA0C3C}"/>
              </a:ext>
            </a:extLst>
          </p:cNvPr>
          <p:cNvSpPr txBox="1"/>
          <p:nvPr/>
        </p:nvSpPr>
        <p:spPr>
          <a:xfrm>
            <a:off x="927100" y="3167443"/>
            <a:ext cx="157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delta = air - </a:t>
            </a:r>
            <a:r>
              <a:rPr lang="en-AU" dirty="0" err="1"/>
              <a:t>iso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86806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72439-BF98-498A-95C7-E3992A965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Past finding: reduced feedback under </a:t>
            </a:r>
            <a:r>
              <a:rPr lang="en-AU" dirty="0" err="1"/>
              <a:t>iso</a:t>
            </a:r>
            <a:endParaRPr lang="en-A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DC4F2EE-6D9F-4754-8138-A0B17E0AE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2475"/>
          </a:xfrm>
        </p:spPr>
        <p:txBody>
          <a:bodyPr>
            <a:normAutofit/>
          </a:bodyPr>
          <a:lstStyle/>
          <a:p>
            <a:r>
              <a:rPr lang="en-AU" dirty="0"/>
              <a:t>Past finding on same dataset using Granger Causality:</a:t>
            </a:r>
          </a:p>
          <a:p>
            <a:pPr lvl="1"/>
            <a:r>
              <a:rPr lang="en-AU" dirty="0"/>
              <a:t>Feedback reduced under anaesthesia, for low frequencies</a:t>
            </a:r>
          </a:p>
          <a:p>
            <a:pPr lvl="1"/>
            <a:r>
              <a:rPr lang="en-AU" dirty="0"/>
              <a:t>Feedback: centre channel -&gt; periphery channel</a:t>
            </a:r>
          </a:p>
          <a:p>
            <a:r>
              <a:rPr lang="en-AU" dirty="0"/>
              <a:t>GC: one signal contains information about another</a:t>
            </a:r>
          </a:p>
        </p:txBody>
      </p:sp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C54A4FEE-986E-4892-B090-F2AECB614F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986"/>
          <a:stretch/>
        </p:blipFill>
        <p:spPr>
          <a:xfrm>
            <a:off x="3993045" y="4300829"/>
            <a:ext cx="7479679" cy="24171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CDC3FF-9A62-4B90-8D6F-283D07F56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183" y="4970367"/>
            <a:ext cx="2152316" cy="82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78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D3F29-D462-4EDC-8F5B-0E960C539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2B4E4-7621-4B7E-859E-262ABBC68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Integrated Information </a:t>
            </a:r>
            <a:r>
              <a:rPr lang="el-GR" dirty="0"/>
              <a:t>Φ</a:t>
            </a:r>
            <a:endParaRPr lang="en-AU" dirty="0"/>
          </a:p>
          <a:p>
            <a:endParaRPr lang="en-AU" dirty="0"/>
          </a:p>
          <a:p>
            <a:r>
              <a:rPr lang="en-AU" dirty="0"/>
              <a:t>2 investigations:</a:t>
            </a:r>
          </a:p>
          <a:p>
            <a:pPr lvl="1"/>
            <a:r>
              <a:rPr lang="en-AU" dirty="0"/>
              <a:t>Air vs isoflurane </a:t>
            </a:r>
            <a:r>
              <a:rPr lang="el-GR" dirty="0"/>
              <a:t>Φ</a:t>
            </a:r>
            <a:endParaRPr lang="en-AU" dirty="0"/>
          </a:p>
          <a:p>
            <a:pPr lvl="1"/>
            <a:r>
              <a:rPr lang="el-GR" dirty="0"/>
              <a:t>Φ</a:t>
            </a:r>
            <a:r>
              <a:rPr lang="en-AU" dirty="0"/>
              <a:t> vs </a:t>
            </a:r>
            <a:r>
              <a:rPr lang="el-GR" dirty="0"/>
              <a:t>Φ</a:t>
            </a:r>
            <a:r>
              <a:rPr lang="en-AU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677070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A450F-87F9-4AE7-ACE9-6277BB9C5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Is feedback reduction captured in the MIP?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B2153-B766-45F3-BA1D-2EB273BF4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AU" dirty="0"/>
              <a:t>The minimum information partition (MIP) is the unidirectional split which results in the least difference in information</a:t>
            </a:r>
          </a:p>
          <a:p>
            <a:pPr lvl="1"/>
            <a:r>
              <a:rPr lang="en-AU" dirty="0"/>
              <a:t>No difference -&gt; integration not vital among the split parts</a:t>
            </a:r>
          </a:p>
          <a:p>
            <a:pPr lvl="1"/>
            <a:r>
              <a:rPr lang="en-AU" dirty="0"/>
              <a:t>MIP reduces the system as much as possible to independent parts</a:t>
            </a:r>
          </a:p>
          <a:p>
            <a:r>
              <a:rPr lang="en-AU" dirty="0"/>
              <a:t>If feedback loses importance, then cutting this connection should give a smaller difference</a:t>
            </a:r>
          </a:p>
          <a:p>
            <a:pPr lvl="1"/>
            <a:r>
              <a:rPr lang="en-AU" dirty="0"/>
              <a:t>So the centre -&gt; periphery cut might be more common under isoflurane</a:t>
            </a:r>
          </a:p>
          <a:p>
            <a:endParaRPr lang="en-AU" dirty="0"/>
          </a:p>
          <a:p>
            <a:r>
              <a:rPr lang="en-AU" dirty="0"/>
              <a:t>2 channel scenario: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AC5AAD-60E4-4F81-ABEB-F1515BD8475E}"/>
              </a:ext>
            </a:extLst>
          </p:cNvPr>
          <p:cNvSpPr/>
          <p:nvPr/>
        </p:nvSpPr>
        <p:spPr>
          <a:xfrm>
            <a:off x="7602140" y="5397500"/>
            <a:ext cx="914400" cy="914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8DCADF2-9729-437A-B4A0-C54E152211A0}"/>
              </a:ext>
            </a:extLst>
          </p:cNvPr>
          <p:cNvSpPr/>
          <p:nvPr/>
        </p:nvSpPr>
        <p:spPr>
          <a:xfrm>
            <a:off x="4612481" y="5397500"/>
            <a:ext cx="914400" cy="914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/>
              <a:t>P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B091B65F-FC67-4F9B-8040-393597C1E604}"/>
              </a:ext>
            </a:extLst>
          </p:cNvPr>
          <p:cNvCxnSpPr>
            <a:stCxn id="5" idx="7"/>
            <a:endCxn id="4" idx="1"/>
          </p:cNvCxnSpPr>
          <p:nvPr/>
        </p:nvCxnSpPr>
        <p:spPr>
          <a:xfrm rot="5400000" flipH="1" flipV="1">
            <a:off x="6564510" y="4359871"/>
            <a:ext cx="12700" cy="2343081"/>
          </a:xfrm>
          <a:prstGeom prst="curvedConnector3">
            <a:avLst>
              <a:gd name="adj1" fmla="val 2854417"/>
            </a:avLst>
          </a:prstGeom>
          <a:ln>
            <a:headEnd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86D2288D-1820-4F65-B5E4-233ECA931993}"/>
              </a:ext>
            </a:extLst>
          </p:cNvPr>
          <p:cNvCxnSpPr>
            <a:stCxn id="4" idx="3"/>
            <a:endCxn id="5" idx="5"/>
          </p:cNvCxnSpPr>
          <p:nvPr/>
        </p:nvCxnSpPr>
        <p:spPr>
          <a:xfrm rot="5400000">
            <a:off x="6564511" y="5006449"/>
            <a:ext cx="12700" cy="2343081"/>
          </a:xfrm>
          <a:prstGeom prst="curvedConnector3">
            <a:avLst>
              <a:gd name="adj1" fmla="val 2854417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92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759DA-A16F-4216-9BD9-8DDD7A8E7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Portion of c-/-&gt;p cuts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0E7838-720B-4C7A-A2B6-A223039B4D96}"/>
              </a:ext>
            </a:extLst>
          </p:cNvPr>
          <p:cNvSpPr txBox="1"/>
          <p:nvPr/>
        </p:nvSpPr>
        <p:spPr>
          <a:xfrm>
            <a:off x="11017250" y="5853797"/>
            <a:ext cx="927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B: air</a:t>
            </a:r>
          </a:p>
          <a:p>
            <a:r>
              <a:rPr lang="en-AU" dirty="0">
                <a:solidFill>
                  <a:srgbClr val="FF0000"/>
                </a:solidFill>
              </a:rPr>
              <a:t>R: </a:t>
            </a:r>
            <a:r>
              <a:rPr lang="en-AU" dirty="0" err="1">
                <a:solidFill>
                  <a:srgbClr val="FF0000"/>
                </a:solidFill>
              </a:rPr>
              <a:t>iso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C05C7D-F253-4B18-8556-8D81CD5579A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381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2 channels = 4 states</a:t>
            </a:r>
          </a:p>
          <a:p>
            <a:endParaRPr lang="en-AU" dirty="0"/>
          </a:p>
          <a:p>
            <a:r>
              <a:rPr lang="en-AU" dirty="0"/>
              <a:t>Portion of samples within a trial with a feedback cut as the MIP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00FA50-857F-44C1-ADFC-65F92C7D851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42388" y="1690688"/>
            <a:ext cx="5387562" cy="431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805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196DCE-3187-41BA-9BF9-E276D5E2F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88900"/>
            <a:ext cx="12192000" cy="658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38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E1C91-A154-45D5-86B5-D47C3E303A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/>
              <a:t>Φ</a:t>
            </a:r>
            <a:r>
              <a:rPr lang="en-AU" dirty="0"/>
              <a:t> vs </a:t>
            </a:r>
            <a:r>
              <a:rPr lang="el-GR" dirty="0"/>
              <a:t>Φ</a:t>
            </a:r>
            <a:r>
              <a:rPr lang="en-AU" dirty="0"/>
              <a:t>*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69C1A-5640-4D78-A04A-1C280A526A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Investigation 2</a:t>
            </a:r>
          </a:p>
        </p:txBody>
      </p:sp>
    </p:spTree>
    <p:extLst>
      <p:ext uri="{BB962C8B-B14F-4D97-AF65-F5344CB8AC3E}">
        <p14:creationId xmlns:p14="http://schemas.microsoft.com/office/powerpoint/2010/main" val="3172536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92838-6E7B-4C25-8BE4-FD42D55A3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Investigation 2: </a:t>
            </a:r>
            <a:r>
              <a:rPr lang="el-GR" dirty="0"/>
              <a:t>Φ</a:t>
            </a:r>
            <a:r>
              <a:rPr lang="en-AU" dirty="0"/>
              <a:t>* vs </a:t>
            </a:r>
            <a:r>
              <a:rPr lang="el-GR" dirty="0"/>
              <a:t>Φ</a:t>
            </a:r>
            <a:endParaRPr lang="en-AU" baseline="30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7E381-D1E4-4E29-A128-D80FDBA83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/>
              <a:t>Φ</a:t>
            </a:r>
            <a:r>
              <a:rPr lang="en-AU" dirty="0"/>
              <a:t> computation is resource intensive</a:t>
            </a:r>
          </a:p>
          <a:p>
            <a:r>
              <a:rPr lang="el-GR" dirty="0"/>
              <a:t>Φ</a:t>
            </a:r>
            <a:r>
              <a:rPr lang="en-AU" dirty="0"/>
              <a:t>* can be analytically computed using the Gaussian approximation (this means faster computation)</a:t>
            </a:r>
          </a:p>
          <a:p>
            <a:endParaRPr lang="en-AU" dirty="0"/>
          </a:p>
          <a:p>
            <a:r>
              <a:rPr lang="el-GR" dirty="0"/>
              <a:t>Φ</a:t>
            </a:r>
            <a:r>
              <a:rPr lang="en-AU" dirty="0"/>
              <a:t>* based on IIT 2.0</a:t>
            </a:r>
          </a:p>
          <a:p>
            <a:r>
              <a:rPr lang="en-AU" dirty="0"/>
              <a:t>Slight differences between IIT 2.0 and IIT 3.0</a:t>
            </a:r>
          </a:p>
          <a:p>
            <a:pPr lvl="1"/>
            <a:r>
              <a:rPr lang="en-AU" dirty="0"/>
              <a:t>IIT 2.0 assesses how a state constrains a system’s past; IIT 3.0 assesses also how it constrains the future (more complex)</a:t>
            </a:r>
          </a:p>
          <a:p>
            <a:pPr lvl="1"/>
            <a:r>
              <a:rPr lang="el-GR" dirty="0"/>
              <a:t>Φ</a:t>
            </a:r>
            <a:r>
              <a:rPr lang="en-AU" dirty="0"/>
              <a:t>*: symmetry between past-present and present-future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3166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7F2A2-98C7-4842-822A-42A40D57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Φ</a:t>
            </a:r>
            <a:r>
              <a:rPr lang="en-AU" dirty="0"/>
              <a:t>* Calculation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A75864C-4D58-4615-9BF6-390970A90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rcRect b="52810"/>
          <a:stretch/>
        </p:blipFill>
        <p:spPr>
          <a:xfrm>
            <a:off x="656252" y="1222895"/>
            <a:ext cx="7394324" cy="2297113"/>
          </a:xfrm>
          <a:prstGeom prst="rect">
            <a:avLst/>
          </a:prstGeom>
        </p:spPr>
      </p:pic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425E1D21-AC51-4C4B-8EC7-E11D7A2F38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rcRect t="51196"/>
          <a:stretch/>
        </p:blipFill>
        <p:spPr>
          <a:xfrm>
            <a:off x="506776" y="4377778"/>
            <a:ext cx="7394324" cy="2375665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08A278F1-F121-4933-9E07-E87F672CED2E}"/>
              </a:ext>
            </a:extLst>
          </p:cNvPr>
          <p:cNvSpPr/>
          <p:nvPr/>
        </p:nvSpPr>
        <p:spPr>
          <a:xfrm>
            <a:off x="4203938" y="3520008"/>
            <a:ext cx="303338" cy="5820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4187C0E-E7A0-4346-BD3E-B1228027504B}"/>
              </a:ext>
            </a:extLst>
          </p:cNvPr>
          <p:cNvSpPr/>
          <p:nvPr/>
        </p:nvSpPr>
        <p:spPr>
          <a:xfrm rot="14614157">
            <a:off x="8290304" y="4288597"/>
            <a:ext cx="303338" cy="5820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732A3BA-4E68-475A-9533-02CF249D20A7}"/>
              </a:ext>
            </a:extLst>
          </p:cNvPr>
          <p:cNvSpPr txBox="1">
            <a:spLocks/>
          </p:cNvSpPr>
          <p:nvPr/>
        </p:nvSpPr>
        <p:spPr>
          <a:xfrm>
            <a:off x="9340144" y="3317582"/>
            <a:ext cx="952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dirty="0"/>
              <a:t>Φ</a:t>
            </a:r>
            <a:r>
              <a:rPr lang="en-AU" dirty="0"/>
              <a:t>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A0EDD-588E-422D-A9C5-0EF63D3334D7}"/>
              </a:ext>
            </a:extLst>
          </p:cNvPr>
          <p:cNvSpPr txBox="1"/>
          <p:nvPr/>
        </p:nvSpPr>
        <p:spPr>
          <a:xfrm>
            <a:off x="8223236" y="4831577"/>
            <a:ext cx="2727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via phi_toolbox_Feb2014 (</a:t>
            </a:r>
            <a:r>
              <a:rPr lang="en-AU" dirty="0" err="1"/>
              <a:t>Haun</a:t>
            </a:r>
            <a:r>
              <a:rPr lang="en-AU" dirty="0"/>
              <a:t> et al., 2016)</a:t>
            </a:r>
          </a:p>
        </p:txBody>
      </p:sp>
    </p:spTree>
    <p:extLst>
      <p:ext uri="{BB962C8B-B14F-4D97-AF65-F5344CB8AC3E}">
        <p14:creationId xmlns:p14="http://schemas.microsoft.com/office/powerpoint/2010/main" val="490789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7F2A2-98C7-4842-822A-42A40D57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Φ</a:t>
            </a:r>
            <a:r>
              <a:rPr lang="en-AU" dirty="0"/>
              <a:t>*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90DEB-62A5-48B8-B4FD-35220ADC0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Calculate covariance among channels for</a:t>
            </a:r>
          </a:p>
          <a:p>
            <a:pPr lvl="1"/>
            <a:r>
              <a:rPr lang="en-AU" dirty="0"/>
              <a:t>Past-past (present-present)</a:t>
            </a:r>
          </a:p>
          <a:p>
            <a:pPr lvl="1"/>
            <a:r>
              <a:rPr lang="en-AU" dirty="0"/>
              <a:t>Past-present (present-future)</a:t>
            </a:r>
          </a:p>
          <a:p>
            <a:pPr lvl="1"/>
            <a:r>
              <a:rPr lang="en-AU" dirty="0"/>
              <a:t>Present-present (future-future)</a:t>
            </a:r>
          </a:p>
          <a:p>
            <a:pPr lvl="1"/>
            <a:r>
              <a:rPr lang="en-AU" dirty="0"/>
              <a:t>Time lag determines which samples to consider as past/present</a:t>
            </a:r>
          </a:p>
          <a:p>
            <a:pPr lvl="1"/>
            <a:r>
              <a:rPr lang="en-AU" dirty="0"/>
              <a:t>E.g. for lag=4ms, samples 1:2246 give the past, and samples 4:2250 give the present</a:t>
            </a:r>
          </a:p>
          <a:p>
            <a:r>
              <a:rPr lang="el-GR" dirty="0"/>
              <a:t>Φ</a:t>
            </a:r>
            <a:r>
              <a:rPr lang="en-AU" dirty="0"/>
              <a:t>* toolbox – given a partitioning scheme, calculates </a:t>
            </a:r>
            <a:r>
              <a:rPr lang="el-GR" dirty="0"/>
              <a:t>Φ</a:t>
            </a:r>
            <a:r>
              <a:rPr lang="en-AU" dirty="0"/>
              <a:t>*</a:t>
            </a:r>
          </a:p>
          <a:p>
            <a:r>
              <a:rPr lang="el-GR" dirty="0"/>
              <a:t>Φ</a:t>
            </a:r>
            <a:r>
              <a:rPr lang="en-AU" dirty="0"/>
              <a:t>* = </a:t>
            </a:r>
            <a:r>
              <a:rPr lang="el-GR" dirty="0"/>
              <a:t>Φ</a:t>
            </a:r>
            <a:r>
              <a:rPr lang="en-AU" dirty="0"/>
              <a:t> of partition scheme with smallest normalised </a:t>
            </a:r>
            <a:r>
              <a:rPr lang="el-GR" dirty="0"/>
              <a:t>Φ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88993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08F4EE7-82E4-42BC-9D41-C295570A2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87381"/>
            <a:ext cx="12192000" cy="642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9658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4731A-7E20-47C9-94B1-05D51B1E6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Comparing </a:t>
            </a:r>
            <a:r>
              <a:rPr lang="el-GR" dirty="0"/>
              <a:t>Φ</a:t>
            </a:r>
            <a:r>
              <a:rPr lang="en-AU" dirty="0"/>
              <a:t>* to </a:t>
            </a:r>
            <a:r>
              <a:rPr lang="el-GR" dirty="0"/>
              <a:t>Φ</a:t>
            </a:r>
            <a:endParaRPr lang="en-AU" baseline="30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F2EA-C985-4514-8872-CF5B090B3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Do they increase/decrease together?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endParaRPr lang="en-AU" dirty="0"/>
          </a:p>
          <a:p>
            <a:r>
              <a:rPr lang="en-AU" dirty="0"/>
              <a:t>Do they give equivalent MIPs?</a:t>
            </a:r>
          </a:p>
        </p:txBody>
      </p:sp>
    </p:spTree>
    <p:extLst>
      <p:ext uri="{BB962C8B-B14F-4D97-AF65-F5344CB8AC3E}">
        <p14:creationId xmlns:p14="http://schemas.microsoft.com/office/powerpoint/2010/main" val="2758665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4731A-7E20-47C9-94B1-05D51B1E6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454025"/>
            <a:ext cx="2933700" cy="6194564"/>
          </a:xfrm>
        </p:spPr>
        <p:txBody>
          <a:bodyPr>
            <a:normAutofit/>
          </a:bodyPr>
          <a:lstStyle/>
          <a:p>
            <a:r>
              <a:rPr lang="el-GR" dirty="0"/>
              <a:t>Φ</a:t>
            </a:r>
            <a:r>
              <a:rPr lang="en-AU" dirty="0"/>
              <a:t>-</a:t>
            </a:r>
            <a:r>
              <a:rPr lang="el-GR" dirty="0"/>
              <a:t>Φ</a:t>
            </a:r>
            <a:r>
              <a:rPr lang="en-AU" dirty="0"/>
              <a:t>* correlations for 1 fly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117F53-1D91-4C96-93EF-2E61EA553199}"/>
              </a:ext>
            </a:extLst>
          </p:cNvPr>
          <p:cNvSpPr txBox="1"/>
          <p:nvPr/>
        </p:nvSpPr>
        <p:spPr>
          <a:xfrm>
            <a:off x="419100" y="5913358"/>
            <a:ext cx="101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o: air</a:t>
            </a:r>
          </a:p>
          <a:p>
            <a:r>
              <a:rPr lang="en-AU" dirty="0">
                <a:solidFill>
                  <a:schemeClr val="accent2">
                    <a:lumMod val="75000"/>
                  </a:schemeClr>
                </a:solidFill>
              </a:rPr>
              <a:t>x: </a:t>
            </a:r>
            <a:r>
              <a:rPr lang="en-AU" dirty="0" err="1">
                <a:solidFill>
                  <a:schemeClr val="accent2">
                    <a:lumMod val="75000"/>
                  </a:schemeClr>
                </a:solidFill>
              </a:rPr>
              <a:t>iso</a:t>
            </a:r>
            <a:endParaRPr lang="en-AU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E834DC-AAA6-44BD-A4E3-170012716A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73500" y="0"/>
            <a:ext cx="7988300" cy="692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231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9539-2282-4CC1-9E97-E63352ECB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Axioms of Integrated Information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64791-4003-46AB-8CAA-269CFC7F7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Existence</a:t>
            </a:r>
          </a:p>
          <a:p>
            <a:r>
              <a:rPr lang="en-AU" dirty="0"/>
              <a:t>Composition</a:t>
            </a:r>
          </a:p>
          <a:p>
            <a:r>
              <a:rPr lang="en-AU" b="1" i="1" dirty="0"/>
              <a:t>Information</a:t>
            </a:r>
            <a:r>
              <a:rPr lang="en-AU" b="1" dirty="0"/>
              <a:t>:</a:t>
            </a:r>
            <a:r>
              <a:rPr lang="en-AU" dirty="0"/>
              <a:t> out of all the experiences we can </a:t>
            </a:r>
            <a:r>
              <a:rPr lang="en-AU" b="1" dirty="0"/>
              <a:t>possibly</a:t>
            </a:r>
            <a:r>
              <a:rPr lang="en-AU" dirty="0"/>
              <a:t> have at any time (uncertainty), at any time we only experience </a:t>
            </a:r>
            <a:r>
              <a:rPr lang="en-AU" b="1" dirty="0"/>
              <a:t>one</a:t>
            </a:r>
            <a:r>
              <a:rPr lang="en-AU" dirty="0"/>
              <a:t> (reduction in uncertainty)</a:t>
            </a:r>
            <a:endParaRPr lang="en-AU" b="1" dirty="0"/>
          </a:p>
          <a:p>
            <a:r>
              <a:rPr lang="en-AU" b="1" i="1" dirty="0"/>
              <a:t>Integration</a:t>
            </a:r>
            <a:r>
              <a:rPr lang="en-AU" b="1" dirty="0"/>
              <a:t>: </a:t>
            </a:r>
            <a:r>
              <a:rPr lang="en-AU" dirty="0"/>
              <a:t>we cannot separate an experience into parts (binding problem: we don’t see red and a ball; we see a red ball)</a:t>
            </a:r>
            <a:endParaRPr lang="en-AU" b="1" dirty="0"/>
          </a:p>
          <a:p>
            <a:r>
              <a:rPr lang="en-AU" dirty="0"/>
              <a:t>Exclusion</a:t>
            </a:r>
          </a:p>
        </p:txBody>
      </p:sp>
    </p:spTree>
    <p:extLst>
      <p:ext uri="{BB962C8B-B14F-4D97-AF65-F5344CB8AC3E}">
        <p14:creationId xmlns:p14="http://schemas.microsoft.com/office/powerpoint/2010/main" val="1225205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1888-B309-4B81-89ED-D473D8E03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" y="2605340"/>
            <a:ext cx="2755900" cy="1336675"/>
          </a:xfrm>
        </p:spPr>
        <p:txBody>
          <a:bodyPr>
            <a:normAutofit fontScale="90000"/>
          </a:bodyPr>
          <a:lstStyle/>
          <a:p>
            <a:r>
              <a:rPr lang="en-AU" dirty="0"/>
              <a:t>Correlations</a:t>
            </a:r>
            <a:br>
              <a:rPr lang="en-AU" dirty="0"/>
            </a:br>
            <a:r>
              <a:rPr lang="en-AU" dirty="0"/>
              <a:t>for each channel set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7AC60DD-25A6-457F-B34C-B17CB8925C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44800" y="24046"/>
            <a:ext cx="9029700" cy="683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9477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4731A-7E20-47C9-94B1-05D51B1E6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Correlations for each fly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5A10BF-9B79-437E-AF3A-EBFDBB3EF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978718"/>
            <a:ext cx="12192000" cy="38065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945CB6-F9E2-40C1-B3C0-AC7649102449}"/>
              </a:ext>
            </a:extLst>
          </p:cNvPr>
          <p:cNvSpPr txBox="1"/>
          <p:nvPr/>
        </p:nvSpPr>
        <p:spPr>
          <a:xfrm>
            <a:off x="533400" y="6350000"/>
            <a:ext cx="6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R: tau=4ms</a:t>
            </a:r>
            <a:r>
              <a:rPr lang="en-AU" dirty="0"/>
              <a:t>	</a:t>
            </a:r>
            <a:r>
              <a:rPr lang="en-AU" dirty="0">
                <a:solidFill>
                  <a:srgbClr val="00B050"/>
                </a:solidFill>
              </a:rPr>
              <a:t>G: tau=8ms</a:t>
            </a:r>
            <a:r>
              <a:rPr lang="en-AU" dirty="0"/>
              <a:t>	</a:t>
            </a:r>
            <a:r>
              <a:rPr lang="en-AU" dirty="0">
                <a:solidFill>
                  <a:srgbClr val="0070C0"/>
                </a:solidFill>
              </a:rPr>
              <a:t>B: tau=16ms</a:t>
            </a:r>
          </a:p>
        </p:txBody>
      </p:sp>
    </p:spTree>
    <p:extLst>
      <p:ext uri="{BB962C8B-B14F-4D97-AF65-F5344CB8AC3E}">
        <p14:creationId xmlns:p14="http://schemas.microsoft.com/office/powerpoint/2010/main" val="18266607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F5D1F-E865-462E-9107-9321FF551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Difference between </a:t>
            </a:r>
            <a:r>
              <a:rPr lang="el-GR" dirty="0"/>
              <a:t>Φ </a:t>
            </a:r>
            <a:r>
              <a:rPr lang="en-AU" dirty="0"/>
              <a:t>and </a:t>
            </a:r>
            <a:r>
              <a:rPr lang="el-GR" dirty="0"/>
              <a:t>Φ</a:t>
            </a:r>
            <a:r>
              <a:rPr lang="en-AU" dirty="0"/>
              <a:t>* MIPs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3283D-2962-49AC-9E85-B94FD6731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IIT 3.0: MIPs are bipartitions from unidirectional cuts</a:t>
            </a:r>
          </a:p>
          <a:p>
            <a:pPr lvl="1"/>
            <a:r>
              <a:rPr lang="en-AU" dirty="0"/>
              <a:t>Directional: A-/-&gt;B is different to B-/-&gt;A</a:t>
            </a:r>
          </a:p>
          <a:p>
            <a:pPr lvl="1"/>
            <a:r>
              <a:rPr lang="en-AU" dirty="0"/>
              <a:t>Separated partitions can be considered appendages</a:t>
            </a:r>
          </a:p>
          <a:p>
            <a:endParaRPr lang="en-AU" dirty="0"/>
          </a:p>
          <a:p>
            <a:r>
              <a:rPr lang="el-GR" dirty="0"/>
              <a:t>Φ</a:t>
            </a:r>
            <a:r>
              <a:rPr lang="en-AU" dirty="0"/>
              <a:t>* MIPs are non-directional</a:t>
            </a:r>
          </a:p>
          <a:p>
            <a:pPr lvl="1"/>
            <a:r>
              <a:rPr lang="en-AU" dirty="0"/>
              <a:t>IIT 2.0 only considers the past and present (symmetrically in </a:t>
            </a:r>
            <a:r>
              <a:rPr lang="el-GR" dirty="0"/>
              <a:t>Φ</a:t>
            </a:r>
            <a:r>
              <a:rPr lang="en-AU" dirty="0"/>
              <a:t>*)</a:t>
            </a:r>
          </a:p>
          <a:p>
            <a:pPr lvl="1"/>
            <a:r>
              <a:rPr lang="en-AU" dirty="0"/>
              <a:t>Cut connections leave partitions completely isolated</a:t>
            </a:r>
          </a:p>
          <a:p>
            <a:endParaRPr lang="en-AU" dirty="0"/>
          </a:p>
          <a:p>
            <a:r>
              <a:rPr lang="el-GR" dirty="0"/>
              <a:t>Φ</a:t>
            </a:r>
            <a:r>
              <a:rPr lang="en-AU" dirty="0"/>
              <a:t>* MIPs are not limited to bipartitions</a:t>
            </a:r>
          </a:p>
        </p:txBody>
      </p:sp>
    </p:spTree>
    <p:extLst>
      <p:ext uri="{BB962C8B-B14F-4D97-AF65-F5344CB8AC3E}">
        <p14:creationId xmlns:p14="http://schemas.microsoft.com/office/powerpoint/2010/main" val="8208252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CAAFE-9C66-4023-A90A-922AD583C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MIP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C6847-7147-436A-A41B-009F68FF3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For comparison, ignore directionality of </a:t>
            </a:r>
            <a:r>
              <a:rPr lang="el-GR" dirty="0"/>
              <a:t>Φ</a:t>
            </a:r>
            <a:r>
              <a:rPr lang="en-AU" dirty="0"/>
              <a:t> MIPs</a:t>
            </a:r>
          </a:p>
          <a:p>
            <a:endParaRPr lang="en-AU" dirty="0"/>
          </a:p>
          <a:p>
            <a:r>
              <a:rPr lang="en-AU" dirty="0"/>
              <a:t>For comparison, only consider </a:t>
            </a:r>
            <a:r>
              <a:rPr lang="el-GR" dirty="0"/>
              <a:t>Φ</a:t>
            </a:r>
            <a:r>
              <a:rPr lang="en-AU" dirty="0"/>
              <a:t>* MIPs which are bipartitions</a:t>
            </a:r>
          </a:p>
          <a:p>
            <a:endParaRPr lang="en-AU" dirty="0"/>
          </a:p>
          <a:p>
            <a:r>
              <a:rPr lang="en-AU" dirty="0"/>
              <a:t>Reminder: only one </a:t>
            </a:r>
            <a:r>
              <a:rPr lang="el-GR" dirty="0"/>
              <a:t>Φ</a:t>
            </a:r>
            <a:r>
              <a:rPr lang="en-AU" dirty="0"/>
              <a:t>* MIP per trial, but multiple </a:t>
            </a:r>
            <a:r>
              <a:rPr lang="el-GR" dirty="0"/>
              <a:t>Φ</a:t>
            </a:r>
            <a:r>
              <a:rPr lang="en-AU" dirty="0"/>
              <a:t> MIPs</a:t>
            </a:r>
          </a:p>
        </p:txBody>
      </p:sp>
    </p:spTree>
    <p:extLst>
      <p:ext uri="{BB962C8B-B14F-4D97-AF65-F5344CB8AC3E}">
        <p14:creationId xmlns:p14="http://schemas.microsoft.com/office/powerpoint/2010/main" val="2446100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4FAD9-F9F4-4C7F-9FFF-3E3DA8D3D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Portion of matching MIPs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C526A5-3A52-4AC8-A129-982D3BB73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7534" y="1563688"/>
            <a:ext cx="10406266" cy="478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94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2A5CA-6C0D-441F-9658-01D772183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Correlations after filtering for matching MIPs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51B79-5A7F-472E-A8EE-D2AEDEC8C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Correlations might be stronger if MIPs match</a:t>
            </a:r>
          </a:p>
          <a:p>
            <a:endParaRPr lang="en-AU" dirty="0"/>
          </a:p>
          <a:p>
            <a:r>
              <a:rPr lang="en-AU" dirty="0"/>
              <a:t>Take only channel sets where </a:t>
            </a:r>
            <a:r>
              <a:rPr lang="el-GR" dirty="0"/>
              <a:t>Φ</a:t>
            </a:r>
            <a:r>
              <a:rPr lang="en-AU" dirty="0"/>
              <a:t>* and </a:t>
            </a:r>
            <a:r>
              <a:rPr lang="el-GR" dirty="0"/>
              <a:t>Φ</a:t>
            </a:r>
            <a:r>
              <a:rPr lang="en-AU" baseline="30000" dirty="0"/>
              <a:t>3</a:t>
            </a:r>
            <a:r>
              <a:rPr lang="en-AU" dirty="0"/>
              <a:t> MIPs are equivalent</a:t>
            </a:r>
          </a:p>
          <a:p>
            <a:endParaRPr lang="en-AU" dirty="0"/>
          </a:p>
          <a:p>
            <a:r>
              <a:rPr lang="en-AU" dirty="0"/>
              <a:t>‘Equivalent’ defined as 2*chance level</a:t>
            </a:r>
          </a:p>
          <a:p>
            <a:pPr lvl="1"/>
            <a:r>
              <a:rPr lang="en-AU" dirty="0"/>
              <a:t>i.e. average match portion across trials &gt; 2*chance</a:t>
            </a:r>
          </a:p>
        </p:txBody>
      </p:sp>
    </p:spTree>
    <p:extLst>
      <p:ext uri="{BB962C8B-B14F-4D97-AF65-F5344CB8AC3E}">
        <p14:creationId xmlns:p14="http://schemas.microsoft.com/office/powerpoint/2010/main" val="25799157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944A6-7E38-4EA6-BFEB-4BD5F245D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3658B-2A6C-4655-8CEC-C824A2678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1875"/>
          </a:xfrm>
        </p:spPr>
        <p:txBody>
          <a:bodyPr>
            <a:normAutofit/>
          </a:bodyPr>
          <a:lstStyle/>
          <a:p>
            <a:r>
              <a:rPr lang="en-AU" dirty="0"/>
              <a:t>Clearest prediction of IIT met</a:t>
            </a:r>
          </a:p>
          <a:p>
            <a:r>
              <a:rPr lang="en-AU" dirty="0"/>
              <a:t>Reduced feedback not captured by MIP cuts</a:t>
            </a:r>
          </a:p>
          <a:p>
            <a:pPr lvl="1"/>
            <a:r>
              <a:rPr lang="en-AU" dirty="0"/>
              <a:t>May be due to building the TPM once per condition</a:t>
            </a:r>
          </a:p>
          <a:p>
            <a:r>
              <a:rPr lang="en-AU" dirty="0"/>
              <a:t>Moderate correlations between </a:t>
            </a:r>
            <a:r>
              <a:rPr lang="el-GR" dirty="0"/>
              <a:t>Φ </a:t>
            </a:r>
            <a:r>
              <a:rPr lang="en-AU" dirty="0"/>
              <a:t> and </a:t>
            </a:r>
            <a:r>
              <a:rPr lang="el-GR" dirty="0"/>
              <a:t>Φ</a:t>
            </a:r>
            <a:r>
              <a:rPr lang="en-AU" dirty="0"/>
              <a:t>*</a:t>
            </a:r>
          </a:p>
          <a:p>
            <a:pPr lvl="1"/>
            <a:r>
              <a:rPr lang="en-AU" dirty="0"/>
              <a:t>Slightly stronger for larger </a:t>
            </a:r>
            <a:r>
              <a:rPr lang="el-GR" dirty="0"/>
              <a:t>τ</a:t>
            </a:r>
            <a:r>
              <a:rPr lang="en-AU" dirty="0"/>
              <a:t> </a:t>
            </a:r>
          </a:p>
          <a:p>
            <a:pPr lvl="1"/>
            <a:r>
              <a:rPr lang="en-AU" dirty="0"/>
              <a:t>Likelihood of MIPs matching slightly higher than chance</a:t>
            </a:r>
          </a:p>
          <a:p>
            <a:pPr lvl="1"/>
            <a:endParaRPr lang="en-AU" dirty="0"/>
          </a:p>
          <a:p>
            <a:r>
              <a:rPr lang="en-AU" dirty="0"/>
              <a:t>Future direction: Use TPM built across both conditions to calculate </a:t>
            </a:r>
            <a:r>
              <a:rPr lang="el-GR" dirty="0"/>
              <a:t>Φ</a:t>
            </a:r>
            <a:endParaRPr lang="en-AU" dirty="0"/>
          </a:p>
          <a:p>
            <a:r>
              <a:rPr lang="en-AU" dirty="0"/>
              <a:t>Future direction: calculate </a:t>
            </a:r>
            <a:r>
              <a:rPr lang="el-GR" dirty="0"/>
              <a:t>Φ</a:t>
            </a:r>
            <a:r>
              <a:rPr lang="en-AU" dirty="0"/>
              <a:t>* using discretised values</a:t>
            </a:r>
          </a:p>
        </p:txBody>
      </p:sp>
    </p:spTree>
    <p:extLst>
      <p:ext uri="{BB962C8B-B14F-4D97-AF65-F5344CB8AC3E}">
        <p14:creationId xmlns:p14="http://schemas.microsoft.com/office/powerpoint/2010/main" val="2535761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6C93B-1A57-4D5F-8974-F7D6BD7E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 Consciousness and Integration/Information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39575-8FB0-493D-AC40-E77A33717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Loss of consciousness (e.g. NREM sleep, anaesthesia) has been associated with loss of information or integration</a:t>
            </a:r>
          </a:p>
          <a:p>
            <a:pPr lvl="1"/>
            <a:r>
              <a:rPr lang="en-AU" dirty="0"/>
              <a:t>e.g. stereotyped responses to stimuli</a:t>
            </a:r>
          </a:p>
          <a:p>
            <a:pPr lvl="1"/>
            <a:r>
              <a:rPr lang="en-AU" dirty="0"/>
              <a:t>e.g. reduced effective connectivity, feedback</a:t>
            </a:r>
          </a:p>
          <a:p>
            <a:pPr lvl="1"/>
            <a:endParaRPr lang="en-AU" dirty="0"/>
          </a:p>
          <a:p>
            <a:r>
              <a:rPr lang="en-AU" dirty="0"/>
              <a:t>But what about </a:t>
            </a:r>
            <a:r>
              <a:rPr lang="el-GR" dirty="0"/>
              <a:t>Φ</a:t>
            </a:r>
            <a:r>
              <a:rPr lang="en-AU" dirty="0"/>
              <a:t>?</a:t>
            </a:r>
          </a:p>
          <a:p>
            <a:pPr lvl="1"/>
            <a:r>
              <a:rPr lang="en-AU" dirty="0"/>
              <a:t>IIT: </a:t>
            </a:r>
            <a:r>
              <a:rPr lang="el-GR" dirty="0"/>
              <a:t>Φ</a:t>
            </a:r>
            <a:r>
              <a:rPr lang="en-AU" dirty="0"/>
              <a:t> is consciousness (there’s a bit more to </a:t>
            </a:r>
            <a:r>
              <a:rPr lang="el-GR" dirty="0"/>
              <a:t>Φ</a:t>
            </a:r>
            <a:r>
              <a:rPr lang="en-AU" dirty="0"/>
              <a:t>)</a:t>
            </a:r>
          </a:p>
          <a:p>
            <a:pPr lvl="1"/>
            <a:r>
              <a:rPr lang="en-AU" dirty="0"/>
              <a:t>Loss of consciousness &lt;-&gt; loss of </a:t>
            </a:r>
            <a:r>
              <a:rPr lang="el-GR" dirty="0"/>
              <a:t>Φ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648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77D6E-38B7-4ADF-9832-81947F570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Integrated Information </a:t>
            </a:r>
            <a:r>
              <a:rPr lang="el-GR" dirty="0"/>
              <a:t>Φ</a:t>
            </a:r>
            <a:r>
              <a:rPr lang="en-AU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56D76-656D-443A-A6D9-492E8D3D4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98279"/>
            <a:ext cx="5157787" cy="823912"/>
          </a:xfrm>
        </p:spPr>
        <p:txBody>
          <a:bodyPr/>
          <a:lstStyle/>
          <a:p>
            <a:r>
              <a:rPr lang="en-AU" dirty="0"/>
              <a:t>Integrated 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6561F-AAB8-4413-B441-7A3A4DC4E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22191"/>
            <a:ext cx="5157787" cy="1527500"/>
          </a:xfrm>
        </p:spPr>
        <p:txBody>
          <a:bodyPr/>
          <a:lstStyle/>
          <a:p>
            <a:r>
              <a:rPr lang="en-AU" dirty="0"/>
              <a:t>O = exists only when considering the whole</a:t>
            </a:r>
          </a:p>
          <a:p>
            <a:r>
              <a:rPr lang="en-AU" dirty="0"/>
              <a:t>O = reduction due to splitting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726F53-DEF6-44B6-B1B0-C3A97ED1D4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98279"/>
            <a:ext cx="5183188" cy="823912"/>
          </a:xfrm>
        </p:spPr>
        <p:txBody>
          <a:bodyPr/>
          <a:lstStyle/>
          <a:p>
            <a:r>
              <a:rPr lang="en-AU" dirty="0"/>
              <a:t>Information |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12C53E-0386-4D3E-A36F-7212B57A9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22191"/>
            <a:ext cx="5183188" cy="1527500"/>
          </a:xfrm>
        </p:spPr>
        <p:txBody>
          <a:bodyPr/>
          <a:lstStyle/>
          <a:p>
            <a:r>
              <a:rPr lang="en-AU" dirty="0"/>
              <a:t>I = reduction in uncertainty</a:t>
            </a:r>
          </a:p>
          <a:p>
            <a:r>
              <a:rPr lang="en-AU" dirty="0"/>
              <a:t>Uncertainty: a neuron can be firing or not firing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4176115-85C8-44D1-827C-CFC903C814BE}"/>
              </a:ext>
            </a:extLst>
          </p:cNvPr>
          <p:cNvSpPr/>
          <p:nvPr/>
        </p:nvSpPr>
        <p:spPr>
          <a:xfrm>
            <a:off x="7782814" y="5255431"/>
            <a:ext cx="914400" cy="914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9BDEE89-9827-47A5-9E16-4702A0F3B341}"/>
              </a:ext>
            </a:extLst>
          </p:cNvPr>
          <p:cNvSpPr/>
          <p:nvPr/>
        </p:nvSpPr>
        <p:spPr>
          <a:xfrm>
            <a:off x="7782814" y="3983844"/>
            <a:ext cx="914400" cy="914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0DF06-2205-4846-BF1A-2B2C50BB5F07}"/>
              </a:ext>
            </a:extLst>
          </p:cNvPr>
          <p:cNvSpPr txBox="1"/>
          <p:nvPr/>
        </p:nvSpPr>
        <p:spPr>
          <a:xfrm>
            <a:off x="6989064" y="6303736"/>
            <a:ext cx="303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1 neuron, 2 possible states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9A6799B-ADEF-4F31-8480-192AAFECACE2}"/>
              </a:ext>
            </a:extLst>
          </p:cNvPr>
          <p:cNvSpPr/>
          <p:nvPr/>
        </p:nvSpPr>
        <p:spPr>
          <a:xfrm>
            <a:off x="2961481" y="4612111"/>
            <a:ext cx="914400" cy="914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12C584-02C2-44E4-9CCD-10D44E195C29}"/>
              </a:ext>
            </a:extLst>
          </p:cNvPr>
          <p:cNvSpPr txBox="1"/>
          <p:nvPr/>
        </p:nvSpPr>
        <p:spPr>
          <a:xfrm>
            <a:off x="2439590" y="6320290"/>
            <a:ext cx="208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Some other neuron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19B2AD6-9F10-486E-ABC0-49C55EC868DA}"/>
              </a:ext>
            </a:extLst>
          </p:cNvPr>
          <p:cNvCxnSpPr>
            <a:stCxn id="11" idx="6"/>
            <a:endCxn id="9" idx="2"/>
          </p:cNvCxnSpPr>
          <p:nvPr/>
        </p:nvCxnSpPr>
        <p:spPr>
          <a:xfrm flipV="1">
            <a:off x="3875881" y="4441044"/>
            <a:ext cx="3906933" cy="628267"/>
          </a:xfrm>
          <a:prstGeom prst="bentConnector3">
            <a:avLst>
              <a:gd name="adj1" fmla="val 73405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E419B67-7C26-44D2-8795-B518CCF8E50B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>
            <a:off x="3875881" y="5069311"/>
            <a:ext cx="3906933" cy="643320"/>
          </a:xfrm>
          <a:prstGeom prst="bentConnector3">
            <a:avLst>
              <a:gd name="adj1" fmla="val 73405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9A83B16-BA5B-4C7C-AF9E-488E397BC41A}"/>
              </a:ext>
            </a:extLst>
          </p:cNvPr>
          <p:cNvSpPr txBox="1"/>
          <p:nvPr/>
        </p:nvSpPr>
        <p:spPr>
          <a:xfrm>
            <a:off x="6893623" y="4063069"/>
            <a:ext cx="613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Yes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67046A-013D-49F1-AD2D-5D9B2C59ECE3}"/>
              </a:ext>
            </a:extLst>
          </p:cNvPr>
          <p:cNvSpPr txBox="1"/>
          <p:nvPr/>
        </p:nvSpPr>
        <p:spPr>
          <a:xfrm>
            <a:off x="6893622" y="5752405"/>
            <a:ext cx="87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326D12-5B35-439C-93C9-7F54103A1721}"/>
              </a:ext>
            </a:extLst>
          </p:cNvPr>
          <p:cNvSpPr/>
          <p:nvPr/>
        </p:nvSpPr>
        <p:spPr>
          <a:xfrm>
            <a:off x="839788" y="3698699"/>
            <a:ext cx="10515600" cy="2974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917510C-CB6B-4B53-A1A6-0E14947F39A1}"/>
              </a:ext>
            </a:extLst>
          </p:cNvPr>
          <p:cNvCxnSpPr>
            <a:cxnSpLocks/>
          </p:cNvCxnSpPr>
          <p:nvPr/>
        </p:nvCxnSpPr>
        <p:spPr>
          <a:xfrm flipH="1">
            <a:off x="5742919" y="3513762"/>
            <a:ext cx="349658" cy="33442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E1EB771-FB3C-47F6-A4F5-D624D4671D44}"/>
              </a:ext>
            </a:extLst>
          </p:cNvPr>
          <p:cNvSpPr/>
          <p:nvPr/>
        </p:nvSpPr>
        <p:spPr>
          <a:xfrm>
            <a:off x="839788" y="3664819"/>
            <a:ext cx="19944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Whole</a:t>
            </a:r>
          </a:p>
        </p:txBody>
      </p:sp>
    </p:spTree>
    <p:extLst>
      <p:ext uri="{BB962C8B-B14F-4D97-AF65-F5344CB8AC3E}">
        <p14:creationId xmlns:p14="http://schemas.microsoft.com/office/powerpoint/2010/main" val="110596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6" grpId="0" uiExpand="1" build="p"/>
      <p:bldP spid="8" grpId="0" animBg="1"/>
      <p:bldP spid="9" grpId="0" animBg="1"/>
      <p:bldP spid="10" grpId="0"/>
      <p:bldP spid="11" grpId="0" animBg="1"/>
      <p:bldP spid="12" grpId="0"/>
      <p:bldP spid="25" grpId="0"/>
      <p:bldP spid="26" grpId="0"/>
      <p:bldP spid="27" grpId="0" animBg="1"/>
      <p:bldP spid="44" grpId="0"/>
      <p:bldP spid="4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683B7-176F-4B16-AF9E-77DC70994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Integrated Information </a:t>
            </a:r>
            <a:r>
              <a:rPr lang="el-GR" dirty="0"/>
              <a:t>Φ</a:t>
            </a:r>
            <a:r>
              <a:rPr lang="en-AU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C4145-605B-42FB-9A04-6F744C1E9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Does a given a network state (e.g. state of all neurons in the brain) constrain the possible </a:t>
            </a:r>
            <a:r>
              <a:rPr lang="en-AU" b="1" dirty="0"/>
              <a:t>past</a:t>
            </a:r>
            <a:r>
              <a:rPr lang="en-AU" dirty="0"/>
              <a:t> and </a:t>
            </a:r>
            <a:r>
              <a:rPr lang="en-AU" b="1" dirty="0"/>
              <a:t>future</a:t>
            </a:r>
            <a:r>
              <a:rPr lang="en-AU" dirty="0"/>
              <a:t> network states?</a:t>
            </a:r>
          </a:p>
          <a:p>
            <a:pPr lvl="1"/>
            <a:r>
              <a:rPr lang="en-AU" dirty="0"/>
              <a:t>Yes – constrained states = reduced uncertainty = information</a:t>
            </a:r>
          </a:p>
          <a:p>
            <a:pPr lvl="1"/>
            <a:r>
              <a:rPr lang="en-AU" dirty="0"/>
              <a:t>No – states unconstrained = same uncertainty = no information</a:t>
            </a:r>
          </a:p>
          <a:p>
            <a:pPr lvl="1"/>
            <a:endParaRPr lang="en-AU" dirty="0"/>
          </a:p>
          <a:p>
            <a:r>
              <a:rPr lang="en-AU" dirty="0"/>
              <a:t>Does splitting the network (e.g. brain into two hemispheres) give us the same information as not splitting the network?</a:t>
            </a:r>
          </a:p>
          <a:p>
            <a:pPr lvl="1"/>
            <a:r>
              <a:rPr lang="en-AU" dirty="0"/>
              <a:t>Yes – no integration</a:t>
            </a:r>
          </a:p>
          <a:p>
            <a:pPr lvl="1"/>
            <a:r>
              <a:rPr lang="en-AU" dirty="0"/>
              <a:t>No – integration is a vital part of the system – difference in information is </a:t>
            </a:r>
            <a:r>
              <a:rPr lang="el-GR" dirty="0"/>
              <a:t>Φ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7340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248238-E634-4C23-8E02-2CDC6084A6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Data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856B811-D2AE-4D95-8952-1C757D3436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833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4A2D-5802-49E4-985A-BA5640158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Fly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E2548-DF09-49DB-85DA-44CBB2284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38900" cy="4351338"/>
          </a:xfrm>
        </p:spPr>
        <p:txBody>
          <a:bodyPr>
            <a:normAutofit/>
          </a:bodyPr>
          <a:lstStyle/>
          <a:p>
            <a:r>
              <a:rPr lang="en-AU" dirty="0"/>
              <a:t>13 fruit flies (</a:t>
            </a:r>
            <a:r>
              <a:rPr lang="en-AU" i="1" dirty="0" err="1"/>
              <a:t>Drosphila</a:t>
            </a:r>
            <a:r>
              <a:rPr lang="en-AU" i="1" dirty="0"/>
              <a:t> melanogaster</a:t>
            </a:r>
            <a:r>
              <a:rPr lang="en-AU" dirty="0"/>
              <a:t>)</a:t>
            </a:r>
          </a:p>
          <a:p>
            <a:r>
              <a:rPr lang="en-AU" dirty="0"/>
              <a:t>Half-brain probe: 16 electrodes</a:t>
            </a:r>
          </a:p>
          <a:p>
            <a:pPr lvl="1"/>
            <a:r>
              <a:rPr lang="en-AU" dirty="0"/>
              <a:t>15 ‘channels’ after bipolar re-referencing</a:t>
            </a:r>
          </a:p>
          <a:p>
            <a:r>
              <a:rPr lang="en-AU" dirty="0"/>
              <a:t>2 conditions:</a:t>
            </a:r>
          </a:p>
          <a:p>
            <a:pPr lvl="1"/>
            <a:r>
              <a:rPr lang="en-AU" dirty="0"/>
              <a:t>0% isoflurane (air)</a:t>
            </a:r>
          </a:p>
          <a:p>
            <a:pPr lvl="1"/>
            <a:r>
              <a:rPr lang="en-AU" dirty="0"/>
              <a:t>0.6% isoflurane (</a:t>
            </a:r>
            <a:r>
              <a:rPr lang="en-AU" dirty="0" err="1"/>
              <a:t>iso</a:t>
            </a:r>
            <a:r>
              <a:rPr lang="en-AU" dirty="0"/>
              <a:t>)</a:t>
            </a:r>
          </a:p>
          <a:p>
            <a:r>
              <a:rPr lang="en-AU" dirty="0"/>
              <a:t>18s of ‘spontaneous’ LFP</a:t>
            </a:r>
          </a:p>
          <a:p>
            <a:pPr lvl="1"/>
            <a:r>
              <a:rPr lang="en-AU" dirty="0"/>
              <a:t>18s period after an air puff</a:t>
            </a:r>
          </a:p>
          <a:p>
            <a:pPr lvl="1"/>
            <a:r>
              <a:rPr lang="en-AU" dirty="0"/>
              <a:t>18s period split into 8 x 2.25s trials, 1kHz sampling rate (</a:t>
            </a:r>
            <a:r>
              <a:rPr lang="en-AU" dirty="0" err="1"/>
              <a:t>downsampled</a:t>
            </a:r>
            <a:r>
              <a:rPr lang="en-AU" dirty="0"/>
              <a:t> from 25kHz)</a:t>
            </a:r>
          </a:p>
        </p:txBody>
      </p:sp>
      <p:pic>
        <p:nvPicPr>
          <p:cNvPr id="4" name="Content Placeholder 10">
            <a:extLst>
              <a:ext uri="{FF2B5EF4-FFF2-40B4-BE49-F238E27FC236}">
                <a16:creationId xmlns:a16="http://schemas.microsoft.com/office/drawing/2014/main" id="{135F0FBD-4BC4-4A79-8F15-1EBFD19FE4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885" b="9830"/>
          <a:stretch/>
        </p:blipFill>
        <p:spPr>
          <a:xfrm>
            <a:off x="7531100" y="1825625"/>
            <a:ext cx="3822700" cy="38701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F6034A1-EBCB-415D-9C9E-3067E53EEE33}"/>
              </a:ext>
            </a:extLst>
          </p:cNvPr>
          <p:cNvSpPr/>
          <p:nvPr/>
        </p:nvSpPr>
        <p:spPr>
          <a:xfrm>
            <a:off x="7434847" y="2021305"/>
            <a:ext cx="192505" cy="12031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8601EE-796D-4D6C-9A4F-401E6028CE3F}"/>
              </a:ext>
            </a:extLst>
          </p:cNvPr>
          <p:cNvSpPr/>
          <p:nvPr/>
        </p:nvSpPr>
        <p:spPr>
          <a:xfrm>
            <a:off x="8129069" y="1855703"/>
            <a:ext cx="308009" cy="2438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2263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304E7-7B07-41CC-963C-DEB17517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Φ</a:t>
            </a:r>
            <a:r>
              <a:rPr lang="en-AU" dirty="0"/>
              <a:t>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E8A77-D087-45DE-AE11-E0318337C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LFPs </a:t>
            </a:r>
            <a:r>
              <a:rPr lang="en-AU" dirty="0" err="1"/>
              <a:t>binarised</a:t>
            </a:r>
            <a:r>
              <a:rPr lang="en-AU" dirty="0"/>
              <a:t> using global (across trials) median split</a:t>
            </a:r>
          </a:p>
          <a:p>
            <a:pPr lvl="1"/>
            <a:r>
              <a:rPr lang="en-AU" dirty="0"/>
              <a:t>Phi-3 requires discretised variables</a:t>
            </a:r>
          </a:p>
          <a:p>
            <a:pPr lvl="1"/>
            <a:r>
              <a:rPr lang="en-AU" dirty="0"/>
              <a:t>Discretised values allows identification of the state of a sample</a:t>
            </a:r>
          </a:p>
          <a:p>
            <a:pPr lvl="2"/>
            <a:r>
              <a:rPr lang="en-AU" dirty="0"/>
              <a:t>E.g. for two channels, possible states are 00, 01, 10, and 11</a:t>
            </a:r>
          </a:p>
          <a:p>
            <a:r>
              <a:rPr lang="en-AU" dirty="0"/>
              <a:t>Build transition probability matrix (TPM) across trials</a:t>
            </a:r>
          </a:p>
          <a:p>
            <a:pPr lvl="1"/>
            <a:r>
              <a:rPr lang="en-AU" dirty="0"/>
              <a:t>Gives the probability of each state transitioning to each other state</a:t>
            </a:r>
          </a:p>
          <a:p>
            <a:r>
              <a:rPr lang="en-AU" dirty="0" err="1"/>
              <a:t>PyPhi</a:t>
            </a:r>
            <a:endParaRPr lang="en-AU" dirty="0"/>
          </a:p>
          <a:p>
            <a:pPr lvl="1"/>
            <a:r>
              <a:rPr lang="en-AU" dirty="0"/>
              <a:t>Gives </a:t>
            </a:r>
            <a:r>
              <a:rPr lang="el-GR" dirty="0"/>
              <a:t>Φ</a:t>
            </a:r>
            <a:r>
              <a:rPr lang="en-AU" dirty="0"/>
              <a:t> per state</a:t>
            </a:r>
          </a:p>
          <a:p>
            <a:r>
              <a:rPr lang="el-GR" dirty="0"/>
              <a:t>Φ</a:t>
            </a:r>
            <a:r>
              <a:rPr lang="en-AU" baseline="30000" dirty="0"/>
              <a:t>3</a:t>
            </a:r>
            <a:r>
              <a:rPr lang="en-AU" dirty="0"/>
              <a:t> = average </a:t>
            </a:r>
            <a:r>
              <a:rPr lang="el-GR" dirty="0"/>
              <a:t>Φ</a:t>
            </a:r>
            <a:r>
              <a:rPr lang="en-AU" dirty="0"/>
              <a:t> in trial, weighted by number of occurrences for each state</a:t>
            </a:r>
          </a:p>
        </p:txBody>
      </p:sp>
    </p:spTree>
    <p:extLst>
      <p:ext uri="{BB962C8B-B14F-4D97-AF65-F5344CB8AC3E}">
        <p14:creationId xmlns:p14="http://schemas.microsoft.com/office/powerpoint/2010/main" val="3649695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6067</TotalTime>
  <Words>2074</Words>
  <Application>Microsoft Office PowerPoint</Application>
  <PresentationFormat>Widescreen</PresentationFormat>
  <Paragraphs>323</Paragraphs>
  <Slides>36</Slides>
  <Notes>27</Notes>
  <HiddenSlides>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Investigating Φ</vt:lpstr>
      <vt:lpstr>Overview</vt:lpstr>
      <vt:lpstr>Axioms of Integrated Information Theory</vt:lpstr>
      <vt:lpstr> Consciousness and Integration/Information</vt:lpstr>
      <vt:lpstr>What is Integrated Information Φ?</vt:lpstr>
      <vt:lpstr>What is Integrated Information Φ?</vt:lpstr>
      <vt:lpstr>Data</vt:lpstr>
      <vt:lpstr>Fly Data</vt:lpstr>
      <vt:lpstr>Φ Calculation</vt:lpstr>
      <vt:lpstr>Φ Parameters</vt:lpstr>
      <vt:lpstr>Φ Calculation</vt:lpstr>
      <vt:lpstr>3 Goals</vt:lpstr>
      <vt:lpstr>Air vs Isoflurane</vt:lpstr>
      <vt:lpstr>Investigation 1: air vs isoflurane</vt:lpstr>
      <vt:lpstr>1: Comparison between states</vt:lpstr>
      <vt:lpstr>Φ values for 1 fly, lag=4ms</vt:lpstr>
      <vt:lpstr>PowerPoint Presentation</vt:lpstr>
      <vt:lpstr>PowerPoint Presentation</vt:lpstr>
      <vt:lpstr>Past finding: reduced feedback under iso</vt:lpstr>
      <vt:lpstr>Is feedback reduction captured in the MIP?</vt:lpstr>
      <vt:lpstr>Portion of c-/-&gt;p cuts</vt:lpstr>
      <vt:lpstr>PowerPoint Presentation</vt:lpstr>
      <vt:lpstr>Φ vs Φ*</vt:lpstr>
      <vt:lpstr>Investigation 2: Φ* vs Φ</vt:lpstr>
      <vt:lpstr>Φ* Calculation</vt:lpstr>
      <vt:lpstr>Φ* Pipeline</vt:lpstr>
      <vt:lpstr>PowerPoint Presentation</vt:lpstr>
      <vt:lpstr>Comparing Φ* to Φ</vt:lpstr>
      <vt:lpstr>Φ-Φ* correlations for 1 fly</vt:lpstr>
      <vt:lpstr>Correlations for each channel set</vt:lpstr>
      <vt:lpstr>Correlations for each fly</vt:lpstr>
      <vt:lpstr>Difference between Φ and Φ* MIPs </vt:lpstr>
      <vt:lpstr>MIP Matching</vt:lpstr>
      <vt:lpstr>Portion of matching MIPs </vt:lpstr>
      <vt:lpstr>Correlations after filtering for matching MIPs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Investigating Φ3</dc:title>
  <dc:creator>Angus Leung</dc:creator>
  <cp:lastModifiedBy>Angus Leung</cp:lastModifiedBy>
  <cp:revision>544</cp:revision>
  <dcterms:created xsi:type="dcterms:W3CDTF">2017-06-20T02:57:27Z</dcterms:created>
  <dcterms:modified xsi:type="dcterms:W3CDTF">2017-07-28T02:45:50Z</dcterms:modified>
</cp:coreProperties>
</file>