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6" r:id="rId3"/>
    <p:sldId id="303" r:id="rId4"/>
    <p:sldId id="304" r:id="rId5"/>
    <p:sldId id="284" r:id="rId6"/>
    <p:sldId id="286" r:id="rId7"/>
    <p:sldId id="288" r:id="rId8"/>
    <p:sldId id="308" r:id="rId9"/>
    <p:sldId id="300" r:id="rId10"/>
    <p:sldId id="258" r:id="rId11"/>
    <p:sldId id="317" r:id="rId12"/>
    <p:sldId id="314" r:id="rId13"/>
    <p:sldId id="315" r:id="rId14"/>
    <p:sldId id="316" r:id="rId15"/>
    <p:sldId id="310" r:id="rId16"/>
    <p:sldId id="309" r:id="rId17"/>
    <p:sldId id="259" r:id="rId18"/>
    <p:sldId id="301" r:id="rId19"/>
    <p:sldId id="270" r:id="rId20"/>
    <p:sldId id="311" r:id="rId21"/>
    <p:sldId id="312" r:id="rId22"/>
    <p:sldId id="313" r:id="rId23"/>
    <p:sldId id="291" r:id="rId24"/>
    <p:sldId id="292" r:id="rId25"/>
    <p:sldId id="305" r:id="rId26"/>
    <p:sldId id="306" r:id="rId27"/>
    <p:sldId id="307" r:id="rId28"/>
    <p:sldId id="294" r:id="rId29"/>
    <p:sldId id="293" r:id="rId30"/>
    <p:sldId id="296" r:id="rId31"/>
    <p:sldId id="297" r:id="rId32"/>
    <p:sldId id="302" r:id="rId33"/>
    <p:sldId id="261" r:id="rId34"/>
    <p:sldId id="298" r:id="rId35"/>
    <p:sldId id="281" r:id="rId36"/>
    <p:sldId id="272" r:id="rId37"/>
    <p:sldId id="263" r:id="rId38"/>
    <p:sldId id="299" r:id="rId39"/>
    <p:sldId id="273" r:id="rId40"/>
    <p:sldId id="274" r:id="rId41"/>
    <p:sldId id="276" r:id="rId42"/>
    <p:sldId id="277" r:id="rId43"/>
    <p:sldId id="2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201" autoAdjust="0"/>
  </p:normalViewPr>
  <p:slideViewPr>
    <p:cSldViewPr snapToGrid="0">
      <p:cViewPr>
        <p:scale>
          <a:sx n="100" d="100"/>
          <a:sy n="100" d="100"/>
        </p:scale>
        <p:origin x="43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A559D-7C5C-44E9-A89E-250C5D437C56}" type="datetimeFigureOut">
              <a:rPr lang="en-AU" smtClean="0"/>
              <a:t>16/09/2017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14C3D-5CF2-400D-97AC-A77B6F40F19F}" type="slidenum">
              <a:rPr lang="en-AU" smtClean="0"/>
              <a:t>‹#›</a:t>
            </a:fld>
            <a:endParaRPr lang="en-AU"/>
          </a:p>
        </p:txBody>
      </p:sp>
    </p:spTree>
    <p:extLst>
      <p:ext uri="{BB962C8B-B14F-4D97-AF65-F5344CB8AC3E}">
        <p14:creationId xmlns:p14="http://schemas.microsoft.com/office/powerpoint/2010/main" val="81636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The Integrated Information Theory of consciousness (or IIT) attempts to link conscious experience to a physical substrate. To do this, it identifies aspects of consciousness with which to deduce the necessary physical interactions for consciousness.</a:t>
            </a:r>
          </a:p>
          <a:p>
            <a:endParaRPr lang="en-AU" baseline="0" dirty="0"/>
          </a:p>
          <a:p>
            <a:r>
              <a:rPr lang="en-AU" baseline="0" dirty="0"/>
              <a:t>Two key aspects of consciousness which it identifies are information and integration.</a:t>
            </a:r>
          </a:p>
          <a:p>
            <a:r>
              <a:rPr lang="en-AU" baseline="0" dirty="0"/>
              <a:t>The idea of information is that every experience is informative – having any one experience rules out all the other experiences that you could possibly have – for example, you could be experiencing a much more interesting presentation, or experiencing just a plain white wall, but no, the experience you have now is that of me speaking.</a:t>
            </a:r>
          </a:p>
          <a:p>
            <a:r>
              <a:rPr lang="en-AU" baseline="0" dirty="0"/>
              <a:t>Integration refers to how an experience cannot be split into separate parts – for example, the experience of a red ball cannot be split into two experiences of red, and a ball.</a:t>
            </a:r>
          </a:p>
          <a:p>
            <a:endParaRPr lang="en-AU" baseline="0" dirty="0"/>
          </a:p>
          <a:p>
            <a:r>
              <a:rPr lang="en-AU" baseline="0" dirty="0"/>
              <a:t>From these aspects (and a couple of others), IIT proposes a quantity which should reflect level of consciousness – integrated information, or phi.</a:t>
            </a:r>
          </a:p>
        </p:txBody>
      </p:sp>
      <p:sp>
        <p:nvSpPr>
          <p:cNvPr id="4" name="Slide Number Placeholder 3"/>
          <p:cNvSpPr>
            <a:spLocks noGrp="1"/>
          </p:cNvSpPr>
          <p:nvPr>
            <p:ph type="sldNum" sz="quarter" idx="10"/>
          </p:nvPr>
        </p:nvSpPr>
        <p:spPr/>
        <p:txBody>
          <a:bodyPr/>
          <a:lstStyle/>
          <a:p>
            <a:fld id="{A1F14C3D-5CF2-400D-97AC-A77B6F40F19F}" type="slidenum">
              <a:rPr lang="en-AU" smtClean="0"/>
              <a:t>4</a:t>
            </a:fld>
            <a:endParaRPr lang="en-AU"/>
          </a:p>
        </p:txBody>
      </p:sp>
    </p:spTree>
    <p:extLst>
      <p:ext uri="{BB962C8B-B14F-4D97-AF65-F5344CB8AC3E}">
        <p14:creationId xmlns:p14="http://schemas.microsoft.com/office/powerpoint/2010/main" val="1009174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a:t>
            </a:r>
            <a:r>
              <a:rPr lang="en-AU" baseline="0" dirty="0"/>
              <a:t> investigate this question, I ended up taking local field potentials from the fruit fly. This data was previously collected and </a:t>
            </a:r>
            <a:r>
              <a:rPr lang="en-AU" baseline="0" dirty="0" err="1"/>
              <a:t>preprocessed</a:t>
            </a:r>
            <a:r>
              <a:rPr lang="en-AU" baseline="0" dirty="0"/>
              <a:t> by a newly anointed Dr </a:t>
            </a:r>
            <a:r>
              <a:rPr lang="en-AU" baseline="0" dirty="0" err="1"/>
              <a:t>Dror</a:t>
            </a:r>
            <a:r>
              <a:rPr lang="en-AU" baseline="0" dirty="0"/>
              <a:t> Cohen.</a:t>
            </a:r>
          </a:p>
          <a:p>
            <a:r>
              <a:rPr lang="en-AU" baseline="0" dirty="0"/>
              <a:t>To investigate this question, I ended up using local field potentials from the fruit fly, collected previously by a newly anointed Dr </a:t>
            </a:r>
            <a:r>
              <a:rPr lang="en-AU" baseline="0" dirty="0" err="1"/>
              <a:t>Dror</a:t>
            </a:r>
            <a:r>
              <a:rPr lang="en-AU" baseline="0" dirty="0"/>
              <a:t> Cohen.</a:t>
            </a:r>
          </a:p>
          <a:p>
            <a:endParaRPr lang="en-AU" baseline="0" dirty="0"/>
          </a:p>
          <a:p>
            <a:r>
              <a:rPr lang="en-AU" baseline="0" dirty="0"/>
              <a:t>Essentially, as shown in the figure there, a linear multichannel probe was inserted into the fly brain, which yields 15 re-referenced recordings, or channels.</a:t>
            </a:r>
          </a:p>
          <a:p>
            <a:r>
              <a:rPr lang="en-AU" baseline="0" dirty="0"/>
              <a:t>Conscious level was manipulated through the administration of isoflurane.</a:t>
            </a:r>
          </a:p>
          <a:p>
            <a:r>
              <a:rPr lang="en-AU" baseline="0" dirty="0"/>
              <a:t>Lastly, recordings were 18 seconds long. I split these 18 seconds into 8 trials.</a:t>
            </a:r>
            <a:endParaRPr lang="en-AU" dirty="0"/>
          </a:p>
          <a:p>
            <a:endParaRPr lang="en-AU" dirty="0"/>
          </a:p>
          <a:p>
            <a:endParaRPr lang="en-AU" dirty="0"/>
          </a:p>
          <a:p>
            <a:endParaRPr lang="en-AU" dirty="0"/>
          </a:p>
          <a:p>
            <a:r>
              <a:rPr lang="en-AU" dirty="0"/>
              <a:t>1kHz </a:t>
            </a:r>
            <a:r>
              <a:rPr lang="en-AU" dirty="0" err="1"/>
              <a:t>downsampled</a:t>
            </a:r>
            <a:r>
              <a:rPr lang="en-AU" baseline="0" dirty="0"/>
              <a:t> from 25kHz</a:t>
            </a:r>
            <a:endParaRPr lang="en-AU" dirty="0"/>
          </a:p>
          <a:p>
            <a:endParaRPr lang="en-AU" dirty="0"/>
          </a:p>
          <a:p>
            <a:endParaRPr lang="en-AU" dirty="0"/>
          </a:p>
          <a:p>
            <a:r>
              <a:rPr lang="en-AU" dirty="0"/>
              <a:t>Figure shows 14 bipolar </a:t>
            </a:r>
            <a:r>
              <a:rPr lang="en-AU" dirty="0" err="1"/>
              <a:t>rereferenced</a:t>
            </a:r>
            <a:r>
              <a:rPr lang="en-AU" dirty="0"/>
              <a:t> channels (the most peripheral was discarded, but it hasn’t been discarded in this analysis)</a:t>
            </a:r>
          </a:p>
          <a:p>
            <a:endParaRPr lang="en-AU" dirty="0"/>
          </a:p>
          <a:p>
            <a:r>
              <a:rPr lang="en-AU" dirty="0"/>
              <a:t>Recorded at 25kHz, </a:t>
            </a:r>
            <a:r>
              <a:rPr lang="en-AU" dirty="0" err="1"/>
              <a:t>downsampled</a:t>
            </a:r>
            <a:r>
              <a:rPr lang="en-AU" dirty="0"/>
              <a:t> to 1kHz</a:t>
            </a:r>
          </a:p>
          <a:p>
            <a:endParaRPr lang="en-AU" dirty="0"/>
          </a:p>
          <a:p>
            <a:r>
              <a:rPr lang="en-AU" dirty="0"/>
              <a:t>Air puff is ~180s after onset of isoflurane delivery</a:t>
            </a:r>
          </a:p>
        </p:txBody>
      </p:sp>
      <p:sp>
        <p:nvSpPr>
          <p:cNvPr id="4" name="Slide Number Placeholder 3"/>
          <p:cNvSpPr>
            <a:spLocks noGrp="1"/>
          </p:cNvSpPr>
          <p:nvPr>
            <p:ph type="sldNum" sz="quarter" idx="10"/>
          </p:nvPr>
        </p:nvSpPr>
        <p:spPr/>
        <p:txBody>
          <a:bodyPr/>
          <a:lstStyle/>
          <a:p>
            <a:fld id="{A1F14C3D-5CF2-400D-97AC-A77B6F40F19F}" type="slidenum">
              <a:rPr lang="en-AU" smtClean="0"/>
              <a:t>13</a:t>
            </a:fld>
            <a:endParaRPr lang="en-AU"/>
          </a:p>
        </p:txBody>
      </p:sp>
    </p:spTree>
    <p:extLst>
      <p:ext uri="{BB962C8B-B14F-4D97-AF65-F5344CB8AC3E}">
        <p14:creationId xmlns:p14="http://schemas.microsoft.com/office/powerpoint/2010/main" val="116740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a:t>
            </a:r>
            <a:r>
              <a:rPr lang="en-AU" baseline="0" dirty="0"/>
              <a:t> investigate this question, I ended up taking local field potentials from the fruit fly. This data was previously collected and </a:t>
            </a:r>
            <a:r>
              <a:rPr lang="en-AU" baseline="0" dirty="0" err="1"/>
              <a:t>preprocessed</a:t>
            </a:r>
            <a:r>
              <a:rPr lang="en-AU" baseline="0" dirty="0"/>
              <a:t> by a newly anointed Dr </a:t>
            </a:r>
            <a:r>
              <a:rPr lang="en-AU" baseline="0" dirty="0" err="1"/>
              <a:t>Dror</a:t>
            </a:r>
            <a:r>
              <a:rPr lang="en-AU" baseline="0" dirty="0"/>
              <a:t> Cohen.</a:t>
            </a:r>
          </a:p>
          <a:p>
            <a:r>
              <a:rPr lang="en-AU" baseline="0" dirty="0"/>
              <a:t>To investigate this question, I ended up using local field potentials from the fruit fly, collected previously by a newly anointed Dr </a:t>
            </a:r>
            <a:r>
              <a:rPr lang="en-AU" baseline="0" dirty="0" err="1"/>
              <a:t>Dror</a:t>
            </a:r>
            <a:r>
              <a:rPr lang="en-AU" baseline="0" dirty="0"/>
              <a:t> Cohen.</a:t>
            </a:r>
          </a:p>
          <a:p>
            <a:endParaRPr lang="en-AU" baseline="0" dirty="0"/>
          </a:p>
          <a:p>
            <a:r>
              <a:rPr lang="en-AU" baseline="0" dirty="0"/>
              <a:t>Essentially, as shown in the figure there, a linear multichannel probe was inserted into the fly brain, which yields 15 re-referenced recordings, or channels.</a:t>
            </a:r>
          </a:p>
          <a:p>
            <a:r>
              <a:rPr lang="en-AU" baseline="0" dirty="0"/>
              <a:t>Conscious level was manipulated through the administration of isoflurane.</a:t>
            </a:r>
          </a:p>
          <a:p>
            <a:r>
              <a:rPr lang="en-AU" baseline="0" dirty="0"/>
              <a:t>Lastly, recordings were 18 seconds long. I split these 18 seconds into 8 trials.</a:t>
            </a:r>
            <a:endParaRPr lang="en-AU" dirty="0"/>
          </a:p>
          <a:p>
            <a:endParaRPr lang="en-AU" dirty="0"/>
          </a:p>
          <a:p>
            <a:endParaRPr lang="en-AU" dirty="0"/>
          </a:p>
          <a:p>
            <a:endParaRPr lang="en-AU" dirty="0"/>
          </a:p>
          <a:p>
            <a:r>
              <a:rPr lang="en-AU" dirty="0"/>
              <a:t>1kHz </a:t>
            </a:r>
            <a:r>
              <a:rPr lang="en-AU" dirty="0" err="1"/>
              <a:t>downsampled</a:t>
            </a:r>
            <a:r>
              <a:rPr lang="en-AU" baseline="0" dirty="0"/>
              <a:t> from 25kHz</a:t>
            </a:r>
            <a:endParaRPr lang="en-AU" dirty="0"/>
          </a:p>
          <a:p>
            <a:endParaRPr lang="en-AU" dirty="0"/>
          </a:p>
          <a:p>
            <a:endParaRPr lang="en-AU" dirty="0"/>
          </a:p>
          <a:p>
            <a:r>
              <a:rPr lang="en-AU" dirty="0"/>
              <a:t>Figure shows 14 bipolar </a:t>
            </a:r>
            <a:r>
              <a:rPr lang="en-AU" dirty="0" err="1"/>
              <a:t>rereferenced</a:t>
            </a:r>
            <a:r>
              <a:rPr lang="en-AU" dirty="0"/>
              <a:t> channels (the most peripheral was discarded, but it hasn’t been discarded in this analysis)</a:t>
            </a:r>
          </a:p>
          <a:p>
            <a:endParaRPr lang="en-AU" dirty="0"/>
          </a:p>
          <a:p>
            <a:r>
              <a:rPr lang="en-AU" dirty="0"/>
              <a:t>Recorded at 25kHz, </a:t>
            </a:r>
            <a:r>
              <a:rPr lang="en-AU" dirty="0" err="1"/>
              <a:t>downsampled</a:t>
            </a:r>
            <a:r>
              <a:rPr lang="en-AU" dirty="0"/>
              <a:t> to 1kHz</a:t>
            </a:r>
          </a:p>
          <a:p>
            <a:endParaRPr lang="en-AU" dirty="0"/>
          </a:p>
          <a:p>
            <a:r>
              <a:rPr lang="en-AU" dirty="0"/>
              <a:t>Air puff is ~180s after onset of isoflurane delivery</a:t>
            </a:r>
          </a:p>
        </p:txBody>
      </p:sp>
      <p:sp>
        <p:nvSpPr>
          <p:cNvPr id="4" name="Slide Number Placeholder 3"/>
          <p:cNvSpPr>
            <a:spLocks noGrp="1"/>
          </p:cNvSpPr>
          <p:nvPr>
            <p:ph type="sldNum" sz="quarter" idx="10"/>
          </p:nvPr>
        </p:nvSpPr>
        <p:spPr/>
        <p:txBody>
          <a:bodyPr/>
          <a:lstStyle/>
          <a:p>
            <a:fld id="{A1F14C3D-5CF2-400D-97AC-A77B6F40F19F}" type="slidenum">
              <a:rPr lang="en-AU" smtClean="0"/>
              <a:t>14</a:t>
            </a:fld>
            <a:endParaRPr lang="en-AU"/>
          </a:p>
        </p:txBody>
      </p:sp>
    </p:spTree>
    <p:extLst>
      <p:ext uri="{BB962C8B-B14F-4D97-AF65-F5344CB8AC3E}">
        <p14:creationId xmlns:p14="http://schemas.microsoft.com/office/powerpoint/2010/main" val="362427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Using these recordings, I calculated phi across different sets of channels.</a:t>
            </a:r>
          </a:p>
          <a:p>
            <a:r>
              <a:rPr lang="en-AU" dirty="0"/>
              <a:t>From</a:t>
            </a:r>
            <a:r>
              <a:rPr lang="en-AU" baseline="0" dirty="0"/>
              <a:t> some set of channels, we can calculate a phi value.</a:t>
            </a:r>
          </a:p>
          <a:p>
            <a:endParaRPr lang="en-AU" baseline="0" dirty="0"/>
          </a:p>
          <a:p>
            <a:r>
              <a:rPr lang="en-AU" baseline="0" dirty="0"/>
              <a:t>Here I have the processing pipeline for a sample set of 3 channels. For each channel, I binarized its recording based on its median value across trials – if a sample was above the median, it was classed as ON, and otherwise OFF. </a:t>
            </a:r>
            <a:r>
              <a:rPr lang="en-AU" baseline="0" dirty="0" err="1"/>
              <a:t>Binarising</a:t>
            </a:r>
            <a:r>
              <a:rPr lang="en-AU" baseline="0" dirty="0"/>
              <a:t> the recordings in this manner allows us to obtain 2 things:</a:t>
            </a:r>
          </a:p>
          <a:p>
            <a:endParaRPr lang="en-AU" baseline="0" dirty="0"/>
          </a:p>
          <a:p>
            <a:r>
              <a:rPr lang="en-AU" baseline="0" dirty="0"/>
              <a:t>In C, every column thus gives the state of the network at a given time sample.</a:t>
            </a:r>
          </a:p>
          <a:p>
            <a:r>
              <a:rPr lang="en-AU" baseline="0" dirty="0"/>
              <a:t>By looking across time samples, we can also obtain the empirical probabilities of each state transitioning into another state, which we store in a transition probability matrix, as in D. Knowledge of state transition probabilities allows us to assess the information generated by a given state, and factorisation of the matrix allows us to conceptually split the system in order to compare the information generated by the system at a given time sample against that generated by a split system.</a:t>
            </a:r>
            <a:endParaRPr lang="en-AU" dirty="0"/>
          </a:p>
          <a:p>
            <a:endParaRPr lang="en-AU" dirty="0"/>
          </a:p>
          <a:p>
            <a:r>
              <a:rPr lang="en-AU" dirty="0"/>
              <a:t>Finally, I</a:t>
            </a:r>
            <a:r>
              <a:rPr lang="en-AU" baseline="0" dirty="0"/>
              <a:t> used a Python toolbox which essentially calculated phi, when given a system state and a transition probability matrix. As each trial contains many states, I average phi across all states, weighting by the number of times each state occurs within the trial to obtain a single phi value for the trial.</a:t>
            </a:r>
            <a:endParaRPr lang="en-AU" dirty="0"/>
          </a:p>
          <a:p>
            <a:endParaRPr lang="en-AU" dirty="0"/>
          </a:p>
          <a:p>
            <a:endParaRPr lang="en-AU" dirty="0"/>
          </a:p>
          <a:p>
            <a:r>
              <a:rPr lang="en-AU" dirty="0"/>
              <a:t>Phi requires discretised variables</a:t>
            </a:r>
          </a:p>
          <a:p>
            <a:r>
              <a:rPr lang="en-AU" dirty="0"/>
              <a:t>LFPs </a:t>
            </a:r>
            <a:r>
              <a:rPr lang="en-AU" dirty="0" err="1"/>
              <a:t>binarised</a:t>
            </a:r>
            <a:r>
              <a:rPr lang="en-AU" dirty="0"/>
              <a:t> using global (across trials) median split</a:t>
            </a:r>
          </a:p>
          <a:p>
            <a:r>
              <a:rPr lang="en-AU" dirty="0"/>
              <a:t>TPM constructed across trials – this is what allows for the quantification of uncertainty and information</a:t>
            </a:r>
          </a:p>
          <a:p>
            <a:endParaRPr lang="en-AU" dirty="0"/>
          </a:p>
          <a:p>
            <a:r>
              <a:rPr lang="en-AU" dirty="0"/>
              <a:t>Given a state and the TPM, we can get a phi value and associated MIP per sample (via </a:t>
            </a:r>
            <a:r>
              <a:rPr lang="en-AU" dirty="0" err="1"/>
              <a:t>pyphi</a:t>
            </a:r>
            <a:r>
              <a:rPr lang="en-AU" dirty="0"/>
              <a:t>)</a:t>
            </a:r>
          </a:p>
          <a:p>
            <a:r>
              <a:rPr lang="en-AU" dirty="0"/>
              <a:t>Phi per trial is averaged across samples, weighting for frequency of state occurrences</a:t>
            </a:r>
          </a:p>
        </p:txBody>
      </p:sp>
      <p:sp>
        <p:nvSpPr>
          <p:cNvPr id="4" name="Slide Number Placeholder 3"/>
          <p:cNvSpPr>
            <a:spLocks noGrp="1"/>
          </p:cNvSpPr>
          <p:nvPr>
            <p:ph type="sldNum" sz="quarter" idx="10"/>
          </p:nvPr>
        </p:nvSpPr>
        <p:spPr/>
        <p:txBody>
          <a:bodyPr/>
          <a:lstStyle/>
          <a:p>
            <a:fld id="{A1F14C3D-5CF2-400D-97AC-A77B6F40F19F}" type="slidenum">
              <a:rPr lang="en-AU" smtClean="0"/>
              <a:t>15</a:t>
            </a:fld>
            <a:endParaRPr lang="en-AU"/>
          </a:p>
        </p:txBody>
      </p:sp>
    </p:spTree>
    <p:extLst>
      <p:ext uri="{BB962C8B-B14F-4D97-AF65-F5344CB8AC3E}">
        <p14:creationId xmlns:p14="http://schemas.microsoft.com/office/powerpoint/2010/main" val="28901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16</a:t>
            </a:fld>
            <a:endParaRPr lang="en-AU"/>
          </a:p>
        </p:txBody>
      </p:sp>
    </p:spTree>
    <p:extLst>
      <p:ext uri="{BB962C8B-B14F-4D97-AF65-F5344CB8AC3E}">
        <p14:creationId xmlns:p14="http://schemas.microsoft.com/office/powerpoint/2010/main" val="295681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I didn’t choose – I calculated across all combinations of channels consisting up to 4 channels.</a:t>
            </a:r>
          </a:p>
          <a:p>
            <a:endParaRPr lang="en-AU" baseline="0" dirty="0"/>
          </a:p>
          <a:p>
            <a:r>
              <a:rPr lang="en-AU" baseline="0" dirty="0"/>
              <a:t>Why not more? Because computational (and memory) costs for computing phi grows exponentially with the number of elements in the system. Compounding this is the combinatorial growth of possible channel combinations.</a:t>
            </a:r>
          </a:p>
          <a:p>
            <a:endParaRPr lang="en-AU" baseline="0" dirty="0"/>
          </a:p>
          <a:p>
            <a:r>
              <a:rPr lang="en-AU" baseline="0" dirty="0"/>
              <a:t>And what about the scale of transition probabilities? Do I calculate using probabilities with a 1 </a:t>
            </a:r>
            <a:r>
              <a:rPr lang="en-AU" baseline="0" dirty="0" err="1"/>
              <a:t>ms</a:t>
            </a:r>
            <a:r>
              <a:rPr lang="en-AU" baseline="0" dirty="0"/>
              <a:t> delay? Or a 20 </a:t>
            </a:r>
            <a:r>
              <a:rPr lang="en-AU" baseline="0" dirty="0" err="1"/>
              <a:t>ms</a:t>
            </a:r>
            <a:r>
              <a:rPr lang="en-AU" baseline="0" dirty="0"/>
              <a:t> delay? Given no testing of phi in the past, virtually any choice is arbitrary at this stage. So I chose calculate phi at 3 lags.</a:t>
            </a:r>
          </a:p>
          <a:p>
            <a:endParaRPr lang="en-AU" baseline="0" dirty="0"/>
          </a:p>
          <a:p>
            <a:r>
              <a:rPr lang="en-AU" baseline="0" dirty="0"/>
              <a:t>Finally, IIT states that phi should be computed at the temporal resolution which maximises phi. It’s unclear what this resolution is, so I calculated phi at 3 different temporal resolutions. The selected resolution changes only the transition probability matrix – for example, with a transition resolution of 4ms, I consider the probabilities of each state transferring to another state after a lag of 4ms have passed.</a:t>
            </a:r>
            <a:endParaRPr lang="en-AU" dirty="0"/>
          </a:p>
          <a:p>
            <a:endParaRPr lang="en-AU" dirty="0"/>
          </a:p>
          <a:p>
            <a:endParaRPr lang="en-AU" dirty="0"/>
          </a:p>
          <a:p>
            <a:endParaRPr lang="en-AU" dirty="0"/>
          </a:p>
          <a:p>
            <a:endParaRPr lang="en-AU" dirty="0"/>
          </a:p>
          <a:p>
            <a:endParaRPr lang="en-AU" dirty="0"/>
          </a:p>
          <a:p>
            <a:endParaRPr lang="en-AU" dirty="0"/>
          </a:p>
          <a:p>
            <a:r>
              <a:rPr lang="en-AU" dirty="0"/>
              <a:t>Phi-3 calculated with </a:t>
            </a:r>
            <a:r>
              <a:rPr lang="en-AU" dirty="0" err="1"/>
              <a:t>pyphi</a:t>
            </a:r>
            <a:endParaRPr lang="en-AU" dirty="0"/>
          </a:p>
          <a:p>
            <a:endParaRPr lang="en-AU" dirty="0"/>
          </a:p>
          <a:p>
            <a:r>
              <a:rPr lang="en-AU" dirty="0"/>
              <a:t>Phi-star calculated using </a:t>
            </a:r>
            <a:r>
              <a:rPr lang="en-AU" dirty="0" err="1"/>
              <a:t>Haun’s</a:t>
            </a:r>
            <a:r>
              <a:rPr lang="en-AU" dirty="0"/>
              <a:t> functions</a:t>
            </a:r>
          </a:p>
          <a:p>
            <a:endParaRPr lang="en-AU" dirty="0"/>
          </a:p>
          <a:p>
            <a:r>
              <a:rPr lang="en-AU" dirty="0"/>
              <a:t>Choice of discretisation method seems arbitrary</a:t>
            </a:r>
          </a:p>
          <a:p>
            <a:endParaRPr lang="en-AU" dirty="0"/>
          </a:p>
          <a:p>
            <a:r>
              <a:rPr lang="en-AU" dirty="0"/>
              <a:t>Repeat tests for each parameter setting</a:t>
            </a:r>
          </a:p>
        </p:txBody>
      </p:sp>
      <p:sp>
        <p:nvSpPr>
          <p:cNvPr id="4" name="Slide Number Placeholder 3"/>
          <p:cNvSpPr>
            <a:spLocks noGrp="1"/>
          </p:cNvSpPr>
          <p:nvPr>
            <p:ph type="sldNum" sz="quarter" idx="10"/>
          </p:nvPr>
        </p:nvSpPr>
        <p:spPr/>
        <p:txBody>
          <a:bodyPr/>
          <a:lstStyle/>
          <a:p>
            <a:fld id="{A1F14C3D-5CF2-400D-97AC-A77B6F40F19F}" type="slidenum">
              <a:rPr lang="en-AU" smtClean="0"/>
              <a:t>17</a:t>
            </a:fld>
            <a:endParaRPr lang="en-AU"/>
          </a:p>
        </p:txBody>
      </p:sp>
    </p:spTree>
    <p:extLst>
      <p:ext uri="{BB962C8B-B14F-4D97-AF65-F5344CB8AC3E}">
        <p14:creationId xmlns:p14="http://schemas.microsoft.com/office/powerpoint/2010/main" val="3157350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a:t>
            </a:r>
            <a:r>
              <a:rPr lang="en-AU" baseline="0" dirty="0"/>
              <a:t> are some results for a single fly, at one lag parameter.</a:t>
            </a:r>
          </a:p>
          <a:p>
            <a:endParaRPr lang="en-AU" baseline="0" dirty="0"/>
          </a:p>
          <a:p>
            <a:r>
              <a:rPr lang="en-AU" baseline="0" dirty="0"/>
              <a:t>To the left are the phi values in the air condition, and to the right are phi values during anaesthesia.</a:t>
            </a:r>
          </a:p>
          <a:p>
            <a:r>
              <a:rPr lang="en-AU" baseline="0" dirty="0"/>
              <a:t>On the x axis we have the candidate systems, sorted by number of channels in the system, and within that, sorted from those which contain more peripheral channels to those with more central channels.</a:t>
            </a:r>
          </a:p>
          <a:p>
            <a:r>
              <a:rPr lang="en-AU" baseline="0" dirty="0"/>
              <a:t>So each vertical bar gives the phi value, averaged across trials, for a given set of channels.</a:t>
            </a:r>
            <a:endParaRPr lang="en-AU" dirty="0"/>
          </a:p>
          <a:p>
            <a:endParaRPr lang="en-AU" dirty="0"/>
          </a:p>
          <a:p>
            <a:endParaRPr lang="en-AU" dirty="0"/>
          </a:p>
          <a:p>
            <a:endParaRPr lang="en-AU" dirty="0"/>
          </a:p>
          <a:p>
            <a:endParaRPr lang="en-AU" dirty="0"/>
          </a:p>
          <a:p>
            <a:r>
              <a:rPr lang="en-AU" dirty="0"/>
              <a:t>Results for 1 fly, at tau = 4ms</a:t>
            </a:r>
          </a:p>
        </p:txBody>
      </p:sp>
      <p:sp>
        <p:nvSpPr>
          <p:cNvPr id="4" name="Slide Number Placeholder 3"/>
          <p:cNvSpPr>
            <a:spLocks noGrp="1"/>
          </p:cNvSpPr>
          <p:nvPr>
            <p:ph type="sldNum" sz="quarter" idx="10"/>
          </p:nvPr>
        </p:nvSpPr>
        <p:spPr/>
        <p:txBody>
          <a:bodyPr/>
          <a:lstStyle/>
          <a:p>
            <a:fld id="{A1F14C3D-5CF2-400D-97AC-A77B6F40F19F}" type="slidenum">
              <a:rPr lang="en-AU" smtClean="0"/>
              <a:t>19</a:t>
            </a:fld>
            <a:endParaRPr lang="en-AU"/>
          </a:p>
        </p:txBody>
      </p:sp>
    </p:spTree>
    <p:extLst>
      <p:ext uri="{BB962C8B-B14F-4D97-AF65-F5344CB8AC3E}">
        <p14:creationId xmlns:p14="http://schemas.microsoft.com/office/powerpoint/2010/main" val="3730341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a:t>
            </a:r>
            <a:r>
              <a:rPr lang="en-AU" baseline="0" dirty="0"/>
              <a:t> we average each the phi values across all channel sets, then across flies…</a:t>
            </a:r>
          </a:p>
          <a:p>
            <a:endParaRPr lang="en-AU" baseline="0" dirty="0"/>
          </a:p>
          <a:p>
            <a:r>
              <a:rPr lang="en-AU" baseline="0" dirty="0"/>
              <a:t>Here we see that larger networks yield larger phi</a:t>
            </a:r>
          </a:p>
          <a:p>
            <a:endParaRPr lang="en-AU" baseline="0" dirty="0"/>
          </a:p>
          <a:p>
            <a:r>
              <a:rPr lang="en-AU" baseline="0" dirty="0"/>
              <a:t>But more importantly, there is a significant reduction in phi during anaesthesia</a:t>
            </a:r>
          </a:p>
        </p:txBody>
      </p:sp>
      <p:sp>
        <p:nvSpPr>
          <p:cNvPr id="4" name="Slide Number Placeholder 3"/>
          <p:cNvSpPr>
            <a:spLocks noGrp="1"/>
          </p:cNvSpPr>
          <p:nvPr>
            <p:ph type="sldNum" sz="quarter" idx="10"/>
          </p:nvPr>
        </p:nvSpPr>
        <p:spPr/>
        <p:txBody>
          <a:bodyPr/>
          <a:lstStyle/>
          <a:p>
            <a:fld id="{A1F14C3D-5CF2-400D-97AC-A77B6F40F19F}" type="slidenum">
              <a:rPr lang="en-AU" smtClean="0"/>
              <a:t>20</a:t>
            </a:fld>
            <a:endParaRPr lang="en-AU"/>
          </a:p>
        </p:txBody>
      </p:sp>
    </p:spTree>
    <p:extLst>
      <p:ext uri="{BB962C8B-B14F-4D97-AF65-F5344CB8AC3E}">
        <p14:creationId xmlns:p14="http://schemas.microsoft.com/office/powerpoint/2010/main" val="385094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here we have</a:t>
            </a:r>
            <a:r>
              <a:rPr lang="en-AU" baseline="0" dirty="0"/>
              <a:t> phi values averaged across 13 flies, at each lag parameter, with each of the three rows corresponding to increasing lag parameters.</a:t>
            </a:r>
          </a:p>
          <a:p>
            <a:r>
              <a:rPr lang="en-AU" baseline="0" dirty="0"/>
              <a:t>Black bars represent standard error</a:t>
            </a:r>
          </a:p>
          <a:p>
            <a:endParaRPr lang="en-AU" baseline="0" dirty="0"/>
          </a:p>
          <a:p>
            <a:r>
              <a:rPr lang="en-AU" baseline="0" dirty="0"/>
              <a:t>Notably, phi is larger for systems with more channels (for both conditions), and is noticeably decreased under anaesthesia. Also, while it’s not so visible, phi seems to be lower for longer lags.</a:t>
            </a:r>
            <a:endParaRPr lang="en-AU" dirty="0"/>
          </a:p>
          <a:p>
            <a:endParaRPr lang="en-AU" dirty="0"/>
          </a:p>
          <a:p>
            <a:endParaRPr lang="en-AU" dirty="0"/>
          </a:p>
          <a:p>
            <a:endParaRPr lang="en-AU" dirty="0"/>
          </a:p>
          <a:p>
            <a:endParaRPr lang="en-AU" dirty="0"/>
          </a:p>
          <a:p>
            <a:r>
              <a:rPr lang="en-AU" dirty="0"/>
              <a:t>Black bar is standard error of 13 flies</a:t>
            </a:r>
          </a:p>
        </p:txBody>
      </p:sp>
      <p:sp>
        <p:nvSpPr>
          <p:cNvPr id="4" name="Slide Number Placeholder 3"/>
          <p:cNvSpPr>
            <a:spLocks noGrp="1"/>
          </p:cNvSpPr>
          <p:nvPr>
            <p:ph type="sldNum" sz="quarter" idx="10"/>
          </p:nvPr>
        </p:nvSpPr>
        <p:spPr/>
        <p:txBody>
          <a:bodyPr/>
          <a:lstStyle/>
          <a:p>
            <a:fld id="{A1F14C3D-5CF2-400D-97AC-A77B6F40F19F}" type="slidenum">
              <a:rPr lang="en-AU" smtClean="0"/>
              <a:t>23</a:t>
            </a:fld>
            <a:endParaRPr lang="en-AU"/>
          </a:p>
        </p:txBody>
      </p:sp>
    </p:spTree>
    <p:extLst>
      <p:ext uri="{BB962C8B-B14F-4D97-AF65-F5344CB8AC3E}">
        <p14:creationId xmlns:p14="http://schemas.microsoft.com/office/powerpoint/2010/main" val="4080255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here we</a:t>
            </a:r>
            <a:r>
              <a:rPr lang="en-AU" baseline="0" dirty="0"/>
              <a:t> reach the juicy part.</a:t>
            </a:r>
          </a:p>
          <a:p>
            <a:endParaRPr lang="en-AU" baseline="0" dirty="0"/>
          </a:p>
          <a:p>
            <a:r>
              <a:rPr lang="en-AU" baseline="0" dirty="0"/>
              <a:t>These are the results for the change in phi under the air condition to during anaesthesia.</a:t>
            </a:r>
          </a:p>
          <a:p>
            <a:endParaRPr lang="en-AU" baseline="0" dirty="0"/>
          </a:p>
          <a:p>
            <a:r>
              <a:rPr lang="en-AU" baseline="0" dirty="0"/>
              <a:t>Asterisks at the top denote significant differences after correction for multiple comparisons, and I’ve also included asterisks at the bottom to indicate channel sets which yielded a non-significant difference.</a:t>
            </a:r>
          </a:p>
          <a:p>
            <a:endParaRPr lang="en-AU" baseline="0" dirty="0"/>
          </a:p>
          <a:p>
            <a:r>
              <a:rPr lang="en-AU" baseline="0" dirty="0"/>
              <a:t>Notably, the difference in phi between conditions is larger for systems with more channels.</a:t>
            </a:r>
            <a:endParaRPr lang="en-AU" dirty="0"/>
          </a:p>
          <a:p>
            <a:endParaRPr lang="en-AU" dirty="0"/>
          </a:p>
          <a:p>
            <a:endParaRPr lang="en-AU" dirty="0"/>
          </a:p>
          <a:p>
            <a:endParaRPr lang="en-AU" dirty="0"/>
          </a:p>
          <a:p>
            <a:endParaRPr lang="en-AU" dirty="0"/>
          </a:p>
          <a:p>
            <a:endParaRPr lang="en-AU" dirty="0"/>
          </a:p>
          <a:p>
            <a:r>
              <a:rPr lang="en-AU" dirty="0"/>
              <a:t>Maybe include portions</a:t>
            </a:r>
            <a:r>
              <a:rPr lang="en-AU" baseline="0" dirty="0"/>
              <a:t> of significance per </a:t>
            </a:r>
            <a:r>
              <a:rPr lang="en-AU" baseline="0" dirty="0" err="1"/>
              <a:t>nChannels</a:t>
            </a:r>
            <a:endParaRPr lang="en-AU" dirty="0"/>
          </a:p>
          <a:p>
            <a:endParaRPr lang="en-AU" dirty="0"/>
          </a:p>
          <a:p>
            <a:endParaRPr lang="en-AU" dirty="0"/>
          </a:p>
          <a:p>
            <a:r>
              <a:rPr lang="en-AU" dirty="0"/>
              <a:t>Wilcoxon signed ranks with FDR q=0.05</a:t>
            </a:r>
          </a:p>
          <a:p>
            <a:endParaRPr lang="en-AU" dirty="0"/>
          </a:p>
          <a:p>
            <a:r>
              <a:rPr lang="en-AU" dirty="0"/>
              <a:t>Number of significant sets (out of 1925):</a:t>
            </a:r>
          </a:p>
          <a:p>
            <a:r>
              <a:rPr lang="en-AU" dirty="0"/>
              <a:t>1687 (0.88)</a:t>
            </a:r>
          </a:p>
          <a:p>
            <a:r>
              <a:rPr lang="en-AU" dirty="0"/>
              <a:t>1721 (0.89)</a:t>
            </a:r>
          </a:p>
          <a:p>
            <a:r>
              <a:rPr lang="en-AU" dirty="0"/>
              <a:t>1713 (0.89)</a:t>
            </a:r>
          </a:p>
        </p:txBody>
      </p:sp>
      <p:sp>
        <p:nvSpPr>
          <p:cNvPr id="4" name="Slide Number Placeholder 3"/>
          <p:cNvSpPr>
            <a:spLocks noGrp="1"/>
          </p:cNvSpPr>
          <p:nvPr>
            <p:ph type="sldNum" sz="quarter" idx="10"/>
          </p:nvPr>
        </p:nvSpPr>
        <p:spPr/>
        <p:txBody>
          <a:bodyPr/>
          <a:lstStyle/>
          <a:p>
            <a:fld id="{A1F14C3D-5CF2-400D-97AC-A77B6F40F19F}" type="slidenum">
              <a:rPr lang="en-AU" smtClean="0"/>
              <a:t>24</a:t>
            </a:fld>
            <a:endParaRPr lang="en-AU"/>
          </a:p>
        </p:txBody>
      </p:sp>
    </p:spTree>
    <p:extLst>
      <p:ext uri="{BB962C8B-B14F-4D97-AF65-F5344CB8AC3E}">
        <p14:creationId xmlns:p14="http://schemas.microsoft.com/office/powerpoint/2010/main" val="1458917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Link between metabolic</a:t>
            </a:r>
            <a:r>
              <a:rPr lang="en-AU" baseline="0" dirty="0"/>
              <a:t> rate and animal size with “perception of temporal information” (Healy et al. 2013)</a:t>
            </a:r>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25</a:t>
            </a:fld>
            <a:endParaRPr lang="en-AU"/>
          </a:p>
        </p:txBody>
      </p:sp>
    </p:spTree>
    <p:extLst>
      <p:ext uri="{BB962C8B-B14F-4D97-AF65-F5344CB8AC3E}">
        <p14:creationId xmlns:p14="http://schemas.microsoft.com/office/powerpoint/2010/main" val="131669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what is</a:t>
            </a:r>
            <a:r>
              <a:rPr lang="en-AU" baseline="0" dirty="0"/>
              <a:t> integrated information?</a:t>
            </a:r>
          </a:p>
          <a:p>
            <a:endParaRPr lang="en-AU" baseline="0" dirty="0"/>
          </a:p>
          <a:p>
            <a:r>
              <a:rPr lang="en-AU" baseline="0" dirty="0"/>
              <a:t>Information can be understood as a reduction in uncertainty. What do I mean by uncertainty? Well, given a neuron, there is uncertainty at a given time as to whether it is firing, or not.</a:t>
            </a:r>
          </a:p>
          <a:p>
            <a:r>
              <a:rPr lang="en-AU" baseline="0" dirty="0"/>
              <a:t>If we consider another neuron, such that our original neuron fires when the new one fires, then knowing that the new one means that the first one must also be firing – we thus have a reduction in uncertainty from 2 possible states to 1 possible state – this reduction is information. You can think of it as knowledge about the new neuron constraining the possibilities of the first neuron.</a:t>
            </a:r>
          </a:p>
          <a:p>
            <a:endParaRPr lang="en-AU" baseline="0" dirty="0"/>
          </a:p>
          <a:p>
            <a:r>
              <a:rPr lang="en-AU" baseline="0" dirty="0"/>
              <a:t>Integration refers to something that exists only when considering the whole – for integrated information, this refers to the information gained (or uncertainty reduced) when considering the whole system. To assess this, we can find the information gained from a split system, for example if we ignore the connection between the two neurons, then our uncertainty as to the state of the first neuron returns to what it was before. So in this example, the information is integrated.</a:t>
            </a:r>
          </a:p>
          <a:p>
            <a:endParaRPr lang="en-AU" baseline="0" dirty="0"/>
          </a:p>
          <a:p>
            <a:endParaRPr lang="en-AU" dirty="0"/>
          </a:p>
          <a:p>
            <a:endParaRPr lang="en-AU" dirty="0"/>
          </a:p>
          <a:p>
            <a:r>
              <a:rPr lang="en-AU" dirty="0"/>
              <a:t>Uncertainty – the number of possibilities</a:t>
            </a:r>
          </a:p>
          <a:p>
            <a:r>
              <a:rPr lang="en-AU" dirty="0"/>
              <a:t>The larger the reduction, the greater the information</a:t>
            </a:r>
          </a:p>
          <a:p>
            <a:r>
              <a:rPr lang="en-AU" dirty="0"/>
              <a:t>When considering a lot of neurons, there are many </a:t>
            </a:r>
            <a:r>
              <a:rPr lang="en-AU" dirty="0" err="1"/>
              <a:t>many</a:t>
            </a:r>
            <a:r>
              <a:rPr lang="en-AU" dirty="0"/>
              <a:t> possibilities, so high uncertainty</a:t>
            </a:r>
          </a:p>
          <a:p>
            <a:endParaRPr lang="en-AU" dirty="0"/>
          </a:p>
          <a:p>
            <a:r>
              <a:rPr lang="en-AU" dirty="0"/>
              <a:t>Reduction in uncertainty after we know another neuron and its interaction with the current neuron</a:t>
            </a:r>
          </a:p>
          <a:p>
            <a:endParaRPr lang="en-AU" dirty="0"/>
          </a:p>
          <a:p>
            <a:r>
              <a:rPr lang="en-AU" dirty="0"/>
              <a:t>“Some other neuron can be the same neuron at a different timepoint”</a:t>
            </a:r>
          </a:p>
          <a:p>
            <a:r>
              <a:rPr lang="en-AU" dirty="0"/>
              <a:t>Note this is a unidirectional example</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Phi = reduction in information after splitting a system</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5</a:t>
            </a:fld>
            <a:endParaRPr lang="en-AU"/>
          </a:p>
        </p:txBody>
      </p:sp>
    </p:spTree>
    <p:extLst>
      <p:ext uri="{BB962C8B-B14F-4D97-AF65-F5344CB8AC3E}">
        <p14:creationId xmlns:p14="http://schemas.microsoft.com/office/powerpoint/2010/main" val="80873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Reduction</a:t>
            </a:r>
            <a:r>
              <a:rPr lang="en-AU" baseline="0" dirty="0"/>
              <a:t> in phi could be due to reduction in just information or just integration, as in the figure shown in NREM sleep.</a:t>
            </a:r>
          </a:p>
          <a:p>
            <a:r>
              <a:rPr lang="en-AU" baseline="0" dirty="0"/>
              <a:t>If this is the case however, phi still allows for reduction in the other quantity to result in reduced consciousness</a:t>
            </a:r>
            <a:endParaRPr lang="en-AU" dirty="0"/>
          </a:p>
          <a:p>
            <a:endParaRPr lang="en-AU" dirty="0"/>
          </a:p>
          <a:p>
            <a:r>
              <a:rPr lang="en-AU" dirty="0"/>
              <a:t>The</a:t>
            </a:r>
            <a:r>
              <a:rPr lang="en-AU" baseline="0" dirty="0"/>
              <a:t> result of reduced </a:t>
            </a:r>
            <a:r>
              <a:rPr lang="el-GR" dirty="0"/>
              <a:t>Φ</a:t>
            </a:r>
            <a:r>
              <a:rPr lang="en-AU" dirty="0"/>
              <a:t> in the fly brain indicates</a:t>
            </a:r>
            <a:r>
              <a:rPr lang="en-AU" baseline="0" dirty="0"/>
              <a:t> that:</a:t>
            </a:r>
          </a:p>
          <a:p>
            <a:endParaRPr lang="en-AU" baseline="0" dirty="0"/>
          </a:p>
          <a:p>
            <a:r>
              <a:rPr lang="en-AU" baseline="0" dirty="0"/>
              <a:t>The fly model may be a good starting place to continue testing ideas of IIT</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26</a:t>
            </a:fld>
            <a:endParaRPr lang="en-AU"/>
          </a:p>
        </p:txBody>
      </p:sp>
    </p:spTree>
    <p:extLst>
      <p:ext uri="{BB962C8B-B14F-4D97-AF65-F5344CB8AC3E}">
        <p14:creationId xmlns:p14="http://schemas.microsoft.com/office/powerpoint/2010/main" val="2404118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28</a:t>
            </a:fld>
            <a:endParaRPr lang="en-AU"/>
          </a:p>
        </p:txBody>
      </p:sp>
    </p:spTree>
    <p:extLst>
      <p:ext uri="{BB962C8B-B14F-4D97-AF65-F5344CB8AC3E}">
        <p14:creationId xmlns:p14="http://schemas.microsoft.com/office/powerpoint/2010/main" val="194645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Feedback result also works vice versa – if it is more important during wakefulness, then the c-&gt;p cut should be less common</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Periphery channels: 2-7</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Centre channels: 10-15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“importance” i.e. information</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29</a:t>
            </a:fld>
            <a:endParaRPr lang="en-AU"/>
          </a:p>
        </p:txBody>
      </p:sp>
    </p:spTree>
    <p:extLst>
      <p:ext uri="{BB962C8B-B14F-4D97-AF65-F5344CB8AC3E}">
        <p14:creationId xmlns:p14="http://schemas.microsoft.com/office/powerpoint/2010/main" val="41802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Averaged across trials, channel combinations, and flies</a:t>
            </a:r>
          </a:p>
          <a:p>
            <a:endParaRPr lang="en-AU" dirty="0"/>
          </a:p>
          <a:p>
            <a:r>
              <a:rPr lang="en-AU" dirty="0"/>
              <a:t>Seems to be chance level</a:t>
            </a:r>
          </a:p>
          <a:p>
            <a:endParaRPr lang="en-AU" dirty="0"/>
          </a:p>
          <a:p>
            <a:r>
              <a:rPr lang="en-AU" dirty="0"/>
              <a:t>Limitation: low frequencies were 1-10Hz, which would correspond(?) to down to 0.1s (100ms) – maybe 16ms is not sufficient to capture the same result</a:t>
            </a:r>
          </a:p>
        </p:txBody>
      </p:sp>
      <p:sp>
        <p:nvSpPr>
          <p:cNvPr id="4" name="Slide Number Placeholder 3"/>
          <p:cNvSpPr>
            <a:spLocks noGrp="1"/>
          </p:cNvSpPr>
          <p:nvPr>
            <p:ph type="sldNum" sz="quarter" idx="10"/>
          </p:nvPr>
        </p:nvSpPr>
        <p:spPr/>
        <p:txBody>
          <a:bodyPr/>
          <a:lstStyle/>
          <a:p>
            <a:fld id="{A1F14C3D-5CF2-400D-97AC-A77B6F40F19F}" type="slidenum">
              <a:rPr lang="en-AU" smtClean="0"/>
              <a:t>30</a:t>
            </a:fld>
            <a:endParaRPr lang="en-AU"/>
          </a:p>
        </p:txBody>
      </p:sp>
    </p:spTree>
    <p:extLst>
      <p:ext uri="{BB962C8B-B14F-4D97-AF65-F5344CB8AC3E}">
        <p14:creationId xmlns:p14="http://schemas.microsoft.com/office/powerpoint/2010/main" val="1880709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It’s possible that the main change between conditions is the TPM, rather than the MIP</a:t>
            </a:r>
          </a:p>
        </p:txBody>
      </p:sp>
      <p:sp>
        <p:nvSpPr>
          <p:cNvPr id="4" name="Slide Number Placeholder 3"/>
          <p:cNvSpPr>
            <a:spLocks noGrp="1"/>
          </p:cNvSpPr>
          <p:nvPr>
            <p:ph type="sldNum" sz="quarter" idx="10"/>
          </p:nvPr>
        </p:nvSpPr>
        <p:spPr/>
        <p:txBody>
          <a:bodyPr/>
          <a:lstStyle/>
          <a:p>
            <a:fld id="{A1F14C3D-5CF2-400D-97AC-A77B6F40F19F}" type="slidenum">
              <a:rPr lang="en-AU" smtClean="0"/>
              <a:t>31</a:t>
            </a:fld>
            <a:endParaRPr lang="en-AU"/>
          </a:p>
        </p:txBody>
      </p:sp>
    </p:spTree>
    <p:extLst>
      <p:ext uri="{BB962C8B-B14F-4D97-AF65-F5344CB8AC3E}">
        <p14:creationId xmlns:p14="http://schemas.microsoft.com/office/powerpoint/2010/main" val="1789178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Symmetry means past-present can be treated as present-future (phi-star doesn’t take into account both past and future at one time)</a:t>
            </a:r>
          </a:p>
        </p:txBody>
      </p:sp>
      <p:sp>
        <p:nvSpPr>
          <p:cNvPr id="4" name="Slide Number Placeholder 3"/>
          <p:cNvSpPr>
            <a:spLocks noGrp="1"/>
          </p:cNvSpPr>
          <p:nvPr>
            <p:ph type="sldNum" sz="quarter" idx="10"/>
          </p:nvPr>
        </p:nvSpPr>
        <p:spPr/>
        <p:txBody>
          <a:bodyPr/>
          <a:lstStyle/>
          <a:p>
            <a:fld id="{A1F14C3D-5CF2-400D-97AC-A77B6F40F19F}" type="slidenum">
              <a:rPr lang="en-AU" smtClean="0"/>
              <a:t>33</a:t>
            </a:fld>
            <a:endParaRPr lang="en-AU"/>
          </a:p>
        </p:txBody>
      </p:sp>
    </p:spTree>
    <p:extLst>
      <p:ext uri="{BB962C8B-B14F-4D97-AF65-F5344CB8AC3E}">
        <p14:creationId xmlns:p14="http://schemas.microsoft.com/office/powerpoint/2010/main" val="541574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Normalisation factor seems to be number of groups in partition * minimum past entropy of the groups</a:t>
            </a:r>
          </a:p>
          <a:p>
            <a:endParaRPr lang="en-AU" dirty="0"/>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34</a:t>
            </a:fld>
            <a:endParaRPr lang="en-AU"/>
          </a:p>
        </p:txBody>
      </p:sp>
    </p:spTree>
    <p:extLst>
      <p:ext uri="{BB962C8B-B14F-4D97-AF65-F5344CB8AC3E}">
        <p14:creationId xmlns:p14="http://schemas.microsoft.com/office/powerpoint/2010/main" val="2910478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Phi-star values for each channel set</a:t>
            </a:r>
          </a:p>
          <a:p>
            <a:endParaRPr lang="en-AU" dirty="0"/>
          </a:p>
          <a:p>
            <a:r>
              <a:rPr lang="en-AU" dirty="0"/>
              <a:t>Mean + stderr across flies</a:t>
            </a:r>
          </a:p>
          <a:p>
            <a:endParaRPr lang="en-AU" dirty="0"/>
          </a:p>
          <a:p>
            <a:r>
              <a:rPr lang="en-AU" dirty="0"/>
              <a:t>Number of significant sets (out of 1925):</a:t>
            </a:r>
          </a:p>
          <a:p>
            <a:r>
              <a:rPr lang="en-AU" dirty="0"/>
              <a:t>849 (0.44)</a:t>
            </a:r>
          </a:p>
          <a:p>
            <a:r>
              <a:rPr lang="en-AU" dirty="0"/>
              <a:t>448 (0.23)</a:t>
            </a:r>
          </a:p>
          <a:p>
            <a:r>
              <a:rPr lang="en-AU" dirty="0"/>
              <a:t>588 (0.31)</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35</a:t>
            </a:fld>
            <a:endParaRPr lang="en-AU"/>
          </a:p>
        </p:txBody>
      </p:sp>
    </p:spTree>
    <p:extLst>
      <p:ext uri="{BB962C8B-B14F-4D97-AF65-F5344CB8AC3E}">
        <p14:creationId xmlns:p14="http://schemas.microsoft.com/office/powerpoint/2010/main" val="1134947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If phi-3 and phi-star are equivalent, then we may wish to use phi-star over phi-3 given its more practical compute time (under Gaussian assumption)</a:t>
            </a:r>
          </a:p>
          <a:p>
            <a:endParaRPr lang="en-AU" dirty="0"/>
          </a:p>
          <a:p>
            <a:r>
              <a:rPr lang="en-AU" dirty="0"/>
              <a:t>If atomic approximates MIP, then do we really need to find the MIP?</a:t>
            </a:r>
          </a:p>
        </p:txBody>
      </p:sp>
      <p:sp>
        <p:nvSpPr>
          <p:cNvPr id="4" name="Slide Number Placeholder 3"/>
          <p:cNvSpPr>
            <a:spLocks noGrp="1"/>
          </p:cNvSpPr>
          <p:nvPr>
            <p:ph type="sldNum" sz="quarter" idx="10"/>
          </p:nvPr>
        </p:nvSpPr>
        <p:spPr/>
        <p:txBody>
          <a:bodyPr/>
          <a:lstStyle/>
          <a:p>
            <a:fld id="{A1F14C3D-5CF2-400D-97AC-A77B6F40F19F}" type="slidenum">
              <a:rPr lang="en-AU" smtClean="0"/>
              <a:t>36</a:t>
            </a:fld>
            <a:endParaRPr lang="en-AU"/>
          </a:p>
        </p:txBody>
      </p:sp>
    </p:spTree>
    <p:extLst>
      <p:ext uri="{BB962C8B-B14F-4D97-AF65-F5344CB8AC3E}">
        <p14:creationId xmlns:p14="http://schemas.microsoft.com/office/powerpoint/2010/main" val="287180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Same fly as shown for air vs </a:t>
            </a:r>
            <a:r>
              <a:rPr lang="en-AU" dirty="0" err="1"/>
              <a:t>iso</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Phi-star and phi-3 values are averaged across trials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Each point is a channel set (so there are more points for 4 channels)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Blue circles are air</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Red crosses are </a:t>
            </a:r>
            <a:r>
              <a:rPr lang="en-AU" dirty="0" err="1"/>
              <a:t>iso</a:t>
            </a:r>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37</a:t>
            </a:fld>
            <a:endParaRPr lang="en-AU"/>
          </a:p>
        </p:txBody>
      </p:sp>
    </p:spTree>
    <p:extLst>
      <p:ext uri="{BB962C8B-B14F-4D97-AF65-F5344CB8AC3E}">
        <p14:creationId xmlns:p14="http://schemas.microsoft.com/office/powerpoint/2010/main" val="332865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a:t>
            </a:r>
            <a:r>
              <a:rPr lang="en-AU" baseline="0" dirty="0"/>
              <a:t> we extend this to a larger system, or network, such as the brain, then the assessment of integrated information is akin to asking two questions:</a:t>
            </a:r>
          </a:p>
          <a:p>
            <a:endParaRPr lang="en-AU" baseline="0" dirty="0"/>
          </a:p>
          <a:p>
            <a:pPr marL="228600" indent="-228600">
              <a:buAutoNum type="arabicPeriod"/>
            </a:pPr>
            <a:r>
              <a:rPr lang="en-AU" baseline="0" dirty="0"/>
              <a:t>Does the state of the network, in other words the states of all its elements, constrain the states it may take in the future, and is it informative as to what states it could have been in the past?</a:t>
            </a:r>
          </a:p>
          <a:p>
            <a:pPr marL="228600" indent="-228600">
              <a:buAutoNum type="arabicPeriod"/>
            </a:pPr>
            <a:endParaRPr lang="en-AU" baseline="0" dirty="0"/>
          </a:p>
          <a:p>
            <a:pPr marL="228600" indent="-228600">
              <a:buAutoNum type="arabicPeriod"/>
            </a:pPr>
            <a:r>
              <a:rPr lang="en-AU" baseline="0" dirty="0"/>
              <a:t>If there is information, how much of this information is integrated? If a split system generates the same amount of information, then the whole network reduces to independent networks.</a:t>
            </a:r>
          </a:p>
        </p:txBody>
      </p:sp>
      <p:sp>
        <p:nvSpPr>
          <p:cNvPr id="4" name="Slide Number Placeholder 3"/>
          <p:cNvSpPr>
            <a:spLocks noGrp="1"/>
          </p:cNvSpPr>
          <p:nvPr>
            <p:ph type="sldNum" sz="quarter" idx="10"/>
          </p:nvPr>
        </p:nvSpPr>
        <p:spPr/>
        <p:txBody>
          <a:bodyPr/>
          <a:lstStyle/>
          <a:p>
            <a:fld id="{A1F14C3D-5CF2-400D-97AC-A77B6F40F19F}" type="slidenum">
              <a:rPr lang="en-AU" smtClean="0"/>
              <a:t>6</a:t>
            </a:fld>
            <a:endParaRPr lang="en-AU"/>
          </a:p>
        </p:txBody>
      </p:sp>
    </p:spTree>
    <p:extLst>
      <p:ext uri="{BB962C8B-B14F-4D97-AF65-F5344CB8AC3E}">
        <p14:creationId xmlns:p14="http://schemas.microsoft.com/office/powerpoint/2010/main" val="4265096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Number of significant sets (out of 1925):</a:t>
            </a:r>
          </a:p>
          <a:p>
            <a:r>
              <a:rPr lang="en-AU" dirty="0"/>
              <a:t>Air</a:t>
            </a:r>
          </a:p>
          <a:p>
            <a:r>
              <a:rPr lang="en-AU" dirty="0"/>
              <a:t>1421 (0.74)</a:t>
            </a:r>
          </a:p>
          <a:p>
            <a:r>
              <a:rPr lang="en-AU" dirty="0"/>
              <a:t>1507 (0.78)</a:t>
            </a:r>
          </a:p>
          <a:p>
            <a:r>
              <a:rPr lang="en-AU" dirty="0"/>
              <a:t>1780 (0.92)</a:t>
            </a:r>
          </a:p>
          <a:p>
            <a:endParaRPr lang="en-AU" dirty="0"/>
          </a:p>
          <a:p>
            <a:r>
              <a:rPr lang="en-AU" dirty="0" err="1"/>
              <a:t>Iso</a:t>
            </a:r>
            <a:endParaRPr lang="en-AU" dirty="0"/>
          </a:p>
          <a:p>
            <a:r>
              <a:rPr lang="en-AU" dirty="0"/>
              <a:t>1126 (0.58)</a:t>
            </a:r>
          </a:p>
          <a:p>
            <a:r>
              <a:rPr lang="en-AU" dirty="0"/>
              <a:t>1131 (0.59)</a:t>
            </a:r>
          </a:p>
          <a:p>
            <a:r>
              <a:rPr lang="en-AU" dirty="0"/>
              <a:t>1416 (0.74)</a:t>
            </a:r>
          </a:p>
        </p:txBody>
      </p:sp>
      <p:sp>
        <p:nvSpPr>
          <p:cNvPr id="4" name="Slide Number Placeholder 3"/>
          <p:cNvSpPr>
            <a:spLocks noGrp="1"/>
          </p:cNvSpPr>
          <p:nvPr>
            <p:ph type="sldNum" sz="quarter" idx="10"/>
          </p:nvPr>
        </p:nvSpPr>
        <p:spPr/>
        <p:txBody>
          <a:bodyPr/>
          <a:lstStyle/>
          <a:p>
            <a:fld id="{A1F14C3D-5CF2-400D-97AC-A77B6F40F19F}" type="slidenum">
              <a:rPr lang="en-AU" smtClean="0"/>
              <a:t>38</a:t>
            </a:fld>
            <a:endParaRPr lang="en-AU"/>
          </a:p>
        </p:txBody>
      </p:sp>
    </p:spTree>
    <p:extLst>
      <p:ext uri="{BB962C8B-B14F-4D97-AF65-F5344CB8AC3E}">
        <p14:creationId xmlns:p14="http://schemas.microsoft.com/office/powerpoint/2010/main" val="3567532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RGB = tau 4, 8, 16,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Higher correlations for longer tau!? Even though phi is higher for lower tau….</a:t>
            </a:r>
          </a:p>
        </p:txBody>
      </p:sp>
      <p:sp>
        <p:nvSpPr>
          <p:cNvPr id="4" name="Slide Number Placeholder 3"/>
          <p:cNvSpPr>
            <a:spLocks noGrp="1"/>
          </p:cNvSpPr>
          <p:nvPr>
            <p:ph type="sldNum" sz="quarter" idx="10"/>
          </p:nvPr>
        </p:nvSpPr>
        <p:spPr/>
        <p:txBody>
          <a:bodyPr/>
          <a:lstStyle/>
          <a:p>
            <a:fld id="{A1F14C3D-5CF2-400D-97AC-A77B6F40F19F}" type="slidenum">
              <a:rPr lang="en-AU" smtClean="0"/>
              <a:t>39</a:t>
            </a:fld>
            <a:endParaRPr lang="en-AU"/>
          </a:p>
        </p:txBody>
      </p:sp>
    </p:spTree>
    <p:extLst>
      <p:ext uri="{BB962C8B-B14F-4D97-AF65-F5344CB8AC3E}">
        <p14:creationId xmlns:p14="http://schemas.microsoft.com/office/powerpoint/2010/main" val="4042106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Each trial, number of possible matches = 2250 * (number of sets which have a phi-star bipartition)</a:t>
            </a:r>
          </a:p>
          <a:p>
            <a:r>
              <a:rPr lang="en-AU" dirty="0"/>
              <a:t>Each trial, number of actual matches = sum of (occurrences of matching </a:t>
            </a:r>
            <a:r>
              <a:rPr lang="en-AU" dirty="0" err="1"/>
              <a:t>mips</a:t>
            </a:r>
            <a:r>
              <a:rPr lang="en-AU" dirty="0"/>
              <a:t>) across sets</a:t>
            </a:r>
          </a:p>
          <a:p>
            <a:endParaRPr lang="en-AU" dirty="0"/>
          </a:p>
          <a:p>
            <a:r>
              <a:rPr lang="en-AU" dirty="0"/>
              <a:t>Dotted line is chance level</a:t>
            </a:r>
          </a:p>
          <a:p>
            <a:endParaRPr lang="en-AU" dirty="0"/>
          </a:p>
          <a:p>
            <a:r>
              <a:rPr lang="en-AU" dirty="0"/>
              <a:t>Take only trials whose phi-* MIP is a bipartition</a:t>
            </a:r>
          </a:p>
          <a:p>
            <a:endParaRPr lang="en-AU" dirty="0"/>
          </a:p>
          <a:p>
            <a:r>
              <a:rPr lang="en-AU" dirty="0"/>
              <a:t>Chances: 1/3, 1/7</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42</a:t>
            </a:fld>
            <a:endParaRPr lang="en-AU"/>
          </a:p>
        </p:txBody>
      </p:sp>
    </p:spTree>
    <p:extLst>
      <p:ext uri="{BB962C8B-B14F-4D97-AF65-F5344CB8AC3E}">
        <p14:creationId xmlns:p14="http://schemas.microsoft.com/office/powerpoint/2010/main" val="2255952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43</a:t>
            </a:fld>
            <a:endParaRPr lang="en-AU"/>
          </a:p>
        </p:txBody>
      </p:sp>
    </p:spTree>
    <p:extLst>
      <p:ext uri="{BB962C8B-B14F-4D97-AF65-F5344CB8AC3E}">
        <p14:creationId xmlns:p14="http://schemas.microsoft.com/office/powerpoint/2010/main" val="384708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a:t>
            </a:r>
            <a:r>
              <a:rPr lang="en-AU" baseline="0" dirty="0"/>
              <a:t> there is evidence showing that supporting loss of both information and integration during loss of consciousness such as during NREM sleep or anaesthesia. For example EEG signals become stereotyped (i.e. more similar), reducing the amount of information they can convey. Also, during loss of consciousness, we see a reduction of feedback interactions and effective connectivity, suggesting loss of integration among parts.</a:t>
            </a:r>
          </a:p>
          <a:p>
            <a:endParaRPr lang="en-AU" baseline="0" dirty="0"/>
          </a:p>
          <a:p>
            <a:r>
              <a:rPr lang="en-AU" baseline="0" dirty="0"/>
              <a:t>But what about “integrated information”?</a:t>
            </a:r>
          </a:p>
          <a:p>
            <a:r>
              <a:rPr lang="en-AU" baseline="0" dirty="0"/>
              <a:t>How the latest derivation of phi behaves with a change in level of consciousness has not been investigated.</a:t>
            </a:r>
          </a:p>
          <a:p>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 the aim of</a:t>
            </a:r>
            <a:r>
              <a:rPr lang="en-AU" baseline="0" dirty="0"/>
              <a:t> my project was to investigate whether phi decreases during loss of consciousness, as controlled through anaesthesia.</a:t>
            </a:r>
            <a:endParaRPr lang="en-AU" dirty="0"/>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7</a:t>
            </a:fld>
            <a:endParaRPr lang="en-AU"/>
          </a:p>
        </p:txBody>
      </p:sp>
    </p:spTree>
    <p:extLst>
      <p:ext uri="{BB962C8B-B14F-4D97-AF65-F5344CB8AC3E}">
        <p14:creationId xmlns:p14="http://schemas.microsoft.com/office/powerpoint/2010/main" val="116814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But what about “integrated information”?</a:t>
            </a:r>
          </a:p>
          <a:p>
            <a:r>
              <a:rPr lang="en-AU" baseline="0" dirty="0"/>
              <a:t>How the latest derivation of phi behaves with a change in level of consciousness has not been investigated.</a:t>
            </a:r>
          </a:p>
          <a:p>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 the aim of</a:t>
            </a:r>
            <a:r>
              <a:rPr lang="en-AU" baseline="0" dirty="0"/>
              <a:t> my project was to investigate whether phi decreases during loss of consciousness, as controlled through anaesthesia.</a:t>
            </a:r>
            <a:endParaRPr lang="en-AU" dirty="0"/>
          </a:p>
          <a:p>
            <a:endParaRPr lang="en-AU" dirty="0"/>
          </a:p>
          <a:p>
            <a:endParaRPr lang="en-AU" dirty="0"/>
          </a:p>
          <a:p>
            <a:endParaRPr lang="en-AU" dirty="0"/>
          </a:p>
          <a:p>
            <a:r>
              <a:rPr lang="en-AU" dirty="0"/>
              <a:t>Timescale will become apparent later on</a:t>
            </a:r>
          </a:p>
        </p:txBody>
      </p:sp>
      <p:sp>
        <p:nvSpPr>
          <p:cNvPr id="4" name="Slide Number Placeholder 3"/>
          <p:cNvSpPr>
            <a:spLocks noGrp="1"/>
          </p:cNvSpPr>
          <p:nvPr>
            <p:ph type="sldNum" sz="quarter" idx="10"/>
          </p:nvPr>
        </p:nvSpPr>
        <p:spPr/>
        <p:txBody>
          <a:bodyPr/>
          <a:lstStyle/>
          <a:p>
            <a:fld id="{A1F14C3D-5CF2-400D-97AC-A77B6F40F19F}" type="slidenum">
              <a:rPr lang="en-AU" smtClean="0"/>
              <a:t>8</a:t>
            </a:fld>
            <a:endParaRPr lang="en-AU"/>
          </a:p>
        </p:txBody>
      </p:sp>
    </p:spTree>
    <p:extLst>
      <p:ext uri="{BB962C8B-B14F-4D97-AF65-F5344CB8AC3E}">
        <p14:creationId xmlns:p14="http://schemas.microsoft.com/office/powerpoint/2010/main" val="277497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9</a:t>
            </a:fld>
            <a:endParaRPr lang="en-AU"/>
          </a:p>
        </p:txBody>
      </p:sp>
    </p:spTree>
    <p:extLst>
      <p:ext uri="{BB962C8B-B14F-4D97-AF65-F5344CB8AC3E}">
        <p14:creationId xmlns:p14="http://schemas.microsoft.com/office/powerpoint/2010/main" val="276568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a:t>
            </a:r>
            <a:r>
              <a:rPr lang="en-AU" baseline="0" dirty="0"/>
              <a:t> investigate this question, I ended up taking local field potentials from the fruit fly. This data was previously collected and </a:t>
            </a:r>
            <a:r>
              <a:rPr lang="en-AU" baseline="0" dirty="0" err="1"/>
              <a:t>preprocessed</a:t>
            </a:r>
            <a:r>
              <a:rPr lang="en-AU" baseline="0" dirty="0"/>
              <a:t> by a newly anointed Dr </a:t>
            </a:r>
            <a:r>
              <a:rPr lang="en-AU" baseline="0" dirty="0" err="1"/>
              <a:t>Dror</a:t>
            </a:r>
            <a:r>
              <a:rPr lang="en-AU" baseline="0" dirty="0"/>
              <a:t> Cohen.</a:t>
            </a:r>
          </a:p>
          <a:p>
            <a:r>
              <a:rPr lang="en-AU" baseline="0" dirty="0"/>
              <a:t>To investigate this question, I ended up using local field potentials from the fruit fly, collected previously by a newly anointed Dr </a:t>
            </a:r>
            <a:r>
              <a:rPr lang="en-AU" baseline="0" dirty="0" err="1"/>
              <a:t>Dror</a:t>
            </a:r>
            <a:r>
              <a:rPr lang="en-AU" baseline="0" dirty="0"/>
              <a:t> Cohen.</a:t>
            </a:r>
          </a:p>
          <a:p>
            <a:endParaRPr lang="en-AU" baseline="0" dirty="0"/>
          </a:p>
          <a:p>
            <a:r>
              <a:rPr lang="en-AU" baseline="0" dirty="0"/>
              <a:t>Essentially, as shown in the figure there, a linear multichannel probe was inserted into the fly brain, which yields 15 re-referenced recordings, or channels.</a:t>
            </a:r>
          </a:p>
          <a:p>
            <a:r>
              <a:rPr lang="en-AU" baseline="0" dirty="0"/>
              <a:t>Conscious level was manipulated through the administration of isoflurane.</a:t>
            </a:r>
          </a:p>
          <a:p>
            <a:r>
              <a:rPr lang="en-AU" baseline="0" dirty="0"/>
              <a:t>Lastly, recordings were 18 seconds long. I split these 18 seconds into 8 trials.</a:t>
            </a:r>
            <a:endParaRPr lang="en-AU" dirty="0"/>
          </a:p>
          <a:p>
            <a:endParaRPr lang="en-AU" dirty="0"/>
          </a:p>
          <a:p>
            <a:endParaRPr lang="en-AU" dirty="0"/>
          </a:p>
          <a:p>
            <a:endParaRPr lang="en-AU" dirty="0"/>
          </a:p>
          <a:p>
            <a:r>
              <a:rPr lang="en-AU" dirty="0"/>
              <a:t>1kHz </a:t>
            </a:r>
            <a:r>
              <a:rPr lang="en-AU" dirty="0" err="1"/>
              <a:t>downsampled</a:t>
            </a:r>
            <a:r>
              <a:rPr lang="en-AU" baseline="0" dirty="0"/>
              <a:t> from 25kHz</a:t>
            </a:r>
            <a:endParaRPr lang="en-AU" dirty="0"/>
          </a:p>
          <a:p>
            <a:endParaRPr lang="en-AU" dirty="0"/>
          </a:p>
          <a:p>
            <a:endParaRPr lang="en-AU" dirty="0"/>
          </a:p>
          <a:p>
            <a:r>
              <a:rPr lang="en-AU" dirty="0"/>
              <a:t>Figure shows 14 bipolar </a:t>
            </a:r>
            <a:r>
              <a:rPr lang="en-AU" dirty="0" err="1"/>
              <a:t>rereferenced</a:t>
            </a:r>
            <a:r>
              <a:rPr lang="en-AU" dirty="0"/>
              <a:t> channels (the most peripheral was discarded, but it hasn’t been discarded in this analysis)</a:t>
            </a:r>
          </a:p>
          <a:p>
            <a:endParaRPr lang="en-AU" dirty="0"/>
          </a:p>
          <a:p>
            <a:r>
              <a:rPr lang="en-AU" dirty="0"/>
              <a:t>Recorded at 25kHz, </a:t>
            </a:r>
            <a:r>
              <a:rPr lang="en-AU" dirty="0" err="1"/>
              <a:t>downsampled</a:t>
            </a:r>
            <a:r>
              <a:rPr lang="en-AU" dirty="0"/>
              <a:t> to 1kHz</a:t>
            </a:r>
          </a:p>
          <a:p>
            <a:endParaRPr lang="en-AU" dirty="0"/>
          </a:p>
          <a:p>
            <a:r>
              <a:rPr lang="en-AU" dirty="0"/>
              <a:t>Air puff is ~180s after onset of isoflurane delivery</a:t>
            </a:r>
          </a:p>
        </p:txBody>
      </p:sp>
      <p:sp>
        <p:nvSpPr>
          <p:cNvPr id="4" name="Slide Number Placeholder 3"/>
          <p:cNvSpPr>
            <a:spLocks noGrp="1"/>
          </p:cNvSpPr>
          <p:nvPr>
            <p:ph type="sldNum" sz="quarter" idx="10"/>
          </p:nvPr>
        </p:nvSpPr>
        <p:spPr/>
        <p:txBody>
          <a:bodyPr/>
          <a:lstStyle/>
          <a:p>
            <a:fld id="{A1F14C3D-5CF2-400D-97AC-A77B6F40F19F}" type="slidenum">
              <a:rPr lang="en-AU" smtClean="0"/>
              <a:t>10</a:t>
            </a:fld>
            <a:endParaRPr lang="en-AU"/>
          </a:p>
        </p:txBody>
      </p:sp>
    </p:spTree>
    <p:extLst>
      <p:ext uri="{BB962C8B-B14F-4D97-AF65-F5344CB8AC3E}">
        <p14:creationId xmlns:p14="http://schemas.microsoft.com/office/powerpoint/2010/main" val="172002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a:t>
            </a:r>
            <a:r>
              <a:rPr lang="en-AU" baseline="0" dirty="0"/>
              <a:t> investigate this question, I ended up taking local field potentials from the fruit fly. This data was previously collected and </a:t>
            </a:r>
            <a:r>
              <a:rPr lang="en-AU" baseline="0" dirty="0" err="1"/>
              <a:t>preprocessed</a:t>
            </a:r>
            <a:r>
              <a:rPr lang="en-AU" baseline="0" dirty="0"/>
              <a:t> by a newly anointed Dr </a:t>
            </a:r>
            <a:r>
              <a:rPr lang="en-AU" baseline="0" dirty="0" err="1"/>
              <a:t>Dror</a:t>
            </a:r>
            <a:r>
              <a:rPr lang="en-AU" baseline="0" dirty="0"/>
              <a:t> Cohen.</a:t>
            </a:r>
          </a:p>
          <a:p>
            <a:r>
              <a:rPr lang="en-AU" baseline="0" dirty="0"/>
              <a:t>To investigate this question, I ended up using local field potentials from the fruit fly, collected previously by a newly anointed Dr </a:t>
            </a:r>
            <a:r>
              <a:rPr lang="en-AU" baseline="0" dirty="0" err="1"/>
              <a:t>Dror</a:t>
            </a:r>
            <a:r>
              <a:rPr lang="en-AU" baseline="0" dirty="0"/>
              <a:t> Cohen.</a:t>
            </a:r>
          </a:p>
          <a:p>
            <a:endParaRPr lang="en-AU" baseline="0" dirty="0"/>
          </a:p>
          <a:p>
            <a:r>
              <a:rPr lang="en-AU" baseline="0" dirty="0"/>
              <a:t>Essentially, as shown in the figure there, a linear multichannel probe was inserted into the fly brain, which yields 15 re-referenced recordings, or channels.</a:t>
            </a:r>
          </a:p>
          <a:p>
            <a:r>
              <a:rPr lang="en-AU" baseline="0" dirty="0"/>
              <a:t>Conscious level was manipulated through the administration of isoflurane.</a:t>
            </a:r>
          </a:p>
          <a:p>
            <a:r>
              <a:rPr lang="en-AU" baseline="0" dirty="0"/>
              <a:t>Lastly, recordings were 18 seconds long. I split these 18 seconds into 8 trials.</a:t>
            </a:r>
            <a:endParaRPr lang="en-AU" dirty="0"/>
          </a:p>
          <a:p>
            <a:endParaRPr lang="en-AU" dirty="0"/>
          </a:p>
          <a:p>
            <a:endParaRPr lang="en-AU" dirty="0"/>
          </a:p>
          <a:p>
            <a:endParaRPr lang="en-AU" dirty="0"/>
          </a:p>
          <a:p>
            <a:r>
              <a:rPr lang="en-AU" dirty="0"/>
              <a:t>1kHz </a:t>
            </a:r>
            <a:r>
              <a:rPr lang="en-AU" dirty="0" err="1"/>
              <a:t>downsampled</a:t>
            </a:r>
            <a:r>
              <a:rPr lang="en-AU" baseline="0" dirty="0"/>
              <a:t> from 25kHz</a:t>
            </a:r>
            <a:endParaRPr lang="en-AU" dirty="0"/>
          </a:p>
          <a:p>
            <a:endParaRPr lang="en-AU" dirty="0"/>
          </a:p>
          <a:p>
            <a:endParaRPr lang="en-AU" dirty="0"/>
          </a:p>
          <a:p>
            <a:r>
              <a:rPr lang="en-AU" dirty="0"/>
              <a:t>Figure shows 14 bipolar </a:t>
            </a:r>
            <a:r>
              <a:rPr lang="en-AU" dirty="0" err="1"/>
              <a:t>rereferenced</a:t>
            </a:r>
            <a:r>
              <a:rPr lang="en-AU" dirty="0"/>
              <a:t> channels (the most peripheral was discarded, but it hasn’t been discarded in this analysis)</a:t>
            </a:r>
          </a:p>
          <a:p>
            <a:endParaRPr lang="en-AU" dirty="0"/>
          </a:p>
          <a:p>
            <a:r>
              <a:rPr lang="en-AU" dirty="0"/>
              <a:t>Recorded at 25kHz, </a:t>
            </a:r>
            <a:r>
              <a:rPr lang="en-AU" dirty="0" err="1"/>
              <a:t>downsampled</a:t>
            </a:r>
            <a:r>
              <a:rPr lang="en-AU" dirty="0"/>
              <a:t> to 1kHz</a:t>
            </a:r>
          </a:p>
          <a:p>
            <a:endParaRPr lang="en-AU" dirty="0"/>
          </a:p>
          <a:p>
            <a:r>
              <a:rPr lang="en-AU" dirty="0"/>
              <a:t>Air puff is ~180s after onset of isoflurane delivery</a:t>
            </a:r>
          </a:p>
        </p:txBody>
      </p:sp>
      <p:sp>
        <p:nvSpPr>
          <p:cNvPr id="4" name="Slide Number Placeholder 3"/>
          <p:cNvSpPr>
            <a:spLocks noGrp="1"/>
          </p:cNvSpPr>
          <p:nvPr>
            <p:ph type="sldNum" sz="quarter" idx="10"/>
          </p:nvPr>
        </p:nvSpPr>
        <p:spPr/>
        <p:txBody>
          <a:bodyPr/>
          <a:lstStyle/>
          <a:p>
            <a:fld id="{A1F14C3D-5CF2-400D-97AC-A77B6F40F19F}" type="slidenum">
              <a:rPr lang="en-AU" smtClean="0"/>
              <a:t>11</a:t>
            </a:fld>
            <a:endParaRPr lang="en-AU"/>
          </a:p>
        </p:txBody>
      </p:sp>
    </p:spTree>
    <p:extLst>
      <p:ext uri="{BB962C8B-B14F-4D97-AF65-F5344CB8AC3E}">
        <p14:creationId xmlns:p14="http://schemas.microsoft.com/office/powerpoint/2010/main" val="261635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a:t>
            </a:r>
            <a:r>
              <a:rPr lang="en-AU" baseline="0" dirty="0"/>
              <a:t> investigate this question, I ended up taking local field potentials from the fruit fly. This data was previously collected and </a:t>
            </a:r>
            <a:r>
              <a:rPr lang="en-AU" baseline="0" dirty="0" err="1"/>
              <a:t>preprocessed</a:t>
            </a:r>
            <a:r>
              <a:rPr lang="en-AU" baseline="0" dirty="0"/>
              <a:t> by a newly anointed Dr </a:t>
            </a:r>
            <a:r>
              <a:rPr lang="en-AU" baseline="0" dirty="0" err="1"/>
              <a:t>Dror</a:t>
            </a:r>
            <a:r>
              <a:rPr lang="en-AU" baseline="0" dirty="0"/>
              <a:t> Cohen.</a:t>
            </a:r>
          </a:p>
          <a:p>
            <a:r>
              <a:rPr lang="en-AU" baseline="0" dirty="0"/>
              <a:t>To investigate this question, I ended up using local field potentials from the fruit fly, collected previously by a newly anointed Dr </a:t>
            </a:r>
            <a:r>
              <a:rPr lang="en-AU" baseline="0" dirty="0" err="1"/>
              <a:t>Dror</a:t>
            </a:r>
            <a:r>
              <a:rPr lang="en-AU" baseline="0" dirty="0"/>
              <a:t> Cohen.</a:t>
            </a:r>
          </a:p>
          <a:p>
            <a:endParaRPr lang="en-AU" baseline="0" dirty="0"/>
          </a:p>
          <a:p>
            <a:r>
              <a:rPr lang="en-AU" baseline="0" dirty="0"/>
              <a:t>Essentially, as shown in the figure there, a linear multichannel probe was inserted into the fly brain, which yields 15 re-referenced recordings, or channels.</a:t>
            </a:r>
          </a:p>
          <a:p>
            <a:r>
              <a:rPr lang="en-AU" baseline="0" dirty="0"/>
              <a:t>Conscious level was manipulated through the administration of isoflurane.</a:t>
            </a:r>
          </a:p>
          <a:p>
            <a:r>
              <a:rPr lang="en-AU" baseline="0" dirty="0"/>
              <a:t>Lastly, recordings were 18 seconds long. I split these 18 seconds into 8 trials.</a:t>
            </a:r>
            <a:endParaRPr lang="en-AU" dirty="0"/>
          </a:p>
          <a:p>
            <a:endParaRPr lang="en-AU" dirty="0"/>
          </a:p>
          <a:p>
            <a:endParaRPr lang="en-AU" dirty="0"/>
          </a:p>
          <a:p>
            <a:endParaRPr lang="en-AU" dirty="0"/>
          </a:p>
          <a:p>
            <a:r>
              <a:rPr lang="en-AU" dirty="0"/>
              <a:t>1kHz </a:t>
            </a:r>
            <a:r>
              <a:rPr lang="en-AU" dirty="0" err="1"/>
              <a:t>downsampled</a:t>
            </a:r>
            <a:r>
              <a:rPr lang="en-AU" baseline="0" dirty="0"/>
              <a:t> from 25kHz</a:t>
            </a:r>
            <a:endParaRPr lang="en-AU" dirty="0"/>
          </a:p>
          <a:p>
            <a:endParaRPr lang="en-AU" dirty="0"/>
          </a:p>
          <a:p>
            <a:endParaRPr lang="en-AU" dirty="0"/>
          </a:p>
          <a:p>
            <a:r>
              <a:rPr lang="en-AU" dirty="0"/>
              <a:t>Figure shows 14 bipolar </a:t>
            </a:r>
            <a:r>
              <a:rPr lang="en-AU" dirty="0" err="1"/>
              <a:t>rereferenced</a:t>
            </a:r>
            <a:r>
              <a:rPr lang="en-AU" dirty="0"/>
              <a:t> channels (the most peripheral was discarded, but it hasn’t been discarded in this analysis)</a:t>
            </a:r>
          </a:p>
          <a:p>
            <a:endParaRPr lang="en-AU" dirty="0"/>
          </a:p>
          <a:p>
            <a:r>
              <a:rPr lang="en-AU" dirty="0"/>
              <a:t>Recorded at 25kHz, </a:t>
            </a:r>
            <a:r>
              <a:rPr lang="en-AU" dirty="0" err="1"/>
              <a:t>downsampled</a:t>
            </a:r>
            <a:r>
              <a:rPr lang="en-AU" dirty="0"/>
              <a:t> to 1kHz</a:t>
            </a:r>
          </a:p>
          <a:p>
            <a:endParaRPr lang="en-AU" dirty="0"/>
          </a:p>
          <a:p>
            <a:r>
              <a:rPr lang="en-AU" dirty="0"/>
              <a:t>Air puff is ~180s after onset of isoflurane delivery</a:t>
            </a:r>
          </a:p>
        </p:txBody>
      </p:sp>
      <p:sp>
        <p:nvSpPr>
          <p:cNvPr id="4" name="Slide Number Placeholder 3"/>
          <p:cNvSpPr>
            <a:spLocks noGrp="1"/>
          </p:cNvSpPr>
          <p:nvPr>
            <p:ph type="sldNum" sz="quarter" idx="10"/>
          </p:nvPr>
        </p:nvSpPr>
        <p:spPr/>
        <p:txBody>
          <a:bodyPr/>
          <a:lstStyle/>
          <a:p>
            <a:fld id="{A1F14C3D-5CF2-400D-97AC-A77B6F40F19F}" type="slidenum">
              <a:rPr lang="en-AU" smtClean="0"/>
              <a:t>12</a:t>
            </a:fld>
            <a:endParaRPr lang="en-AU"/>
          </a:p>
        </p:txBody>
      </p:sp>
    </p:spTree>
    <p:extLst>
      <p:ext uri="{BB962C8B-B14F-4D97-AF65-F5344CB8AC3E}">
        <p14:creationId xmlns:p14="http://schemas.microsoft.com/office/powerpoint/2010/main" val="421196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C3F3-D331-4AAA-BE08-97B7818B5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51F5D0F-B72C-4842-8ED8-2D834E63E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98EBFD9-0F90-4521-9EBF-D7AD1CFA52F4}"/>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5" name="Footer Placeholder 4">
            <a:extLst>
              <a:ext uri="{FF2B5EF4-FFF2-40B4-BE49-F238E27FC236}">
                <a16:creationId xmlns:a16="http://schemas.microsoft.com/office/drawing/2014/main" id="{6521D019-A04F-4BEB-A0D5-2D6D70322C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0E722E-4770-44D3-9497-B69E0F1E842C}"/>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249570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CE2D-EF8A-4E9B-A3E7-43195DF165F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9F1AB09-99E6-479E-B44C-D1D571E48A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C924A5-25F9-4CAE-9DC2-A56C3A8968B6}"/>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5" name="Footer Placeholder 4">
            <a:extLst>
              <a:ext uri="{FF2B5EF4-FFF2-40B4-BE49-F238E27FC236}">
                <a16:creationId xmlns:a16="http://schemas.microsoft.com/office/drawing/2014/main" id="{15D6F820-74D5-41E9-9BB8-AC81DA7304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B59645F-A937-43BB-8B66-958C91AEC9A7}"/>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428964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7FD02-0435-43A5-B6FC-27CB68C5FF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8B853EF-81EB-41A2-9A2F-818653380F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81CB9-CF00-4111-9CE3-FB49A4CC043A}"/>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5" name="Footer Placeholder 4">
            <a:extLst>
              <a:ext uri="{FF2B5EF4-FFF2-40B4-BE49-F238E27FC236}">
                <a16:creationId xmlns:a16="http://schemas.microsoft.com/office/drawing/2014/main" id="{09BDFCCD-A254-41C5-A43C-3CF62B09A5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E49BCD8-8D05-4274-B860-03DB27C7373E}"/>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206283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888E-B38A-406F-AA36-1ADAFDA8AD6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F121E85-A009-4C02-BA0B-CE7BB17ED7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84051F-FC92-4A6D-8F56-D0BC90126811}"/>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5" name="Footer Placeholder 4">
            <a:extLst>
              <a:ext uri="{FF2B5EF4-FFF2-40B4-BE49-F238E27FC236}">
                <a16:creationId xmlns:a16="http://schemas.microsoft.com/office/drawing/2014/main" id="{3718AB30-29BD-4ADF-8FDB-733285CCE4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3537828-D5C4-4825-BCCD-98C4B190AD66}"/>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12322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0F2D-7869-4943-9BCB-9655E23758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6F32AE-D97F-4010-8271-9DA3AB3AE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E370C6-D4B6-4A2A-9099-4160C4762A6F}"/>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5" name="Footer Placeholder 4">
            <a:extLst>
              <a:ext uri="{FF2B5EF4-FFF2-40B4-BE49-F238E27FC236}">
                <a16:creationId xmlns:a16="http://schemas.microsoft.com/office/drawing/2014/main" id="{5E8D09AF-E4F4-4EC3-9E58-B16DA1144F2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97B23A-317E-4F45-9071-6F07BBDD3214}"/>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57249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4325-291F-4FA0-82AF-320A04635D8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97BA7C2-BB9D-4AAF-B828-3F10F7E3A4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CC5C1FE-4CAE-4749-B91A-D0AEE49DEA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9C7A74F-B89F-44EE-B4FF-F4E7C00426AE}"/>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6" name="Footer Placeholder 5">
            <a:extLst>
              <a:ext uri="{FF2B5EF4-FFF2-40B4-BE49-F238E27FC236}">
                <a16:creationId xmlns:a16="http://schemas.microsoft.com/office/drawing/2014/main" id="{C7689B0C-A533-491D-AB8D-125D3A1853F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DB06D81-EB68-48B7-84F2-64D2367C1B42}"/>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56156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6B73-127B-4CA5-9B64-CA336502804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84D4B1F-EE4E-4531-B536-BEC0281F9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422F9-AA8B-47F5-87FE-D2B6E0C26A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68ED738-B36B-4678-8B15-D50189A27B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1B6319-E717-4631-99E1-566E7308F4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79D29F1-E240-4F9D-8ED5-7096794FF779}"/>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8" name="Footer Placeholder 7">
            <a:extLst>
              <a:ext uri="{FF2B5EF4-FFF2-40B4-BE49-F238E27FC236}">
                <a16:creationId xmlns:a16="http://schemas.microsoft.com/office/drawing/2014/main" id="{CBAA4925-7629-43AA-8C0D-6E09E01810E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429D230-09F4-45B9-9738-E0C26FD81893}"/>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16502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4A39-170D-4424-A455-0A680F82D55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318000E-4849-4DD8-B081-F3E37A023453}"/>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4" name="Footer Placeholder 3">
            <a:extLst>
              <a:ext uri="{FF2B5EF4-FFF2-40B4-BE49-F238E27FC236}">
                <a16:creationId xmlns:a16="http://schemas.microsoft.com/office/drawing/2014/main" id="{F875B023-E0DD-42CA-B8AC-9AF2A38612D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9094133-C0D2-4C75-8E23-2A4237522E4E}"/>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71704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9E00F-A954-4BF1-9F81-739523E190E4}"/>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3" name="Footer Placeholder 2">
            <a:extLst>
              <a:ext uri="{FF2B5EF4-FFF2-40B4-BE49-F238E27FC236}">
                <a16:creationId xmlns:a16="http://schemas.microsoft.com/office/drawing/2014/main" id="{D529B9C3-F961-43FB-AA55-97D075D8AD1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486355D-7B84-418B-B26B-795442B499CE}"/>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214245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5B81-F430-48A9-8C41-E0824DC91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751CE23-FBA5-4278-B949-EE4F8152C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8B6A298-95F8-450F-996F-CC45868EE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070484-456D-4696-8E10-14F035BBFD7D}"/>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6" name="Footer Placeholder 5">
            <a:extLst>
              <a:ext uri="{FF2B5EF4-FFF2-40B4-BE49-F238E27FC236}">
                <a16:creationId xmlns:a16="http://schemas.microsoft.com/office/drawing/2014/main" id="{5AAD4652-B9C2-488D-96D9-596B0DE4D94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6D54E81-90BD-4718-BCD5-E0C53F4E6BA8}"/>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238047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CAD5-3412-41BE-8247-FAE215D2D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5CB8F8A-A22B-45F0-9EFF-D40C09AC5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25F4D36-3B12-4733-873E-81D3D7842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AF84A2-F028-49DC-A3F5-AB5611AD7986}"/>
              </a:ext>
            </a:extLst>
          </p:cNvPr>
          <p:cNvSpPr>
            <a:spLocks noGrp="1"/>
          </p:cNvSpPr>
          <p:nvPr>
            <p:ph type="dt" sz="half" idx="10"/>
          </p:nvPr>
        </p:nvSpPr>
        <p:spPr/>
        <p:txBody>
          <a:bodyPr/>
          <a:lstStyle/>
          <a:p>
            <a:fld id="{1BD4CBCA-83DC-4E62-B764-82579FBB4446}" type="datetimeFigureOut">
              <a:rPr lang="en-AU" smtClean="0"/>
              <a:t>16/09/2017</a:t>
            </a:fld>
            <a:endParaRPr lang="en-AU"/>
          </a:p>
        </p:txBody>
      </p:sp>
      <p:sp>
        <p:nvSpPr>
          <p:cNvPr id="6" name="Footer Placeholder 5">
            <a:extLst>
              <a:ext uri="{FF2B5EF4-FFF2-40B4-BE49-F238E27FC236}">
                <a16:creationId xmlns:a16="http://schemas.microsoft.com/office/drawing/2014/main" id="{DDC499F6-0F1B-49A4-9304-CEACCB59AFF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A55340-A9DE-4235-9ADD-90E61FB982D3}"/>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42242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2AFD7-226B-4247-811F-0DFD8DACF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C79C2A1-8D25-46CA-BDCD-FA4A8A41A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FE5ACF-0552-4E01-9EAB-05DE1E346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4CBCA-83DC-4E62-B764-82579FBB4446}" type="datetimeFigureOut">
              <a:rPr lang="en-AU" smtClean="0"/>
              <a:t>16/09/2017</a:t>
            </a:fld>
            <a:endParaRPr lang="en-AU"/>
          </a:p>
        </p:txBody>
      </p:sp>
      <p:sp>
        <p:nvSpPr>
          <p:cNvPr id="5" name="Footer Placeholder 4">
            <a:extLst>
              <a:ext uri="{FF2B5EF4-FFF2-40B4-BE49-F238E27FC236}">
                <a16:creationId xmlns:a16="http://schemas.microsoft.com/office/drawing/2014/main" id="{5D0A472A-43B1-4D7B-AC51-A93D1600C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98D8807-75CC-4E2C-9E7D-BE4C1FE16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9E39C-BAD2-4ED8-A11D-8FA55AC8FAAB}" type="slidenum">
              <a:rPr lang="en-AU" smtClean="0"/>
              <a:t>‹#›</a:t>
            </a:fld>
            <a:endParaRPr lang="en-AU"/>
          </a:p>
        </p:txBody>
      </p:sp>
    </p:spTree>
    <p:extLst>
      <p:ext uri="{BB962C8B-B14F-4D97-AF65-F5344CB8AC3E}">
        <p14:creationId xmlns:p14="http://schemas.microsoft.com/office/powerpoint/2010/main" val="901389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6D98-3802-40AC-8F2D-5ED45678B354}"/>
              </a:ext>
            </a:extLst>
          </p:cNvPr>
          <p:cNvSpPr>
            <a:spLocks noGrp="1"/>
          </p:cNvSpPr>
          <p:nvPr>
            <p:ph type="ctrTitle"/>
          </p:nvPr>
        </p:nvSpPr>
        <p:spPr/>
        <p:txBody>
          <a:bodyPr>
            <a:normAutofit fontScale="90000"/>
          </a:bodyPr>
          <a:lstStyle/>
          <a:p>
            <a:r>
              <a:rPr lang="en-AU" dirty="0"/>
              <a:t>Integrated Information </a:t>
            </a:r>
            <a:r>
              <a:rPr lang="el-GR" dirty="0"/>
              <a:t>Φ</a:t>
            </a:r>
            <a:r>
              <a:rPr lang="en-AU" dirty="0"/>
              <a:t> Decreases in Anaesthetised Flies</a:t>
            </a:r>
          </a:p>
        </p:txBody>
      </p:sp>
      <p:sp>
        <p:nvSpPr>
          <p:cNvPr id="3" name="Subtitle 2">
            <a:extLst>
              <a:ext uri="{FF2B5EF4-FFF2-40B4-BE49-F238E27FC236}">
                <a16:creationId xmlns:a16="http://schemas.microsoft.com/office/drawing/2014/main" id="{AC2538C3-3B04-4369-BB2C-429836AEC510}"/>
              </a:ext>
            </a:extLst>
          </p:cNvPr>
          <p:cNvSpPr>
            <a:spLocks noGrp="1"/>
          </p:cNvSpPr>
          <p:nvPr>
            <p:ph type="subTitle" idx="1"/>
          </p:nvPr>
        </p:nvSpPr>
        <p:spPr/>
        <p:txBody>
          <a:bodyPr/>
          <a:lstStyle/>
          <a:p>
            <a:r>
              <a:rPr lang="en-AU" dirty="0"/>
              <a:t>Angus Leung</a:t>
            </a:r>
          </a:p>
          <a:p>
            <a:r>
              <a:rPr lang="en-AU" dirty="0"/>
              <a:t>2017-09-18</a:t>
            </a:r>
          </a:p>
          <a:p>
            <a:r>
              <a:rPr lang="en-AU" dirty="0"/>
              <a:t>Supervisor: </a:t>
            </a:r>
            <a:r>
              <a:rPr lang="en-AU" dirty="0" err="1"/>
              <a:t>Naotsugu</a:t>
            </a:r>
            <a:r>
              <a:rPr lang="en-AU" dirty="0"/>
              <a:t> Tsuchiya</a:t>
            </a:r>
          </a:p>
        </p:txBody>
      </p:sp>
    </p:spTree>
    <p:extLst>
      <p:ext uri="{BB962C8B-B14F-4D97-AF65-F5344CB8AC3E}">
        <p14:creationId xmlns:p14="http://schemas.microsoft.com/office/powerpoint/2010/main" val="180268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4A2D-5802-49E4-985A-BA5640158A27}"/>
              </a:ext>
            </a:extLst>
          </p:cNvPr>
          <p:cNvSpPr>
            <a:spLocks noGrp="1"/>
          </p:cNvSpPr>
          <p:nvPr>
            <p:ph type="title"/>
          </p:nvPr>
        </p:nvSpPr>
        <p:spPr/>
        <p:txBody>
          <a:bodyPr/>
          <a:lstStyle/>
          <a:p>
            <a:r>
              <a:rPr lang="en-AU" dirty="0"/>
              <a:t>Measuring </a:t>
            </a:r>
            <a:r>
              <a:rPr lang="el-GR" dirty="0"/>
              <a:t>Φ</a:t>
            </a:r>
            <a:r>
              <a:rPr lang="en-AU" dirty="0"/>
              <a:t> in Flies</a:t>
            </a:r>
          </a:p>
        </p:txBody>
      </p:sp>
      <p:sp>
        <p:nvSpPr>
          <p:cNvPr id="3" name="Content Placeholder 2">
            <a:extLst>
              <a:ext uri="{FF2B5EF4-FFF2-40B4-BE49-F238E27FC236}">
                <a16:creationId xmlns:a16="http://schemas.microsoft.com/office/drawing/2014/main" id="{D32E2548-DF09-49DB-85DA-44CBB22849AC}"/>
              </a:ext>
            </a:extLst>
          </p:cNvPr>
          <p:cNvSpPr>
            <a:spLocks noGrp="1"/>
          </p:cNvSpPr>
          <p:nvPr>
            <p:ph idx="1"/>
          </p:nvPr>
        </p:nvSpPr>
        <p:spPr>
          <a:xfrm>
            <a:off x="838200" y="1825625"/>
            <a:ext cx="6438900" cy="4351338"/>
          </a:xfrm>
        </p:spPr>
        <p:txBody>
          <a:bodyPr>
            <a:normAutofit/>
          </a:bodyPr>
          <a:lstStyle/>
          <a:p>
            <a:r>
              <a:rPr lang="en-AU" dirty="0">
                <a:solidFill>
                  <a:schemeClr val="bg2">
                    <a:lumMod val="75000"/>
                  </a:schemeClr>
                </a:solidFill>
              </a:rPr>
              <a:t>13 fruit flies (</a:t>
            </a:r>
            <a:r>
              <a:rPr lang="en-AU" i="1" dirty="0" err="1">
                <a:solidFill>
                  <a:schemeClr val="bg2">
                    <a:lumMod val="75000"/>
                  </a:schemeClr>
                </a:solidFill>
              </a:rPr>
              <a:t>Drosphila</a:t>
            </a:r>
            <a:r>
              <a:rPr lang="en-AU" i="1" dirty="0">
                <a:solidFill>
                  <a:schemeClr val="bg2">
                    <a:lumMod val="75000"/>
                  </a:schemeClr>
                </a:solidFill>
              </a:rPr>
              <a:t> melanogaster</a:t>
            </a:r>
            <a:r>
              <a:rPr lang="en-AU" dirty="0">
                <a:solidFill>
                  <a:schemeClr val="bg2">
                    <a:lumMod val="75000"/>
                  </a:schemeClr>
                </a:solidFill>
              </a:rPr>
              <a:t>)</a:t>
            </a:r>
          </a:p>
          <a:p>
            <a:r>
              <a:rPr lang="en-AU" dirty="0">
                <a:solidFill>
                  <a:schemeClr val="bg2">
                    <a:lumMod val="75000"/>
                  </a:schemeClr>
                </a:solidFill>
              </a:rPr>
              <a:t>Half-brain probe: 16 electrodes</a:t>
            </a:r>
          </a:p>
          <a:p>
            <a:pPr lvl="1"/>
            <a:r>
              <a:rPr lang="en-AU" dirty="0">
                <a:solidFill>
                  <a:schemeClr val="bg2">
                    <a:lumMod val="75000"/>
                  </a:schemeClr>
                </a:solidFill>
              </a:rPr>
              <a:t>15 ‘channels’ after bipolar re-referencing</a:t>
            </a:r>
          </a:p>
          <a:p>
            <a:r>
              <a:rPr lang="en-AU" dirty="0">
                <a:solidFill>
                  <a:schemeClr val="bg2">
                    <a:lumMod val="75000"/>
                  </a:schemeClr>
                </a:solidFill>
              </a:rPr>
              <a:t>2 conditions:</a:t>
            </a:r>
          </a:p>
          <a:p>
            <a:pPr lvl="1"/>
            <a:r>
              <a:rPr lang="en-AU" dirty="0">
                <a:solidFill>
                  <a:schemeClr val="bg2">
                    <a:lumMod val="75000"/>
                  </a:schemeClr>
                </a:solidFill>
              </a:rPr>
              <a:t>0% isoflurane (air)</a:t>
            </a:r>
          </a:p>
          <a:p>
            <a:pPr lvl="1"/>
            <a:r>
              <a:rPr lang="en-AU" dirty="0">
                <a:solidFill>
                  <a:schemeClr val="bg2">
                    <a:lumMod val="75000"/>
                  </a:schemeClr>
                </a:solidFill>
              </a:rPr>
              <a:t>0.6% isoflurane (</a:t>
            </a:r>
            <a:r>
              <a:rPr lang="en-AU" dirty="0" err="1">
                <a:solidFill>
                  <a:schemeClr val="bg2">
                    <a:lumMod val="75000"/>
                  </a:schemeClr>
                </a:solidFill>
              </a:rPr>
              <a:t>iso</a:t>
            </a:r>
            <a:r>
              <a:rPr lang="en-AU" dirty="0">
                <a:solidFill>
                  <a:schemeClr val="bg2">
                    <a:lumMod val="75000"/>
                  </a:schemeClr>
                </a:solidFill>
              </a:rPr>
              <a:t>)</a:t>
            </a:r>
          </a:p>
          <a:p>
            <a:r>
              <a:rPr lang="en-AU" dirty="0">
                <a:solidFill>
                  <a:schemeClr val="bg2">
                    <a:lumMod val="75000"/>
                  </a:schemeClr>
                </a:solidFill>
              </a:rPr>
              <a:t>18s of ‘spontaneous’ LFP</a:t>
            </a:r>
          </a:p>
          <a:p>
            <a:pPr lvl="1"/>
            <a:r>
              <a:rPr lang="en-AU" dirty="0">
                <a:solidFill>
                  <a:schemeClr val="bg2">
                    <a:lumMod val="75000"/>
                  </a:schemeClr>
                </a:solidFill>
              </a:rPr>
              <a:t>18s period after an air puff</a:t>
            </a:r>
          </a:p>
          <a:p>
            <a:pPr lvl="1"/>
            <a:r>
              <a:rPr lang="en-AU" dirty="0">
                <a:solidFill>
                  <a:schemeClr val="bg2">
                    <a:lumMod val="75000"/>
                  </a:schemeClr>
                </a:solidFill>
              </a:rPr>
              <a:t>18s period split into 8 x 2.25s trials, 1kHz sampling rate</a:t>
            </a:r>
          </a:p>
        </p:txBody>
      </p:sp>
      <p:pic>
        <p:nvPicPr>
          <p:cNvPr id="4" name="Content Placeholder 10">
            <a:extLst>
              <a:ext uri="{FF2B5EF4-FFF2-40B4-BE49-F238E27FC236}">
                <a16:creationId xmlns:a16="http://schemas.microsoft.com/office/drawing/2014/main" id="{135F0FBD-4BC4-4A79-8F15-1EBFD19FE4D4}"/>
              </a:ext>
            </a:extLst>
          </p:cNvPr>
          <p:cNvPicPr>
            <a:picLocks noChangeAspect="1"/>
          </p:cNvPicPr>
          <p:nvPr/>
        </p:nvPicPr>
        <p:blipFill rotWithShape="1">
          <a:blip r:embed="rId3"/>
          <a:srcRect l="47885" b="9830"/>
          <a:stretch/>
        </p:blipFill>
        <p:spPr>
          <a:xfrm>
            <a:off x="7531100" y="1825625"/>
            <a:ext cx="3822700" cy="3870128"/>
          </a:xfrm>
          <a:prstGeom prst="rect">
            <a:avLst/>
          </a:prstGeom>
        </p:spPr>
      </p:pic>
      <p:sp>
        <p:nvSpPr>
          <p:cNvPr id="5" name="Rectangle 4">
            <a:extLst>
              <a:ext uri="{FF2B5EF4-FFF2-40B4-BE49-F238E27FC236}">
                <a16:creationId xmlns:a16="http://schemas.microsoft.com/office/drawing/2014/main" id="{8F6034A1-EBCB-415D-9C9E-3067E53EEE33}"/>
              </a:ext>
            </a:extLst>
          </p:cNvPr>
          <p:cNvSpPr/>
          <p:nvPr/>
        </p:nvSpPr>
        <p:spPr>
          <a:xfrm>
            <a:off x="7434847" y="2021305"/>
            <a:ext cx="192505" cy="1203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FC8601EE-796D-4D6C-9A4F-401E6028CE3F}"/>
              </a:ext>
            </a:extLst>
          </p:cNvPr>
          <p:cNvSpPr/>
          <p:nvPr/>
        </p:nvSpPr>
        <p:spPr>
          <a:xfrm>
            <a:off x="8129069" y="1855703"/>
            <a:ext cx="308009" cy="243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131552" y="5695753"/>
            <a:ext cx="1746504" cy="276999"/>
          </a:xfrm>
          <a:prstGeom prst="rect">
            <a:avLst/>
          </a:prstGeom>
          <a:noFill/>
        </p:spPr>
        <p:txBody>
          <a:bodyPr wrap="square" rtlCol="0">
            <a:spAutoFit/>
          </a:bodyPr>
          <a:lstStyle/>
          <a:p>
            <a:r>
              <a:rPr lang="en-AU" sz="1200" dirty="0"/>
              <a:t>(Cohen et al. 2016)</a:t>
            </a:r>
          </a:p>
        </p:txBody>
      </p:sp>
    </p:spTree>
    <p:extLst>
      <p:ext uri="{BB962C8B-B14F-4D97-AF65-F5344CB8AC3E}">
        <p14:creationId xmlns:p14="http://schemas.microsoft.com/office/powerpoint/2010/main" val="82226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4A2D-5802-49E4-985A-BA5640158A27}"/>
              </a:ext>
            </a:extLst>
          </p:cNvPr>
          <p:cNvSpPr>
            <a:spLocks noGrp="1"/>
          </p:cNvSpPr>
          <p:nvPr>
            <p:ph type="title"/>
          </p:nvPr>
        </p:nvSpPr>
        <p:spPr/>
        <p:txBody>
          <a:bodyPr/>
          <a:lstStyle/>
          <a:p>
            <a:r>
              <a:rPr lang="en-AU" dirty="0"/>
              <a:t>Measuring </a:t>
            </a:r>
            <a:r>
              <a:rPr lang="el-GR" dirty="0"/>
              <a:t>Φ</a:t>
            </a:r>
            <a:r>
              <a:rPr lang="en-AU" dirty="0"/>
              <a:t> in Flies</a:t>
            </a:r>
          </a:p>
        </p:txBody>
      </p:sp>
      <p:sp>
        <p:nvSpPr>
          <p:cNvPr id="3" name="Content Placeholder 2">
            <a:extLst>
              <a:ext uri="{FF2B5EF4-FFF2-40B4-BE49-F238E27FC236}">
                <a16:creationId xmlns:a16="http://schemas.microsoft.com/office/drawing/2014/main" id="{D32E2548-DF09-49DB-85DA-44CBB22849AC}"/>
              </a:ext>
            </a:extLst>
          </p:cNvPr>
          <p:cNvSpPr>
            <a:spLocks noGrp="1"/>
          </p:cNvSpPr>
          <p:nvPr>
            <p:ph idx="1"/>
          </p:nvPr>
        </p:nvSpPr>
        <p:spPr>
          <a:xfrm>
            <a:off x="838200" y="1825625"/>
            <a:ext cx="6438900" cy="4351338"/>
          </a:xfrm>
        </p:spPr>
        <p:txBody>
          <a:bodyPr>
            <a:normAutofit/>
          </a:bodyPr>
          <a:lstStyle/>
          <a:p>
            <a:r>
              <a:rPr lang="en-AU" b="1" dirty="0"/>
              <a:t>13 fruit flies (</a:t>
            </a:r>
            <a:r>
              <a:rPr lang="en-AU" b="1" i="1" dirty="0" err="1"/>
              <a:t>Drosphila</a:t>
            </a:r>
            <a:r>
              <a:rPr lang="en-AU" b="1" i="1" dirty="0"/>
              <a:t> melanogaster</a:t>
            </a:r>
            <a:r>
              <a:rPr lang="en-AU" b="1" dirty="0"/>
              <a:t>)</a:t>
            </a:r>
          </a:p>
          <a:p>
            <a:r>
              <a:rPr lang="en-AU" dirty="0">
                <a:solidFill>
                  <a:schemeClr val="bg2">
                    <a:lumMod val="75000"/>
                  </a:schemeClr>
                </a:solidFill>
              </a:rPr>
              <a:t>Half-brain probe: 16 electrodes</a:t>
            </a:r>
          </a:p>
          <a:p>
            <a:pPr lvl="1"/>
            <a:r>
              <a:rPr lang="en-AU" dirty="0">
                <a:solidFill>
                  <a:schemeClr val="bg2">
                    <a:lumMod val="75000"/>
                  </a:schemeClr>
                </a:solidFill>
              </a:rPr>
              <a:t>15 ‘channels’ after bipolar re-referencing</a:t>
            </a:r>
          </a:p>
          <a:p>
            <a:r>
              <a:rPr lang="en-AU" dirty="0">
                <a:solidFill>
                  <a:schemeClr val="bg2">
                    <a:lumMod val="75000"/>
                  </a:schemeClr>
                </a:solidFill>
              </a:rPr>
              <a:t>2 conditions:</a:t>
            </a:r>
          </a:p>
          <a:p>
            <a:pPr lvl="1"/>
            <a:r>
              <a:rPr lang="en-AU" dirty="0">
                <a:solidFill>
                  <a:schemeClr val="bg2">
                    <a:lumMod val="75000"/>
                  </a:schemeClr>
                </a:solidFill>
              </a:rPr>
              <a:t>0% isoflurane (air)</a:t>
            </a:r>
          </a:p>
          <a:p>
            <a:pPr lvl="1"/>
            <a:r>
              <a:rPr lang="en-AU" dirty="0">
                <a:solidFill>
                  <a:schemeClr val="bg2">
                    <a:lumMod val="75000"/>
                  </a:schemeClr>
                </a:solidFill>
              </a:rPr>
              <a:t>0.6% isoflurane (</a:t>
            </a:r>
            <a:r>
              <a:rPr lang="en-AU" dirty="0" err="1">
                <a:solidFill>
                  <a:schemeClr val="bg2">
                    <a:lumMod val="75000"/>
                  </a:schemeClr>
                </a:solidFill>
              </a:rPr>
              <a:t>iso</a:t>
            </a:r>
            <a:r>
              <a:rPr lang="en-AU" dirty="0">
                <a:solidFill>
                  <a:schemeClr val="bg2">
                    <a:lumMod val="75000"/>
                  </a:schemeClr>
                </a:solidFill>
              </a:rPr>
              <a:t>)</a:t>
            </a:r>
          </a:p>
          <a:p>
            <a:r>
              <a:rPr lang="en-AU" dirty="0">
                <a:solidFill>
                  <a:schemeClr val="bg2">
                    <a:lumMod val="75000"/>
                  </a:schemeClr>
                </a:solidFill>
              </a:rPr>
              <a:t>18s of ‘spontaneous’ LFP</a:t>
            </a:r>
          </a:p>
          <a:p>
            <a:pPr lvl="1"/>
            <a:r>
              <a:rPr lang="en-AU" dirty="0">
                <a:solidFill>
                  <a:schemeClr val="bg2">
                    <a:lumMod val="75000"/>
                  </a:schemeClr>
                </a:solidFill>
              </a:rPr>
              <a:t>18s period after an air puff</a:t>
            </a:r>
          </a:p>
          <a:p>
            <a:pPr lvl="1"/>
            <a:r>
              <a:rPr lang="en-AU" dirty="0">
                <a:solidFill>
                  <a:schemeClr val="bg2">
                    <a:lumMod val="75000"/>
                  </a:schemeClr>
                </a:solidFill>
              </a:rPr>
              <a:t>18s period split into 8 x 2.25s trials, 1kHz sampling rate</a:t>
            </a:r>
          </a:p>
        </p:txBody>
      </p:sp>
      <p:pic>
        <p:nvPicPr>
          <p:cNvPr id="4" name="Content Placeholder 10">
            <a:extLst>
              <a:ext uri="{FF2B5EF4-FFF2-40B4-BE49-F238E27FC236}">
                <a16:creationId xmlns:a16="http://schemas.microsoft.com/office/drawing/2014/main" id="{135F0FBD-4BC4-4A79-8F15-1EBFD19FE4D4}"/>
              </a:ext>
            </a:extLst>
          </p:cNvPr>
          <p:cNvPicPr>
            <a:picLocks noChangeAspect="1"/>
          </p:cNvPicPr>
          <p:nvPr/>
        </p:nvPicPr>
        <p:blipFill rotWithShape="1">
          <a:blip r:embed="rId3"/>
          <a:srcRect l="47885" b="9830"/>
          <a:stretch/>
        </p:blipFill>
        <p:spPr>
          <a:xfrm>
            <a:off x="7531100" y="1825625"/>
            <a:ext cx="3822700" cy="3870128"/>
          </a:xfrm>
          <a:prstGeom prst="rect">
            <a:avLst/>
          </a:prstGeom>
        </p:spPr>
      </p:pic>
      <p:sp>
        <p:nvSpPr>
          <p:cNvPr id="5" name="Rectangle 4">
            <a:extLst>
              <a:ext uri="{FF2B5EF4-FFF2-40B4-BE49-F238E27FC236}">
                <a16:creationId xmlns:a16="http://schemas.microsoft.com/office/drawing/2014/main" id="{8F6034A1-EBCB-415D-9C9E-3067E53EEE33}"/>
              </a:ext>
            </a:extLst>
          </p:cNvPr>
          <p:cNvSpPr/>
          <p:nvPr/>
        </p:nvSpPr>
        <p:spPr>
          <a:xfrm>
            <a:off x="7434847" y="2021305"/>
            <a:ext cx="192505" cy="1203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FC8601EE-796D-4D6C-9A4F-401E6028CE3F}"/>
              </a:ext>
            </a:extLst>
          </p:cNvPr>
          <p:cNvSpPr/>
          <p:nvPr/>
        </p:nvSpPr>
        <p:spPr>
          <a:xfrm>
            <a:off x="8129069" y="1855703"/>
            <a:ext cx="308009" cy="243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131552" y="5695753"/>
            <a:ext cx="1746504" cy="276999"/>
          </a:xfrm>
          <a:prstGeom prst="rect">
            <a:avLst/>
          </a:prstGeom>
          <a:noFill/>
        </p:spPr>
        <p:txBody>
          <a:bodyPr wrap="square" rtlCol="0">
            <a:spAutoFit/>
          </a:bodyPr>
          <a:lstStyle/>
          <a:p>
            <a:r>
              <a:rPr lang="en-AU" sz="1200" dirty="0"/>
              <a:t>(Cohen et al. 2016)</a:t>
            </a:r>
          </a:p>
        </p:txBody>
      </p:sp>
    </p:spTree>
    <p:extLst>
      <p:ext uri="{BB962C8B-B14F-4D97-AF65-F5344CB8AC3E}">
        <p14:creationId xmlns:p14="http://schemas.microsoft.com/office/powerpoint/2010/main" val="266369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4A2D-5802-49E4-985A-BA5640158A27}"/>
              </a:ext>
            </a:extLst>
          </p:cNvPr>
          <p:cNvSpPr>
            <a:spLocks noGrp="1"/>
          </p:cNvSpPr>
          <p:nvPr>
            <p:ph type="title"/>
          </p:nvPr>
        </p:nvSpPr>
        <p:spPr/>
        <p:txBody>
          <a:bodyPr/>
          <a:lstStyle/>
          <a:p>
            <a:r>
              <a:rPr lang="en-AU" dirty="0"/>
              <a:t>Measuring </a:t>
            </a:r>
            <a:r>
              <a:rPr lang="el-GR" dirty="0"/>
              <a:t>Φ</a:t>
            </a:r>
            <a:r>
              <a:rPr lang="en-AU" dirty="0"/>
              <a:t> in Flies</a:t>
            </a:r>
          </a:p>
        </p:txBody>
      </p:sp>
      <p:sp>
        <p:nvSpPr>
          <p:cNvPr id="3" name="Content Placeholder 2">
            <a:extLst>
              <a:ext uri="{FF2B5EF4-FFF2-40B4-BE49-F238E27FC236}">
                <a16:creationId xmlns:a16="http://schemas.microsoft.com/office/drawing/2014/main" id="{D32E2548-DF09-49DB-85DA-44CBB22849AC}"/>
              </a:ext>
            </a:extLst>
          </p:cNvPr>
          <p:cNvSpPr>
            <a:spLocks noGrp="1"/>
          </p:cNvSpPr>
          <p:nvPr>
            <p:ph idx="1"/>
          </p:nvPr>
        </p:nvSpPr>
        <p:spPr>
          <a:xfrm>
            <a:off x="838200" y="1825625"/>
            <a:ext cx="6438900" cy="4351338"/>
          </a:xfrm>
        </p:spPr>
        <p:txBody>
          <a:bodyPr>
            <a:normAutofit/>
          </a:bodyPr>
          <a:lstStyle/>
          <a:p>
            <a:r>
              <a:rPr lang="en-AU" dirty="0">
                <a:solidFill>
                  <a:schemeClr val="bg2">
                    <a:lumMod val="75000"/>
                  </a:schemeClr>
                </a:solidFill>
              </a:rPr>
              <a:t>13 fruit flies (</a:t>
            </a:r>
            <a:r>
              <a:rPr lang="en-AU" i="1" dirty="0" err="1">
                <a:solidFill>
                  <a:schemeClr val="bg2">
                    <a:lumMod val="75000"/>
                  </a:schemeClr>
                </a:solidFill>
              </a:rPr>
              <a:t>Drosphila</a:t>
            </a:r>
            <a:r>
              <a:rPr lang="en-AU" i="1" dirty="0">
                <a:solidFill>
                  <a:schemeClr val="bg2">
                    <a:lumMod val="75000"/>
                  </a:schemeClr>
                </a:solidFill>
              </a:rPr>
              <a:t> melanogaster</a:t>
            </a:r>
            <a:r>
              <a:rPr lang="en-AU" dirty="0">
                <a:solidFill>
                  <a:schemeClr val="bg2">
                    <a:lumMod val="75000"/>
                  </a:schemeClr>
                </a:solidFill>
              </a:rPr>
              <a:t>)</a:t>
            </a:r>
          </a:p>
          <a:p>
            <a:r>
              <a:rPr lang="en-AU" b="1" dirty="0"/>
              <a:t>Half-brain probe: 16 electrodes</a:t>
            </a:r>
          </a:p>
          <a:p>
            <a:pPr lvl="1"/>
            <a:r>
              <a:rPr lang="en-AU" dirty="0"/>
              <a:t>15 ‘channels’ after bipolar re-referencing</a:t>
            </a:r>
          </a:p>
          <a:p>
            <a:r>
              <a:rPr lang="en-AU" dirty="0">
                <a:solidFill>
                  <a:schemeClr val="bg2">
                    <a:lumMod val="75000"/>
                  </a:schemeClr>
                </a:solidFill>
              </a:rPr>
              <a:t>2 conditions:</a:t>
            </a:r>
          </a:p>
          <a:p>
            <a:pPr lvl="1"/>
            <a:r>
              <a:rPr lang="en-AU" dirty="0">
                <a:solidFill>
                  <a:schemeClr val="bg2">
                    <a:lumMod val="75000"/>
                  </a:schemeClr>
                </a:solidFill>
              </a:rPr>
              <a:t>0% isoflurane (air)</a:t>
            </a:r>
          </a:p>
          <a:p>
            <a:pPr lvl="1"/>
            <a:r>
              <a:rPr lang="en-AU" dirty="0">
                <a:solidFill>
                  <a:schemeClr val="bg2">
                    <a:lumMod val="75000"/>
                  </a:schemeClr>
                </a:solidFill>
              </a:rPr>
              <a:t>0.6% isoflurane (</a:t>
            </a:r>
            <a:r>
              <a:rPr lang="en-AU" dirty="0" err="1">
                <a:solidFill>
                  <a:schemeClr val="bg2">
                    <a:lumMod val="75000"/>
                  </a:schemeClr>
                </a:solidFill>
              </a:rPr>
              <a:t>iso</a:t>
            </a:r>
            <a:r>
              <a:rPr lang="en-AU" dirty="0">
                <a:solidFill>
                  <a:schemeClr val="bg2">
                    <a:lumMod val="75000"/>
                  </a:schemeClr>
                </a:solidFill>
              </a:rPr>
              <a:t>)</a:t>
            </a:r>
          </a:p>
          <a:p>
            <a:r>
              <a:rPr lang="en-AU" dirty="0">
                <a:solidFill>
                  <a:schemeClr val="bg2">
                    <a:lumMod val="75000"/>
                  </a:schemeClr>
                </a:solidFill>
              </a:rPr>
              <a:t>18s of ‘spontaneous’ LFP</a:t>
            </a:r>
          </a:p>
          <a:p>
            <a:pPr lvl="1"/>
            <a:r>
              <a:rPr lang="en-AU" dirty="0">
                <a:solidFill>
                  <a:schemeClr val="bg2">
                    <a:lumMod val="75000"/>
                  </a:schemeClr>
                </a:solidFill>
              </a:rPr>
              <a:t>18s period after an air puff</a:t>
            </a:r>
          </a:p>
          <a:p>
            <a:pPr lvl="1"/>
            <a:r>
              <a:rPr lang="en-AU" dirty="0">
                <a:solidFill>
                  <a:schemeClr val="bg2">
                    <a:lumMod val="75000"/>
                  </a:schemeClr>
                </a:solidFill>
              </a:rPr>
              <a:t>18s period split into 8 x 2.25s trials, 1kHz sampling rate</a:t>
            </a:r>
          </a:p>
        </p:txBody>
      </p:sp>
      <p:pic>
        <p:nvPicPr>
          <p:cNvPr id="4" name="Content Placeholder 10">
            <a:extLst>
              <a:ext uri="{FF2B5EF4-FFF2-40B4-BE49-F238E27FC236}">
                <a16:creationId xmlns:a16="http://schemas.microsoft.com/office/drawing/2014/main" id="{135F0FBD-4BC4-4A79-8F15-1EBFD19FE4D4}"/>
              </a:ext>
            </a:extLst>
          </p:cNvPr>
          <p:cNvPicPr>
            <a:picLocks noChangeAspect="1"/>
          </p:cNvPicPr>
          <p:nvPr/>
        </p:nvPicPr>
        <p:blipFill rotWithShape="1">
          <a:blip r:embed="rId3"/>
          <a:srcRect l="47885" b="9830"/>
          <a:stretch/>
        </p:blipFill>
        <p:spPr>
          <a:xfrm>
            <a:off x="7531100" y="1825625"/>
            <a:ext cx="3822700" cy="3870128"/>
          </a:xfrm>
          <a:prstGeom prst="rect">
            <a:avLst/>
          </a:prstGeom>
        </p:spPr>
      </p:pic>
      <p:sp>
        <p:nvSpPr>
          <p:cNvPr id="5" name="Rectangle 4">
            <a:extLst>
              <a:ext uri="{FF2B5EF4-FFF2-40B4-BE49-F238E27FC236}">
                <a16:creationId xmlns:a16="http://schemas.microsoft.com/office/drawing/2014/main" id="{8F6034A1-EBCB-415D-9C9E-3067E53EEE33}"/>
              </a:ext>
            </a:extLst>
          </p:cNvPr>
          <p:cNvSpPr/>
          <p:nvPr/>
        </p:nvSpPr>
        <p:spPr>
          <a:xfrm>
            <a:off x="7434847" y="2021305"/>
            <a:ext cx="192505" cy="1203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FC8601EE-796D-4D6C-9A4F-401E6028CE3F}"/>
              </a:ext>
            </a:extLst>
          </p:cNvPr>
          <p:cNvSpPr/>
          <p:nvPr/>
        </p:nvSpPr>
        <p:spPr>
          <a:xfrm>
            <a:off x="8129069" y="1855703"/>
            <a:ext cx="308009" cy="243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131552" y="5695753"/>
            <a:ext cx="1746504" cy="276999"/>
          </a:xfrm>
          <a:prstGeom prst="rect">
            <a:avLst/>
          </a:prstGeom>
          <a:noFill/>
        </p:spPr>
        <p:txBody>
          <a:bodyPr wrap="square" rtlCol="0">
            <a:spAutoFit/>
          </a:bodyPr>
          <a:lstStyle/>
          <a:p>
            <a:r>
              <a:rPr lang="en-AU" sz="1200" dirty="0"/>
              <a:t>(Cohen et al. 2016)</a:t>
            </a:r>
          </a:p>
        </p:txBody>
      </p:sp>
    </p:spTree>
    <p:extLst>
      <p:ext uri="{BB962C8B-B14F-4D97-AF65-F5344CB8AC3E}">
        <p14:creationId xmlns:p14="http://schemas.microsoft.com/office/powerpoint/2010/main" val="229888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4A2D-5802-49E4-985A-BA5640158A27}"/>
              </a:ext>
            </a:extLst>
          </p:cNvPr>
          <p:cNvSpPr>
            <a:spLocks noGrp="1"/>
          </p:cNvSpPr>
          <p:nvPr>
            <p:ph type="title"/>
          </p:nvPr>
        </p:nvSpPr>
        <p:spPr/>
        <p:txBody>
          <a:bodyPr/>
          <a:lstStyle/>
          <a:p>
            <a:r>
              <a:rPr lang="en-AU" dirty="0"/>
              <a:t>Measuring </a:t>
            </a:r>
            <a:r>
              <a:rPr lang="el-GR" dirty="0"/>
              <a:t>Φ</a:t>
            </a:r>
            <a:r>
              <a:rPr lang="en-AU" dirty="0"/>
              <a:t> in Flies</a:t>
            </a:r>
          </a:p>
        </p:txBody>
      </p:sp>
      <p:sp>
        <p:nvSpPr>
          <p:cNvPr id="3" name="Content Placeholder 2">
            <a:extLst>
              <a:ext uri="{FF2B5EF4-FFF2-40B4-BE49-F238E27FC236}">
                <a16:creationId xmlns:a16="http://schemas.microsoft.com/office/drawing/2014/main" id="{D32E2548-DF09-49DB-85DA-44CBB22849AC}"/>
              </a:ext>
            </a:extLst>
          </p:cNvPr>
          <p:cNvSpPr>
            <a:spLocks noGrp="1"/>
          </p:cNvSpPr>
          <p:nvPr>
            <p:ph idx="1"/>
          </p:nvPr>
        </p:nvSpPr>
        <p:spPr>
          <a:xfrm>
            <a:off x="838200" y="1825625"/>
            <a:ext cx="6438900" cy="4351338"/>
          </a:xfrm>
        </p:spPr>
        <p:txBody>
          <a:bodyPr>
            <a:normAutofit/>
          </a:bodyPr>
          <a:lstStyle/>
          <a:p>
            <a:r>
              <a:rPr lang="en-AU" dirty="0">
                <a:solidFill>
                  <a:schemeClr val="bg2">
                    <a:lumMod val="75000"/>
                  </a:schemeClr>
                </a:solidFill>
              </a:rPr>
              <a:t>13 fruit flies (</a:t>
            </a:r>
            <a:r>
              <a:rPr lang="en-AU" i="1" dirty="0" err="1">
                <a:solidFill>
                  <a:schemeClr val="bg2">
                    <a:lumMod val="75000"/>
                  </a:schemeClr>
                </a:solidFill>
              </a:rPr>
              <a:t>Drosphila</a:t>
            </a:r>
            <a:r>
              <a:rPr lang="en-AU" i="1" dirty="0">
                <a:solidFill>
                  <a:schemeClr val="bg2">
                    <a:lumMod val="75000"/>
                  </a:schemeClr>
                </a:solidFill>
              </a:rPr>
              <a:t> melanogaster</a:t>
            </a:r>
            <a:r>
              <a:rPr lang="en-AU" dirty="0">
                <a:solidFill>
                  <a:schemeClr val="bg2">
                    <a:lumMod val="75000"/>
                  </a:schemeClr>
                </a:solidFill>
              </a:rPr>
              <a:t>)</a:t>
            </a:r>
          </a:p>
          <a:p>
            <a:r>
              <a:rPr lang="en-AU" dirty="0">
                <a:solidFill>
                  <a:schemeClr val="bg2">
                    <a:lumMod val="75000"/>
                  </a:schemeClr>
                </a:solidFill>
              </a:rPr>
              <a:t>Half-brain probe: 16 electrodes</a:t>
            </a:r>
          </a:p>
          <a:p>
            <a:pPr lvl="1"/>
            <a:r>
              <a:rPr lang="en-AU" dirty="0">
                <a:solidFill>
                  <a:schemeClr val="bg2">
                    <a:lumMod val="75000"/>
                  </a:schemeClr>
                </a:solidFill>
              </a:rPr>
              <a:t>15 ‘channels’ after bipolar re-referencing</a:t>
            </a:r>
          </a:p>
          <a:p>
            <a:r>
              <a:rPr lang="en-AU" b="1" dirty="0"/>
              <a:t>2 conditions:</a:t>
            </a:r>
          </a:p>
          <a:p>
            <a:pPr lvl="1"/>
            <a:r>
              <a:rPr lang="en-AU" dirty="0"/>
              <a:t>0% isoflurane (air)</a:t>
            </a:r>
          </a:p>
          <a:p>
            <a:pPr lvl="1"/>
            <a:r>
              <a:rPr lang="en-AU" dirty="0"/>
              <a:t>0.6% isoflurane (</a:t>
            </a:r>
            <a:r>
              <a:rPr lang="en-AU" dirty="0" err="1"/>
              <a:t>iso</a:t>
            </a:r>
            <a:r>
              <a:rPr lang="en-AU" dirty="0"/>
              <a:t>)</a:t>
            </a:r>
          </a:p>
          <a:p>
            <a:r>
              <a:rPr lang="en-AU" dirty="0">
                <a:solidFill>
                  <a:schemeClr val="bg2">
                    <a:lumMod val="75000"/>
                  </a:schemeClr>
                </a:solidFill>
              </a:rPr>
              <a:t>18s of ‘spontaneous’ LFP</a:t>
            </a:r>
          </a:p>
          <a:p>
            <a:pPr lvl="1"/>
            <a:r>
              <a:rPr lang="en-AU" dirty="0">
                <a:solidFill>
                  <a:schemeClr val="bg2">
                    <a:lumMod val="75000"/>
                  </a:schemeClr>
                </a:solidFill>
              </a:rPr>
              <a:t>18s period after an air puff</a:t>
            </a:r>
          </a:p>
          <a:p>
            <a:pPr lvl="1"/>
            <a:r>
              <a:rPr lang="en-AU" dirty="0">
                <a:solidFill>
                  <a:schemeClr val="bg2">
                    <a:lumMod val="75000"/>
                  </a:schemeClr>
                </a:solidFill>
              </a:rPr>
              <a:t>18s period split into 8 x 2.25s trials, 1kHz sampling rate</a:t>
            </a:r>
          </a:p>
        </p:txBody>
      </p:sp>
      <p:pic>
        <p:nvPicPr>
          <p:cNvPr id="4" name="Content Placeholder 10">
            <a:extLst>
              <a:ext uri="{FF2B5EF4-FFF2-40B4-BE49-F238E27FC236}">
                <a16:creationId xmlns:a16="http://schemas.microsoft.com/office/drawing/2014/main" id="{135F0FBD-4BC4-4A79-8F15-1EBFD19FE4D4}"/>
              </a:ext>
            </a:extLst>
          </p:cNvPr>
          <p:cNvPicPr>
            <a:picLocks noChangeAspect="1"/>
          </p:cNvPicPr>
          <p:nvPr/>
        </p:nvPicPr>
        <p:blipFill rotWithShape="1">
          <a:blip r:embed="rId3"/>
          <a:srcRect l="47885" b="9830"/>
          <a:stretch/>
        </p:blipFill>
        <p:spPr>
          <a:xfrm>
            <a:off x="7531100" y="1825625"/>
            <a:ext cx="3822700" cy="3870128"/>
          </a:xfrm>
          <a:prstGeom prst="rect">
            <a:avLst/>
          </a:prstGeom>
        </p:spPr>
      </p:pic>
      <p:sp>
        <p:nvSpPr>
          <p:cNvPr id="5" name="Rectangle 4">
            <a:extLst>
              <a:ext uri="{FF2B5EF4-FFF2-40B4-BE49-F238E27FC236}">
                <a16:creationId xmlns:a16="http://schemas.microsoft.com/office/drawing/2014/main" id="{8F6034A1-EBCB-415D-9C9E-3067E53EEE33}"/>
              </a:ext>
            </a:extLst>
          </p:cNvPr>
          <p:cNvSpPr/>
          <p:nvPr/>
        </p:nvSpPr>
        <p:spPr>
          <a:xfrm>
            <a:off x="7434847" y="2021305"/>
            <a:ext cx="192505" cy="1203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FC8601EE-796D-4D6C-9A4F-401E6028CE3F}"/>
              </a:ext>
            </a:extLst>
          </p:cNvPr>
          <p:cNvSpPr/>
          <p:nvPr/>
        </p:nvSpPr>
        <p:spPr>
          <a:xfrm>
            <a:off x="8129069" y="1855703"/>
            <a:ext cx="308009" cy="243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131552" y="5695753"/>
            <a:ext cx="1746504" cy="276999"/>
          </a:xfrm>
          <a:prstGeom prst="rect">
            <a:avLst/>
          </a:prstGeom>
          <a:noFill/>
        </p:spPr>
        <p:txBody>
          <a:bodyPr wrap="square" rtlCol="0">
            <a:spAutoFit/>
          </a:bodyPr>
          <a:lstStyle/>
          <a:p>
            <a:r>
              <a:rPr lang="en-AU" sz="1200" dirty="0"/>
              <a:t>(Cohen et al. 2016)</a:t>
            </a:r>
          </a:p>
        </p:txBody>
      </p:sp>
    </p:spTree>
    <p:extLst>
      <p:ext uri="{BB962C8B-B14F-4D97-AF65-F5344CB8AC3E}">
        <p14:creationId xmlns:p14="http://schemas.microsoft.com/office/powerpoint/2010/main" val="3793984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4A2D-5802-49E4-985A-BA5640158A27}"/>
              </a:ext>
            </a:extLst>
          </p:cNvPr>
          <p:cNvSpPr>
            <a:spLocks noGrp="1"/>
          </p:cNvSpPr>
          <p:nvPr>
            <p:ph type="title"/>
          </p:nvPr>
        </p:nvSpPr>
        <p:spPr/>
        <p:txBody>
          <a:bodyPr/>
          <a:lstStyle/>
          <a:p>
            <a:r>
              <a:rPr lang="en-AU" dirty="0"/>
              <a:t>Measuring </a:t>
            </a:r>
            <a:r>
              <a:rPr lang="el-GR" dirty="0"/>
              <a:t>Φ</a:t>
            </a:r>
            <a:r>
              <a:rPr lang="en-AU" dirty="0"/>
              <a:t> in Flies</a:t>
            </a:r>
          </a:p>
        </p:txBody>
      </p:sp>
      <p:sp>
        <p:nvSpPr>
          <p:cNvPr id="3" name="Content Placeholder 2">
            <a:extLst>
              <a:ext uri="{FF2B5EF4-FFF2-40B4-BE49-F238E27FC236}">
                <a16:creationId xmlns:a16="http://schemas.microsoft.com/office/drawing/2014/main" id="{D32E2548-DF09-49DB-85DA-44CBB22849AC}"/>
              </a:ext>
            </a:extLst>
          </p:cNvPr>
          <p:cNvSpPr>
            <a:spLocks noGrp="1"/>
          </p:cNvSpPr>
          <p:nvPr>
            <p:ph idx="1"/>
          </p:nvPr>
        </p:nvSpPr>
        <p:spPr>
          <a:xfrm>
            <a:off x="838200" y="1825625"/>
            <a:ext cx="6438900" cy="4351338"/>
          </a:xfrm>
        </p:spPr>
        <p:txBody>
          <a:bodyPr>
            <a:normAutofit/>
          </a:bodyPr>
          <a:lstStyle/>
          <a:p>
            <a:r>
              <a:rPr lang="en-AU" dirty="0">
                <a:solidFill>
                  <a:schemeClr val="bg2">
                    <a:lumMod val="75000"/>
                  </a:schemeClr>
                </a:solidFill>
              </a:rPr>
              <a:t>13 fruit flies (</a:t>
            </a:r>
            <a:r>
              <a:rPr lang="en-AU" i="1" dirty="0" err="1">
                <a:solidFill>
                  <a:schemeClr val="bg2">
                    <a:lumMod val="75000"/>
                  </a:schemeClr>
                </a:solidFill>
              </a:rPr>
              <a:t>Drosphila</a:t>
            </a:r>
            <a:r>
              <a:rPr lang="en-AU" i="1" dirty="0">
                <a:solidFill>
                  <a:schemeClr val="bg2">
                    <a:lumMod val="75000"/>
                  </a:schemeClr>
                </a:solidFill>
              </a:rPr>
              <a:t> melanogaster</a:t>
            </a:r>
            <a:r>
              <a:rPr lang="en-AU" dirty="0">
                <a:solidFill>
                  <a:schemeClr val="bg2">
                    <a:lumMod val="75000"/>
                  </a:schemeClr>
                </a:solidFill>
              </a:rPr>
              <a:t>)</a:t>
            </a:r>
          </a:p>
          <a:p>
            <a:r>
              <a:rPr lang="en-AU" dirty="0">
                <a:solidFill>
                  <a:schemeClr val="bg2">
                    <a:lumMod val="75000"/>
                  </a:schemeClr>
                </a:solidFill>
              </a:rPr>
              <a:t>Half-brain probe: 16 electrodes</a:t>
            </a:r>
          </a:p>
          <a:p>
            <a:pPr lvl="1"/>
            <a:r>
              <a:rPr lang="en-AU" dirty="0">
                <a:solidFill>
                  <a:schemeClr val="bg2">
                    <a:lumMod val="75000"/>
                  </a:schemeClr>
                </a:solidFill>
              </a:rPr>
              <a:t>15 ‘channels’ after bipolar re-referencing</a:t>
            </a:r>
          </a:p>
          <a:p>
            <a:r>
              <a:rPr lang="en-AU" dirty="0">
                <a:solidFill>
                  <a:schemeClr val="bg2">
                    <a:lumMod val="75000"/>
                  </a:schemeClr>
                </a:solidFill>
              </a:rPr>
              <a:t>2 conditions:</a:t>
            </a:r>
          </a:p>
          <a:p>
            <a:pPr lvl="1"/>
            <a:r>
              <a:rPr lang="en-AU" dirty="0">
                <a:solidFill>
                  <a:schemeClr val="bg2">
                    <a:lumMod val="75000"/>
                  </a:schemeClr>
                </a:solidFill>
              </a:rPr>
              <a:t>0% isoflurane (air)</a:t>
            </a:r>
          </a:p>
          <a:p>
            <a:pPr lvl="1"/>
            <a:r>
              <a:rPr lang="en-AU" dirty="0">
                <a:solidFill>
                  <a:schemeClr val="bg2">
                    <a:lumMod val="75000"/>
                  </a:schemeClr>
                </a:solidFill>
              </a:rPr>
              <a:t>0.6% isoflurane (</a:t>
            </a:r>
            <a:r>
              <a:rPr lang="en-AU" dirty="0" err="1">
                <a:solidFill>
                  <a:schemeClr val="bg2">
                    <a:lumMod val="75000"/>
                  </a:schemeClr>
                </a:solidFill>
              </a:rPr>
              <a:t>iso</a:t>
            </a:r>
            <a:r>
              <a:rPr lang="en-AU" dirty="0">
                <a:solidFill>
                  <a:schemeClr val="bg2">
                    <a:lumMod val="75000"/>
                  </a:schemeClr>
                </a:solidFill>
              </a:rPr>
              <a:t>)</a:t>
            </a:r>
          </a:p>
          <a:p>
            <a:r>
              <a:rPr lang="en-AU" b="1" dirty="0"/>
              <a:t>18s of ‘spontaneous’ LFP</a:t>
            </a:r>
          </a:p>
          <a:p>
            <a:pPr lvl="1"/>
            <a:r>
              <a:rPr lang="en-AU" dirty="0"/>
              <a:t>18s period after an air puff</a:t>
            </a:r>
          </a:p>
          <a:p>
            <a:pPr lvl="1"/>
            <a:r>
              <a:rPr lang="en-AU" dirty="0"/>
              <a:t>18s period split into 8 x 2.25s trials, 1kHz sampling rate</a:t>
            </a:r>
          </a:p>
        </p:txBody>
      </p:sp>
      <p:pic>
        <p:nvPicPr>
          <p:cNvPr id="4" name="Content Placeholder 10">
            <a:extLst>
              <a:ext uri="{FF2B5EF4-FFF2-40B4-BE49-F238E27FC236}">
                <a16:creationId xmlns:a16="http://schemas.microsoft.com/office/drawing/2014/main" id="{135F0FBD-4BC4-4A79-8F15-1EBFD19FE4D4}"/>
              </a:ext>
            </a:extLst>
          </p:cNvPr>
          <p:cNvPicPr>
            <a:picLocks noChangeAspect="1"/>
          </p:cNvPicPr>
          <p:nvPr/>
        </p:nvPicPr>
        <p:blipFill rotWithShape="1">
          <a:blip r:embed="rId3"/>
          <a:srcRect l="47885" b="9830"/>
          <a:stretch/>
        </p:blipFill>
        <p:spPr>
          <a:xfrm>
            <a:off x="7531100" y="1825625"/>
            <a:ext cx="3822700" cy="3870128"/>
          </a:xfrm>
          <a:prstGeom prst="rect">
            <a:avLst/>
          </a:prstGeom>
        </p:spPr>
      </p:pic>
      <p:sp>
        <p:nvSpPr>
          <p:cNvPr id="5" name="Rectangle 4">
            <a:extLst>
              <a:ext uri="{FF2B5EF4-FFF2-40B4-BE49-F238E27FC236}">
                <a16:creationId xmlns:a16="http://schemas.microsoft.com/office/drawing/2014/main" id="{8F6034A1-EBCB-415D-9C9E-3067E53EEE33}"/>
              </a:ext>
            </a:extLst>
          </p:cNvPr>
          <p:cNvSpPr/>
          <p:nvPr/>
        </p:nvSpPr>
        <p:spPr>
          <a:xfrm>
            <a:off x="7434847" y="2021305"/>
            <a:ext cx="192505" cy="1203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FC8601EE-796D-4D6C-9A4F-401E6028CE3F}"/>
              </a:ext>
            </a:extLst>
          </p:cNvPr>
          <p:cNvSpPr/>
          <p:nvPr/>
        </p:nvSpPr>
        <p:spPr>
          <a:xfrm>
            <a:off x="8129069" y="1855703"/>
            <a:ext cx="308009" cy="243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131552" y="5695753"/>
            <a:ext cx="1746504" cy="276999"/>
          </a:xfrm>
          <a:prstGeom prst="rect">
            <a:avLst/>
          </a:prstGeom>
          <a:noFill/>
        </p:spPr>
        <p:txBody>
          <a:bodyPr wrap="square" rtlCol="0">
            <a:spAutoFit/>
          </a:bodyPr>
          <a:lstStyle/>
          <a:p>
            <a:r>
              <a:rPr lang="en-AU" sz="1200" dirty="0"/>
              <a:t>(Cohen et al. 2016)</a:t>
            </a:r>
          </a:p>
        </p:txBody>
      </p:sp>
    </p:spTree>
    <p:extLst>
      <p:ext uri="{BB962C8B-B14F-4D97-AF65-F5344CB8AC3E}">
        <p14:creationId xmlns:p14="http://schemas.microsoft.com/office/powerpoint/2010/main" val="328914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2839-1FCD-471E-9417-BE1C472A2FCD}"/>
              </a:ext>
            </a:extLst>
          </p:cNvPr>
          <p:cNvSpPr>
            <a:spLocks noGrp="1"/>
          </p:cNvSpPr>
          <p:nvPr>
            <p:ph type="title"/>
          </p:nvPr>
        </p:nvSpPr>
        <p:spPr/>
        <p:txBody>
          <a:bodyPr/>
          <a:lstStyle/>
          <a:p>
            <a:r>
              <a:rPr lang="en-AU" dirty="0"/>
              <a:t>Measuring </a:t>
            </a:r>
            <a:r>
              <a:rPr lang="el-GR" dirty="0"/>
              <a:t>Φ</a:t>
            </a:r>
            <a:r>
              <a:rPr lang="en-AU" dirty="0"/>
              <a:t> in Flies</a:t>
            </a:r>
          </a:p>
        </p:txBody>
      </p:sp>
      <p:pic>
        <p:nvPicPr>
          <p:cNvPr id="4" name="Content Placeholder 3">
            <a:extLst>
              <a:ext uri="{FF2B5EF4-FFF2-40B4-BE49-F238E27FC236}">
                <a16:creationId xmlns:a16="http://schemas.microsoft.com/office/drawing/2014/main" id="{7E0347C2-EA2D-4F2E-AFA8-D41B7D02DF23}"/>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10633" r="58485" b="70197"/>
          <a:stretch/>
        </p:blipFill>
        <p:spPr bwMode="auto">
          <a:xfrm>
            <a:off x="2339162" y="1574619"/>
            <a:ext cx="2721935" cy="1504986"/>
          </a:xfrm>
          <a:prstGeom prst="rect">
            <a:avLst/>
          </a:prstGeom>
          <a:noFill/>
          <a:ln>
            <a:noFill/>
          </a:ln>
        </p:spPr>
      </p:pic>
      <p:sp>
        <p:nvSpPr>
          <p:cNvPr id="3" name="TextBox 2">
            <a:extLst>
              <a:ext uri="{FF2B5EF4-FFF2-40B4-BE49-F238E27FC236}">
                <a16:creationId xmlns:a16="http://schemas.microsoft.com/office/drawing/2014/main" id="{4CFF9D78-AE20-4374-8734-56B40541EC96}"/>
              </a:ext>
            </a:extLst>
          </p:cNvPr>
          <p:cNvSpPr txBox="1"/>
          <p:nvPr/>
        </p:nvSpPr>
        <p:spPr>
          <a:xfrm>
            <a:off x="9720133" y="3042842"/>
            <a:ext cx="1046602" cy="369332"/>
          </a:xfrm>
          <a:prstGeom prst="rect">
            <a:avLst/>
          </a:prstGeom>
          <a:noFill/>
        </p:spPr>
        <p:txBody>
          <a:bodyPr wrap="square" rtlCol="0">
            <a:spAutoFit/>
          </a:bodyPr>
          <a:lstStyle/>
          <a:p>
            <a:r>
              <a:rPr lang="en-AU" dirty="0"/>
              <a:t>via </a:t>
            </a:r>
            <a:r>
              <a:rPr lang="en-AU" dirty="0" err="1"/>
              <a:t>PyPhi</a:t>
            </a:r>
            <a:endParaRPr lang="en-AU" dirty="0"/>
          </a:p>
        </p:txBody>
      </p:sp>
      <p:pic>
        <p:nvPicPr>
          <p:cNvPr id="11" name="Content Placeholder 13">
            <a:extLst>
              <a:ext uri="{FF2B5EF4-FFF2-40B4-BE49-F238E27FC236}">
                <a16:creationId xmlns:a16="http://schemas.microsoft.com/office/drawing/2014/main" id="{B4CD8558-58A8-445C-9913-57686BA4B845}"/>
              </a:ext>
            </a:extLst>
          </p:cNvPr>
          <p:cNvPicPr>
            <a:picLocks noChangeAspect="1"/>
          </p:cNvPicPr>
          <p:nvPr/>
        </p:nvPicPr>
        <p:blipFill rotWithShape="1">
          <a:blip r:embed="rId4">
            <a:clrChange>
              <a:clrFrom>
                <a:srgbClr val="F0F0F0"/>
              </a:clrFrom>
              <a:clrTo>
                <a:srgbClr val="F0F0F0">
                  <a:alpha val="0"/>
                </a:srgbClr>
              </a:clrTo>
            </a:clrChange>
          </a:blip>
          <a:srcRect b="56505"/>
          <a:stretch/>
        </p:blipFill>
        <p:spPr>
          <a:xfrm>
            <a:off x="634719" y="3604513"/>
            <a:ext cx="10854577" cy="2838817"/>
          </a:xfrm>
          <a:prstGeom prst="rect">
            <a:avLst/>
          </a:prstGeom>
        </p:spPr>
      </p:pic>
      <p:pic>
        <p:nvPicPr>
          <p:cNvPr id="12" name="Content Placeholder 3">
            <a:extLst>
              <a:ext uri="{FF2B5EF4-FFF2-40B4-BE49-F238E27FC236}">
                <a16:creationId xmlns:a16="http://schemas.microsoft.com/office/drawing/2014/main" id="{D4A9C598-824A-497F-993D-63966B14C1B0}"/>
              </a:ext>
            </a:extLst>
          </p:cNvPr>
          <p:cNvPicPr>
            <a:picLocks/>
          </p:cNvPicPr>
          <p:nvPr/>
        </p:nvPicPr>
        <p:blipFill rotWithShape="1">
          <a:blip r:embed="rId3">
            <a:extLst>
              <a:ext uri="{28A0092B-C50C-407E-A947-70E740481C1C}">
                <a14:useLocalDpi xmlns:a14="http://schemas.microsoft.com/office/drawing/2010/main" val="0"/>
              </a:ext>
            </a:extLst>
          </a:blip>
          <a:srcRect l="69824" t="4576" r="20186" b="75844"/>
          <a:stretch/>
        </p:blipFill>
        <p:spPr bwMode="auto">
          <a:xfrm>
            <a:off x="8888816" y="1855908"/>
            <a:ext cx="880437" cy="988752"/>
          </a:xfrm>
          <a:prstGeom prst="rect">
            <a:avLst/>
          </a:prstGeom>
          <a:noFill/>
          <a:ln>
            <a:noFill/>
          </a:ln>
        </p:spPr>
      </p:pic>
      <p:sp>
        <p:nvSpPr>
          <p:cNvPr id="15" name="Arrow: Down 14">
            <a:extLst>
              <a:ext uri="{FF2B5EF4-FFF2-40B4-BE49-F238E27FC236}">
                <a16:creationId xmlns:a16="http://schemas.microsoft.com/office/drawing/2014/main" id="{C3BBCAA7-66EA-4737-83CF-116376F4582D}"/>
              </a:ext>
            </a:extLst>
          </p:cNvPr>
          <p:cNvSpPr/>
          <p:nvPr/>
        </p:nvSpPr>
        <p:spPr>
          <a:xfrm>
            <a:off x="3636335" y="3146799"/>
            <a:ext cx="340242" cy="45771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Arrow: Down 16">
            <a:extLst>
              <a:ext uri="{FF2B5EF4-FFF2-40B4-BE49-F238E27FC236}">
                <a16:creationId xmlns:a16="http://schemas.microsoft.com/office/drawing/2014/main" id="{D447C531-AEF6-4ADC-919F-27C2636F459D}"/>
              </a:ext>
            </a:extLst>
          </p:cNvPr>
          <p:cNvSpPr/>
          <p:nvPr/>
        </p:nvSpPr>
        <p:spPr>
          <a:xfrm rot="10800000">
            <a:off x="9158914" y="3146799"/>
            <a:ext cx="340242" cy="45771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Arrow: Down 17">
            <a:extLst>
              <a:ext uri="{FF2B5EF4-FFF2-40B4-BE49-F238E27FC236}">
                <a16:creationId xmlns:a16="http://schemas.microsoft.com/office/drawing/2014/main" id="{B6946DCA-7EFC-45B6-B8BA-2F97B7466E9F}"/>
              </a:ext>
            </a:extLst>
          </p:cNvPr>
          <p:cNvSpPr/>
          <p:nvPr/>
        </p:nvSpPr>
        <p:spPr>
          <a:xfrm>
            <a:off x="3647201" y="4721087"/>
            <a:ext cx="229059" cy="24252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Arrow: Down 19">
            <a:extLst>
              <a:ext uri="{FF2B5EF4-FFF2-40B4-BE49-F238E27FC236}">
                <a16:creationId xmlns:a16="http://schemas.microsoft.com/office/drawing/2014/main" id="{C55FA633-4435-4863-9BBB-20A0099F2E49}"/>
              </a:ext>
            </a:extLst>
          </p:cNvPr>
          <p:cNvSpPr/>
          <p:nvPr/>
        </p:nvSpPr>
        <p:spPr>
          <a:xfrm rot="16200000">
            <a:off x="7197857" y="5217451"/>
            <a:ext cx="340242" cy="45771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TextBox 20">
            <a:extLst>
              <a:ext uri="{FF2B5EF4-FFF2-40B4-BE49-F238E27FC236}">
                <a16:creationId xmlns:a16="http://schemas.microsoft.com/office/drawing/2014/main" id="{415D4EDB-0BDB-4EBD-B4F1-98CD9B9BE8D0}"/>
              </a:ext>
            </a:extLst>
          </p:cNvPr>
          <p:cNvSpPr txBox="1"/>
          <p:nvPr/>
        </p:nvSpPr>
        <p:spPr>
          <a:xfrm>
            <a:off x="2484783" y="1578164"/>
            <a:ext cx="347870" cy="374978"/>
          </a:xfrm>
          <a:prstGeom prst="rect">
            <a:avLst/>
          </a:prstGeom>
          <a:solidFill>
            <a:schemeClr val="bg1"/>
          </a:solidFill>
        </p:spPr>
        <p:txBody>
          <a:bodyPr wrap="square" rtlCol="0">
            <a:spAutoFit/>
          </a:bodyPr>
          <a:lstStyle/>
          <a:p>
            <a:r>
              <a:rPr lang="en-AU" dirty="0"/>
              <a:t>A</a:t>
            </a:r>
          </a:p>
        </p:txBody>
      </p:sp>
      <p:sp>
        <p:nvSpPr>
          <p:cNvPr id="22" name="TextBox 21">
            <a:extLst>
              <a:ext uri="{FF2B5EF4-FFF2-40B4-BE49-F238E27FC236}">
                <a16:creationId xmlns:a16="http://schemas.microsoft.com/office/drawing/2014/main" id="{EC6BC2E0-ED6F-4E74-AA2A-6149DE41832F}"/>
              </a:ext>
            </a:extLst>
          </p:cNvPr>
          <p:cNvSpPr txBox="1"/>
          <p:nvPr/>
        </p:nvSpPr>
        <p:spPr>
          <a:xfrm>
            <a:off x="420757" y="3417024"/>
            <a:ext cx="347870" cy="374978"/>
          </a:xfrm>
          <a:prstGeom prst="rect">
            <a:avLst/>
          </a:prstGeom>
          <a:solidFill>
            <a:schemeClr val="bg1"/>
          </a:solidFill>
        </p:spPr>
        <p:txBody>
          <a:bodyPr wrap="square" rtlCol="0">
            <a:spAutoFit/>
          </a:bodyPr>
          <a:lstStyle/>
          <a:p>
            <a:r>
              <a:rPr lang="en-AU" dirty="0"/>
              <a:t>B</a:t>
            </a:r>
          </a:p>
        </p:txBody>
      </p:sp>
      <p:sp>
        <p:nvSpPr>
          <p:cNvPr id="23" name="TextBox 22">
            <a:extLst>
              <a:ext uri="{FF2B5EF4-FFF2-40B4-BE49-F238E27FC236}">
                <a16:creationId xmlns:a16="http://schemas.microsoft.com/office/drawing/2014/main" id="{CFB320BE-6398-4AAF-8BD0-937B5C4EC3BE}"/>
              </a:ext>
            </a:extLst>
          </p:cNvPr>
          <p:cNvSpPr txBox="1"/>
          <p:nvPr/>
        </p:nvSpPr>
        <p:spPr>
          <a:xfrm>
            <a:off x="420757" y="4742688"/>
            <a:ext cx="347870" cy="374978"/>
          </a:xfrm>
          <a:prstGeom prst="rect">
            <a:avLst/>
          </a:prstGeom>
          <a:solidFill>
            <a:schemeClr val="bg1"/>
          </a:solidFill>
        </p:spPr>
        <p:txBody>
          <a:bodyPr wrap="square" rtlCol="0">
            <a:spAutoFit/>
          </a:bodyPr>
          <a:lstStyle/>
          <a:p>
            <a:r>
              <a:rPr lang="en-AU" dirty="0"/>
              <a:t>C</a:t>
            </a:r>
          </a:p>
        </p:txBody>
      </p:sp>
      <p:sp>
        <p:nvSpPr>
          <p:cNvPr id="24" name="TextBox 23">
            <a:extLst>
              <a:ext uri="{FF2B5EF4-FFF2-40B4-BE49-F238E27FC236}">
                <a16:creationId xmlns:a16="http://schemas.microsoft.com/office/drawing/2014/main" id="{7EB54985-37F2-4B4B-BB0A-283A956B62DE}"/>
              </a:ext>
            </a:extLst>
          </p:cNvPr>
          <p:cNvSpPr txBox="1"/>
          <p:nvPr/>
        </p:nvSpPr>
        <p:spPr>
          <a:xfrm>
            <a:off x="7755835" y="3417024"/>
            <a:ext cx="347870" cy="374978"/>
          </a:xfrm>
          <a:prstGeom prst="rect">
            <a:avLst/>
          </a:prstGeom>
          <a:solidFill>
            <a:schemeClr val="bg1"/>
          </a:solidFill>
        </p:spPr>
        <p:txBody>
          <a:bodyPr wrap="square" rtlCol="0">
            <a:spAutoFit/>
          </a:bodyPr>
          <a:lstStyle/>
          <a:p>
            <a:r>
              <a:rPr lang="en-AU" dirty="0"/>
              <a:t>D</a:t>
            </a:r>
          </a:p>
        </p:txBody>
      </p:sp>
      <p:sp>
        <p:nvSpPr>
          <p:cNvPr id="25" name="TextBox 24">
            <a:extLst>
              <a:ext uri="{FF2B5EF4-FFF2-40B4-BE49-F238E27FC236}">
                <a16:creationId xmlns:a16="http://schemas.microsoft.com/office/drawing/2014/main" id="{1627B1C0-A5EB-43F6-91C7-F29527920EF8}"/>
              </a:ext>
            </a:extLst>
          </p:cNvPr>
          <p:cNvSpPr txBox="1"/>
          <p:nvPr/>
        </p:nvSpPr>
        <p:spPr>
          <a:xfrm>
            <a:off x="8540947" y="1690688"/>
            <a:ext cx="347870" cy="374978"/>
          </a:xfrm>
          <a:prstGeom prst="rect">
            <a:avLst/>
          </a:prstGeom>
          <a:solidFill>
            <a:schemeClr val="bg1"/>
          </a:solidFill>
        </p:spPr>
        <p:txBody>
          <a:bodyPr wrap="square" rtlCol="0">
            <a:spAutoFit/>
          </a:bodyPr>
          <a:lstStyle/>
          <a:p>
            <a:r>
              <a:rPr lang="en-AU" dirty="0"/>
              <a:t>E</a:t>
            </a:r>
          </a:p>
        </p:txBody>
      </p:sp>
      <p:sp>
        <p:nvSpPr>
          <p:cNvPr id="5" name="Rectangle 4"/>
          <p:cNvSpPr/>
          <p:nvPr/>
        </p:nvSpPr>
        <p:spPr>
          <a:xfrm>
            <a:off x="495300" y="4721087"/>
            <a:ext cx="6400800" cy="1722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Content Placeholder 13">
            <a:extLst/>
          </p:cNvPr>
          <p:cNvPicPr>
            <a:picLocks noChangeAspect="1"/>
          </p:cNvPicPr>
          <p:nvPr/>
        </p:nvPicPr>
        <p:blipFill rotWithShape="1">
          <a:blip r:embed="rId4">
            <a:clrChange>
              <a:clrFrom>
                <a:srgbClr val="F0F0F0"/>
              </a:clrFrom>
              <a:clrTo>
                <a:srgbClr val="F0F0F0">
                  <a:alpha val="0"/>
                </a:srgbClr>
              </a:clrTo>
            </a:clrChange>
          </a:blip>
          <a:srcRect l="4178" t="36268" r="50804" b="56808"/>
          <a:stretch/>
        </p:blipFill>
        <p:spPr>
          <a:xfrm>
            <a:off x="1104900" y="4737667"/>
            <a:ext cx="4886325" cy="451892"/>
          </a:xfrm>
          <a:prstGeom prst="rect">
            <a:avLst/>
          </a:prstGeom>
        </p:spPr>
      </p:pic>
      <p:sp>
        <p:nvSpPr>
          <p:cNvPr id="6" name="Rectangle 5"/>
          <p:cNvSpPr/>
          <p:nvPr/>
        </p:nvSpPr>
        <p:spPr>
          <a:xfrm>
            <a:off x="7019925" y="3714313"/>
            <a:ext cx="4469371" cy="2819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540946" y="1574619"/>
            <a:ext cx="2298503" cy="21396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7755835" y="3412174"/>
            <a:ext cx="347870" cy="3021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2755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E1AD-7A43-4449-A96A-32EB8FFCA35D}"/>
              </a:ext>
            </a:extLst>
          </p:cNvPr>
          <p:cNvSpPr>
            <a:spLocks noGrp="1"/>
          </p:cNvSpPr>
          <p:nvPr>
            <p:ph type="title"/>
          </p:nvPr>
        </p:nvSpPr>
        <p:spPr/>
        <p:txBody>
          <a:bodyPr/>
          <a:lstStyle/>
          <a:p>
            <a:r>
              <a:rPr lang="en-AU" dirty="0"/>
              <a:t>Measuring </a:t>
            </a:r>
            <a:r>
              <a:rPr lang="el-GR" dirty="0"/>
              <a:t>Φ</a:t>
            </a:r>
            <a:r>
              <a:rPr lang="en-AU" dirty="0"/>
              <a:t> in Flies</a:t>
            </a:r>
          </a:p>
        </p:txBody>
      </p:sp>
      <p:pic>
        <p:nvPicPr>
          <p:cNvPr id="14" name="Content Placeholder 13">
            <a:extLst>
              <a:ext uri="{FF2B5EF4-FFF2-40B4-BE49-F238E27FC236}">
                <a16:creationId xmlns:a16="http://schemas.microsoft.com/office/drawing/2014/main" id="{3DE92D8B-4528-4D6F-912E-78AE57758086}"/>
              </a:ext>
            </a:extLst>
          </p:cNvPr>
          <p:cNvPicPr>
            <a:picLocks noGrp="1" noChangeAspect="1"/>
          </p:cNvPicPr>
          <p:nvPr>
            <p:ph idx="1"/>
          </p:nvPr>
        </p:nvPicPr>
        <p:blipFill rotWithShape="1">
          <a:blip r:embed="rId3">
            <a:clrChange>
              <a:clrFrom>
                <a:srgbClr val="F0F0F0"/>
              </a:clrFrom>
              <a:clrTo>
                <a:srgbClr val="F0F0F0">
                  <a:alpha val="0"/>
                </a:srgbClr>
              </a:clrTo>
            </a:clrChange>
          </a:blip>
          <a:srcRect t="18406" r="40575" b="55652"/>
          <a:stretch/>
        </p:blipFill>
        <p:spPr>
          <a:xfrm>
            <a:off x="337930" y="2024369"/>
            <a:ext cx="6626086" cy="1739348"/>
          </a:xfrm>
          <a:prstGeom prst="rect">
            <a:avLst/>
          </a:prstGeom>
        </p:spPr>
      </p:pic>
      <p:pic>
        <p:nvPicPr>
          <p:cNvPr id="15" name="Content Placeholder 13">
            <a:extLst>
              <a:ext uri="{FF2B5EF4-FFF2-40B4-BE49-F238E27FC236}">
                <a16:creationId xmlns:a16="http://schemas.microsoft.com/office/drawing/2014/main" id="{ADFEFD79-CBD8-4354-BFB9-23E71EC848CC}"/>
              </a:ext>
            </a:extLst>
          </p:cNvPr>
          <p:cNvPicPr>
            <a:picLocks noChangeAspect="1"/>
          </p:cNvPicPr>
          <p:nvPr/>
        </p:nvPicPr>
        <p:blipFill rotWithShape="1">
          <a:blip r:embed="rId3">
            <a:clrChange>
              <a:clrFrom>
                <a:srgbClr val="F0F0F0"/>
              </a:clrFrom>
              <a:clrTo>
                <a:srgbClr val="F0F0F0">
                  <a:alpha val="0"/>
                </a:srgbClr>
              </a:clrTo>
            </a:clrChange>
          </a:blip>
          <a:srcRect l="64743" t="56396" r="9080" b="22"/>
          <a:stretch/>
        </p:blipFill>
        <p:spPr>
          <a:xfrm>
            <a:off x="7149547" y="3935895"/>
            <a:ext cx="2918793" cy="2922105"/>
          </a:xfrm>
          <a:prstGeom prst="rect">
            <a:avLst/>
          </a:prstGeom>
        </p:spPr>
      </p:pic>
      <p:pic>
        <p:nvPicPr>
          <p:cNvPr id="16" name="Content Placeholder 13">
            <a:extLst>
              <a:ext uri="{FF2B5EF4-FFF2-40B4-BE49-F238E27FC236}">
                <a16:creationId xmlns:a16="http://schemas.microsoft.com/office/drawing/2014/main" id="{38548266-7C08-443D-B052-CDBD6FB694D3}"/>
              </a:ext>
            </a:extLst>
          </p:cNvPr>
          <p:cNvPicPr>
            <a:picLocks noChangeAspect="1"/>
          </p:cNvPicPr>
          <p:nvPr/>
        </p:nvPicPr>
        <p:blipFill rotWithShape="1">
          <a:blip r:embed="rId3">
            <a:clrChange>
              <a:clrFrom>
                <a:srgbClr val="F0F0F0"/>
              </a:clrFrom>
              <a:clrTo>
                <a:srgbClr val="F0F0F0">
                  <a:alpha val="0"/>
                </a:srgbClr>
              </a:clrTo>
            </a:clrChange>
          </a:blip>
          <a:srcRect t="55170" r="83480" b="17410"/>
          <a:stretch/>
        </p:blipFill>
        <p:spPr>
          <a:xfrm>
            <a:off x="1020417" y="4474492"/>
            <a:ext cx="1842051" cy="1838477"/>
          </a:xfrm>
          <a:prstGeom prst="rect">
            <a:avLst/>
          </a:prstGeom>
        </p:spPr>
      </p:pic>
      <p:pic>
        <p:nvPicPr>
          <p:cNvPr id="17" name="Content Placeholder 13">
            <a:extLst>
              <a:ext uri="{FF2B5EF4-FFF2-40B4-BE49-F238E27FC236}">
                <a16:creationId xmlns:a16="http://schemas.microsoft.com/office/drawing/2014/main" id="{29925F1F-220D-49F6-8040-59C72F467840}"/>
              </a:ext>
            </a:extLst>
          </p:cNvPr>
          <p:cNvPicPr>
            <a:picLocks noChangeAspect="1"/>
          </p:cNvPicPr>
          <p:nvPr/>
        </p:nvPicPr>
        <p:blipFill rotWithShape="1">
          <a:blip r:embed="rId3">
            <a:clrChange>
              <a:clrFrom>
                <a:srgbClr val="F0F0F0"/>
              </a:clrFrom>
              <a:clrTo>
                <a:srgbClr val="F0F0F0">
                  <a:alpha val="0"/>
                </a:srgbClr>
              </a:clrTo>
            </a:clrChange>
          </a:blip>
          <a:srcRect l="67168" t="363" r="9745" b="60947"/>
          <a:stretch/>
        </p:blipFill>
        <p:spPr>
          <a:xfrm>
            <a:off x="7494105" y="899622"/>
            <a:ext cx="2574235" cy="2594113"/>
          </a:xfrm>
          <a:prstGeom prst="rect">
            <a:avLst/>
          </a:prstGeom>
        </p:spPr>
      </p:pic>
      <p:pic>
        <p:nvPicPr>
          <p:cNvPr id="18" name="Content Placeholder 13">
            <a:extLst>
              <a:ext uri="{FF2B5EF4-FFF2-40B4-BE49-F238E27FC236}">
                <a16:creationId xmlns:a16="http://schemas.microsoft.com/office/drawing/2014/main" id="{0D29EE15-A5DF-4F6E-826E-B7677AE7C3F3}"/>
              </a:ext>
            </a:extLst>
          </p:cNvPr>
          <p:cNvPicPr>
            <a:picLocks noChangeAspect="1"/>
          </p:cNvPicPr>
          <p:nvPr/>
        </p:nvPicPr>
        <p:blipFill rotWithShape="1">
          <a:blip r:embed="rId3">
            <a:clrChange>
              <a:clrFrom>
                <a:srgbClr val="F0F0F0"/>
              </a:clrFrom>
              <a:clrTo>
                <a:srgbClr val="F0F0F0">
                  <a:alpha val="0"/>
                </a:srgbClr>
              </a:clrTo>
            </a:clrChange>
          </a:blip>
          <a:srcRect l="35803" t="55170" r="44853" b="17410"/>
          <a:stretch/>
        </p:blipFill>
        <p:spPr>
          <a:xfrm>
            <a:off x="3650973" y="4474493"/>
            <a:ext cx="2156791" cy="1838477"/>
          </a:xfrm>
          <a:prstGeom prst="rect">
            <a:avLst/>
          </a:prstGeom>
        </p:spPr>
      </p:pic>
      <p:sp>
        <p:nvSpPr>
          <p:cNvPr id="20" name="Title 1">
            <a:extLst>
              <a:ext uri="{FF2B5EF4-FFF2-40B4-BE49-F238E27FC236}">
                <a16:creationId xmlns:a16="http://schemas.microsoft.com/office/drawing/2014/main" id="{3A12523B-655A-4EFE-9DC4-B1CB350D0741}"/>
              </a:ext>
            </a:extLst>
          </p:cNvPr>
          <p:cNvSpPr txBox="1">
            <a:spLocks/>
          </p:cNvSpPr>
          <p:nvPr/>
        </p:nvSpPr>
        <p:spPr>
          <a:xfrm>
            <a:off x="2985050" y="4566568"/>
            <a:ext cx="78850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a:t>
            </a:r>
          </a:p>
        </p:txBody>
      </p:sp>
      <p:pic>
        <p:nvPicPr>
          <p:cNvPr id="22" name="Content Placeholder 13">
            <a:extLst>
              <a:ext uri="{FF2B5EF4-FFF2-40B4-BE49-F238E27FC236}">
                <a16:creationId xmlns:a16="http://schemas.microsoft.com/office/drawing/2014/main" id="{56740691-D133-4829-B977-FDA0616CEEA5}"/>
              </a:ext>
            </a:extLst>
          </p:cNvPr>
          <p:cNvPicPr>
            <a:picLocks noChangeAspect="1"/>
          </p:cNvPicPr>
          <p:nvPr/>
        </p:nvPicPr>
        <p:blipFill rotWithShape="1">
          <a:blip r:embed="rId3">
            <a:clrChange>
              <a:clrFrom>
                <a:srgbClr val="F0F0F0"/>
              </a:clrFrom>
              <a:clrTo>
                <a:srgbClr val="F0F0F0">
                  <a:alpha val="0"/>
                </a:srgbClr>
              </a:clrTo>
            </a:clrChange>
          </a:blip>
          <a:srcRect l="90379" t="55392" r="856" b="1026"/>
          <a:stretch/>
        </p:blipFill>
        <p:spPr>
          <a:xfrm>
            <a:off x="10376457" y="788189"/>
            <a:ext cx="977343" cy="2922105"/>
          </a:xfrm>
          <a:prstGeom prst="rect">
            <a:avLst/>
          </a:prstGeom>
        </p:spPr>
      </p:pic>
      <p:sp>
        <p:nvSpPr>
          <p:cNvPr id="23" name="Arrow: Down 22">
            <a:extLst>
              <a:ext uri="{FF2B5EF4-FFF2-40B4-BE49-F238E27FC236}">
                <a16:creationId xmlns:a16="http://schemas.microsoft.com/office/drawing/2014/main" id="{5548F056-E7FC-467F-A60E-A5EA410FD6E1}"/>
              </a:ext>
            </a:extLst>
          </p:cNvPr>
          <p:cNvSpPr/>
          <p:nvPr/>
        </p:nvSpPr>
        <p:spPr>
          <a:xfrm>
            <a:off x="1771321" y="3763716"/>
            <a:ext cx="340242" cy="45771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Arrow: Down 23">
            <a:extLst>
              <a:ext uri="{FF2B5EF4-FFF2-40B4-BE49-F238E27FC236}">
                <a16:creationId xmlns:a16="http://schemas.microsoft.com/office/drawing/2014/main" id="{481832B3-634A-45BA-AC56-D7BEB26B8AA9}"/>
              </a:ext>
            </a:extLst>
          </p:cNvPr>
          <p:cNvSpPr/>
          <p:nvPr/>
        </p:nvSpPr>
        <p:spPr>
          <a:xfrm>
            <a:off x="4559247" y="3763716"/>
            <a:ext cx="340242" cy="45771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Arrow: Down 24">
            <a:extLst>
              <a:ext uri="{FF2B5EF4-FFF2-40B4-BE49-F238E27FC236}">
                <a16:creationId xmlns:a16="http://schemas.microsoft.com/office/drawing/2014/main" id="{BE77E496-A450-4305-828C-9FF3D13CFBF9}"/>
              </a:ext>
            </a:extLst>
          </p:cNvPr>
          <p:cNvSpPr/>
          <p:nvPr/>
        </p:nvSpPr>
        <p:spPr>
          <a:xfrm rot="16200000">
            <a:off x="6655005" y="4994752"/>
            <a:ext cx="340242" cy="45771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Arrow: Down 25">
            <a:extLst>
              <a:ext uri="{FF2B5EF4-FFF2-40B4-BE49-F238E27FC236}">
                <a16:creationId xmlns:a16="http://schemas.microsoft.com/office/drawing/2014/main" id="{734269B1-34A5-4BA9-9EC6-CCE2BEBBBB50}"/>
              </a:ext>
            </a:extLst>
          </p:cNvPr>
          <p:cNvSpPr/>
          <p:nvPr/>
        </p:nvSpPr>
        <p:spPr>
          <a:xfrm rot="16200000">
            <a:off x="6941069" y="2495065"/>
            <a:ext cx="340242" cy="45771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TextBox 26">
            <a:extLst>
              <a:ext uri="{FF2B5EF4-FFF2-40B4-BE49-F238E27FC236}">
                <a16:creationId xmlns:a16="http://schemas.microsoft.com/office/drawing/2014/main" id="{BE41A168-7E18-48E0-8C8C-1E7ECA08204A}"/>
              </a:ext>
            </a:extLst>
          </p:cNvPr>
          <p:cNvSpPr txBox="1"/>
          <p:nvPr/>
        </p:nvSpPr>
        <p:spPr>
          <a:xfrm>
            <a:off x="1404229" y="4381902"/>
            <a:ext cx="1414667" cy="369332"/>
          </a:xfrm>
          <a:prstGeom prst="rect">
            <a:avLst/>
          </a:prstGeom>
          <a:noFill/>
        </p:spPr>
        <p:txBody>
          <a:bodyPr wrap="square" rtlCol="0">
            <a:spAutoFit/>
          </a:bodyPr>
          <a:lstStyle/>
          <a:p>
            <a:r>
              <a:rPr lang="en-AU" dirty="0"/>
              <a:t>Channel 1</a:t>
            </a:r>
          </a:p>
        </p:txBody>
      </p:sp>
      <p:sp>
        <p:nvSpPr>
          <p:cNvPr id="28" name="TextBox 27">
            <a:extLst>
              <a:ext uri="{FF2B5EF4-FFF2-40B4-BE49-F238E27FC236}">
                <a16:creationId xmlns:a16="http://schemas.microsoft.com/office/drawing/2014/main" id="{A29415D9-4AE8-4678-B552-52A8E5AB5265}"/>
              </a:ext>
            </a:extLst>
          </p:cNvPr>
          <p:cNvSpPr txBox="1"/>
          <p:nvPr/>
        </p:nvSpPr>
        <p:spPr>
          <a:xfrm>
            <a:off x="4160679" y="4381902"/>
            <a:ext cx="1414667" cy="369332"/>
          </a:xfrm>
          <a:prstGeom prst="rect">
            <a:avLst/>
          </a:prstGeom>
          <a:noFill/>
        </p:spPr>
        <p:txBody>
          <a:bodyPr wrap="square" rtlCol="0">
            <a:spAutoFit/>
          </a:bodyPr>
          <a:lstStyle/>
          <a:p>
            <a:r>
              <a:rPr lang="en-AU" dirty="0"/>
              <a:t>Channel 2</a:t>
            </a:r>
          </a:p>
        </p:txBody>
      </p:sp>
      <p:sp>
        <p:nvSpPr>
          <p:cNvPr id="29" name="TextBox 28">
            <a:extLst>
              <a:ext uri="{FF2B5EF4-FFF2-40B4-BE49-F238E27FC236}">
                <a16:creationId xmlns:a16="http://schemas.microsoft.com/office/drawing/2014/main" id="{1D040155-3F85-41AE-96A8-41B1BBE93FE2}"/>
              </a:ext>
            </a:extLst>
          </p:cNvPr>
          <p:cNvSpPr txBox="1"/>
          <p:nvPr/>
        </p:nvSpPr>
        <p:spPr>
          <a:xfrm>
            <a:off x="7598465" y="3751229"/>
            <a:ext cx="1414667" cy="369332"/>
          </a:xfrm>
          <a:prstGeom prst="rect">
            <a:avLst/>
          </a:prstGeom>
          <a:noFill/>
        </p:spPr>
        <p:txBody>
          <a:bodyPr wrap="square" rtlCol="0">
            <a:spAutoFit/>
          </a:bodyPr>
          <a:lstStyle/>
          <a:p>
            <a:r>
              <a:rPr lang="en-AU" dirty="0"/>
              <a:t>Split</a:t>
            </a:r>
          </a:p>
        </p:txBody>
      </p:sp>
      <p:sp>
        <p:nvSpPr>
          <p:cNvPr id="30" name="TextBox 29">
            <a:extLst>
              <a:ext uri="{FF2B5EF4-FFF2-40B4-BE49-F238E27FC236}">
                <a16:creationId xmlns:a16="http://schemas.microsoft.com/office/drawing/2014/main" id="{4EAD521C-286A-41F5-848D-E7F88BABCABB}"/>
              </a:ext>
            </a:extLst>
          </p:cNvPr>
          <p:cNvSpPr txBox="1"/>
          <p:nvPr/>
        </p:nvSpPr>
        <p:spPr>
          <a:xfrm>
            <a:off x="7598465" y="658574"/>
            <a:ext cx="1414667" cy="369332"/>
          </a:xfrm>
          <a:prstGeom prst="rect">
            <a:avLst/>
          </a:prstGeom>
          <a:noFill/>
        </p:spPr>
        <p:txBody>
          <a:bodyPr wrap="square" rtlCol="0">
            <a:spAutoFit/>
          </a:bodyPr>
          <a:lstStyle/>
          <a:p>
            <a:r>
              <a:rPr lang="en-AU" dirty="0"/>
              <a:t>Full</a:t>
            </a:r>
          </a:p>
        </p:txBody>
      </p:sp>
      <p:sp>
        <p:nvSpPr>
          <p:cNvPr id="3" name="Rectangle 2"/>
          <p:cNvSpPr/>
          <p:nvPr/>
        </p:nvSpPr>
        <p:spPr>
          <a:xfrm>
            <a:off x="1020417" y="3751229"/>
            <a:ext cx="1798479" cy="24876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3850769" y="3675029"/>
            <a:ext cx="1798479" cy="24876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p:cNvSpPr/>
          <p:nvPr/>
        </p:nvSpPr>
        <p:spPr>
          <a:xfrm>
            <a:off x="6486525" y="3675029"/>
            <a:ext cx="3581815" cy="3116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2424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animBg="1"/>
      <p:bldP spid="1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419C-0C64-4B1D-A140-6503A4E39BC5}"/>
              </a:ext>
            </a:extLst>
          </p:cNvPr>
          <p:cNvSpPr>
            <a:spLocks noGrp="1"/>
          </p:cNvSpPr>
          <p:nvPr>
            <p:ph type="title"/>
          </p:nvPr>
        </p:nvSpPr>
        <p:spPr/>
        <p:txBody>
          <a:bodyPr/>
          <a:lstStyle/>
          <a:p>
            <a:r>
              <a:rPr lang="el-GR" dirty="0"/>
              <a:t>Φ</a:t>
            </a:r>
            <a:r>
              <a:rPr lang="en-AU" dirty="0"/>
              <a:t> Parameters</a:t>
            </a:r>
          </a:p>
        </p:txBody>
      </p:sp>
      <p:sp>
        <p:nvSpPr>
          <p:cNvPr id="3" name="Content Placeholder 2">
            <a:extLst>
              <a:ext uri="{FF2B5EF4-FFF2-40B4-BE49-F238E27FC236}">
                <a16:creationId xmlns:a16="http://schemas.microsoft.com/office/drawing/2014/main" id="{CEBA6F65-7B80-444A-975B-1244D9FA4AA4}"/>
              </a:ext>
            </a:extLst>
          </p:cNvPr>
          <p:cNvSpPr>
            <a:spLocks noGrp="1"/>
          </p:cNvSpPr>
          <p:nvPr>
            <p:ph idx="1"/>
          </p:nvPr>
        </p:nvSpPr>
        <p:spPr/>
        <p:txBody>
          <a:bodyPr>
            <a:normAutofit/>
          </a:bodyPr>
          <a:lstStyle/>
          <a:p>
            <a:r>
              <a:rPr lang="en-AU" dirty="0"/>
              <a:t>Which channels to use?</a:t>
            </a:r>
          </a:p>
          <a:p>
            <a:pPr lvl="1"/>
            <a:r>
              <a:rPr lang="en-AU" dirty="0"/>
              <a:t>15 choose 2 = 105 sets</a:t>
            </a:r>
          </a:p>
          <a:p>
            <a:pPr lvl="1"/>
            <a:r>
              <a:rPr lang="en-AU" dirty="0"/>
              <a:t>15 choose 3 = 455 sets</a:t>
            </a:r>
          </a:p>
          <a:p>
            <a:pPr lvl="1"/>
            <a:r>
              <a:rPr lang="en-AU" dirty="0"/>
              <a:t>15 choose 4 = 1365 sets</a:t>
            </a:r>
          </a:p>
          <a:p>
            <a:endParaRPr lang="en-AU" dirty="0"/>
          </a:p>
          <a:p>
            <a:r>
              <a:rPr lang="en-AU" dirty="0"/>
              <a:t>Scale of transition probabilities?</a:t>
            </a:r>
          </a:p>
          <a:p>
            <a:pPr lvl="1"/>
            <a:r>
              <a:rPr lang="el-GR" dirty="0"/>
              <a:t>τ</a:t>
            </a:r>
            <a:r>
              <a:rPr lang="en-AU" dirty="0"/>
              <a:t> = 4 </a:t>
            </a:r>
            <a:r>
              <a:rPr lang="en-AU" dirty="0" err="1"/>
              <a:t>ms</a:t>
            </a:r>
            <a:r>
              <a:rPr lang="en-AU" dirty="0"/>
              <a:t>, 8 </a:t>
            </a:r>
            <a:r>
              <a:rPr lang="en-AU" dirty="0" err="1"/>
              <a:t>ms</a:t>
            </a:r>
            <a:r>
              <a:rPr lang="en-AU" dirty="0"/>
              <a:t>, 16 </a:t>
            </a:r>
            <a:r>
              <a:rPr lang="en-AU" dirty="0" err="1"/>
              <a:t>ms</a:t>
            </a:r>
            <a:endParaRPr lang="en-AU" dirty="0"/>
          </a:p>
          <a:p>
            <a:pPr lvl="1"/>
            <a:r>
              <a:rPr lang="en-AU" dirty="0"/>
              <a:t>4 </a:t>
            </a:r>
            <a:r>
              <a:rPr lang="en-AU" dirty="0" err="1"/>
              <a:t>ms</a:t>
            </a:r>
            <a:r>
              <a:rPr lang="en-AU" dirty="0"/>
              <a:t>: for a state at sample </a:t>
            </a:r>
            <a:r>
              <a:rPr lang="en-AU" i="1" dirty="0"/>
              <a:t>t</a:t>
            </a:r>
            <a:r>
              <a:rPr lang="en-AU" dirty="0"/>
              <a:t>, probability of sample </a:t>
            </a:r>
            <a:r>
              <a:rPr lang="en-AU" i="1" dirty="0"/>
              <a:t>t</a:t>
            </a:r>
            <a:r>
              <a:rPr lang="en-AU" dirty="0"/>
              <a:t>+4 being a specific state</a:t>
            </a:r>
          </a:p>
          <a:p>
            <a:pPr lvl="1"/>
            <a:r>
              <a:rPr lang="en-AU" dirty="0"/>
              <a:t>IIT: consciousness flows at a particular speed (where </a:t>
            </a:r>
            <a:r>
              <a:rPr lang="el-GR" dirty="0"/>
              <a:t>Φ</a:t>
            </a:r>
            <a:r>
              <a:rPr lang="en-AU" dirty="0"/>
              <a:t> is max)</a:t>
            </a:r>
          </a:p>
        </p:txBody>
      </p:sp>
    </p:spTree>
    <p:extLst>
      <p:ext uri="{BB962C8B-B14F-4D97-AF65-F5344CB8AC3E}">
        <p14:creationId xmlns:p14="http://schemas.microsoft.com/office/powerpoint/2010/main" val="423537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53F2B-56C5-4057-B57F-BE56E43A10C0}"/>
              </a:ext>
            </a:extLst>
          </p:cNvPr>
          <p:cNvSpPr>
            <a:spLocks noGrp="1"/>
          </p:cNvSpPr>
          <p:nvPr>
            <p:ph type="ctrTitle"/>
          </p:nvPr>
        </p:nvSpPr>
        <p:spPr/>
        <p:txBody>
          <a:bodyPr/>
          <a:lstStyle/>
          <a:p>
            <a:r>
              <a:rPr lang="en-AU" dirty="0"/>
              <a:t>Results</a:t>
            </a:r>
          </a:p>
        </p:txBody>
      </p:sp>
      <p:sp>
        <p:nvSpPr>
          <p:cNvPr id="5" name="Subtitle 4">
            <a:extLst>
              <a:ext uri="{FF2B5EF4-FFF2-40B4-BE49-F238E27FC236}">
                <a16:creationId xmlns:a16="http://schemas.microsoft.com/office/drawing/2014/main" id="{4DF8253F-2BF3-4707-82B0-80DA5156FDE5}"/>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91015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3935-D9BD-4D8E-97F5-FA28D4FE5F98}"/>
              </a:ext>
            </a:extLst>
          </p:cNvPr>
          <p:cNvSpPr>
            <a:spLocks noGrp="1"/>
          </p:cNvSpPr>
          <p:nvPr>
            <p:ph type="title"/>
          </p:nvPr>
        </p:nvSpPr>
        <p:spPr/>
        <p:txBody>
          <a:bodyPr/>
          <a:lstStyle/>
          <a:p>
            <a:r>
              <a:rPr lang="el-GR" dirty="0"/>
              <a:t>Φ </a:t>
            </a:r>
            <a:r>
              <a:rPr lang="en-AU" dirty="0"/>
              <a:t>values for 1 fly, lag=4ms</a:t>
            </a:r>
          </a:p>
        </p:txBody>
      </p:sp>
      <p:pic>
        <p:nvPicPr>
          <p:cNvPr id="4" name="Content Placeholder 3">
            <a:extLst>
              <a:ext uri="{FF2B5EF4-FFF2-40B4-BE49-F238E27FC236}">
                <a16:creationId xmlns:a16="http://schemas.microsoft.com/office/drawing/2014/main" id="{9C4E3D74-A22D-403D-85D2-4B9AA39290EB}"/>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838200" y="2489095"/>
            <a:ext cx="10515600" cy="3024398"/>
          </a:xfrm>
          <a:prstGeom prst="rect">
            <a:avLst/>
          </a:prstGeom>
        </p:spPr>
      </p:pic>
      <p:sp>
        <p:nvSpPr>
          <p:cNvPr id="6" name="TextBox 5">
            <a:extLst>
              <a:ext uri="{FF2B5EF4-FFF2-40B4-BE49-F238E27FC236}">
                <a16:creationId xmlns:a16="http://schemas.microsoft.com/office/drawing/2014/main" id="{491B74A7-70B9-4196-9FE1-1C5DA8760314}"/>
              </a:ext>
            </a:extLst>
          </p:cNvPr>
          <p:cNvSpPr txBox="1"/>
          <p:nvPr/>
        </p:nvSpPr>
        <p:spPr>
          <a:xfrm>
            <a:off x="254000" y="3816628"/>
            <a:ext cx="673100" cy="369332"/>
          </a:xfrm>
          <a:prstGeom prst="rect">
            <a:avLst/>
          </a:prstGeom>
          <a:noFill/>
        </p:spPr>
        <p:txBody>
          <a:bodyPr wrap="square" rtlCol="0">
            <a:spAutoFit/>
          </a:bodyPr>
          <a:lstStyle/>
          <a:p>
            <a:r>
              <a:rPr lang="el-GR" dirty="0"/>
              <a:t>Φ</a:t>
            </a:r>
            <a:endParaRPr lang="en-AU" dirty="0"/>
          </a:p>
        </p:txBody>
      </p:sp>
      <p:sp>
        <p:nvSpPr>
          <p:cNvPr id="7" name="TextBox 6">
            <a:extLst>
              <a:ext uri="{FF2B5EF4-FFF2-40B4-BE49-F238E27FC236}">
                <a16:creationId xmlns:a16="http://schemas.microsoft.com/office/drawing/2014/main" id="{6342C466-02D2-4840-A58B-0B1F02B06F1B}"/>
              </a:ext>
            </a:extLst>
          </p:cNvPr>
          <p:cNvSpPr txBox="1"/>
          <p:nvPr/>
        </p:nvSpPr>
        <p:spPr>
          <a:xfrm>
            <a:off x="2768600" y="5513493"/>
            <a:ext cx="2667000" cy="369332"/>
          </a:xfrm>
          <a:prstGeom prst="rect">
            <a:avLst/>
          </a:prstGeom>
          <a:noFill/>
        </p:spPr>
        <p:txBody>
          <a:bodyPr wrap="square" rtlCol="0">
            <a:spAutoFit/>
          </a:bodyPr>
          <a:lstStyle/>
          <a:p>
            <a:r>
              <a:rPr lang="en-AU" dirty="0"/>
              <a:t>channel set</a:t>
            </a:r>
          </a:p>
        </p:txBody>
      </p:sp>
    </p:spTree>
    <p:extLst>
      <p:ext uri="{BB962C8B-B14F-4D97-AF65-F5344CB8AC3E}">
        <p14:creationId xmlns:p14="http://schemas.microsoft.com/office/powerpoint/2010/main" val="53715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3F29-D462-4EDC-8F5B-0E960C539B96}"/>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0F92B4E4-7621-4B7E-859E-262ABBC68185}"/>
              </a:ext>
            </a:extLst>
          </p:cNvPr>
          <p:cNvSpPr>
            <a:spLocks noGrp="1"/>
          </p:cNvSpPr>
          <p:nvPr>
            <p:ph idx="1"/>
          </p:nvPr>
        </p:nvSpPr>
        <p:spPr/>
        <p:txBody>
          <a:bodyPr/>
          <a:lstStyle/>
          <a:p>
            <a:r>
              <a:rPr lang="en-AU" dirty="0"/>
              <a:t>Integrated Information Theory and </a:t>
            </a:r>
            <a:r>
              <a:rPr lang="el-GR" dirty="0"/>
              <a:t>Φ</a:t>
            </a:r>
            <a:endParaRPr lang="en-AU" dirty="0"/>
          </a:p>
          <a:p>
            <a:r>
              <a:rPr lang="en-AU" dirty="0"/>
              <a:t>Testing </a:t>
            </a:r>
            <a:r>
              <a:rPr lang="el-GR" dirty="0"/>
              <a:t>Φ</a:t>
            </a:r>
            <a:r>
              <a:rPr lang="en-AU" dirty="0"/>
              <a:t> in flies</a:t>
            </a:r>
          </a:p>
          <a:p>
            <a:r>
              <a:rPr lang="en-AU" dirty="0"/>
              <a:t>Results</a:t>
            </a:r>
          </a:p>
          <a:p>
            <a:r>
              <a:rPr lang="en-AU" dirty="0"/>
              <a:t>Implications</a:t>
            </a:r>
          </a:p>
        </p:txBody>
      </p:sp>
    </p:spTree>
    <p:extLst>
      <p:ext uri="{BB962C8B-B14F-4D97-AF65-F5344CB8AC3E}">
        <p14:creationId xmlns:p14="http://schemas.microsoft.com/office/powerpoint/2010/main" val="167707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Φ </a:t>
            </a:r>
            <a:r>
              <a:rPr lang="en-AU" dirty="0"/>
              <a:t>values across flies</a:t>
            </a:r>
            <a:endParaRPr lang="en-AU" dirty="0"/>
          </a:p>
        </p:txBody>
      </p:sp>
      <p:pic>
        <p:nvPicPr>
          <p:cNvPr id="6" name="Content Placeholder 5"/>
          <p:cNvPicPr>
            <a:picLocks noGrp="1" noChangeAspect="1"/>
          </p:cNvPicPr>
          <p:nvPr>
            <p:ph idx="1"/>
          </p:nvPr>
        </p:nvPicPr>
        <p:blipFill rotWithShape="1">
          <a:blip r:embed="rId3">
            <a:clrChange>
              <a:clrFrom>
                <a:srgbClr val="F0F0F0"/>
              </a:clrFrom>
              <a:clrTo>
                <a:srgbClr val="F0F0F0">
                  <a:alpha val="0"/>
                </a:srgbClr>
              </a:clrTo>
            </a:clrChange>
          </a:blip>
          <a:srcRect r="69434"/>
          <a:stretch/>
        </p:blipFill>
        <p:spPr>
          <a:xfrm>
            <a:off x="3409836" y="1690688"/>
            <a:ext cx="4887190" cy="4814021"/>
          </a:xfrm>
          <a:prstGeom prst="rect">
            <a:avLst/>
          </a:prstGeom>
        </p:spPr>
      </p:pic>
    </p:spTree>
    <p:extLst>
      <p:ext uri="{BB962C8B-B14F-4D97-AF65-F5344CB8AC3E}">
        <p14:creationId xmlns:p14="http://schemas.microsoft.com/office/powerpoint/2010/main" val="1969133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5"/>
          <p:cNvPicPr>
            <a:picLocks noChangeAspect="1"/>
          </p:cNvPicPr>
          <p:nvPr/>
        </p:nvPicPr>
        <p:blipFill rotWithShape="1">
          <a:blip r:embed="rId2">
            <a:clrChange>
              <a:clrFrom>
                <a:srgbClr val="F0F0F0"/>
              </a:clrFrom>
              <a:clrTo>
                <a:srgbClr val="F0F0F0">
                  <a:alpha val="0"/>
                </a:srgbClr>
              </a:clrTo>
            </a:clrChange>
          </a:blip>
          <a:srcRect l="34446" r="34100"/>
          <a:stretch/>
        </p:blipFill>
        <p:spPr>
          <a:xfrm>
            <a:off x="3399445" y="1690687"/>
            <a:ext cx="5029199" cy="4814021"/>
          </a:xfrm>
          <a:prstGeom prst="rect">
            <a:avLst/>
          </a:prstGeom>
        </p:spPr>
      </p:pic>
      <p:sp>
        <p:nvSpPr>
          <p:cNvPr id="2" name="Title 1"/>
          <p:cNvSpPr>
            <a:spLocks noGrp="1"/>
          </p:cNvSpPr>
          <p:nvPr>
            <p:ph type="title"/>
          </p:nvPr>
        </p:nvSpPr>
        <p:spPr/>
        <p:txBody>
          <a:bodyPr/>
          <a:lstStyle/>
          <a:p>
            <a:r>
              <a:rPr lang="el-GR" dirty="0"/>
              <a:t>Φ </a:t>
            </a:r>
            <a:r>
              <a:rPr lang="en-AU" dirty="0"/>
              <a:t>values across flies</a:t>
            </a:r>
            <a:endParaRPr lang="en-AU" dirty="0"/>
          </a:p>
        </p:txBody>
      </p:sp>
    </p:spTree>
    <p:extLst>
      <p:ext uri="{BB962C8B-B14F-4D97-AF65-F5344CB8AC3E}">
        <p14:creationId xmlns:p14="http://schemas.microsoft.com/office/powerpoint/2010/main" val="49698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ChangeAspect="1"/>
          </p:cNvPicPr>
          <p:nvPr/>
        </p:nvPicPr>
        <p:blipFill rotWithShape="1">
          <a:blip r:embed="rId2">
            <a:clrChange>
              <a:clrFrom>
                <a:srgbClr val="F0F0F0"/>
              </a:clrFrom>
              <a:clrTo>
                <a:srgbClr val="F0F0F0">
                  <a:alpha val="0"/>
                </a:srgbClr>
              </a:clrTo>
            </a:clrChange>
          </a:blip>
          <a:srcRect l="68879" r="317"/>
          <a:stretch/>
        </p:blipFill>
        <p:spPr>
          <a:xfrm>
            <a:off x="3399445" y="1690686"/>
            <a:ext cx="4925291" cy="4814021"/>
          </a:xfrm>
          <a:prstGeom prst="rect">
            <a:avLst/>
          </a:prstGeom>
        </p:spPr>
      </p:pic>
      <p:sp>
        <p:nvSpPr>
          <p:cNvPr id="2" name="Title 1"/>
          <p:cNvSpPr>
            <a:spLocks noGrp="1"/>
          </p:cNvSpPr>
          <p:nvPr>
            <p:ph type="title"/>
          </p:nvPr>
        </p:nvSpPr>
        <p:spPr/>
        <p:txBody>
          <a:bodyPr/>
          <a:lstStyle/>
          <a:p>
            <a:r>
              <a:rPr lang="el-GR" dirty="0"/>
              <a:t>Φ </a:t>
            </a:r>
            <a:r>
              <a:rPr lang="en-AU" dirty="0"/>
              <a:t>values across flies</a:t>
            </a:r>
            <a:endParaRPr lang="en-AU" dirty="0"/>
          </a:p>
        </p:txBody>
      </p:sp>
    </p:spTree>
    <p:extLst>
      <p:ext uri="{BB962C8B-B14F-4D97-AF65-F5344CB8AC3E}">
        <p14:creationId xmlns:p14="http://schemas.microsoft.com/office/powerpoint/2010/main" val="2601289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079921-5304-45A0-A07B-746D3E4F3D0E}"/>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850900" y="195604"/>
            <a:ext cx="10236200" cy="6257972"/>
          </a:xfrm>
          <a:prstGeom prst="rect">
            <a:avLst/>
          </a:prstGeom>
        </p:spPr>
      </p:pic>
    </p:spTree>
    <p:extLst>
      <p:ext uri="{BB962C8B-B14F-4D97-AF65-F5344CB8AC3E}">
        <p14:creationId xmlns:p14="http://schemas.microsoft.com/office/powerpoint/2010/main" val="170565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78266A9-E78F-4F89-BDC5-BA003F4868EB}"/>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6341587" y="107774"/>
            <a:ext cx="5764338" cy="6858001"/>
          </a:xfrm>
          <a:prstGeom prst="rect">
            <a:avLst/>
          </a:prstGeom>
        </p:spPr>
      </p:pic>
      <p:pic>
        <p:nvPicPr>
          <p:cNvPr id="6" name="Content Placeholder 3">
            <a:extLst/>
          </p:cNvPr>
          <p:cNvPicPr>
            <a:picLocks noChangeAspect="1"/>
          </p:cNvPicPr>
          <p:nvPr/>
        </p:nvPicPr>
        <p:blipFill rotWithShape="1">
          <a:blip r:embed="rId4">
            <a:clrChange>
              <a:clrFrom>
                <a:srgbClr val="F0F0F0"/>
              </a:clrFrom>
              <a:clrTo>
                <a:srgbClr val="F0F0F0">
                  <a:alpha val="0"/>
                </a:srgbClr>
              </a:clrTo>
            </a:clrChange>
          </a:blip>
          <a:srcRect l="187" r="95211" b="36066"/>
          <a:stretch/>
        </p:blipFill>
        <p:spPr>
          <a:xfrm>
            <a:off x="6016752" y="278462"/>
            <a:ext cx="471139" cy="4000930"/>
          </a:xfrm>
          <a:prstGeom prst="rect">
            <a:avLst/>
          </a:prstGeom>
        </p:spPr>
      </p:pic>
      <p:pic>
        <p:nvPicPr>
          <p:cNvPr id="7" name="Content Placeholder 3">
            <a:extLst/>
          </p:cNvPr>
          <p:cNvPicPr>
            <a:picLocks noChangeAspect="1"/>
          </p:cNvPicPr>
          <p:nvPr/>
        </p:nvPicPr>
        <p:blipFill rotWithShape="1">
          <a:blip r:embed="rId4">
            <a:clrChange>
              <a:clrFrom>
                <a:srgbClr val="F0F0F0"/>
              </a:clrFrom>
              <a:clrTo>
                <a:srgbClr val="F0F0F0">
                  <a:alpha val="0"/>
                </a:srgbClr>
              </a:clrTo>
            </a:clrChange>
          </a:blip>
          <a:srcRect l="187" t="67538" r="95211"/>
          <a:stretch/>
        </p:blipFill>
        <p:spPr>
          <a:xfrm>
            <a:off x="6016752" y="4934285"/>
            <a:ext cx="471139" cy="2031490"/>
          </a:xfrm>
          <a:prstGeom prst="rect">
            <a:avLst/>
          </a:prstGeom>
        </p:spPr>
      </p:pic>
      <p:sp>
        <p:nvSpPr>
          <p:cNvPr id="8" name="Content Placeholder 2">
            <a:extLst/>
          </p:cNvPr>
          <p:cNvSpPr txBox="1">
            <a:spLocks/>
          </p:cNvSpPr>
          <p:nvPr/>
        </p:nvSpPr>
        <p:spPr>
          <a:xfrm>
            <a:off x="838200" y="1690688"/>
            <a:ext cx="4660392" cy="4562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Omnibus test (LME) for effects of:</a:t>
            </a:r>
          </a:p>
          <a:p>
            <a:pPr lvl="1"/>
            <a:r>
              <a:rPr lang="en-AU" dirty="0"/>
              <a:t>Number of channels *</a:t>
            </a:r>
          </a:p>
          <a:p>
            <a:pPr lvl="1"/>
            <a:r>
              <a:rPr lang="en-AU" dirty="0"/>
              <a:t>Lag *</a:t>
            </a:r>
          </a:p>
          <a:p>
            <a:pPr lvl="1"/>
            <a:r>
              <a:rPr lang="en-AU" dirty="0"/>
              <a:t>Condition *</a:t>
            </a:r>
          </a:p>
          <a:p>
            <a:endParaRPr lang="en-AU" dirty="0"/>
          </a:p>
          <a:p>
            <a:r>
              <a:rPr lang="en-AU" dirty="0"/>
              <a:t>Post-hoc signed ranks tests at each channel set with FDR correction (q=.05)</a:t>
            </a:r>
          </a:p>
        </p:txBody>
      </p:sp>
      <p:sp>
        <p:nvSpPr>
          <p:cNvPr id="9" name="Title 1">
            <a:extLst/>
          </p:cNvPr>
          <p:cNvSpPr>
            <a:spLocks noGrp="1"/>
          </p:cNvSpPr>
          <p:nvPr>
            <p:ph type="title"/>
          </p:nvPr>
        </p:nvSpPr>
        <p:spPr>
          <a:xfrm>
            <a:off x="838200" y="365125"/>
            <a:ext cx="3843528" cy="1325563"/>
          </a:xfrm>
        </p:spPr>
        <p:txBody>
          <a:bodyPr/>
          <a:lstStyle/>
          <a:p>
            <a:r>
              <a:rPr lang="en-AU" dirty="0"/>
              <a:t>Air - Isoflurane</a:t>
            </a:r>
          </a:p>
        </p:txBody>
      </p:sp>
    </p:spTree>
    <p:extLst>
      <p:ext uri="{BB962C8B-B14F-4D97-AF65-F5344CB8AC3E}">
        <p14:creationId xmlns:p14="http://schemas.microsoft.com/office/powerpoint/2010/main" val="1886806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normAutofit/>
          </a:bodyPr>
          <a:lstStyle/>
          <a:p>
            <a:r>
              <a:rPr lang="en-AU" b="1" dirty="0"/>
              <a:t>Good for IIT </a:t>
            </a:r>
            <a:r>
              <a:rPr lang="en-AU" dirty="0"/>
              <a:t>– reduced </a:t>
            </a:r>
            <a:r>
              <a:rPr lang="el-GR" dirty="0"/>
              <a:t>Φ</a:t>
            </a:r>
            <a:r>
              <a:rPr lang="en-AU" dirty="0"/>
              <a:t> under anaesthesia</a:t>
            </a:r>
          </a:p>
          <a:p>
            <a:pPr lvl="1"/>
            <a:r>
              <a:rPr lang="en-AU" dirty="0"/>
              <a:t>Consistent – anaesthetics affect the fly brain similarly to vertebrates</a:t>
            </a:r>
          </a:p>
          <a:p>
            <a:pPr lvl="1"/>
            <a:endParaRPr lang="en-AU" dirty="0"/>
          </a:p>
          <a:p>
            <a:r>
              <a:rPr lang="el-GR" dirty="0"/>
              <a:t>Φ</a:t>
            </a:r>
            <a:r>
              <a:rPr lang="en-AU" dirty="0"/>
              <a:t> attributes in the fly model:</a:t>
            </a:r>
          </a:p>
          <a:p>
            <a:pPr lvl="1"/>
            <a:r>
              <a:rPr lang="en-AU" dirty="0"/>
              <a:t>Shorter lag -&gt; greater </a:t>
            </a:r>
            <a:r>
              <a:rPr lang="el-GR" dirty="0"/>
              <a:t>Φ</a:t>
            </a:r>
            <a:endParaRPr lang="en-AU" dirty="0"/>
          </a:p>
          <a:p>
            <a:pPr lvl="1"/>
            <a:r>
              <a:rPr lang="en-AU" dirty="0"/>
              <a:t>Larger networks -&gt; greater </a:t>
            </a:r>
            <a:r>
              <a:rPr lang="el-GR" dirty="0"/>
              <a:t>Φ</a:t>
            </a:r>
            <a:endParaRPr lang="en-AU" dirty="0"/>
          </a:p>
          <a:p>
            <a:pPr lvl="1"/>
            <a:endParaRPr lang="en-AU" dirty="0"/>
          </a:p>
          <a:p>
            <a:r>
              <a:rPr lang="en-AU" b="1" dirty="0"/>
              <a:t>But</a:t>
            </a:r>
            <a:r>
              <a:rPr lang="en-AU" dirty="0"/>
              <a:t> – Conscious levels in flies?</a:t>
            </a:r>
          </a:p>
          <a:p>
            <a:pPr lvl="1"/>
            <a:r>
              <a:rPr lang="en-AU" dirty="0"/>
              <a:t>Shorter lags -&gt; greater </a:t>
            </a:r>
            <a:r>
              <a:rPr lang="el-GR" dirty="0"/>
              <a:t>Φ</a:t>
            </a:r>
            <a:r>
              <a:rPr lang="en-AU" dirty="0"/>
              <a:t>: possibly fly specific</a:t>
            </a:r>
          </a:p>
        </p:txBody>
      </p:sp>
    </p:spTree>
    <p:extLst>
      <p:ext uri="{BB962C8B-B14F-4D97-AF65-F5344CB8AC3E}">
        <p14:creationId xmlns:p14="http://schemas.microsoft.com/office/powerpoint/2010/main" val="53405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normAutofit/>
          </a:bodyPr>
          <a:lstStyle/>
          <a:p>
            <a:r>
              <a:rPr lang="en-AU" dirty="0"/>
              <a:t>Future assessment: isoflurane mechanism - reduction in just I or O?</a:t>
            </a:r>
          </a:p>
          <a:p>
            <a:endParaRPr lang="en-AU" dirty="0"/>
          </a:p>
          <a:p>
            <a:r>
              <a:rPr lang="en-AU" dirty="0"/>
              <a:t>Basic prediction regarding </a:t>
            </a:r>
            <a:r>
              <a:rPr lang="el-GR" dirty="0"/>
              <a:t>Φ</a:t>
            </a:r>
            <a:r>
              <a:rPr lang="en-AU" dirty="0"/>
              <a:t> is met in the fly model:</a:t>
            </a:r>
          </a:p>
          <a:p>
            <a:pPr lvl="1"/>
            <a:r>
              <a:rPr lang="en-AU" dirty="0"/>
              <a:t>Good starting ground to continue testing concepts of IIT (not covered here)</a:t>
            </a:r>
          </a:p>
          <a:p>
            <a:pPr lvl="2"/>
            <a:r>
              <a:rPr lang="en-AU" dirty="0"/>
              <a:t>The “location” of consciousness in flies</a:t>
            </a:r>
          </a:p>
          <a:p>
            <a:pPr lvl="2"/>
            <a:r>
              <a:rPr lang="en-AU" dirty="0"/>
              <a:t>Subjective “experience” of flies</a:t>
            </a:r>
          </a:p>
          <a:p>
            <a:pPr lvl="1"/>
            <a:r>
              <a:rPr lang="en-AU" dirty="0"/>
              <a:t>Calls for testing in vertebrates</a:t>
            </a:r>
          </a:p>
          <a:p>
            <a:endParaRPr lang="en-AU" dirty="0"/>
          </a:p>
          <a:p>
            <a:r>
              <a:rPr lang="en-AU" dirty="0"/>
              <a:t>Are flies conscious?</a:t>
            </a:r>
          </a:p>
        </p:txBody>
      </p:sp>
    </p:spTree>
    <p:extLst>
      <p:ext uri="{BB962C8B-B14F-4D97-AF65-F5344CB8AC3E}">
        <p14:creationId xmlns:p14="http://schemas.microsoft.com/office/powerpoint/2010/main" val="169582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53F2B-56C5-4057-B57F-BE56E43A10C0}"/>
              </a:ext>
            </a:extLst>
          </p:cNvPr>
          <p:cNvSpPr>
            <a:spLocks noGrp="1"/>
          </p:cNvSpPr>
          <p:nvPr>
            <p:ph type="ctrTitle"/>
          </p:nvPr>
        </p:nvSpPr>
        <p:spPr/>
        <p:txBody>
          <a:bodyPr/>
          <a:lstStyle/>
          <a:p>
            <a:r>
              <a:rPr lang="en-AU" dirty="0"/>
              <a:t>Thanks – Questions?</a:t>
            </a:r>
          </a:p>
        </p:txBody>
      </p:sp>
      <p:sp>
        <p:nvSpPr>
          <p:cNvPr id="5" name="Subtitle 4">
            <a:extLst>
              <a:ext uri="{FF2B5EF4-FFF2-40B4-BE49-F238E27FC236}">
                <a16:creationId xmlns:a16="http://schemas.microsoft.com/office/drawing/2014/main" id="{4DF8253F-2BF3-4707-82B0-80DA5156FDE5}"/>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734187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2439-BF98-498A-95C7-E3992A965A55}"/>
              </a:ext>
            </a:extLst>
          </p:cNvPr>
          <p:cNvSpPr>
            <a:spLocks noGrp="1"/>
          </p:cNvSpPr>
          <p:nvPr>
            <p:ph type="title"/>
          </p:nvPr>
        </p:nvSpPr>
        <p:spPr/>
        <p:txBody>
          <a:bodyPr/>
          <a:lstStyle/>
          <a:p>
            <a:r>
              <a:rPr lang="en-AU" dirty="0"/>
              <a:t>Past finding: reduced feedback under </a:t>
            </a:r>
            <a:r>
              <a:rPr lang="en-AU" dirty="0" err="1"/>
              <a:t>iso</a:t>
            </a:r>
            <a:endParaRPr lang="en-AU" dirty="0"/>
          </a:p>
        </p:txBody>
      </p:sp>
      <p:sp>
        <p:nvSpPr>
          <p:cNvPr id="7" name="Content Placeholder 2">
            <a:extLst>
              <a:ext uri="{FF2B5EF4-FFF2-40B4-BE49-F238E27FC236}">
                <a16:creationId xmlns:a16="http://schemas.microsoft.com/office/drawing/2014/main" id="{0DC4F2EE-6D9F-4754-8138-A0B17E0AE0BF}"/>
              </a:ext>
            </a:extLst>
          </p:cNvPr>
          <p:cNvSpPr>
            <a:spLocks noGrp="1"/>
          </p:cNvSpPr>
          <p:nvPr>
            <p:ph idx="1"/>
          </p:nvPr>
        </p:nvSpPr>
        <p:spPr>
          <a:xfrm>
            <a:off x="838200" y="1825624"/>
            <a:ext cx="10515600" cy="4562475"/>
          </a:xfrm>
        </p:spPr>
        <p:txBody>
          <a:bodyPr>
            <a:normAutofit/>
          </a:bodyPr>
          <a:lstStyle/>
          <a:p>
            <a:r>
              <a:rPr lang="en-AU" dirty="0"/>
              <a:t>Past finding on same dataset using Granger Causality:</a:t>
            </a:r>
          </a:p>
          <a:p>
            <a:pPr lvl="1"/>
            <a:r>
              <a:rPr lang="en-AU" dirty="0"/>
              <a:t>Feedback reduced under anaesthesia, for low frequencies</a:t>
            </a:r>
          </a:p>
          <a:p>
            <a:pPr lvl="1"/>
            <a:r>
              <a:rPr lang="en-AU" dirty="0"/>
              <a:t>Feedback: centre channel -&gt; periphery channel</a:t>
            </a:r>
          </a:p>
          <a:p>
            <a:r>
              <a:rPr lang="en-AU" dirty="0"/>
              <a:t>GC: one signal contains information about another</a:t>
            </a:r>
          </a:p>
        </p:txBody>
      </p:sp>
      <p:pic>
        <p:nvPicPr>
          <p:cNvPr id="8" name="Content Placeholder 6">
            <a:extLst>
              <a:ext uri="{FF2B5EF4-FFF2-40B4-BE49-F238E27FC236}">
                <a16:creationId xmlns:a16="http://schemas.microsoft.com/office/drawing/2014/main" id="{C54A4FEE-986E-4892-B090-F2AECB614F29}"/>
              </a:ext>
            </a:extLst>
          </p:cNvPr>
          <p:cNvPicPr>
            <a:picLocks noChangeAspect="1"/>
          </p:cNvPicPr>
          <p:nvPr/>
        </p:nvPicPr>
        <p:blipFill rotWithShape="1">
          <a:blip r:embed="rId3"/>
          <a:srcRect t="9986"/>
          <a:stretch/>
        </p:blipFill>
        <p:spPr>
          <a:xfrm>
            <a:off x="3993045" y="4300829"/>
            <a:ext cx="7479679" cy="2417163"/>
          </a:xfrm>
          <a:prstGeom prst="rect">
            <a:avLst/>
          </a:prstGeom>
        </p:spPr>
      </p:pic>
      <p:pic>
        <p:nvPicPr>
          <p:cNvPr id="9" name="Picture 8">
            <a:extLst>
              <a:ext uri="{FF2B5EF4-FFF2-40B4-BE49-F238E27FC236}">
                <a16:creationId xmlns:a16="http://schemas.microsoft.com/office/drawing/2014/main" id="{40CDC3FF-9A62-4B90-8D6F-283D07F56918}"/>
              </a:ext>
            </a:extLst>
          </p:cNvPr>
          <p:cNvPicPr>
            <a:picLocks noChangeAspect="1"/>
          </p:cNvPicPr>
          <p:nvPr/>
        </p:nvPicPr>
        <p:blipFill>
          <a:blip r:embed="rId4"/>
          <a:stretch>
            <a:fillRect/>
          </a:stretch>
        </p:blipFill>
        <p:spPr>
          <a:xfrm>
            <a:off x="1203183" y="4970367"/>
            <a:ext cx="2152316" cy="824233"/>
          </a:xfrm>
          <a:prstGeom prst="rect">
            <a:avLst/>
          </a:prstGeom>
        </p:spPr>
      </p:pic>
    </p:spTree>
    <p:extLst>
      <p:ext uri="{BB962C8B-B14F-4D97-AF65-F5344CB8AC3E}">
        <p14:creationId xmlns:p14="http://schemas.microsoft.com/office/powerpoint/2010/main" val="2836678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450F-87F9-4AE7-ACE9-6277BB9C5E33}"/>
              </a:ext>
            </a:extLst>
          </p:cNvPr>
          <p:cNvSpPr>
            <a:spLocks noGrp="1"/>
          </p:cNvSpPr>
          <p:nvPr>
            <p:ph type="title"/>
          </p:nvPr>
        </p:nvSpPr>
        <p:spPr/>
        <p:txBody>
          <a:bodyPr/>
          <a:lstStyle/>
          <a:p>
            <a:r>
              <a:rPr lang="en-AU" dirty="0"/>
              <a:t>Is feedback reduction captured in the MIP?</a:t>
            </a:r>
          </a:p>
        </p:txBody>
      </p:sp>
      <p:sp>
        <p:nvSpPr>
          <p:cNvPr id="3" name="Content Placeholder 2">
            <a:extLst>
              <a:ext uri="{FF2B5EF4-FFF2-40B4-BE49-F238E27FC236}">
                <a16:creationId xmlns:a16="http://schemas.microsoft.com/office/drawing/2014/main" id="{F11B2153-B766-45F3-BA1D-2EB273BF484A}"/>
              </a:ext>
            </a:extLst>
          </p:cNvPr>
          <p:cNvSpPr>
            <a:spLocks noGrp="1"/>
          </p:cNvSpPr>
          <p:nvPr>
            <p:ph idx="1"/>
          </p:nvPr>
        </p:nvSpPr>
        <p:spPr>
          <a:xfrm>
            <a:off x="838200" y="1825625"/>
            <a:ext cx="10515600" cy="4351338"/>
          </a:xfrm>
        </p:spPr>
        <p:txBody>
          <a:bodyPr/>
          <a:lstStyle/>
          <a:p>
            <a:r>
              <a:rPr lang="en-AU" dirty="0"/>
              <a:t>The minimum information partition (MIP) is the unidirectional split which results in the least difference in information</a:t>
            </a:r>
          </a:p>
          <a:p>
            <a:pPr lvl="1"/>
            <a:r>
              <a:rPr lang="en-AU" dirty="0"/>
              <a:t>No difference -&gt; integration not vital among the split parts</a:t>
            </a:r>
          </a:p>
          <a:p>
            <a:pPr lvl="1"/>
            <a:r>
              <a:rPr lang="en-AU" dirty="0"/>
              <a:t>MIP reduces the system as much as possible to independent parts</a:t>
            </a:r>
          </a:p>
          <a:p>
            <a:r>
              <a:rPr lang="en-AU" dirty="0"/>
              <a:t>If feedback loses importance, then cutting this connection should give a smaller difference</a:t>
            </a:r>
          </a:p>
          <a:p>
            <a:pPr lvl="1"/>
            <a:r>
              <a:rPr lang="en-AU" dirty="0"/>
              <a:t>So the centre -&gt; periphery cut might be more common under isoflurane</a:t>
            </a:r>
          </a:p>
          <a:p>
            <a:endParaRPr lang="en-AU" dirty="0"/>
          </a:p>
          <a:p>
            <a:r>
              <a:rPr lang="en-AU" dirty="0"/>
              <a:t>2 channel scenario:</a:t>
            </a:r>
          </a:p>
        </p:txBody>
      </p:sp>
      <p:sp>
        <p:nvSpPr>
          <p:cNvPr id="4" name="Oval 3">
            <a:extLst>
              <a:ext uri="{FF2B5EF4-FFF2-40B4-BE49-F238E27FC236}">
                <a16:creationId xmlns:a16="http://schemas.microsoft.com/office/drawing/2014/main" id="{34AC5AAD-60E4-4F81-ABEB-F1515BD8475E}"/>
              </a:ext>
            </a:extLst>
          </p:cNvPr>
          <p:cNvSpPr/>
          <p:nvPr/>
        </p:nvSpPr>
        <p:spPr>
          <a:xfrm>
            <a:off x="7602140" y="5397500"/>
            <a:ext cx="914400" cy="914400"/>
          </a:xfrm>
          <a:prstGeom prst="ellipse">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AU" sz="2000" b="1" dirty="0"/>
              <a:t>C</a:t>
            </a:r>
          </a:p>
        </p:txBody>
      </p:sp>
      <p:sp>
        <p:nvSpPr>
          <p:cNvPr id="5" name="Oval 4">
            <a:extLst>
              <a:ext uri="{FF2B5EF4-FFF2-40B4-BE49-F238E27FC236}">
                <a16:creationId xmlns:a16="http://schemas.microsoft.com/office/drawing/2014/main" id="{38DCADF2-9729-437A-B4A0-C54E152211A0}"/>
              </a:ext>
            </a:extLst>
          </p:cNvPr>
          <p:cNvSpPr/>
          <p:nvPr/>
        </p:nvSpPr>
        <p:spPr>
          <a:xfrm>
            <a:off x="4612481" y="5397500"/>
            <a:ext cx="914400" cy="914400"/>
          </a:xfrm>
          <a:prstGeom prst="ellipse">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AU" sz="2000" b="1" dirty="0"/>
              <a:t>P</a:t>
            </a:r>
          </a:p>
        </p:txBody>
      </p:sp>
      <p:cxnSp>
        <p:nvCxnSpPr>
          <p:cNvPr id="9" name="Connector: Curved 8">
            <a:extLst>
              <a:ext uri="{FF2B5EF4-FFF2-40B4-BE49-F238E27FC236}">
                <a16:creationId xmlns:a16="http://schemas.microsoft.com/office/drawing/2014/main" id="{B091B65F-FC67-4F9B-8040-393597C1E604}"/>
              </a:ext>
            </a:extLst>
          </p:cNvPr>
          <p:cNvCxnSpPr>
            <a:stCxn id="5" idx="7"/>
            <a:endCxn id="4" idx="1"/>
          </p:cNvCxnSpPr>
          <p:nvPr/>
        </p:nvCxnSpPr>
        <p:spPr>
          <a:xfrm rot="5400000" flipH="1" flipV="1">
            <a:off x="6564510" y="4359871"/>
            <a:ext cx="12700" cy="2343081"/>
          </a:xfrm>
          <a:prstGeom prst="curvedConnector3">
            <a:avLst>
              <a:gd name="adj1" fmla="val 2854417"/>
            </a:avLst>
          </a:prstGeom>
          <a:ln>
            <a:headEnd w="med" len="med"/>
            <a:tailEnd type="triangle" w="lg" len="lg"/>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86D2288D-1820-4F65-B5E4-233ECA931993}"/>
              </a:ext>
            </a:extLst>
          </p:cNvPr>
          <p:cNvCxnSpPr>
            <a:stCxn id="4" idx="3"/>
            <a:endCxn id="5" idx="5"/>
          </p:cNvCxnSpPr>
          <p:nvPr/>
        </p:nvCxnSpPr>
        <p:spPr>
          <a:xfrm rot="5400000">
            <a:off x="6564511" y="5006449"/>
            <a:ext cx="12700" cy="2343081"/>
          </a:xfrm>
          <a:prstGeom prst="curvedConnector3">
            <a:avLst>
              <a:gd name="adj1" fmla="val 2854417"/>
            </a:avLst>
          </a:prstGeom>
          <a:ln>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569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Consciousness</a:t>
            </a:r>
          </a:p>
        </p:txBody>
      </p:sp>
      <p:sp>
        <p:nvSpPr>
          <p:cNvPr id="3" name="Content Placeholder 2"/>
          <p:cNvSpPr>
            <a:spLocks noGrp="1"/>
          </p:cNvSpPr>
          <p:nvPr>
            <p:ph idx="1"/>
          </p:nvPr>
        </p:nvSpPr>
        <p:spPr/>
        <p:txBody>
          <a:bodyPr>
            <a:normAutofit lnSpcReduction="10000"/>
          </a:bodyPr>
          <a:lstStyle/>
          <a:p>
            <a:r>
              <a:rPr lang="en-AU" dirty="0"/>
              <a:t>Wakefulness</a:t>
            </a:r>
          </a:p>
          <a:p>
            <a:r>
              <a:rPr lang="en-AU" dirty="0"/>
              <a:t>Experience of the world</a:t>
            </a:r>
          </a:p>
          <a:p>
            <a:r>
              <a:rPr lang="en-AU" dirty="0"/>
              <a:t>Distinct from self-awareness…</a:t>
            </a:r>
          </a:p>
          <a:p>
            <a:r>
              <a:rPr lang="en-AU" dirty="0"/>
              <a:t>Conscious level</a:t>
            </a:r>
          </a:p>
          <a:p>
            <a:r>
              <a:rPr lang="en-AU" dirty="0"/>
              <a:t>But how does it arise?</a:t>
            </a:r>
          </a:p>
          <a:p>
            <a:pPr lvl="1"/>
            <a:r>
              <a:rPr lang="en-AU" dirty="0"/>
              <a:t>Search for neural correlates of level of consciousness</a:t>
            </a:r>
          </a:p>
          <a:p>
            <a:pPr lvl="1"/>
            <a:r>
              <a:rPr lang="en-AU" dirty="0"/>
              <a:t>Mechanism X</a:t>
            </a:r>
          </a:p>
          <a:p>
            <a:pPr lvl="1"/>
            <a:r>
              <a:rPr lang="en-AU" dirty="0"/>
              <a:t>Mechanism Y</a:t>
            </a:r>
          </a:p>
          <a:p>
            <a:pPr lvl="1"/>
            <a:r>
              <a:rPr lang="en-AU" dirty="0"/>
              <a:t>Interaction Z</a:t>
            </a:r>
          </a:p>
          <a:p>
            <a:pPr lvl="1"/>
            <a:r>
              <a:rPr lang="en-AU" dirty="0"/>
              <a:t>Explanatory gap</a:t>
            </a:r>
          </a:p>
        </p:txBody>
      </p:sp>
    </p:spTree>
    <p:extLst>
      <p:ext uri="{BB962C8B-B14F-4D97-AF65-F5344CB8AC3E}">
        <p14:creationId xmlns:p14="http://schemas.microsoft.com/office/powerpoint/2010/main" val="2498330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59DA-A16F-4216-9BD9-8DDD7A8E73D1}"/>
              </a:ext>
            </a:extLst>
          </p:cNvPr>
          <p:cNvSpPr>
            <a:spLocks noGrp="1"/>
          </p:cNvSpPr>
          <p:nvPr>
            <p:ph type="title"/>
          </p:nvPr>
        </p:nvSpPr>
        <p:spPr/>
        <p:txBody>
          <a:bodyPr/>
          <a:lstStyle/>
          <a:p>
            <a:r>
              <a:rPr lang="en-AU" dirty="0"/>
              <a:t>Portion of c-/-&gt;p cuts</a:t>
            </a:r>
          </a:p>
        </p:txBody>
      </p:sp>
      <p:sp>
        <p:nvSpPr>
          <p:cNvPr id="5" name="TextBox 4">
            <a:extLst>
              <a:ext uri="{FF2B5EF4-FFF2-40B4-BE49-F238E27FC236}">
                <a16:creationId xmlns:a16="http://schemas.microsoft.com/office/drawing/2014/main" id="{A20E7838-720B-4C7A-A2B6-A223039B4D96}"/>
              </a:ext>
            </a:extLst>
          </p:cNvPr>
          <p:cNvSpPr txBox="1"/>
          <p:nvPr/>
        </p:nvSpPr>
        <p:spPr>
          <a:xfrm>
            <a:off x="11017250" y="5853797"/>
            <a:ext cx="927100" cy="646331"/>
          </a:xfrm>
          <a:prstGeom prst="rect">
            <a:avLst/>
          </a:prstGeom>
          <a:noFill/>
        </p:spPr>
        <p:txBody>
          <a:bodyPr wrap="square" rtlCol="0">
            <a:spAutoFit/>
          </a:bodyPr>
          <a:lstStyle/>
          <a:p>
            <a:r>
              <a:rPr lang="en-AU" dirty="0">
                <a:solidFill>
                  <a:srgbClr val="0070C0"/>
                </a:solidFill>
              </a:rPr>
              <a:t>B: air</a:t>
            </a:r>
          </a:p>
          <a:p>
            <a:r>
              <a:rPr lang="en-AU" dirty="0">
                <a:solidFill>
                  <a:srgbClr val="FF0000"/>
                </a:solidFill>
              </a:rPr>
              <a:t>R: </a:t>
            </a:r>
            <a:r>
              <a:rPr lang="en-AU" dirty="0" err="1">
                <a:solidFill>
                  <a:srgbClr val="FF0000"/>
                </a:solidFill>
              </a:rPr>
              <a:t>iso</a:t>
            </a:r>
            <a:endParaRPr lang="en-AU" dirty="0">
              <a:solidFill>
                <a:srgbClr val="FF0000"/>
              </a:solidFill>
            </a:endParaRPr>
          </a:p>
        </p:txBody>
      </p:sp>
      <p:sp>
        <p:nvSpPr>
          <p:cNvPr id="6" name="Content Placeholder 2">
            <a:extLst>
              <a:ext uri="{FF2B5EF4-FFF2-40B4-BE49-F238E27FC236}">
                <a16:creationId xmlns:a16="http://schemas.microsoft.com/office/drawing/2014/main" id="{23C05C7D-F253-4B18-8556-8D81CD5579A0}"/>
              </a:ext>
            </a:extLst>
          </p:cNvPr>
          <p:cNvSpPr txBox="1">
            <a:spLocks/>
          </p:cNvSpPr>
          <p:nvPr/>
        </p:nvSpPr>
        <p:spPr>
          <a:xfrm>
            <a:off x="838200" y="1825625"/>
            <a:ext cx="3810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2 channels = 4 states</a:t>
            </a:r>
          </a:p>
          <a:p>
            <a:endParaRPr lang="en-AU" dirty="0"/>
          </a:p>
          <a:p>
            <a:r>
              <a:rPr lang="en-AU" dirty="0"/>
              <a:t>Portion of samples within a trial with a feedback cut as the MIP</a:t>
            </a:r>
          </a:p>
        </p:txBody>
      </p:sp>
      <p:pic>
        <p:nvPicPr>
          <p:cNvPr id="3" name="Picture 2">
            <a:extLst>
              <a:ext uri="{FF2B5EF4-FFF2-40B4-BE49-F238E27FC236}">
                <a16:creationId xmlns:a16="http://schemas.microsoft.com/office/drawing/2014/main" id="{AB00FA50-857F-44C1-ADFC-65F92C7D8515}"/>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5642388" y="1690688"/>
            <a:ext cx="5387562" cy="4315728"/>
          </a:xfrm>
          <a:prstGeom prst="rect">
            <a:avLst/>
          </a:prstGeom>
        </p:spPr>
      </p:pic>
    </p:spTree>
    <p:extLst>
      <p:ext uri="{BB962C8B-B14F-4D97-AF65-F5344CB8AC3E}">
        <p14:creationId xmlns:p14="http://schemas.microsoft.com/office/powerpoint/2010/main" val="1165805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196DCE-3187-41BA-9BF9-E276D5E2F9AE}"/>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0" y="88900"/>
            <a:ext cx="12192000" cy="6582464"/>
          </a:xfrm>
          <a:prstGeom prst="rect">
            <a:avLst/>
          </a:prstGeom>
        </p:spPr>
      </p:pic>
    </p:spTree>
    <p:extLst>
      <p:ext uri="{BB962C8B-B14F-4D97-AF65-F5344CB8AC3E}">
        <p14:creationId xmlns:p14="http://schemas.microsoft.com/office/powerpoint/2010/main" val="4074138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1C91-A154-45D5-86B5-D47C3E303AF1}"/>
              </a:ext>
            </a:extLst>
          </p:cNvPr>
          <p:cNvSpPr>
            <a:spLocks noGrp="1"/>
          </p:cNvSpPr>
          <p:nvPr>
            <p:ph type="ctrTitle"/>
          </p:nvPr>
        </p:nvSpPr>
        <p:spPr/>
        <p:txBody>
          <a:bodyPr/>
          <a:lstStyle/>
          <a:p>
            <a:r>
              <a:rPr lang="el-GR" dirty="0"/>
              <a:t>Φ</a:t>
            </a:r>
            <a:r>
              <a:rPr lang="en-AU" dirty="0"/>
              <a:t> vs </a:t>
            </a:r>
            <a:r>
              <a:rPr lang="el-GR" dirty="0"/>
              <a:t>Φ</a:t>
            </a:r>
            <a:r>
              <a:rPr lang="en-AU" dirty="0"/>
              <a:t>*</a:t>
            </a:r>
          </a:p>
        </p:txBody>
      </p:sp>
      <p:sp>
        <p:nvSpPr>
          <p:cNvPr id="3" name="Subtitle 2">
            <a:extLst>
              <a:ext uri="{FF2B5EF4-FFF2-40B4-BE49-F238E27FC236}">
                <a16:creationId xmlns:a16="http://schemas.microsoft.com/office/drawing/2014/main" id="{12169C1A-5640-4D78-A04A-1C280A526AA0}"/>
              </a:ext>
            </a:extLst>
          </p:cNvPr>
          <p:cNvSpPr>
            <a:spLocks noGrp="1"/>
          </p:cNvSpPr>
          <p:nvPr>
            <p:ph type="subTitle" idx="1"/>
          </p:nvPr>
        </p:nvSpPr>
        <p:spPr/>
        <p:txBody>
          <a:bodyPr/>
          <a:lstStyle/>
          <a:p>
            <a:r>
              <a:rPr lang="en-AU" dirty="0"/>
              <a:t>Investigation 2</a:t>
            </a:r>
          </a:p>
        </p:txBody>
      </p:sp>
    </p:spTree>
    <p:extLst>
      <p:ext uri="{BB962C8B-B14F-4D97-AF65-F5344CB8AC3E}">
        <p14:creationId xmlns:p14="http://schemas.microsoft.com/office/powerpoint/2010/main" val="3172536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2838-6E7B-4C25-8BE4-FD42D55A38BF}"/>
              </a:ext>
            </a:extLst>
          </p:cNvPr>
          <p:cNvSpPr>
            <a:spLocks noGrp="1"/>
          </p:cNvSpPr>
          <p:nvPr>
            <p:ph type="title"/>
          </p:nvPr>
        </p:nvSpPr>
        <p:spPr/>
        <p:txBody>
          <a:bodyPr/>
          <a:lstStyle/>
          <a:p>
            <a:r>
              <a:rPr lang="en-AU" dirty="0"/>
              <a:t>Investigation 2: </a:t>
            </a:r>
            <a:r>
              <a:rPr lang="el-GR" dirty="0"/>
              <a:t>Φ</a:t>
            </a:r>
            <a:r>
              <a:rPr lang="en-AU" dirty="0"/>
              <a:t>* vs </a:t>
            </a:r>
            <a:r>
              <a:rPr lang="el-GR" dirty="0"/>
              <a:t>Φ</a:t>
            </a:r>
            <a:endParaRPr lang="en-AU" baseline="30000" dirty="0"/>
          </a:p>
        </p:txBody>
      </p:sp>
      <p:sp>
        <p:nvSpPr>
          <p:cNvPr id="3" name="Content Placeholder 2">
            <a:extLst>
              <a:ext uri="{FF2B5EF4-FFF2-40B4-BE49-F238E27FC236}">
                <a16:creationId xmlns:a16="http://schemas.microsoft.com/office/drawing/2014/main" id="{7FB7E381-D1E4-4E29-A128-D80FDBA832A1}"/>
              </a:ext>
            </a:extLst>
          </p:cNvPr>
          <p:cNvSpPr>
            <a:spLocks noGrp="1"/>
          </p:cNvSpPr>
          <p:nvPr>
            <p:ph idx="1"/>
          </p:nvPr>
        </p:nvSpPr>
        <p:spPr/>
        <p:txBody>
          <a:bodyPr>
            <a:normAutofit/>
          </a:bodyPr>
          <a:lstStyle/>
          <a:p>
            <a:r>
              <a:rPr lang="el-GR" dirty="0"/>
              <a:t>Φ</a:t>
            </a:r>
            <a:r>
              <a:rPr lang="en-AU" dirty="0"/>
              <a:t> computation is resource intensive</a:t>
            </a:r>
          </a:p>
          <a:p>
            <a:r>
              <a:rPr lang="el-GR" dirty="0"/>
              <a:t>Φ</a:t>
            </a:r>
            <a:r>
              <a:rPr lang="en-AU" dirty="0"/>
              <a:t>* can be analytically computed using the Gaussian approximation (this means faster computation)</a:t>
            </a:r>
          </a:p>
          <a:p>
            <a:endParaRPr lang="en-AU" dirty="0"/>
          </a:p>
          <a:p>
            <a:r>
              <a:rPr lang="el-GR" dirty="0"/>
              <a:t>Φ</a:t>
            </a:r>
            <a:r>
              <a:rPr lang="en-AU" dirty="0"/>
              <a:t>* based on IIT 2.0</a:t>
            </a:r>
          </a:p>
          <a:p>
            <a:r>
              <a:rPr lang="en-AU" dirty="0"/>
              <a:t>Slight differences between IIT 2.0 and IIT 3.0</a:t>
            </a:r>
          </a:p>
          <a:p>
            <a:pPr lvl="1"/>
            <a:r>
              <a:rPr lang="en-AU" dirty="0"/>
              <a:t>IIT 2.0 assesses how a state constrains a system’s past; IIT 3.0 assesses also how it constrains the future (more complex)</a:t>
            </a:r>
          </a:p>
          <a:p>
            <a:pPr lvl="1"/>
            <a:r>
              <a:rPr lang="el-GR" dirty="0"/>
              <a:t>Φ</a:t>
            </a:r>
            <a:r>
              <a:rPr lang="en-AU" dirty="0"/>
              <a:t>*: symmetry between past-present and present-future</a:t>
            </a:r>
          </a:p>
          <a:p>
            <a:pPr lvl="1"/>
            <a:endParaRPr lang="en-AU" dirty="0"/>
          </a:p>
        </p:txBody>
      </p:sp>
    </p:spTree>
    <p:extLst>
      <p:ext uri="{BB962C8B-B14F-4D97-AF65-F5344CB8AC3E}">
        <p14:creationId xmlns:p14="http://schemas.microsoft.com/office/powerpoint/2010/main" val="3473166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F2A2-98C7-4842-822A-42A40D57767E}"/>
              </a:ext>
            </a:extLst>
          </p:cNvPr>
          <p:cNvSpPr>
            <a:spLocks noGrp="1"/>
          </p:cNvSpPr>
          <p:nvPr>
            <p:ph type="title"/>
          </p:nvPr>
        </p:nvSpPr>
        <p:spPr/>
        <p:txBody>
          <a:bodyPr/>
          <a:lstStyle/>
          <a:p>
            <a:r>
              <a:rPr lang="el-GR" dirty="0"/>
              <a:t>Φ</a:t>
            </a:r>
            <a:r>
              <a:rPr lang="en-AU" dirty="0"/>
              <a:t>* Calculation</a:t>
            </a:r>
          </a:p>
        </p:txBody>
      </p:sp>
      <p:pic>
        <p:nvPicPr>
          <p:cNvPr id="7" name="Content Placeholder 6">
            <a:extLst>
              <a:ext uri="{FF2B5EF4-FFF2-40B4-BE49-F238E27FC236}">
                <a16:creationId xmlns:a16="http://schemas.microsoft.com/office/drawing/2014/main" id="{7A75864C-4D58-4615-9BF6-390970A90AE3}"/>
              </a:ext>
            </a:extLst>
          </p:cNvPr>
          <p:cNvPicPr>
            <a:picLocks noGrp="1" noChangeAspect="1"/>
          </p:cNvPicPr>
          <p:nvPr>
            <p:ph idx="1"/>
          </p:nvPr>
        </p:nvPicPr>
        <p:blipFill rotWithShape="1">
          <a:blip r:embed="rId3">
            <a:clrChange>
              <a:clrFrom>
                <a:srgbClr val="F0F0F0"/>
              </a:clrFrom>
              <a:clrTo>
                <a:srgbClr val="F0F0F0">
                  <a:alpha val="0"/>
                </a:srgbClr>
              </a:clrTo>
            </a:clrChange>
          </a:blip>
          <a:srcRect b="52810"/>
          <a:stretch/>
        </p:blipFill>
        <p:spPr>
          <a:xfrm>
            <a:off x="656252" y="1222895"/>
            <a:ext cx="7394324" cy="2297113"/>
          </a:xfrm>
          <a:prstGeom prst="rect">
            <a:avLst/>
          </a:prstGeom>
        </p:spPr>
      </p:pic>
      <p:pic>
        <p:nvPicPr>
          <p:cNvPr id="9" name="Content Placeholder 6">
            <a:extLst>
              <a:ext uri="{FF2B5EF4-FFF2-40B4-BE49-F238E27FC236}">
                <a16:creationId xmlns:a16="http://schemas.microsoft.com/office/drawing/2014/main" id="{425E1D21-AC51-4C4B-8EC7-E11D7A2F384C}"/>
              </a:ext>
            </a:extLst>
          </p:cNvPr>
          <p:cNvPicPr>
            <a:picLocks noChangeAspect="1"/>
          </p:cNvPicPr>
          <p:nvPr/>
        </p:nvPicPr>
        <p:blipFill rotWithShape="1">
          <a:blip r:embed="rId3">
            <a:clrChange>
              <a:clrFrom>
                <a:srgbClr val="F0F0F0"/>
              </a:clrFrom>
              <a:clrTo>
                <a:srgbClr val="F0F0F0">
                  <a:alpha val="0"/>
                </a:srgbClr>
              </a:clrTo>
            </a:clrChange>
          </a:blip>
          <a:srcRect t="51196"/>
          <a:stretch/>
        </p:blipFill>
        <p:spPr>
          <a:xfrm>
            <a:off x="506776" y="4377778"/>
            <a:ext cx="7394324" cy="2375665"/>
          </a:xfrm>
          <a:prstGeom prst="rect">
            <a:avLst/>
          </a:prstGeom>
        </p:spPr>
      </p:pic>
      <p:sp>
        <p:nvSpPr>
          <p:cNvPr id="10" name="Arrow: Down 9">
            <a:extLst>
              <a:ext uri="{FF2B5EF4-FFF2-40B4-BE49-F238E27FC236}">
                <a16:creationId xmlns:a16="http://schemas.microsoft.com/office/drawing/2014/main" id="{08A278F1-F121-4933-9E07-E87F672CED2E}"/>
              </a:ext>
            </a:extLst>
          </p:cNvPr>
          <p:cNvSpPr/>
          <p:nvPr/>
        </p:nvSpPr>
        <p:spPr>
          <a:xfrm>
            <a:off x="4203938" y="3520008"/>
            <a:ext cx="303338" cy="58209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Down 10">
            <a:extLst>
              <a:ext uri="{FF2B5EF4-FFF2-40B4-BE49-F238E27FC236}">
                <a16:creationId xmlns:a16="http://schemas.microsoft.com/office/drawing/2014/main" id="{84187C0E-E7A0-4346-BD3E-B1228027504B}"/>
              </a:ext>
            </a:extLst>
          </p:cNvPr>
          <p:cNvSpPr/>
          <p:nvPr/>
        </p:nvSpPr>
        <p:spPr>
          <a:xfrm rot="14614157">
            <a:off x="8290304" y="4288597"/>
            <a:ext cx="303338" cy="58209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itle 1">
            <a:extLst>
              <a:ext uri="{FF2B5EF4-FFF2-40B4-BE49-F238E27FC236}">
                <a16:creationId xmlns:a16="http://schemas.microsoft.com/office/drawing/2014/main" id="{0732A3BA-4E68-475A-9533-02CF249D20A7}"/>
              </a:ext>
            </a:extLst>
          </p:cNvPr>
          <p:cNvSpPr txBox="1">
            <a:spLocks/>
          </p:cNvSpPr>
          <p:nvPr/>
        </p:nvSpPr>
        <p:spPr>
          <a:xfrm>
            <a:off x="9340144" y="3317582"/>
            <a:ext cx="95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dirty="0"/>
              <a:t>Φ</a:t>
            </a:r>
            <a:r>
              <a:rPr lang="en-AU" dirty="0"/>
              <a:t>*</a:t>
            </a:r>
          </a:p>
        </p:txBody>
      </p:sp>
      <p:sp>
        <p:nvSpPr>
          <p:cNvPr id="8" name="TextBox 7">
            <a:extLst>
              <a:ext uri="{FF2B5EF4-FFF2-40B4-BE49-F238E27FC236}">
                <a16:creationId xmlns:a16="http://schemas.microsoft.com/office/drawing/2014/main" id="{237A0EDD-588E-422D-A9C5-0EF63D3334D7}"/>
              </a:ext>
            </a:extLst>
          </p:cNvPr>
          <p:cNvSpPr txBox="1"/>
          <p:nvPr/>
        </p:nvSpPr>
        <p:spPr>
          <a:xfrm>
            <a:off x="8223236" y="4831577"/>
            <a:ext cx="2727529" cy="646331"/>
          </a:xfrm>
          <a:prstGeom prst="rect">
            <a:avLst/>
          </a:prstGeom>
          <a:noFill/>
        </p:spPr>
        <p:txBody>
          <a:bodyPr wrap="square" rtlCol="0">
            <a:spAutoFit/>
          </a:bodyPr>
          <a:lstStyle/>
          <a:p>
            <a:r>
              <a:rPr lang="en-AU" dirty="0"/>
              <a:t>via phi_toolbox_Feb2014 (</a:t>
            </a:r>
            <a:r>
              <a:rPr lang="en-AU" dirty="0" err="1"/>
              <a:t>Haun</a:t>
            </a:r>
            <a:r>
              <a:rPr lang="en-AU" dirty="0"/>
              <a:t> et al., 2016)</a:t>
            </a:r>
          </a:p>
        </p:txBody>
      </p:sp>
    </p:spTree>
    <p:extLst>
      <p:ext uri="{BB962C8B-B14F-4D97-AF65-F5344CB8AC3E}">
        <p14:creationId xmlns:p14="http://schemas.microsoft.com/office/powerpoint/2010/main" val="490789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08F4EE7-82E4-42BC-9D41-C295570A290D}"/>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0" y="287381"/>
            <a:ext cx="12192000" cy="6421682"/>
          </a:xfrm>
          <a:prstGeom prst="rect">
            <a:avLst/>
          </a:prstGeom>
        </p:spPr>
      </p:pic>
    </p:spTree>
    <p:extLst>
      <p:ext uri="{BB962C8B-B14F-4D97-AF65-F5344CB8AC3E}">
        <p14:creationId xmlns:p14="http://schemas.microsoft.com/office/powerpoint/2010/main" val="784965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731A-7E20-47C9-94B1-05D51B1E68DA}"/>
              </a:ext>
            </a:extLst>
          </p:cNvPr>
          <p:cNvSpPr>
            <a:spLocks noGrp="1"/>
          </p:cNvSpPr>
          <p:nvPr>
            <p:ph type="title"/>
          </p:nvPr>
        </p:nvSpPr>
        <p:spPr/>
        <p:txBody>
          <a:bodyPr/>
          <a:lstStyle/>
          <a:p>
            <a:r>
              <a:rPr lang="en-AU" dirty="0"/>
              <a:t>Comparing </a:t>
            </a:r>
            <a:r>
              <a:rPr lang="el-GR" dirty="0"/>
              <a:t>Φ</a:t>
            </a:r>
            <a:r>
              <a:rPr lang="en-AU" dirty="0"/>
              <a:t>* to </a:t>
            </a:r>
            <a:r>
              <a:rPr lang="el-GR" dirty="0"/>
              <a:t>Φ</a:t>
            </a:r>
            <a:endParaRPr lang="en-AU" baseline="30000" dirty="0"/>
          </a:p>
        </p:txBody>
      </p:sp>
      <p:sp>
        <p:nvSpPr>
          <p:cNvPr id="3" name="Content Placeholder 2">
            <a:extLst>
              <a:ext uri="{FF2B5EF4-FFF2-40B4-BE49-F238E27FC236}">
                <a16:creationId xmlns:a16="http://schemas.microsoft.com/office/drawing/2014/main" id="{85D6F2EA-C985-4514-8872-CF5B090B3E8D}"/>
              </a:ext>
            </a:extLst>
          </p:cNvPr>
          <p:cNvSpPr>
            <a:spLocks noGrp="1"/>
          </p:cNvSpPr>
          <p:nvPr>
            <p:ph idx="1"/>
          </p:nvPr>
        </p:nvSpPr>
        <p:spPr/>
        <p:txBody>
          <a:bodyPr/>
          <a:lstStyle/>
          <a:p>
            <a:r>
              <a:rPr lang="en-AU" dirty="0"/>
              <a:t>Do they increase/decrease together?</a:t>
            </a:r>
          </a:p>
          <a:p>
            <a:pPr marL="457200" lvl="1" indent="0">
              <a:buNone/>
            </a:pPr>
            <a:endParaRPr lang="en-AU" dirty="0"/>
          </a:p>
          <a:p>
            <a:pPr marL="457200" lvl="1" indent="0">
              <a:buNone/>
            </a:pPr>
            <a:endParaRPr lang="en-AU" dirty="0"/>
          </a:p>
          <a:p>
            <a:r>
              <a:rPr lang="en-AU" dirty="0"/>
              <a:t>Do they give equivalent MIPs?</a:t>
            </a:r>
          </a:p>
        </p:txBody>
      </p:sp>
    </p:spTree>
    <p:extLst>
      <p:ext uri="{BB962C8B-B14F-4D97-AF65-F5344CB8AC3E}">
        <p14:creationId xmlns:p14="http://schemas.microsoft.com/office/powerpoint/2010/main" val="2758665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731A-7E20-47C9-94B1-05D51B1E68DA}"/>
              </a:ext>
            </a:extLst>
          </p:cNvPr>
          <p:cNvSpPr>
            <a:spLocks noGrp="1"/>
          </p:cNvSpPr>
          <p:nvPr>
            <p:ph type="title"/>
          </p:nvPr>
        </p:nvSpPr>
        <p:spPr>
          <a:xfrm>
            <a:off x="419100" y="454025"/>
            <a:ext cx="2933700" cy="6194564"/>
          </a:xfrm>
        </p:spPr>
        <p:txBody>
          <a:bodyPr>
            <a:normAutofit/>
          </a:bodyPr>
          <a:lstStyle/>
          <a:p>
            <a:r>
              <a:rPr lang="el-GR" dirty="0"/>
              <a:t>Φ</a:t>
            </a:r>
            <a:r>
              <a:rPr lang="en-AU" dirty="0"/>
              <a:t>-</a:t>
            </a:r>
            <a:r>
              <a:rPr lang="el-GR" dirty="0"/>
              <a:t>Φ</a:t>
            </a:r>
            <a:r>
              <a:rPr lang="en-AU" dirty="0"/>
              <a:t>* correlations for 1 fly</a:t>
            </a:r>
          </a:p>
        </p:txBody>
      </p:sp>
      <p:sp>
        <p:nvSpPr>
          <p:cNvPr id="8" name="TextBox 7">
            <a:extLst>
              <a:ext uri="{FF2B5EF4-FFF2-40B4-BE49-F238E27FC236}">
                <a16:creationId xmlns:a16="http://schemas.microsoft.com/office/drawing/2014/main" id="{FF117F53-1D91-4C96-93EF-2E61EA553199}"/>
              </a:ext>
            </a:extLst>
          </p:cNvPr>
          <p:cNvSpPr txBox="1"/>
          <p:nvPr/>
        </p:nvSpPr>
        <p:spPr>
          <a:xfrm>
            <a:off x="419100" y="5913358"/>
            <a:ext cx="1016000" cy="646331"/>
          </a:xfrm>
          <a:prstGeom prst="rect">
            <a:avLst/>
          </a:prstGeom>
          <a:noFill/>
        </p:spPr>
        <p:txBody>
          <a:bodyPr wrap="square" rtlCol="0">
            <a:spAutoFit/>
          </a:bodyPr>
          <a:lstStyle/>
          <a:p>
            <a:r>
              <a:rPr lang="en-AU" dirty="0">
                <a:solidFill>
                  <a:schemeClr val="accent1">
                    <a:lumMod val="75000"/>
                  </a:schemeClr>
                </a:solidFill>
              </a:rPr>
              <a:t>o: air</a:t>
            </a:r>
          </a:p>
          <a:p>
            <a:r>
              <a:rPr lang="en-AU" dirty="0">
                <a:solidFill>
                  <a:schemeClr val="accent2">
                    <a:lumMod val="75000"/>
                  </a:schemeClr>
                </a:solidFill>
              </a:rPr>
              <a:t>x: </a:t>
            </a:r>
            <a:r>
              <a:rPr lang="en-AU" dirty="0" err="1">
                <a:solidFill>
                  <a:schemeClr val="accent2">
                    <a:lumMod val="75000"/>
                  </a:schemeClr>
                </a:solidFill>
              </a:rPr>
              <a:t>iso</a:t>
            </a:r>
            <a:endParaRPr lang="en-AU" dirty="0">
              <a:solidFill>
                <a:schemeClr val="accent2">
                  <a:lumMod val="75000"/>
                </a:schemeClr>
              </a:solidFill>
            </a:endParaRPr>
          </a:p>
        </p:txBody>
      </p:sp>
      <p:pic>
        <p:nvPicPr>
          <p:cNvPr id="5" name="Content Placeholder 4">
            <a:extLst>
              <a:ext uri="{FF2B5EF4-FFF2-40B4-BE49-F238E27FC236}">
                <a16:creationId xmlns:a16="http://schemas.microsoft.com/office/drawing/2014/main" id="{29E834DC-AAA6-44BD-A4E3-170012716ABC}"/>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3873500" y="0"/>
            <a:ext cx="7988300" cy="6924507"/>
          </a:xfrm>
          <a:prstGeom prst="rect">
            <a:avLst/>
          </a:prstGeom>
        </p:spPr>
      </p:pic>
    </p:spTree>
    <p:extLst>
      <p:ext uri="{BB962C8B-B14F-4D97-AF65-F5344CB8AC3E}">
        <p14:creationId xmlns:p14="http://schemas.microsoft.com/office/powerpoint/2010/main" val="1911231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1888-B309-4B81-89ED-D473D8E036B8}"/>
              </a:ext>
            </a:extLst>
          </p:cNvPr>
          <p:cNvSpPr>
            <a:spLocks noGrp="1"/>
          </p:cNvSpPr>
          <p:nvPr>
            <p:ph type="title"/>
          </p:nvPr>
        </p:nvSpPr>
        <p:spPr>
          <a:xfrm>
            <a:off x="88900" y="2605340"/>
            <a:ext cx="2755900" cy="1336675"/>
          </a:xfrm>
        </p:spPr>
        <p:txBody>
          <a:bodyPr>
            <a:normAutofit fontScale="90000"/>
          </a:bodyPr>
          <a:lstStyle/>
          <a:p>
            <a:r>
              <a:rPr lang="en-AU" dirty="0"/>
              <a:t>Correlations</a:t>
            </a:r>
            <a:br>
              <a:rPr lang="en-AU" dirty="0"/>
            </a:br>
            <a:r>
              <a:rPr lang="en-AU" dirty="0"/>
              <a:t>for each channel set</a:t>
            </a:r>
          </a:p>
        </p:txBody>
      </p:sp>
      <p:pic>
        <p:nvPicPr>
          <p:cNvPr id="9" name="Content Placeholder 8">
            <a:extLst>
              <a:ext uri="{FF2B5EF4-FFF2-40B4-BE49-F238E27FC236}">
                <a16:creationId xmlns:a16="http://schemas.microsoft.com/office/drawing/2014/main" id="{37AC60DD-25A6-457F-B34C-B17CB8925CD3}"/>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2844800" y="24046"/>
            <a:ext cx="9029700" cy="6833954"/>
          </a:xfrm>
          <a:prstGeom prst="rect">
            <a:avLst/>
          </a:prstGeom>
        </p:spPr>
      </p:pic>
    </p:spTree>
    <p:extLst>
      <p:ext uri="{BB962C8B-B14F-4D97-AF65-F5344CB8AC3E}">
        <p14:creationId xmlns:p14="http://schemas.microsoft.com/office/powerpoint/2010/main" val="1491947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731A-7E20-47C9-94B1-05D51B1E68DA}"/>
              </a:ext>
            </a:extLst>
          </p:cNvPr>
          <p:cNvSpPr>
            <a:spLocks noGrp="1"/>
          </p:cNvSpPr>
          <p:nvPr>
            <p:ph type="title"/>
          </p:nvPr>
        </p:nvSpPr>
        <p:spPr/>
        <p:txBody>
          <a:bodyPr/>
          <a:lstStyle/>
          <a:p>
            <a:r>
              <a:rPr lang="en-AU" dirty="0"/>
              <a:t>Correlations for each fly</a:t>
            </a:r>
          </a:p>
        </p:txBody>
      </p:sp>
      <p:pic>
        <p:nvPicPr>
          <p:cNvPr id="4" name="Content Placeholder 3">
            <a:extLst>
              <a:ext uri="{FF2B5EF4-FFF2-40B4-BE49-F238E27FC236}">
                <a16:creationId xmlns:a16="http://schemas.microsoft.com/office/drawing/2014/main" id="{F45A10BF-9B79-437E-AF3A-EBFDBB3EF11B}"/>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0" y="1978718"/>
            <a:ext cx="12192000" cy="3806552"/>
          </a:xfrm>
          <a:prstGeom prst="rect">
            <a:avLst/>
          </a:prstGeom>
        </p:spPr>
      </p:pic>
      <p:sp>
        <p:nvSpPr>
          <p:cNvPr id="5" name="TextBox 4">
            <a:extLst>
              <a:ext uri="{FF2B5EF4-FFF2-40B4-BE49-F238E27FC236}">
                <a16:creationId xmlns:a16="http://schemas.microsoft.com/office/drawing/2014/main" id="{F2945CB6-F9E2-40C1-B3C0-AC7649102449}"/>
              </a:ext>
            </a:extLst>
          </p:cNvPr>
          <p:cNvSpPr txBox="1"/>
          <p:nvPr/>
        </p:nvSpPr>
        <p:spPr>
          <a:xfrm>
            <a:off x="533400" y="6350000"/>
            <a:ext cx="6883400" cy="369332"/>
          </a:xfrm>
          <a:prstGeom prst="rect">
            <a:avLst/>
          </a:prstGeom>
          <a:noFill/>
        </p:spPr>
        <p:txBody>
          <a:bodyPr wrap="square" rtlCol="0">
            <a:spAutoFit/>
          </a:bodyPr>
          <a:lstStyle/>
          <a:p>
            <a:r>
              <a:rPr lang="en-AU" dirty="0">
                <a:solidFill>
                  <a:srgbClr val="FF0000"/>
                </a:solidFill>
              </a:rPr>
              <a:t>R: tau=4ms</a:t>
            </a:r>
            <a:r>
              <a:rPr lang="en-AU" dirty="0"/>
              <a:t>	</a:t>
            </a:r>
            <a:r>
              <a:rPr lang="en-AU" dirty="0">
                <a:solidFill>
                  <a:srgbClr val="00B050"/>
                </a:solidFill>
              </a:rPr>
              <a:t>G: tau=8ms</a:t>
            </a:r>
            <a:r>
              <a:rPr lang="en-AU" dirty="0"/>
              <a:t>	</a:t>
            </a:r>
            <a:r>
              <a:rPr lang="en-AU" dirty="0">
                <a:solidFill>
                  <a:srgbClr val="0070C0"/>
                </a:solidFill>
              </a:rPr>
              <a:t>B: tau=16ms</a:t>
            </a:r>
          </a:p>
        </p:txBody>
      </p:sp>
    </p:spTree>
    <p:extLst>
      <p:ext uri="{BB962C8B-B14F-4D97-AF65-F5344CB8AC3E}">
        <p14:creationId xmlns:p14="http://schemas.microsoft.com/office/powerpoint/2010/main" val="182666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Integrated Information Theory (IIT)</a:t>
            </a:r>
          </a:p>
        </p:txBody>
      </p:sp>
      <p:sp>
        <p:nvSpPr>
          <p:cNvPr id="3" name="Content Placeholder 2"/>
          <p:cNvSpPr>
            <a:spLocks noGrp="1"/>
          </p:cNvSpPr>
          <p:nvPr>
            <p:ph idx="1"/>
          </p:nvPr>
        </p:nvSpPr>
        <p:spPr/>
        <p:txBody>
          <a:bodyPr>
            <a:normAutofit lnSpcReduction="10000"/>
          </a:bodyPr>
          <a:lstStyle/>
          <a:p>
            <a:r>
              <a:rPr lang="en-AU" dirty="0"/>
              <a:t>Approach to explaining conscious experience – identify aspects of consciousness to deduce necessary interactions (</a:t>
            </a:r>
            <a:r>
              <a:rPr lang="en-AU" dirty="0" err="1"/>
              <a:t>Oizumi</a:t>
            </a:r>
            <a:r>
              <a:rPr lang="en-AU" dirty="0"/>
              <a:t>, </a:t>
            </a:r>
            <a:r>
              <a:rPr lang="en-AU" dirty="0" err="1"/>
              <a:t>Albantakis</a:t>
            </a:r>
            <a:r>
              <a:rPr lang="en-AU" dirty="0"/>
              <a:t>, &amp; </a:t>
            </a:r>
            <a:r>
              <a:rPr lang="en-AU" dirty="0" err="1"/>
              <a:t>Tononi</a:t>
            </a:r>
            <a:r>
              <a:rPr lang="en-AU" dirty="0"/>
              <a:t>, 2014)</a:t>
            </a:r>
          </a:p>
          <a:p>
            <a:endParaRPr lang="en-AU" dirty="0"/>
          </a:p>
          <a:p>
            <a:r>
              <a:rPr lang="en-AU" b="1" i="1" dirty="0"/>
              <a:t>Information</a:t>
            </a:r>
            <a:r>
              <a:rPr lang="en-AU" b="1" dirty="0"/>
              <a:t>:</a:t>
            </a:r>
            <a:r>
              <a:rPr lang="en-AU" dirty="0"/>
              <a:t> out of all the experiences we can </a:t>
            </a:r>
            <a:r>
              <a:rPr lang="en-AU" b="1" dirty="0"/>
              <a:t>possibly</a:t>
            </a:r>
            <a:r>
              <a:rPr lang="en-AU" dirty="0"/>
              <a:t> have at any time (uncertainty), at any time we only experience </a:t>
            </a:r>
            <a:r>
              <a:rPr lang="en-AU" b="1" dirty="0"/>
              <a:t>one</a:t>
            </a:r>
            <a:r>
              <a:rPr lang="en-AU" dirty="0"/>
              <a:t> (reduction in uncertainty)</a:t>
            </a:r>
            <a:endParaRPr lang="en-AU" b="1" dirty="0"/>
          </a:p>
          <a:p>
            <a:r>
              <a:rPr lang="en-AU" b="1" i="1" dirty="0"/>
              <a:t>Integration</a:t>
            </a:r>
            <a:r>
              <a:rPr lang="en-AU" b="1" dirty="0"/>
              <a:t>: </a:t>
            </a:r>
            <a:r>
              <a:rPr lang="en-AU" dirty="0"/>
              <a:t>an experience cannot be separated into parts</a:t>
            </a:r>
          </a:p>
          <a:p>
            <a:endParaRPr lang="en-AU" b="1" dirty="0"/>
          </a:p>
          <a:p>
            <a:r>
              <a:rPr lang="en-AU" b="1" dirty="0"/>
              <a:t>Integrated Information </a:t>
            </a:r>
            <a:r>
              <a:rPr lang="el-GR" b="1" dirty="0"/>
              <a:t>Φ</a:t>
            </a:r>
            <a:endParaRPr lang="en-AU" b="1" dirty="0"/>
          </a:p>
        </p:txBody>
      </p:sp>
    </p:spTree>
    <p:extLst>
      <p:ext uri="{BB962C8B-B14F-4D97-AF65-F5344CB8AC3E}">
        <p14:creationId xmlns:p14="http://schemas.microsoft.com/office/powerpoint/2010/main" val="39623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5D1F-E865-462E-9107-9321FF551CFF}"/>
              </a:ext>
            </a:extLst>
          </p:cNvPr>
          <p:cNvSpPr>
            <a:spLocks noGrp="1"/>
          </p:cNvSpPr>
          <p:nvPr>
            <p:ph type="title"/>
          </p:nvPr>
        </p:nvSpPr>
        <p:spPr/>
        <p:txBody>
          <a:bodyPr/>
          <a:lstStyle/>
          <a:p>
            <a:r>
              <a:rPr lang="en-AU" dirty="0"/>
              <a:t>Difference between </a:t>
            </a:r>
            <a:r>
              <a:rPr lang="el-GR" dirty="0"/>
              <a:t>Φ </a:t>
            </a:r>
            <a:r>
              <a:rPr lang="en-AU" dirty="0"/>
              <a:t>and </a:t>
            </a:r>
            <a:r>
              <a:rPr lang="el-GR" dirty="0"/>
              <a:t>Φ</a:t>
            </a:r>
            <a:r>
              <a:rPr lang="en-AU" dirty="0"/>
              <a:t>* MIPs </a:t>
            </a:r>
          </a:p>
        </p:txBody>
      </p:sp>
      <p:sp>
        <p:nvSpPr>
          <p:cNvPr id="3" name="Content Placeholder 2">
            <a:extLst>
              <a:ext uri="{FF2B5EF4-FFF2-40B4-BE49-F238E27FC236}">
                <a16:creationId xmlns:a16="http://schemas.microsoft.com/office/drawing/2014/main" id="{5023283D-2962-49AC-9E85-B94FD673135C}"/>
              </a:ext>
            </a:extLst>
          </p:cNvPr>
          <p:cNvSpPr>
            <a:spLocks noGrp="1"/>
          </p:cNvSpPr>
          <p:nvPr>
            <p:ph idx="1"/>
          </p:nvPr>
        </p:nvSpPr>
        <p:spPr/>
        <p:txBody>
          <a:bodyPr>
            <a:normAutofit/>
          </a:bodyPr>
          <a:lstStyle/>
          <a:p>
            <a:r>
              <a:rPr lang="en-AU" dirty="0"/>
              <a:t>IIT 3.0: MIPs are bipartitions from unidirectional cuts</a:t>
            </a:r>
          </a:p>
          <a:p>
            <a:pPr lvl="1"/>
            <a:r>
              <a:rPr lang="en-AU" dirty="0"/>
              <a:t>Directional: A-/-&gt;B is different to B-/-&gt;A</a:t>
            </a:r>
          </a:p>
          <a:p>
            <a:pPr lvl="1"/>
            <a:r>
              <a:rPr lang="en-AU" dirty="0"/>
              <a:t>Separated partitions can be considered appendages</a:t>
            </a:r>
          </a:p>
          <a:p>
            <a:endParaRPr lang="en-AU" dirty="0"/>
          </a:p>
          <a:p>
            <a:r>
              <a:rPr lang="el-GR" dirty="0"/>
              <a:t>Φ</a:t>
            </a:r>
            <a:r>
              <a:rPr lang="en-AU" dirty="0"/>
              <a:t>* MIPs are non-directional</a:t>
            </a:r>
          </a:p>
          <a:p>
            <a:pPr lvl="1"/>
            <a:r>
              <a:rPr lang="en-AU" dirty="0"/>
              <a:t>IIT 2.0 only considers the past and present (symmetrically in </a:t>
            </a:r>
            <a:r>
              <a:rPr lang="el-GR" dirty="0"/>
              <a:t>Φ</a:t>
            </a:r>
            <a:r>
              <a:rPr lang="en-AU" dirty="0"/>
              <a:t>*)</a:t>
            </a:r>
          </a:p>
          <a:p>
            <a:pPr lvl="1"/>
            <a:r>
              <a:rPr lang="en-AU" dirty="0"/>
              <a:t>Cut connections leave partitions completely isolated</a:t>
            </a:r>
          </a:p>
          <a:p>
            <a:endParaRPr lang="en-AU" dirty="0"/>
          </a:p>
          <a:p>
            <a:r>
              <a:rPr lang="el-GR" dirty="0"/>
              <a:t>Φ</a:t>
            </a:r>
            <a:r>
              <a:rPr lang="en-AU" dirty="0"/>
              <a:t>* MIPs are not limited to bipartitions</a:t>
            </a:r>
          </a:p>
        </p:txBody>
      </p:sp>
    </p:spTree>
    <p:extLst>
      <p:ext uri="{BB962C8B-B14F-4D97-AF65-F5344CB8AC3E}">
        <p14:creationId xmlns:p14="http://schemas.microsoft.com/office/powerpoint/2010/main" val="820825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AAFE-9C66-4023-A90A-922AD583CA6B}"/>
              </a:ext>
            </a:extLst>
          </p:cNvPr>
          <p:cNvSpPr>
            <a:spLocks noGrp="1"/>
          </p:cNvSpPr>
          <p:nvPr>
            <p:ph type="title"/>
          </p:nvPr>
        </p:nvSpPr>
        <p:spPr/>
        <p:txBody>
          <a:bodyPr/>
          <a:lstStyle/>
          <a:p>
            <a:r>
              <a:rPr lang="en-AU" dirty="0"/>
              <a:t>MIP Matching</a:t>
            </a:r>
          </a:p>
        </p:txBody>
      </p:sp>
      <p:sp>
        <p:nvSpPr>
          <p:cNvPr id="3" name="Content Placeholder 2">
            <a:extLst>
              <a:ext uri="{FF2B5EF4-FFF2-40B4-BE49-F238E27FC236}">
                <a16:creationId xmlns:a16="http://schemas.microsoft.com/office/drawing/2014/main" id="{B8DC6847-7147-436A-A41B-009F68FF3228}"/>
              </a:ext>
            </a:extLst>
          </p:cNvPr>
          <p:cNvSpPr>
            <a:spLocks noGrp="1"/>
          </p:cNvSpPr>
          <p:nvPr>
            <p:ph idx="1"/>
          </p:nvPr>
        </p:nvSpPr>
        <p:spPr/>
        <p:txBody>
          <a:bodyPr/>
          <a:lstStyle/>
          <a:p>
            <a:r>
              <a:rPr lang="en-AU" dirty="0"/>
              <a:t>For comparison, ignore directionality of </a:t>
            </a:r>
            <a:r>
              <a:rPr lang="el-GR" dirty="0"/>
              <a:t>Φ</a:t>
            </a:r>
            <a:r>
              <a:rPr lang="en-AU" dirty="0"/>
              <a:t> MIPs</a:t>
            </a:r>
          </a:p>
          <a:p>
            <a:endParaRPr lang="en-AU" dirty="0"/>
          </a:p>
          <a:p>
            <a:r>
              <a:rPr lang="en-AU" dirty="0"/>
              <a:t>For comparison, only consider </a:t>
            </a:r>
            <a:r>
              <a:rPr lang="el-GR" dirty="0"/>
              <a:t>Φ</a:t>
            </a:r>
            <a:r>
              <a:rPr lang="en-AU" dirty="0"/>
              <a:t>* MIPs which are bipartitions</a:t>
            </a:r>
          </a:p>
          <a:p>
            <a:endParaRPr lang="en-AU" dirty="0"/>
          </a:p>
          <a:p>
            <a:r>
              <a:rPr lang="en-AU" dirty="0"/>
              <a:t>Reminder: only one </a:t>
            </a:r>
            <a:r>
              <a:rPr lang="el-GR" dirty="0"/>
              <a:t>Φ</a:t>
            </a:r>
            <a:r>
              <a:rPr lang="en-AU" dirty="0"/>
              <a:t>* MIP per trial, but multiple </a:t>
            </a:r>
            <a:r>
              <a:rPr lang="el-GR" dirty="0"/>
              <a:t>Φ</a:t>
            </a:r>
            <a:r>
              <a:rPr lang="en-AU" dirty="0"/>
              <a:t> MIPs</a:t>
            </a:r>
          </a:p>
        </p:txBody>
      </p:sp>
    </p:spTree>
    <p:extLst>
      <p:ext uri="{BB962C8B-B14F-4D97-AF65-F5344CB8AC3E}">
        <p14:creationId xmlns:p14="http://schemas.microsoft.com/office/powerpoint/2010/main" val="2446100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FAD9-F9F4-4C7F-9FFF-3E3DA8D3D763}"/>
              </a:ext>
            </a:extLst>
          </p:cNvPr>
          <p:cNvSpPr>
            <a:spLocks noGrp="1"/>
          </p:cNvSpPr>
          <p:nvPr>
            <p:ph type="title"/>
          </p:nvPr>
        </p:nvSpPr>
        <p:spPr/>
        <p:txBody>
          <a:bodyPr/>
          <a:lstStyle/>
          <a:p>
            <a:r>
              <a:rPr lang="en-AU" dirty="0"/>
              <a:t>Portion of matching MIPs </a:t>
            </a:r>
          </a:p>
        </p:txBody>
      </p:sp>
      <p:pic>
        <p:nvPicPr>
          <p:cNvPr id="5" name="Content Placeholder 4">
            <a:extLst>
              <a:ext uri="{FF2B5EF4-FFF2-40B4-BE49-F238E27FC236}">
                <a16:creationId xmlns:a16="http://schemas.microsoft.com/office/drawing/2014/main" id="{32C526A5-3A52-4AC8-A129-982D3BB73ACB}"/>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947534" y="1563688"/>
            <a:ext cx="10406266" cy="4787236"/>
          </a:xfrm>
          <a:prstGeom prst="rect">
            <a:avLst/>
          </a:prstGeom>
        </p:spPr>
      </p:pic>
    </p:spTree>
    <p:extLst>
      <p:ext uri="{BB962C8B-B14F-4D97-AF65-F5344CB8AC3E}">
        <p14:creationId xmlns:p14="http://schemas.microsoft.com/office/powerpoint/2010/main" val="190029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44A6-7E38-4EA6-BFEB-4BD5F245D7A2}"/>
              </a:ext>
            </a:extLst>
          </p:cNvPr>
          <p:cNvSpPr>
            <a:spLocks noGrp="1"/>
          </p:cNvSpPr>
          <p:nvPr>
            <p:ph type="title"/>
          </p:nvPr>
        </p:nvSpPr>
        <p:spPr/>
        <p:txBody>
          <a:bodyPr/>
          <a:lstStyle/>
          <a:p>
            <a:r>
              <a:rPr lang="en-AU" dirty="0"/>
              <a:t>Conclusions</a:t>
            </a:r>
          </a:p>
        </p:txBody>
      </p:sp>
      <p:sp>
        <p:nvSpPr>
          <p:cNvPr id="3" name="Content Placeholder 2">
            <a:extLst>
              <a:ext uri="{FF2B5EF4-FFF2-40B4-BE49-F238E27FC236}">
                <a16:creationId xmlns:a16="http://schemas.microsoft.com/office/drawing/2014/main" id="{3F03658B-2A6C-4655-8CEC-C824A2678500}"/>
              </a:ext>
            </a:extLst>
          </p:cNvPr>
          <p:cNvSpPr>
            <a:spLocks noGrp="1"/>
          </p:cNvSpPr>
          <p:nvPr>
            <p:ph idx="1"/>
          </p:nvPr>
        </p:nvSpPr>
        <p:spPr>
          <a:xfrm>
            <a:off x="838200" y="1825624"/>
            <a:ext cx="10515600" cy="4841875"/>
          </a:xfrm>
        </p:spPr>
        <p:txBody>
          <a:bodyPr>
            <a:normAutofit/>
          </a:bodyPr>
          <a:lstStyle/>
          <a:p>
            <a:r>
              <a:rPr lang="en-AU" dirty="0"/>
              <a:t>Clearest prediction of IIT met</a:t>
            </a:r>
          </a:p>
          <a:p>
            <a:r>
              <a:rPr lang="en-AU" dirty="0"/>
              <a:t>Reduced feedback not captured by MIP cuts</a:t>
            </a:r>
          </a:p>
          <a:p>
            <a:pPr lvl="1"/>
            <a:r>
              <a:rPr lang="en-AU" dirty="0"/>
              <a:t>May be due to building the TPM once per condition</a:t>
            </a:r>
          </a:p>
          <a:p>
            <a:r>
              <a:rPr lang="en-AU" dirty="0"/>
              <a:t>Moderate correlations between </a:t>
            </a:r>
            <a:r>
              <a:rPr lang="el-GR" dirty="0"/>
              <a:t>Φ </a:t>
            </a:r>
            <a:r>
              <a:rPr lang="en-AU" dirty="0"/>
              <a:t> and </a:t>
            </a:r>
            <a:r>
              <a:rPr lang="el-GR" dirty="0"/>
              <a:t>Φ</a:t>
            </a:r>
            <a:r>
              <a:rPr lang="en-AU" dirty="0"/>
              <a:t>*</a:t>
            </a:r>
          </a:p>
          <a:p>
            <a:pPr lvl="1"/>
            <a:r>
              <a:rPr lang="en-AU" dirty="0"/>
              <a:t>Slightly stronger for larger </a:t>
            </a:r>
            <a:r>
              <a:rPr lang="el-GR" dirty="0"/>
              <a:t>τ</a:t>
            </a:r>
            <a:r>
              <a:rPr lang="en-AU" dirty="0"/>
              <a:t> </a:t>
            </a:r>
          </a:p>
          <a:p>
            <a:pPr lvl="1"/>
            <a:r>
              <a:rPr lang="en-AU" dirty="0"/>
              <a:t>Likelihood of MIPs matching slightly higher than chance</a:t>
            </a:r>
          </a:p>
          <a:p>
            <a:pPr lvl="1"/>
            <a:endParaRPr lang="en-AU" dirty="0"/>
          </a:p>
          <a:p>
            <a:r>
              <a:rPr lang="en-AU" dirty="0"/>
              <a:t>Future direction: Use TPM built across both conditions to calculate </a:t>
            </a:r>
            <a:r>
              <a:rPr lang="el-GR" dirty="0"/>
              <a:t>Φ</a:t>
            </a:r>
            <a:endParaRPr lang="en-AU" dirty="0"/>
          </a:p>
          <a:p>
            <a:r>
              <a:rPr lang="en-AU" dirty="0"/>
              <a:t>Future direction: calculate </a:t>
            </a:r>
            <a:r>
              <a:rPr lang="el-GR" dirty="0"/>
              <a:t>Φ</a:t>
            </a:r>
            <a:r>
              <a:rPr lang="en-AU" dirty="0"/>
              <a:t>* using discretised values</a:t>
            </a:r>
          </a:p>
        </p:txBody>
      </p:sp>
    </p:spTree>
    <p:extLst>
      <p:ext uri="{BB962C8B-B14F-4D97-AF65-F5344CB8AC3E}">
        <p14:creationId xmlns:p14="http://schemas.microsoft.com/office/powerpoint/2010/main" val="253576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7D6E-38B7-4ADF-9832-81947F570993}"/>
              </a:ext>
            </a:extLst>
          </p:cNvPr>
          <p:cNvSpPr>
            <a:spLocks noGrp="1"/>
          </p:cNvSpPr>
          <p:nvPr>
            <p:ph type="title"/>
          </p:nvPr>
        </p:nvSpPr>
        <p:spPr/>
        <p:txBody>
          <a:bodyPr/>
          <a:lstStyle/>
          <a:p>
            <a:r>
              <a:rPr lang="en-AU" dirty="0"/>
              <a:t>What is Integrated Information </a:t>
            </a:r>
            <a:r>
              <a:rPr lang="el-GR" dirty="0"/>
              <a:t>Φ</a:t>
            </a:r>
            <a:r>
              <a:rPr lang="en-AU" dirty="0"/>
              <a:t>?</a:t>
            </a:r>
          </a:p>
        </p:txBody>
      </p:sp>
      <p:sp>
        <p:nvSpPr>
          <p:cNvPr id="3" name="Text Placeholder 2">
            <a:extLst>
              <a:ext uri="{FF2B5EF4-FFF2-40B4-BE49-F238E27FC236}">
                <a16:creationId xmlns:a16="http://schemas.microsoft.com/office/drawing/2014/main" id="{4F656D76-656D-443A-A6D9-492E8D3D44CD}"/>
              </a:ext>
            </a:extLst>
          </p:cNvPr>
          <p:cNvSpPr>
            <a:spLocks noGrp="1"/>
          </p:cNvSpPr>
          <p:nvPr>
            <p:ph type="body" idx="1"/>
          </p:nvPr>
        </p:nvSpPr>
        <p:spPr>
          <a:xfrm>
            <a:off x="839788" y="1198279"/>
            <a:ext cx="5157787" cy="823912"/>
          </a:xfrm>
        </p:spPr>
        <p:txBody>
          <a:bodyPr/>
          <a:lstStyle/>
          <a:p>
            <a:r>
              <a:rPr lang="en-AU" dirty="0"/>
              <a:t>Integrated O</a:t>
            </a:r>
          </a:p>
        </p:txBody>
      </p:sp>
      <p:sp>
        <p:nvSpPr>
          <p:cNvPr id="4" name="Content Placeholder 3">
            <a:extLst>
              <a:ext uri="{FF2B5EF4-FFF2-40B4-BE49-F238E27FC236}">
                <a16:creationId xmlns:a16="http://schemas.microsoft.com/office/drawing/2014/main" id="{2BE6561F-AAB8-4413-B441-7A3A4DC4E2AF}"/>
              </a:ext>
            </a:extLst>
          </p:cNvPr>
          <p:cNvSpPr>
            <a:spLocks noGrp="1"/>
          </p:cNvSpPr>
          <p:nvPr>
            <p:ph sz="half" idx="2"/>
          </p:nvPr>
        </p:nvSpPr>
        <p:spPr>
          <a:xfrm>
            <a:off x="839788" y="2022191"/>
            <a:ext cx="5157787" cy="1527500"/>
          </a:xfrm>
        </p:spPr>
        <p:txBody>
          <a:bodyPr/>
          <a:lstStyle/>
          <a:p>
            <a:r>
              <a:rPr lang="en-AU" dirty="0"/>
              <a:t>O = exists only when considering the whole</a:t>
            </a:r>
          </a:p>
          <a:p>
            <a:r>
              <a:rPr lang="en-AU" dirty="0"/>
              <a:t>O = reduction due to splitting</a:t>
            </a:r>
          </a:p>
        </p:txBody>
      </p:sp>
      <p:sp>
        <p:nvSpPr>
          <p:cNvPr id="5" name="Text Placeholder 4">
            <a:extLst>
              <a:ext uri="{FF2B5EF4-FFF2-40B4-BE49-F238E27FC236}">
                <a16:creationId xmlns:a16="http://schemas.microsoft.com/office/drawing/2014/main" id="{FE726F53-DEF6-44B6-B1B0-C3A97ED1D492}"/>
              </a:ext>
            </a:extLst>
          </p:cNvPr>
          <p:cNvSpPr>
            <a:spLocks noGrp="1"/>
          </p:cNvSpPr>
          <p:nvPr>
            <p:ph type="body" sz="quarter" idx="3"/>
          </p:nvPr>
        </p:nvSpPr>
        <p:spPr>
          <a:xfrm>
            <a:off x="6172200" y="1198279"/>
            <a:ext cx="5183188" cy="823912"/>
          </a:xfrm>
        </p:spPr>
        <p:txBody>
          <a:bodyPr/>
          <a:lstStyle/>
          <a:p>
            <a:r>
              <a:rPr lang="en-AU" dirty="0"/>
              <a:t>Information |</a:t>
            </a:r>
          </a:p>
        </p:txBody>
      </p:sp>
      <p:sp>
        <p:nvSpPr>
          <p:cNvPr id="6" name="Content Placeholder 5">
            <a:extLst>
              <a:ext uri="{FF2B5EF4-FFF2-40B4-BE49-F238E27FC236}">
                <a16:creationId xmlns:a16="http://schemas.microsoft.com/office/drawing/2014/main" id="{0012C53E-0386-4D3E-A36F-7212B57A9412}"/>
              </a:ext>
            </a:extLst>
          </p:cNvPr>
          <p:cNvSpPr>
            <a:spLocks noGrp="1"/>
          </p:cNvSpPr>
          <p:nvPr>
            <p:ph sz="quarter" idx="4"/>
          </p:nvPr>
        </p:nvSpPr>
        <p:spPr>
          <a:xfrm>
            <a:off x="6172200" y="2022191"/>
            <a:ext cx="5183188" cy="1527500"/>
          </a:xfrm>
        </p:spPr>
        <p:txBody>
          <a:bodyPr/>
          <a:lstStyle/>
          <a:p>
            <a:r>
              <a:rPr lang="en-AU" dirty="0"/>
              <a:t>I = reduction in uncertainty</a:t>
            </a:r>
          </a:p>
          <a:p>
            <a:r>
              <a:rPr lang="en-AU" dirty="0"/>
              <a:t>Uncertainty: a neuron can be firing or not firing</a:t>
            </a:r>
          </a:p>
        </p:txBody>
      </p:sp>
      <p:sp>
        <p:nvSpPr>
          <p:cNvPr id="8" name="Oval 7">
            <a:extLst>
              <a:ext uri="{FF2B5EF4-FFF2-40B4-BE49-F238E27FC236}">
                <a16:creationId xmlns:a16="http://schemas.microsoft.com/office/drawing/2014/main" id="{14176115-85C8-44D1-827C-CFC903C814BE}"/>
              </a:ext>
            </a:extLst>
          </p:cNvPr>
          <p:cNvSpPr/>
          <p:nvPr/>
        </p:nvSpPr>
        <p:spPr>
          <a:xfrm>
            <a:off x="7782814" y="5255431"/>
            <a:ext cx="914400" cy="914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E9BDEE89-9827-47A5-9E16-4702A0F3B341}"/>
              </a:ext>
            </a:extLst>
          </p:cNvPr>
          <p:cNvSpPr/>
          <p:nvPr/>
        </p:nvSpPr>
        <p:spPr>
          <a:xfrm>
            <a:off x="7782814" y="3983844"/>
            <a:ext cx="914400" cy="914400"/>
          </a:xfrm>
          <a:prstGeom prst="ellipse">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6D60DF06-2205-4846-BF1A-2B2C50BB5F07}"/>
              </a:ext>
            </a:extLst>
          </p:cNvPr>
          <p:cNvSpPr txBox="1"/>
          <p:nvPr/>
        </p:nvSpPr>
        <p:spPr>
          <a:xfrm>
            <a:off x="6989064" y="6303736"/>
            <a:ext cx="3035300" cy="369332"/>
          </a:xfrm>
          <a:prstGeom prst="rect">
            <a:avLst/>
          </a:prstGeom>
          <a:noFill/>
        </p:spPr>
        <p:txBody>
          <a:bodyPr wrap="square" rtlCol="0">
            <a:spAutoFit/>
          </a:bodyPr>
          <a:lstStyle/>
          <a:p>
            <a:r>
              <a:rPr lang="en-AU" dirty="0"/>
              <a:t>1 neuron, 2 possible states</a:t>
            </a:r>
          </a:p>
        </p:txBody>
      </p:sp>
      <p:sp>
        <p:nvSpPr>
          <p:cNvPr id="11" name="Oval 10">
            <a:extLst>
              <a:ext uri="{FF2B5EF4-FFF2-40B4-BE49-F238E27FC236}">
                <a16:creationId xmlns:a16="http://schemas.microsoft.com/office/drawing/2014/main" id="{49A6799B-ADEF-4F31-8480-192AAFECACE2}"/>
              </a:ext>
            </a:extLst>
          </p:cNvPr>
          <p:cNvSpPr/>
          <p:nvPr/>
        </p:nvSpPr>
        <p:spPr>
          <a:xfrm>
            <a:off x="2961481" y="4612111"/>
            <a:ext cx="914400" cy="914400"/>
          </a:xfrm>
          <a:prstGeom prst="ellipse">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DF12C584-02C2-44E4-9CCD-10D44E195C29}"/>
              </a:ext>
            </a:extLst>
          </p:cNvPr>
          <p:cNvSpPr txBox="1"/>
          <p:nvPr/>
        </p:nvSpPr>
        <p:spPr>
          <a:xfrm>
            <a:off x="2439590" y="6320290"/>
            <a:ext cx="2081235" cy="369332"/>
          </a:xfrm>
          <a:prstGeom prst="rect">
            <a:avLst/>
          </a:prstGeom>
          <a:noFill/>
        </p:spPr>
        <p:txBody>
          <a:bodyPr wrap="square" rtlCol="0">
            <a:spAutoFit/>
          </a:bodyPr>
          <a:lstStyle/>
          <a:p>
            <a:r>
              <a:rPr lang="en-AU" dirty="0"/>
              <a:t>Some other neuron</a:t>
            </a:r>
          </a:p>
        </p:txBody>
      </p:sp>
      <p:cxnSp>
        <p:nvCxnSpPr>
          <p:cNvPr id="18" name="Connector: Elbow 17">
            <a:extLst>
              <a:ext uri="{FF2B5EF4-FFF2-40B4-BE49-F238E27FC236}">
                <a16:creationId xmlns:a16="http://schemas.microsoft.com/office/drawing/2014/main" id="{919B2AD6-9F10-486E-ABC0-49C55EC868DA}"/>
              </a:ext>
            </a:extLst>
          </p:cNvPr>
          <p:cNvCxnSpPr>
            <a:stCxn id="11" idx="6"/>
            <a:endCxn id="9" idx="2"/>
          </p:cNvCxnSpPr>
          <p:nvPr/>
        </p:nvCxnSpPr>
        <p:spPr>
          <a:xfrm flipV="1">
            <a:off x="3875881" y="4441044"/>
            <a:ext cx="3906933" cy="628267"/>
          </a:xfrm>
          <a:prstGeom prst="bentConnector3">
            <a:avLst>
              <a:gd name="adj1" fmla="val 73405"/>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22" name="Connector: Elbow 21">
            <a:extLst>
              <a:ext uri="{FF2B5EF4-FFF2-40B4-BE49-F238E27FC236}">
                <a16:creationId xmlns:a16="http://schemas.microsoft.com/office/drawing/2014/main" id="{8E419B67-7C26-44D2-8795-B518CCF8E50B}"/>
              </a:ext>
            </a:extLst>
          </p:cNvPr>
          <p:cNvCxnSpPr>
            <a:cxnSpLocks/>
            <a:stCxn id="11" idx="6"/>
            <a:endCxn id="8" idx="2"/>
          </p:cNvCxnSpPr>
          <p:nvPr/>
        </p:nvCxnSpPr>
        <p:spPr>
          <a:xfrm>
            <a:off x="3875881" y="5069311"/>
            <a:ext cx="3906933" cy="643320"/>
          </a:xfrm>
          <a:prstGeom prst="bentConnector3">
            <a:avLst>
              <a:gd name="adj1" fmla="val 73405"/>
            </a:avLst>
          </a:prstGeom>
          <a:ln>
            <a:tailEnd type="triangle" w="lg" len="lg"/>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09A83B16-BA5B-4C7C-AF9E-488E397BC41A}"/>
              </a:ext>
            </a:extLst>
          </p:cNvPr>
          <p:cNvSpPr txBox="1"/>
          <p:nvPr/>
        </p:nvSpPr>
        <p:spPr>
          <a:xfrm>
            <a:off x="6893623" y="4063069"/>
            <a:ext cx="613172" cy="369332"/>
          </a:xfrm>
          <a:prstGeom prst="rect">
            <a:avLst/>
          </a:prstGeom>
          <a:noFill/>
        </p:spPr>
        <p:txBody>
          <a:bodyPr wrap="square" rtlCol="0">
            <a:spAutoFit/>
          </a:bodyPr>
          <a:lstStyle/>
          <a:p>
            <a:r>
              <a:rPr lang="en-AU" dirty="0"/>
              <a:t>Yes</a:t>
            </a:r>
          </a:p>
        </p:txBody>
      </p:sp>
      <p:sp>
        <p:nvSpPr>
          <p:cNvPr id="26" name="TextBox 25">
            <a:extLst>
              <a:ext uri="{FF2B5EF4-FFF2-40B4-BE49-F238E27FC236}">
                <a16:creationId xmlns:a16="http://schemas.microsoft.com/office/drawing/2014/main" id="{8067046A-013D-49F1-AD2D-5D9B2C59ECE3}"/>
              </a:ext>
            </a:extLst>
          </p:cNvPr>
          <p:cNvSpPr txBox="1"/>
          <p:nvPr/>
        </p:nvSpPr>
        <p:spPr>
          <a:xfrm>
            <a:off x="6893622" y="5752405"/>
            <a:ext cx="875093" cy="369332"/>
          </a:xfrm>
          <a:prstGeom prst="rect">
            <a:avLst/>
          </a:prstGeom>
          <a:noFill/>
        </p:spPr>
        <p:txBody>
          <a:bodyPr wrap="square" rtlCol="0">
            <a:spAutoFit/>
          </a:bodyPr>
          <a:lstStyle/>
          <a:p>
            <a:r>
              <a:rPr lang="en-AU" dirty="0"/>
              <a:t>No</a:t>
            </a:r>
          </a:p>
        </p:txBody>
      </p:sp>
      <p:sp>
        <p:nvSpPr>
          <p:cNvPr id="27" name="Rectangle 26">
            <a:extLst>
              <a:ext uri="{FF2B5EF4-FFF2-40B4-BE49-F238E27FC236}">
                <a16:creationId xmlns:a16="http://schemas.microsoft.com/office/drawing/2014/main" id="{2B326D12-5B35-439C-93C9-7F54103A1721}"/>
              </a:ext>
            </a:extLst>
          </p:cNvPr>
          <p:cNvSpPr/>
          <p:nvPr/>
        </p:nvSpPr>
        <p:spPr>
          <a:xfrm>
            <a:off x="839788" y="3698699"/>
            <a:ext cx="10515600" cy="2974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6" name="Straight Connector 35">
            <a:extLst>
              <a:ext uri="{FF2B5EF4-FFF2-40B4-BE49-F238E27FC236}">
                <a16:creationId xmlns:a16="http://schemas.microsoft.com/office/drawing/2014/main" id="{4917510C-CB6B-4B53-A1A6-0E14947F39A1}"/>
              </a:ext>
            </a:extLst>
          </p:cNvPr>
          <p:cNvCxnSpPr>
            <a:cxnSpLocks/>
          </p:cNvCxnSpPr>
          <p:nvPr/>
        </p:nvCxnSpPr>
        <p:spPr>
          <a:xfrm flipH="1">
            <a:off x="5742919" y="3513762"/>
            <a:ext cx="349658" cy="3344238"/>
          </a:xfrm>
          <a:prstGeom prst="line">
            <a:avLst/>
          </a:prstGeom>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EE1EB771-FB3C-47F6-A4F5-D624D4671D44}"/>
              </a:ext>
            </a:extLst>
          </p:cNvPr>
          <p:cNvSpPr/>
          <p:nvPr/>
        </p:nvSpPr>
        <p:spPr>
          <a:xfrm>
            <a:off x="839788" y="3664819"/>
            <a:ext cx="1994456"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The Whole</a:t>
            </a:r>
          </a:p>
        </p:txBody>
      </p:sp>
    </p:spTree>
    <p:extLst>
      <p:ext uri="{BB962C8B-B14F-4D97-AF65-F5344CB8AC3E}">
        <p14:creationId xmlns:p14="http://schemas.microsoft.com/office/powerpoint/2010/main" val="110596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uiExpand="1" build="p"/>
      <p:bldP spid="8" grpId="0" animBg="1"/>
      <p:bldP spid="9" grpId="0" animBg="1"/>
      <p:bldP spid="10" grpId="0"/>
      <p:bldP spid="11" grpId="0" animBg="1"/>
      <p:bldP spid="12" grpId="0"/>
      <p:bldP spid="25" grpId="0"/>
      <p:bldP spid="26" grpId="0"/>
      <p:bldP spid="27" grpId="0" animBg="1"/>
      <p:bldP spid="44" grpId="0"/>
      <p:bldP spid="4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83B7-176F-4B16-AF9E-77DC70994EF2}"/>
              </a:ext>
            </a:extLst>
          </p:cNvPr>
          <p:cNvSpPr>
            <a:spLocks noGrp="1"/>
          </p:cNvSpPr>
          <p:nvPr>
            <p:ph type="title"/>
          </p:nvPr>
        </p:nvSpPr>
        <p:spPr/>
        <p:txBody>
          <a:bodyPr/>
          <a:lstStyle/>
          <a:p>
            <a:r>
              <a:rPr lang="en-AU" dirty="0"/>
              <a:t>What is Integrated Information </a:t>
            </a:r>
            <a:r>
              <a:rPr lang="el-GR" dirty="0"/>
              <a:t>Φ</a:t>
            </a:r>
            <a:r>
              <a:rPr lang="en-AU" dirty="0"/>
              <a:t>?</a:t>
            </a:r>
          </a:p>
        </p:txBody>
      </p:sp>
      <p:sp>
        <p:nvSpPr>
          <p:cNvPr id="3" name="Content Placeholder 2">
            <a:extLst>
              <a:ext uri="{FF2B5EF4-FFF2-40B4-BE49-F238E27FC236}">
                <a16:creationId xmlns:a16="http://schemas.microsoft.com/office/drawing/2014/main" id="{CBBC4145-605B-42FB-9A04-6F744C1E9287}"/>
              </a:ext>
            </a:extLst>
          </p:cNvPr>
          <p:cNvSpPr>
            <a:spLocks noGrp="1"/>
          </p:cNvSpPr>
          <p:nvPr>
            <p:ph idx="1"/>
          </p:nvPr>
        </p:nvSpPr>
        <p:spPr/>
        <p:txBody>
          <a:bodyPr/>
          <a:lstStyle/>
          <a:p>
            <a:r>
              <a:rPr lang="en-AU" dirty="0"/>
              <a:t>Does a given a network state (e.g. state of all neurons in the brain) constrain the possible </a:t>
            </a:r>
            <a:r>
              <a:rPr lang="en-AU" b="1" dirty="0"/>
              <a:t>past</a:t>
            </a:r>
            <a:r>
              <a:rPr lang="en-AU" dirty="0"/>
              <a:t> and </a:t>
            </a:r>
            <a:r>
              <a:rPr lang="en-AU" b="1" dirty="0"/>
              <a:t>future</a:t>
            </a:r>
            <a:r>
              <a:rPr lang="en-AU" dirty="0"/>
              <a:t> network states?</a:t>
            </a:r>
          </a:p>
          <a:p>
            <a:pPr lvl="1"/>
            <a:r>
              <a:rPr lang="en-AU" dirty="0"/>
              <a:t>Yes – constrained states = reduced uncertainty = information</a:t>
            </a:r>
          </a:p>
          <a:p>
            <a:pPr lvl="1"/>
            <a:r>
              <a:rPr lang="en-AU" dirty="0"/>
              <a:t>No – states unconstrained = same uncertainty = no information</a:t>
            </a:r>
          </a:p>
          <a:p>
            <a:pPr lvl="1"/>
            <a:endParaRPr lang="en-AU" dirty="0"/>
          </a:p>
          <a:p>
            <a:r>
              <a:rPr lang="en-AU" dirty="0"/>
              <a:t>Does splitting the network (e.g. brain into two hemispheres) give us the same information as not splitting the network?</a:t>
            </a:r>
          </a:p>
          <a:p>
            <a:pPr lvl="1"/>
            <a:r>
              <a:rPr lang="en-AU" dirty="0"/>
              <a:t>Yes – no integration</a:t>
            </a:r>
          </a:p>
          <a:p>
            <a:pPr lvl="1"/>
            <a:r>
              <a:rPr lang="en-AU" dirty="0"/>
              <a:t>No – integration is a vital part of the system – difference in information is </a:t>
            </a:r>
            <a:r>
              <a:rPr lang="el-GR" dirty="0"/>
              <a:t>Φ</a:t>
            </a:r>
            <a:endParaRPr lang="en-AU" dirty="0"/>
          </a:p>
        </p:txBody>
      </p:sp>
    </p:spTree>
    <p:extLst>
      <p:ext uri="{BB962C8B-B14F-4D97-AF65-F5344CB8AC3E}">
        <p14:creationId xmlns:p14="http://schemas.microsoft.com/office/powerpoint/2010/main" val="347734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C93B-1A57-4D5F-8974-F7D6BD7EA302}"/>
              </a:ext>
            </a:extLst>
          </p:cNvPr>
          <p:cNvSpPr>
            <a:spLocks noGrp="1"/>
          </p:cNvSpPr>
          <p:nvPr>
            <p:ph type="title"/>
          </p:nvPr>
        </p:nvSpPr>
        <p:spPr/>
        <p:txBody>
          <a:bodyPr/>
          <a:lstStyle/>
          <a:p>
            <a:r>
              <a:rPr lang="en-AU" dirty="0"/>
              <a:t> Consciousness and Integration / Information</a:t>
            </a:r>
          </a:p>
        </p:txBody>
      </p:sp>
      <p:pic>
        <p:nvPicPr>
          <p:cNvPr id="4" name="Picture 3">
            <a:extLst>
              <a:ext uri="{FF2B5EF4-FFF2-40B4-BE49-F238E27FC236}">
                <a16:creationId xmlns:a16="http://schemas.microsoft.com/office/drawing/2014/main" id="{246C31CB-0C74-4D3F-802B-D19B912106AC}"/>
              </a:ext>
            </a:extLst>
          </p:cNvPr>
          <p:cNvPicPr>
            <a:picLocks noChangeAspect="1"/>
          </p:cNvPicPr>
          <p:nvPr/>
        </p:nvPicPr>
        <p:blipFill>
          <a:blip r:embed="rId3"/>
          <a:stretch>
            <a:fillRect/>
          </a:stretch>
        </p:blipFill>
        <p:spPr>
          <a:xfrm>
            <a:off x="838200" y="2768600"/>
            <a:ext cx="10763250" cy="2431624"/>
          </a:xfrm>
          <a:prstGeom prst="rect">
            <a:avLst/>
          </a:prstGeom>
        </p:spPr>
      </p:pic>
      <p:sp>
        <p:nvSpPr>
          <p:cNvPr id="5" name="Rectangle 4">
            <a:extLst>
              <a:ext uri="{FF2B5EF4-FFF2-40B4-BE49-F238E27FC236}">
                <a16:creationId xmlns:a16="http://schemas.microsoft.com/office/drawing/2014/main" id="{31540F03-5A4C-41CA-83B9-C8DD25E4F111}"/>
              </a:ext>
            </a:extLst>
          </p:cNvPr>
          <p:cNvSpPr/>
          <p:nvPr/>
        </p:nvSpPr>
        <p:spPr>
          <a:xfrm>
            <a:off x="9013434" y="5150495"/>
            <a:ext cx="2588016" cy="369332"/>
          </a:xfrm>
          <a:prstGeom prst="rect">
            <a:avLst/>
          </a:prstGeom>
        </p:spPr>
        <p:txBody>
          <a:bodyPr wrap="none">
            <a:spAutoFit/>
          </a:bodyPr>
          <a:lstStyle/>
          <a:p>
            <a:pPr lvl="1"/>
            <a:r>
              <a:rPr lang="en-AU" dirty="0"/>
              <a:t>(</a:t>
            </a:r>
            <a:r>
              <a:rPr lang="en-AU" dirty="0" err="1"/>
              <a:t>Sarasso</a:t>
            </a:r>
            <a:r>
              <a:rPr lang="en-AU" dirty="0"/>
              <a:t> et al., 2014)</a:t>
            </a:r>
          </a:p>
        </p:txBody>
      </p:sp>
    </p:spTree>
    <p:extLst>
      <p:ext uri="{BB962C8B-B14F-4D97-AF65-F5344CB8AC3E}">
        <p14:creationId xmlns:p14="http://schemas.microsoft.com/office/powerpoint/2010/main" val="22164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2534-D8F2-41FB-8DB0-DF117C2DE09E}"/>
              </a:ext>
            </a:extLst>
          </p:cNvPr>
          <p:cNvSpPr>
            <a:spLocks noGrp="1"/>
          </p:cNvSpPr>
          <p:nvPr>
            <p:ph type="title"/>
          </p:nvPr>
        </p:nvSpPr>
        <p:spPr/>
        <p:txBody>
          <a:bodyPr/>
          <a:lstStyle/>
          <a:p>
            <a:r>
              <a:rPr lang="en-AU" dirty="0"/>
              <a:t>But what about </a:t>
            </a:r>
            <a:r>
              <a:rPr lang="el-GR" dirty="0"/>
              <a:t>Φ</a:t>
            </a:r>
            <a:r>
              <a:rPr lang="en-AU" dirty="0"/>
              <a:t>?</a:t>
            </a:r>
          </a:p>
        </p:txBody>
      </p:sp>
      <p:sp>
        <p:nvSpPr>
          <p:cNvPr id="3" name="Content Placeholder 2">
            <a:extLst>
              <a:ext uri="{FF2B5EF4-FFF2-40B4-BE49-F238E27FC236}">
                <a16:creationId xmlns:a16="http://schemas.microsoft.com/office/drawing/2014/main" id="{32A58E9E-D225-499E-9CC0-DD67081492CA}"/>
              </a:ext>
            </a:extLst>
          </p:cNvPr>
          <p:cNvSpPr>
            <a:spLocks noGrp="1"/>
          </p:cNvSpPr>
          <p:nvPr>
            <p:ph idx="1"/>
          </p:nvPr>
        </p:nvSpPr>
        <p:spPr/>
        <p:txBody>
          <a:bodyPr/>
          <a:lstStyle/>
          <a:p>
            <a:endParaRPr lang="en-AU" dirty="0"/>
          </a:p>
          <a:p>
            <a:r>
              <a:rPr lang="el-GR" dirty="0"/>
              <a:t>Φ</a:t>
            </a:r>
            <a:r>
              <a:rPr lang="en-AU" dirty="0"/>
              <a:t> not yet calculated as a measure of conscious level</a:t>
            </a:r>
          </a:p>
          <a:p>
            <a:pPr lvl="1"/>
            <a:r>
              <a:rPr lang="en-AU" dirty="0"/>
              <a:t>High computing costs</a:t>
            </a:r>
          </a:p>
          <a:p>
            <a:pPr lvl="1"/>
            <a:r>
              <a:rPr lang="en-AU" dirty="0"/>
              <a:t>Difficult to make necessary observations in a biological system</a:t>
            </a:r>
          </a:p>
          <a:p>
            <a:pPr marL="0" indent="0">
              <a:buNone/>
            </a:pPr>
            <a:endParaRPr lang="en-AU" dirty="0"/>
          </a:p>
          <a:p>
            <a:pPr marL="0" indent="0">
              <a:buNone/>
            </a:pPr>
            <a:endParaRPr lang="en-AU" dirty="0"/>
          </a:p>
          <a:p>
            <a:r>
              <a:rPr lang="en-AU" dirty="0"/>
              <a:t>Aim: apply </a:t>
            </a:r>
            <a:r>
              <a:rPr lang="el-GR" dirty="0"/>
              <a:t>Φ</a:t>
            </a:r>
            <a:r>
              <a:rPr lang="en-AU" dirty="0"/>
              <a:t> to fly model</a:t>
            </a:r>
          </a:p>
          <a:p>
            <a:pPr lvl="1"/>
            <a:r>
              <a:rPr lang="en-AU" dirty="0"/>
              <a:t>~135,000 neurons versus ~70,000,000 neurons in the mouse brain</a:t>
            </a:r>
          </a:p>
          <a:p>
            <a:pPr lvl="1"/>
            <a:r>
              <a:rPr lang="en-AU" dirty="0"/>
              <a:t>IIT prediction: reduced conscious level &lt;-&gt; reduced </a:t>
            </a:r>
            <a:r>
              <a:rPr lang="el-GR" dirty="0"/>
              <a:t>Φ</a:t>
            </a:r>
            <a:endParaRPr lang="en-AU" dirty="0"/>
          </a:p>
          <a:p>
            <a:pPr lvl="1"/>
            <a:endParaRPr lang="en-AU" dirty="0"/>
          </a:p>
        </p:txBody>
      </p:sp>
    </p:spTree>
    <p:extLst>
      <p:ext uri="{BB962C8B-B14F-4D97-AF65-F5344CB8AC3E}">
        <p14:creationId xmlns:p14="http://schemas.microsoft.com/office/powerpoint/2010/main" val="329614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48238-E634-4C23-8E02-2CDC6084A61F}"/>
              </a:ext>
            </a:extLst>
          </p:cNvPr>
          <p:cNvSpPr>
            <a:spLocks noGrp="1"/>
          </p:cNvSpPr>
          <p:nvPr>
            <p:ph type="ctrTitle"/>
          </p:nvPr>
        </p:nvSpPr>
        <p:spPr/>
        <p:txBody>
          <a:bodyPr/>
          <a:lstStyle/>
          <a:p>
            <a:r>
              <a:rPr lang="en-AU" dirty="0"/>
              <a:t>Measuring </a:t>
            </a:r>
            <a:r>
              <a:rPr lang="el-GR" dirty="0"/>
              <a:t>Φ</a:t>
            </a:r>
            <a:r>
              <a:rPr lang="en-AU" dirty="0"/>
              <a:t> in Flies</a:t>
            </a:r>
          </a:p>
        </p:txBody>
      </p:sp>
      <p:sp>
        <p:nvSpPr>
          <p:cNvPr id="5" name="Subtitle 4">
            <a:extLst>
              <a:ext uri="{FF2B5EF4-FFF2-40B4-BE49-F238E27FC236}">
                <a16:creationId xmlns:a16="http://schemas.microsoft.com/office/drawing/2014/main" id="{A856B811-D2AE-4D95-8952-1C757D343664}"/>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51833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8907</TotalTime>
  <Words>4304</Words>
  <Application>Microsoft Office PowerPoint</Application>
  <PresentationFormat>Widescreen</PresentationFormat>
  <Paragraphs>551</Paragraphs>
  <Slides>43</Slides>
  <Notes>33</Notes>
  <HiddenSlides>22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Integrated Information Φ Decreases in Anaesthetised Flies</vt:lpstr>
      <vt:lpstr>Overview</vt:lpstr>
      <vt:lpstr>Consciousness</vt:lpstr>
      <vt:lpstr>Integrated Information Theory (IIT)</vt:lpstr>
      <vt:lpstr>What is Integrated Information Φ?</vt:lpstr>
      <vt:lpstr>What is Integrated Information Φ?</vt:lpstr>
      <vt:lpstr> Consciousness and Integration / Information</vt:lpstr>
      <vt:lpstr>But what about Φ?</vt:lpstr>
      <vt:lpstr>Measuring Φ in Flies</vt:lpstr>
      <vt:lpstr>Measuring Φ in Flies</vt:lpstr>
      <vt:lpstr>Measuring Φ in Flies</vt:lpstr>
      <vt:lpstr>Measuring Φ in Flies</vt:lpstr>
      <vt:lpstr>Measuring Φ in Flies</vt:lpstr>
      <vt:lpstr>Measuring Φ in Flies</vt:lpstr>
      <vt:lpstr>Measuring Φ in Flies</vt:lpstr>
      <vt:lpstr>Measuring Φ in Flies</vt:lpstr>
      <vt:lpstr>Φ Parameters</vt:lpstr>
      <vt:lpstr>Results</vt:lpstr>
      <vt:lpstr>Φ values for 1 fly, lag=4ms</vt:lpstr>
      <vt:lpstr>Φ values across flies</vt:lpstr>
      <vt:lpstr>Φ values across flies</vt:lpstr>
      <vt:lpstr>Φ values across flies</vt:lpstr>
      <vt:lpstr>PowerPoint Presentation</vt:lpstr>
      <vt:lpstr>Air - Isoflurane</vt:lpstr>
      <vt:lpstr>Summary</vt:lpstr>
      <vt:lpstr>Summary</vt:lpstr>
      <vt:lpstr>Thanks – Questions?</vt:lpstr>
      <vt:lpstr>Past finding: reduced feedback under iso</vt:lpstr>
      <vt:lpstr>Is feedback reduction captured in the MIP?</vt:lpstr>
      <vt:lpstr>Portion of c-/-&gt;p cuts</vt:lpstr>
      <vt:lpstr>PowerPoint Presentation</vt:lpstr>
      <vt:lpstr>Φ vs Φ*</vt:lpstr>
      <vt:lpstr>Investigation 2: Φ* vs Φ</vt:lpstr>
      <vt:lpstr>Φ* Calculation</vt:lpstr>
      <vt:lpstr>PowerPoint Presentation</vt:lpstr>
      <vt:lpstr>Comparing Φ* to Φ</vt:lpstr>
      <vt:lpstr>Φ-Φ* correlations for 1 fly</vt:lpstr>
      <vt:lpstr>Correlations for each channel set</vt:lpstr>
      <vt:lpstr>Correlations for each fly</vt:lpstr>
      <vt:lpstr>Difference between Φ and Φ* MIPs </vt:lpstr>
      <vt:lpstr>MIP Matching</vt:lpstr>
      <vt:lpstr>Portion of matching MIPs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Φ3</dc:title>
  <dc:creator>Angus Leung</dc:creator>
  <cp:lastModifiedBy>Angus Leung</cp:lastModifiedBy>
  <cp:revision>754</cp:revision>
  <dcterms:created xsi:type="dcterms:W3CDTF">2017-06-20T02:57:27Z</dcterms:created>
  <dcterms:modified xsi:type="dcterms:W3CDTF">2017-09-17T13:24:54Z</dcterms:modified>
</cp:coreProperties>
</file>