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8.xml.rels" ContentType="application/vnd.openxmlformats-package.relationships+xml"/>
  <Override PartName="/ppt/notesSlides/notesSlide1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tif" ContentType="image/tiff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CB46F3F-039E-4E1A-953C-6DE913A06A4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0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240A4-E4A7-4726-9CE2-EB62A6FDFF1F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E07F1B-1DA2-4CA5-BA70-DA747C5101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25EB13-570A-4ECC-8CB7-1688AAAAE1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784614-CD76-423D-9626-099280593F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E706C2-33EA-4C60-91ED-85716884D1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DBB69D-32CC-4B2E-813C-5C4D3575B6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D45C90-715E-4A9B-97F7-02BADD27B9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70FB5F-6E74-43AD-A0DB-34FFFCE0E7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331D70-F0D5-416C-B77D-1E2DCC3A93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D03C3D-0116-4843-8739-D7CE2BCF19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5BB40D-7BFC-4B60-A8A1-2E89470C2D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B1C0DE-10B4-45B1-B61C-21ECE29D53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6832E7-C432-4777-BCD6-89CFEE5883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A3EF7F-E388-4C3C-ACEF-AF09932FF5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5141A3-3B9D-4381-A0DC-43712D1E24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6D06BF-5636-42C9-82A8-306014B382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3CFF3A-73EF-47A3-839B-1479BE4154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6F443B-7B16-4C60-A264-B831594077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6F8D95-51D1-4F2F-A287-198FD83EE1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303260-2167-475F-BD4D-CCA0C67B59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251EA0-DF4D-4EF5-B7FB-DC4CB6514E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A6A59A-2C37-445D-8CEC-86858408E7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C89915-9036-4355-81E7-DECE46EB9E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FF81F0-E08D-4FC2-8024-CD668796CB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8ADDCC-7643-4C54-A80D-2AD92402A3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6"/>
          <p:cNvSpPr/>
          <p:nvPr/>
        </p:nvSpPr>
        <p:spPr>
          <a:xfrm>
            <a:off x="0" y="0"/>
            <a:ext cx="10077480" cy="56674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Oval 17"/>
          <p:cNvSpPr/>
          <p:nvPr/>
        </p:nvSpPr>
        <p:spPr>
          <a:xfrm>
            <a:off x="1440000" y="1080000"/>
            <a:ext cx="1437480" cy="12574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Oval 1"/>
          <p:cNvSpPr/>
          <p:nvPr/>
        </p:nvSpPr>
        <p:spPr>
          <a:xfrm>
            <a:off x="7380000" y="3960000"/>
            <a:ext cx="1437480" cy="12574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Oval 2"/>
          <p:cNvSpPr/>
          <p:nvPr/>
        </p:nvSpPr>
        <p:spPr>
          <a:xfrm>
            <a:off x="9000000" y="2700000"/>
            <a:ext cx="1257480" cy="10774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Oval 3"/>
          <p:cNvSpPr/>
          <p:nvPr/>
        </p:nvSpPr>
        <p:spPr>
          <a:xfrm>
            <a:off x="-180000" y="2430000"/>
            <a:ext cx="1437480" cy="13474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Oval 4"/>
          <p:cNvSpPr/>
          <p:nvPr/>
        </p:nvSpPr>
        <p:spPr>
          <a:xfrm>
            <a:off x="540000" y="1080000"/>
            <a:ext cx="717480" cy="7174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Oval 5"/>
          <p:cNvSpPr/>
          <p:nvPr/>
        </p:nvSpPr>
        <p:spPr>
          <a:xfrm>
            <a:off x="0" y="1260000"/>
            <a:ext cx="717480" cy="7174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Oval 6"/>
          <p:cNvSpPr/>
          <p:nvPr/>
        </p:nvSpPr>
        <p:spPr>
          <a:xfrm>
            <a:off x="0" y="5220000"/>
            <a:ext cx="1617480" cy="125748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Oval 7"/>
          <p:cNvSpPr/>
          <p:nvPr/>
        </p:nvSpPr>
        <p:spPr>
          <a:xfrm>
            <a:off x="9720000" y="4680000"/>
            <a:ext cx="717480" cy="7174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Oval 8"/>
          <p:cNvSpPr/>
          <p:nvPr/>
        </p:nvSpPr>
        <p:spPr>
          <a:xfrm>
            <a:off x="9540000" y="3420000"/>
            <a:ext cx="717480" cy="7174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Oval 9"/>
          <p:cNvSpPr/>
          <p:nvPr/>
        </p:nvSpPr>
        <p:spPr>
          <a:xfrm>
            <a:off x="8100000" y="4680000"/>
            <a:ext cx="1077480" cy="8398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Oval 10"/>
          <p:cNvSpPr/>
          <p:nvPr/>
        </p:nvSpPr>
        <p:spPr>
          <a:xfrm>
            <a:off x="7920000" y="5400000"/>
            <a:ext cx="897480" cy="89748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74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74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837444-8740-4F91-BCF2-48435FC6B827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74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6"/>
          <p:cNvSpPr/>
          <p:nvPr/>
        </p:nvSpPr>
        <p:spPr>
          <a:xfrm>
            <a:off x="0" y="0"/>
            <a:ext cx="10077480" cy="56674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Oval 17"/>
          <p:cNvSpPr/>
          <p:nvPr/>
        </p:nvSpPr>
        <p:spPr>
          <a:xfrm>
            <a:off x="1440000" y="1080000"/>
            <a:ext cx="1437480" cy="12574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Oval 1"/>
          <p:cNvSpPr/>
          <p:nvPr/>
        </p:nvSpPr>
        <p:spPr>
          <a:xfrm>
            <a:off x="7380000" y="3960000"/>
            <a:ext cx="1437480" cy="12574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Oval 2"/>
          <p:cNvSpPr/>
          <p:nvPr/>
        </p:nvSpPr>
        <p:spPr>
          <a:xfrm>
            <a:off x="9000000" y="2700000"/>
            <a:ext cx="1257480" cy="10774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Oval 3"/>
          <p:cNvSpPr/>
          <p:nvPr/>
        </p:nvSpPr>
        <p:spPr>
          <a:xfrm>
            <a:off x="-180000" y="2430000"/>
            <a:ext cx="1437480" cy="13474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Oval 4"/>
          <p:cNvSpPr/>
          <p:nvPr/>
        </p:nvSpPr>
        <p:spPr>
          <a:xfrm>
            <a:off x="540000" y="1080000"/>
            <a:ext cx="717480" cy="7174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Oval 5"/>
          <p:cNvSpPr/>
          <p:nvPr/>
        </p:nvSpPr>
        <p:spPr>
          <a:xfrm>
            <a:off x="0" y="1260000"/>
            <a:ext cx="717480" cy="7174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Oval 6"/>
          <p:cNvSpPr/>
          <p:nvPr/>
        </p:nvSpPr>
        <p:spPr>
          <a:xfrm>
            <a:off x="0" y="5220000"/>
            <a:ext cx="1617480" cy="125748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Oval 7"/>
          <p:cNvSpPr/>
          <p:nvPr/>
        </p:nvSpPr>
        <p:spPr>
          <a:xfrm>
            <a:off x="9720000" y="4680000"/>
            <a:ext cx="717480" cy="7174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Oval 8"/>
          <p:cNvSpPr/>
          <p:nvPr/>
        </p:nvSpPr>
        <p:spPr>
          <a:xfrm>
            <a:off x="9540000" y="3420000"/>
            <a:ext cx="717480" cy="7174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Oval 9"/>
          <p:cNvSpPr/>
          <p:nvPr/>
        </p:nvSpPr>
        <p:spPr>
          <a:xfrm>
            <a:off x="8100000" y="4680000"/>
            <a:ext cx="1077480" cy="8398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Oval 10"/>
          <p:cNvSpPr/>
          <p:nvPr/>
        </p:nvSpPr>
        <p:spPr>
          <a:xfrm>
            <a:off x="7920000" y="5400000"/>
            <a:ext cx="897480" cy="89748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74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sldNum" idx="5"/>
          </p:nvPr>
        </p:nvSpPr>
        <p:spPr>
          <a:xfrm>
            <a:off x="7560000" y="5130000"/>
            <a:ext cx="23374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8B06DE-31BD-4B2C-81EB-ED368BC2FFB0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dt" idx="6"/>
          </p:nvPr>
        </p:nvSpPr>
        <p:spPr>
          <a:xfrm>
            <a:off x="180000" y="5130000"/>
            <a:ext cx="23374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ti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app.swaggerhub.com/apis/genomegalul/Contacts/1.0.0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thisisforourclass.xyz/" TargetMode="External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26960" y="3308400"/>
            <a:ext cx="38260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b7dee8"/>
                </a:solidFill>
                <a:latin typeface="Arial"/>
                <a:ea typeface="DejaVu Sans"/>
              </a:rPr>
              <a:t>C</a:t>
            </a:r>
            <a:r>
              <a:rPr b="1" lang="en-US" sz="3300" spc="-1" strike="noStrike">
                <a:solidFill>
                  <a:srgbClr val="b7dee8"/>
                </a:solidFill>
                <a:latin typeface="Arial"/>
                <a:ea typeface="DejaVu Sans"/>
              </a:rPr>
              <a:t>ontacts</a:t>
            </a:r>
            <a:r>
              <a:rPr b="1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00b0f0"/>
                </a:solidFill>
                <a:latin typeface="Arial"/>
                <a:ea typeface="DejaVu Sans"/>
              </a:rPr>
              <a:t>C</a:t>
            </a:r>
            <a:r>
              <a:rPr b="1" lang="en-US" sz="3300" spc="-1" strike="noStrike">
                <a:solidFill>
                  <a:srgbClr val="00b0f0"/>
                </a:solidFill>
                <a:latin typeface="Arial"/>
                <a:ea typeface="DejaVu Sans"/>
              </a:rPr>
              <a:t>onnect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AutoShape 2"/>
          <p:cNvSpPr/>
          <p:nvPr/>
        </p:nvSpPr>
        <p:spPr>
          <a:xfrm>
            <a:off x="2205000" y="2370600"/>
            <a:ext cx="3299760" cy="32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Picture 4"/>
          <p:cNvSpPr/>
          <p:nvPr/>
        </p:nvSpPr>
        <p:spPr>
          <a:xfrm>
            <a:off x="3940920" y="636120"/>
            <a:ext cx="2198520" cy="2198520"/>
          </a:xfrm>
          <a:prstGeom prst="ellipse">
            <a:avLst/>
          </a:prstGeom>
          <a:blipFill rotWithShape="0">
            <a:blip r:embed="rId1"/>
            <a:srcRect/>
            <a:stretch/>
          </a:blipFill>
          <a:ln cap="rnd" w="63500">
            <a:solidFill>
              <a:srgbClr val="333333"/>
            </a:solidFill>
            <a:round/>
          </a:ln>
          <a:effectLst>
            <a:outerShdw blurRad="380880" dir="5400000" dist="291960" rotWithShape="0" sx="-80000" sy="-18000">
              <a:srgbClr val="000000">
                <a:alpha val="22000"/>
              </a:srgbClr>
            </a:outerShdw>
          </a:effectLst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-228600"/>
            <a:ext cx="906912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Use Case Diagram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Picture 84" descr=""/>
          <p:cNvPicPr/>
          <p:nvPr/>
        </p:nvPicPr>
        <p:blipFill>
          <a:blip r:embed="rId1"/>
          <a:stretch/>
        </p:blipFill>
        <p:spPr>
          <a:xfrm>
            <a:off x="576000" y="680400"/>
            <a:ext cx="8822160" cy="496188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2" descr="A diagram of a contact manager&#10;&#10;Description automatically generated"/>
          <p:cNvPicPr/>
          <p:nvPr/>
        </p:nvPicPr>
        <p:blipFill>
          <a:blip r:embed="rId2"/>
          <a:stretch/>
        </p:blipFill>
        <p:spPr>
          <a:xfrm>
            <a:off x="427320" y="680400"/>
            <a:ext cx="9119160" cy="496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What Went Well - Database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Previous knowledge of SQL</a:t>
            </a:r>
            <a:endParaRPr b="0" lang="en-US" sz="20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Quick adoption of MySQL syntax</a:t>
            </a:r>
            <a:endParaRPr b="0" lang="en-US" sz="20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Creation of database</a:t>
            </a:r>
            <a:endParaRPr b="0" lang="en-US" sz="20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Helping the API team with SQL queries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What Didn’t Go Well - Database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50000"/>
              <a:buFont typeface="Arial"/>
              <a:buChar char="X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Trying to help the other roles with their workload</a:t>
            </a:r>
            <a:endParaRPr b="0" lang="en-US" sz="2000" spc="-1" strike="noStrike">
              <a:latin typeface="Arial"/>
            </a:endParaRPr>
          </a:p>
          <a:p>
            <a:pPr lvl="1" marL="889200" indent="-324000">
              <a:lnSpc>
                <a:spcPct val="100000"/>
              </a:lnSpc>
              <a:buClr>
                <a:srgbClr val="ffffff"/>
              </a:buClr>
              <a:buSzPct val="50000"/>
              <a:buFont typeface="Arial"/>
              <a:buChar char="X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Not stepping over their work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3"/>
          <p:cNvSpPr/>
          <p:nvPr/>
        </p:nvSpPr>
        <p:spPr>
          <a:xfrm>
            <a:off x="457200" y="197640"/>
            <a:ext cx="906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Tabular ERD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8" name="Picture 80" descr=""/>
          <p:cNvPicPr/>
          <p:nvPr/>
        </p:nvPicPr>
        <p:blipFill>
          <a:blip r:embed="rId1"/>
          <a:stretch/>
        </p:blipFill>
        <p:spPr>
          <a:xfrm>
            <a:off x="1256040" y="1509840"/>
            <a:ext cx="7887240" cy="329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ERD w/ Weak Entity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Picture 78" descr=""/>
          <p:cNvPicPr/>
          <p:nvPr/>
        </p:nvPicPr>
        <p:blipFill>
          <a:blip r:embed="rId1"/>
          <a:stretch/>
        </p:blipFill>
        <p:spPr>
          <a:xfrm>
            <a:off x="914400" y="1371600"/>
            <a:ext cx="8433720" cy="362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2360" cy="94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What Went Well - API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Box 8"/>
          <p:cNvSpPr/>
          <p:nvPr/>
        </p:nvSpPr>
        <p:spPr>
          <a:xfrm>
            <a:off x="910080" y="1511640"/>
            <a:ext cx="825876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Pieces fell into place after getting an initial understanding (snowball)</a:t>
            </a:r>
            <a:endParaRPr b="0" lang="en-US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Understanding one endpoint usually led to understanding others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Documentation was simple and functional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Testing phase was short and fixed problems quickly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2360" cy="94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What Didn’t Go Well - API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Box 8"/>
          <p:cNvSpPr/>
          <p:nvPr/>
        </p:nvSpPr>
        <p:spPr>
          <a:xfrm>
            <a:off x="910080" y="1511640"/>
            <a:ext cx="825876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Arial"/>
              <a:buChar char="×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PHP read like hieroglyphics as beginners</a:t>
            </a:r>
            <a:endParaRPr b="0" lang="en-US" sz="20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buClr>
                <a:srgbClr val="ffffff"/>
              </a:buClr>
              <a:buFont typeface="Arial"/>
              <a:buChar char="×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Getting the initial understanding took time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Arial"/>
              <a:buChar char="×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Variable ordering in MySQL statements caused unjustified struggles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Arial"/>
              <a:buChar char="×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Despite documentation, API functionality was not communicated enough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511520" y="1783080"/>
            <a:ext cx="2076480" cy="406440"/>
          </a:xfrm>
          <a:prstGeom prst="rect">
            <a:avLst/>
          </a:prstGeom>
          <a:ln w="0">
            <a:noFill/>
          </a:ln>
        </p:spPr>
      </p:pic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7480" cy="124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Color Palette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67640" y="1326600"/>
            <a:ext cx="273276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#fffff (white)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#9ab8c5 (grayish blue)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#87cefa (light sky blue)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#155e8b (blue-ish)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#00000 (black)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4511520" y="2128320"/>
            <a:ext cx="2076480" cy="40644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4511520" y="2909880"/>
            <a:ext cx="2076480" cy="406440"/>
          </a:xfrm>
          <a:prstGeom prst="rect">
            <a:avLst/>
          </a:prstGeom>
          <a:ln w="0">
            <a:noFill/>
          </a:ln>
        </p:spPr>
      </p:pic>
      <p:pic>
        <p:nvPicPr>
          <p:cNvPr id="160" name="" descr=""/>
          <p:cNvPicPr/>
          <p:nvPr/>
        </p:nvPicPr>
        <p:blipFill>
          <a:blip r:embed="rId4"/>
          <a:stretch/>
        </p:blipFill>
        <p:spPr>
          <a:xfrm>
            <a:off x="4511520" y="1387800"/>
            <a:ext cx="2068560" cy="406440"/>
          </a:xfrm>
          <a:prstGeom prst="rect">
            <a:avLst/>
          </a:prstGeom>
          <a:ln w="0">
            <a:noFill/>
          </a:ln>
        </p:spPr>
      </p:pic>
      <p:pic>
        <p:nvPicPr>
          <p:cNvPr id="161" name="" descr=""/>
          <p:cNvPicPr/>
          <p:nvPr/>
        </p:nvPicPr>
        <p:blipFill>
          <a:blip r:embed="rId5"/>
          <a:stretch/>
        </p:blipFill>
        <p:spPr>
          <a:xfrm>
            <a:off x="4511520" y="2503440"/>
            <a:ext cx="2076480" cy="40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7480" cy="124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API demonstration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2034360" y="2579400"/>
            <a:ext cx="6698880" cy="5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b7dee8"/>
                </a:solidFill>
                <a:uFillTx/>
                <a:latin typeface="Arial"/>
                <a:ea typeface="DejaVu Sans"/>
                <a:hlinkClick r:id="rId1"/>
              </a:rPr>
              <a:t>https://app.swaggerhub.com/apis/genomegalul/Contacts/1.0.0</a:t>
            </a:r>
            <a:r>
              <a:rPr b="0" lang="en-US" sz="1800" spc="-1" strike="noStrike">
                <a:solidFill>
                  <a:srgbClr val="b7dee8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What Went Well – Front End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Online resources for learning HTML/CSS</a:t>
            </a:r>
            <a:endParaRPr b="0" lang="en-US" sz="20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Good collaboration and division of work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65520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A web app to manage your digital contacts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3018600" y="2198160"/>
            <a:ext cx="6134400" cy="168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lvl="1" marL="501840" indent="-2858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Sign up for a contact manager! (It’s FREE!)</a:t>
            </a:r>
            <a:endParaRPr b="0" lang="en-US" sz="2000" spc="-1" strike="noStrike">
              <a:latin typeface="Arial"/>
            </a:endParaRPr>
          </a:p>
          <a:p>
            <a:pPr lvl="2" marL="717840" indent="-2858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Create, Delete and Edit contacts</a:t>
            </a:r>
            <a:endParaRPr b="0" lang="en-US" sz="2000" spc="-1" strike="noStrike">
              <a:latin typeface="Arial"/>
            </a:endParaRPr>
          </a:p>
          <a:p>
            <a:pPr lvl="2" marL="717840" indent="-2858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Manage your favorite people</a:t>
            </a:r>
            <a:endParaRPr b="0" lang="en-US" sz="2000" spc="-1" strike="noStrike">
              <a:latin typeface="Arial"/>
            </a:endParaRPr>
          </a:p>
          <a:p>
            <a:pPr lvl="2" marL="717840" indent="-2858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Calling out to all Josh’s? Just search them up!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What Didn’t Go Well – Front End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50000"/>
              <a:buFont typeface="Arial"/>
              <a:buChar char="X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Different ways to accomplish same task</a:t>
            </a:r>
            <a:endParaRPr b="0" lang="en-US" sz="20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50000"/>
              <a:buFont typeface="Arial"/>
              <a:buChar char="X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Outdated resources</a:t>
            </a:r>
            <a:endParaRPr b="0" lang="en-US" sz="20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50000"/>
              <a:buFont typeface="Arial"/>
              <a:buChar char="X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Copying over work when pushing to website</a:t>
            </a:r>
            <a:endParaRPr b="0" lang="en-US" sz="20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50000"/>
              <a:buFont typeface="Arial"/>
              <a:buChar char="X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First experience with creative project / frontend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7480" cy="124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App Demonstration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200400" y="2469960"/>
            <a:ext cx="5210280" cy="73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b7dee8"/>
                </a:solidFill>
                <a:uFillTx/>
                <a:latin typeface="Arial"/>
                <a:ea typeface="DejaVu Sans"/>
                <a:hlinkClick r:id="rId1"/>
              </a:rPr>
              <a:t>http://thisisforourclass.xyz/</a:t>
            </a:r>
            <a:r>
              <a:rPr b="0" lang="en-US" sz="3200" spc="-1" strike="noStrike">
                <a:solidFill>
                  <a:srgbClr val="b7dee8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7480" cy="124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Accessibility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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GOOGLE LIGHTHOUSE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997480" cy="124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Q&amp;A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453560" y="2835360"/>
            <a:ext cx="1004760" cy="137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marL="1080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650" spc="-1" strike="noStrike">
                <a:solidFill>
                  <a:srgbClr val="ffffff"/>
                </a:solidFill>
                <a:latin typeface="Arial"/>
                <a:ea typeface="DejaVu Sans"/>
              </a:rPr>
              <a:t>?</a:t>
            </a:r>
            <a:endParaRPr b="0" lang="en-US" sz="226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30280" y="4255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Brought to you by...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Rectangle 57"/>
          <p:cNvSpPr/>
          <p:nvPr/>
        </p:nvSpPr>
        <p:spPr>
          <a:xfrm>
            <a:off x="7195320" y="2057400"/>
            <a:ext cx="194688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Rectangle 58"/>
          <p:cNvSpPr/>
          <p:nvPr/>
        </p:nvSpPr>
        <p:spPr>
          <a:xfrm>
            <a:off x="685800" y="2057400"/>
            <a:ext cx="135072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Rectangle 59"/>
          <p:cNvSpPr/>
          <p:nvPr/>
        </p:nvSpPr>
        <p:spPr>
          <a:xfrm>
            <a:off x="4167360" y="1983600"/>
            <a:ext cx="13172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Rectangle 60"/>
          <p:cNvSpPr/>
          <p:nvPr/>
        </p:nvSpPr>
        <p:spPr>
          <a:xfrm>
            <a:off x="616320" y="4572000"/>
            <a:ext cx="166788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Rectangle 61"/>
          <p:cNvSpPr/>
          <p:nvPr/>
        </p:nvSpPr>
        <p:spPr>
          <a:xfrm>
            <a:off x="4272480" y="4572000"/>
            <a:ext cx="166932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Rectangle 62"/>
          <p:cNvSpPr/>
          <p:nvPr/>
        </p:nvSpPr>
        <p:spPr>
          <a:xfrm>
            <a:off x="7539840" y="4572000"/>
            <a:ext cx="160236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Rectangle 63"/>
          <p:cNvSpPr/>
          <p:nvPr/>
        </p:nvSpPr>
        <p:spPr>
          <a:xfrm>
            <a:off x="3200400" y="1755000"/>
            <a:ext cx="5607360" cy="27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Joshua Bartz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(Database)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Eugenio Diaz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(API)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Joshua Jarquin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(PM)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Benjamin Monroy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(Front-End)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Gabriel Rechdan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(API)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Tejeira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(Front-End)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45720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Technology Used - Creation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1217160" y="2514600"/>
            <a:ext cx="9069120" cy="20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SzPct val="100112"/>
              <a:buBlip>
                <a:blip r:embed="rId1"/>
              </a:buBlip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LAMP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stack implementation: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Hosted on an Ubuntu 22.04 server rented from DigitalOcean.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Apache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HTTP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): 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 HTTP web server used to deliver web pages across the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internet.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MySQL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The database solution to store/modify/fetch relevant data.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PHP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The language used to bridge requests to/from the website to the database.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31360" y="42660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Technology Used - Organization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2286000" y="1600200"/>
            <a:ext cx="6857280" cy="297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Github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Repository for source code and documentation.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Discord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:   Primary platform for communication and exchanges.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Ganttpro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: Gantt chart creation tool used to keep track of workflow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and timelines.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9" name="Picture 68" descr=""/>
          <p:cNvPicPr/>
          <p:nvPr/>
        </p:nvPicPr>
        <p:blipFill>
          <a:blip r:embed="rId1"/>
          <a:stretch/>
        </p:blipFill>
        <p:spPr>
          <a:xfrm>
            <a:off x="1143000" y="2514600"/>
            <a:ext cx="1142280" cy="1142280"/>
          </a:xfrm>
          <a:prstGeom prst="rect">
            <a:avLst/>
          </a:prstGeom>
          <a:ln w="0">
            <a:noFill/>
          </a:ln>
        </p:spPr>
      </p:pic>
      <p:pic>
        <p:nvPicPr>
          <p:cNvPr id="130" name="Picture 69" descr=""/>
          <p:cNvPicPr/>
          <p:nvPr/>
        </p:nvPicPr>
        <p:blipFill>
          <a:blip r:embed="rId2"/>
          <a:stretch/>
        </p:blipFill>
        <p:spPr>
          <a:xfrm>
            <a:off x="1143000" y="1371600"/>
            <a:ext cx="1142280" cy="114228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70" descr=""/>
          <p:cNvPicPr/>
          <p:nvPr/>
        </p:nvPicPr>
        <p:blipFill>
          <a:blip r:embed="rId3"/>
          <a:stretch/>
        </p:blipFill>
        <p:spPr>
          <a:xfrm>
            <a:off x="1143000" y="3657600"/>
            <a:ext cx="1142280" cy="114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Other Technologies - Development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1008720" y="1578960"/>
            <a:ext cx="9071640" cy="2013120"/>
          </a:xfrm>
          <a:prstGeom prst="rect">
            <a:avLst/>
          </a:prstGeom>
          <a:noFill/>
          <a:ln w="0">
            <a:noFill/>
          </a:ln>
        </p:spPr>
        <p:txBody>
          <a:bodyPr numCol="3" spcCol="0"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File Transfer to Server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DBeaver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Filezilla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MobaXTerm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API Testing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Postman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ARC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SwaggerHub</a:t>
            </a:r>
            <a:br>
              <a:rPr sz="2000"/>
            </a:br>
            <a:br>
              <a:rPr sz="2000"/>
            </a:br>
            <a:br>
              <a:rPr sz="2000"/>
            </a:br>
            <a:br>
              <a:rPr sz="2000"/>
            </a:b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Other Tools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Bootstrap5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DALL-E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7480" cy="124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What Went Well - PM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Great Communication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89200" indent="-32400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Weekly in-person meetings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89200" indent="-32400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Frequent updates about status / problems in Discord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Friendly relationships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Workload was split evenly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Everyone ultimately adopted their respective languages and technologies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7480" cy="124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What Didn’t Go Well - PM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50000"/>
              <a:buFont typeface="Arial"/>
              <a:buChar char="X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Initial adoption of new languages (PHP, CSS &amp; JS)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50000"/>
              <a:buFont typeface="Arial"/>
              <a:buChar char="X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Working in a real team with task-dependencies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50000"/>
              <a:buFont typeface="Arial"/>
              <a:buChar char="X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Pacing and workflow (late start &amp; slow-start)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89200" indent="-32400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SzPct val="50000"/>
              <a:buFont typeface="Arial"/>
              <a:buChar char="X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Lack of Gantt chart to direct our work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31000" y="19764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Gantt chart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Picture 82" descr=""/>
          <p:cNvPicPr/>
          <p:nvPr/>
        </p:nvPicPr>
        <p:blipFill>
          <a:blip r:embed="rId1"/>
          <a:stretch/>
        </p:blipFill>
        <p:spPr>
          <a:xfrm>
            <a:off x="4320" y="1337760"/>
            <a:ext cx="10079280" cy="298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Application>LibreOffice/7.3.7.2$Linux_X86_64 LibreOffice_project/30$Build-2</Application>
  <AppVersion>15.0000</AppVersion>
  <Words>517</Words>
  <Paragraphs>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2024-05-16T18:08:25Z</dcterms:created>
  <dc:creator/>
  <dc:description/>
  <dc:language>en-US</dc:language>
  <cp:lastModifiedBy/>
  <dcterms:modified xsi:type="dcterms:W3CDTF">2024-06-03T23:08:48Z</dcterms:modified>
  <cp:revision>90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Custom</vt:lpwstr>
  </property>
  <property fmtid="{D5CDD505-2E9C-101B-9397-08002B2CF9AE}" pid="4" name="Slides">
    <vt:i4>23</vt:i4>
  </property>
</Properties>
</file>