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68" r:id="rId5"/>
    <p:sldId id="274" r:id="rId6"/>
    <p:sldId id="272" r:id="rId7"/>
    <p:sldId id="276" r:id="rId8"/>
    <p:sldId id="278" r:id="rId9"/>
    <p:sldId id="281" r:id="rId10"/>
    <p:sldId id="285" r:id="rId11"/>
    <p:sldId id="286" r:id="rId12"/>
    <p:sldId id="283" r:id="rId13"/>
    <p:sldId id="284" r:id="rId14"/>
    <p:sldId id="279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cer\desktop\Agressive_Batters%20list%20who%20have%20top%20strike%20rates.csv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cer\desktop\6.csv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cer\desktop\7.csv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cer\desktop\9.csv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cer\desktop\10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cer\Desktop\Top%20Batting_Average%20(Batsman_List)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cer\desktop\Hard_Hitters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cer\desktop\TOP%20WICKET%20TAKERS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cer\desktop\TOP%20ECONOMICAL%20BOWLERS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cer\Desktop\data-1707579073249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cer\Desktop\b4d0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cer\Desktop\now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cer\desktop\5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'[Agressive_Batters list who have top strike rates.csv]Agressive_Batters list who have'!$B$1</c:f>
              <c:strCache>
                <c:ptCount val="1"/>
                <c:pt idx="0">
                  <c:v>strike_rate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'[Agressive_Batters list who have top strike rates.csv]Agressive_Batters list who have'!$A$2:$A$11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CH Gayle</c:v>
                </c:pt>
                <c:pt idx="6">
                  <c:v>RR Pant</c:v>
                </c:pt>
                <c:pt idx="7">
                  <c:v>ST Jayasuriya</c:v>
                </c:pt>
                <c:pt idx="8">
                  <c:v>KA Pollard</c:v>
                </c:pt>
                <c:pt idx="9">
                  <c:v>AB de Villiers</c:v>
                </c:pt>
              </c:strCache>
            </c:strRef>
          </c:cat>
          <c:val>
            <c:numRef>
              <c:f>'[Agressive_Batters list who have top strike rates.csv]Agressive_Batters list who have'!$B$2:$B$11</c:f>
              <c:numCache>
                <c:formatCode>General</c:formatCode>
                <c:ptCount val="10"/>
                <c:pt idx="0">
                  <c:v>192.788461538461</c:v>
                </c:pt>
                <c:pt idx="1">
                  <c:v>176.611418047882</c:v>
                </c:pt>
                <c:pt idx="2">
                  <c:v>170.484061393152</c:v>
                </c:pt>
                <c:pt idx="3">
                  <c:v>166.096866096866</c:v>
                </c:pt>
                <c:pt idx="4">
                  <c:v>164.028776978417</c:v>
                </c:pt>
                <c:pt idx="5">
                  <c:v>160.522176785152</c:v>
                </c:pt>
                <c:pt idx="6">
                  <c:v>158.479532163742</c:v>
                </c:pt>
                <c:pt idx="7">
                  <c:v>158.458646616541</c:v>
                </c:pt>
                <c:pt idx="8">
                  <c:v>158.056519583539</c:v>
                </c:pt>
                <c:pt idx="9">
                  <c:v>157.142857142857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110080"/>
        <c:axId val="192027648"/>
      </c:barChart>
      <c:catAx>
        <c:axId val="1821100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2027648"/>
        <c:crosses val="autoZero"/>
        <c:auto val="1"/>
        <c:lblAlgn val="ctr"/>
        <c:lblOffset val="100"/>
        <c:noMultiLvlLbl val="0"/>
      </c:catAx>
      <c:valAx>
        <c:axId val="19202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2110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'6.csv'!$B$1</c:f>
              <c:strCache>
                <c:ptCount val="1"/>
                <c:pt idx="0">
                  <c:v>total_dismissals</c:v>
                </c:pt>
              </c:strCache>
            </c:strRef>
          </c:tx>
          <c:spPr>
            <a:ln w="28575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'6.csv'!$A$2:$A$11</c:f>
              <c:strCache>
                <c:ptCount val="10"/>
                <c:pt idx="0">
                  <c:v>bowled</c:v>
                </c:pt>
                <c:pt idx="1">
                  <c:v>caught</c:v>
                </c:pt>
                <c:pt idx="2">
                  <c:v>caught and bowled</c:v>
                </c:pt>
                <c:pt idx="3">
                  <c:v>hit wicket</c:v>
                </c:pt>
                <c:pt idx="4">
                  <c:v>lbw</c:v>
                </c:pt>
                <c:pt idx="5">
                  <c:v>NA</c:v>
                </c:pt>
                <c:pt idx="6">
                  <c:v>obstructing the field</c:v>
                </c:pt>
                <c:pt idx="7">
                  <c:v>retired hurt</c:v>
                </c:pt>
                <c:pt idx="8">
                  <c:v>run out</c:v>
                </c:pt>
                <c:pt idx="9">
                  <c:v>stumped</c:v>
                </c:pt>
              </c:strCache>
            </c:strRef>
          </c:cat>
          <c:val>
            <c:numRef>
              <c:f>'6.csv'!$B$2:$B$11</c:f>
              <c:numCache>
                <c:formatCode>General</c:formatCode>
                <c:ptCount val="10"/>
                <c:pt idx="0">
                  <c:v>1700</c:v>
                </c:pt>
                <c:pt idx="1">
                  <c:v>5743</c:v>
                </c:pt>
                <c:pt idx="2">
                  <c:v>269</c:v>
                </c:pt>
                <c:pt idx="3">
                  <c:v>12</c:v>
                </c:pt>
                <c:pt idx="4">
                  <c:v>571</c:v>
                </c:pt>
                <c:pt idx="5">
                  <c:v>183973</c:v>
                </c:pt>
                <c:pt idx="6">
                  <c:v>2</c:v>
                </c:pt>
                <c:pt idx="7">
                  <c:v>11</c:v>
                </c:pt>
                <c:pt idx="8">
                  <c:v>893</c:v>
                </c:pt>
                <c:pt idx="9">
                  <c:v>294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61037696"/>
        <c:axId val="161093504"/>
      </c:lineChart>
      <c:catAx>
        <c:axId val="161037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1093504"/>
        <c:crosses val="autoZero"/>
        <c:auto val="1"/>
        <c:lblAlgn val="ctr"/>
        <c:lblOffset val="100"/>
        <c:noMultiLvlLbl val="0"/>
      </c:catAx>
      <c:valAx>
        <c:axId val="16109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103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'7.csv'!$B$1</c:f>
              <c:strCache>
                <c:ptCount val="1"/>
                <c:pt idx="0">
                  <c:v>total_extra_runs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'7.csv'!$A$2:$A$6</c:f>
              <c:strCache>
                <c:ptCount val="5"/>
                <c:pt idx="0">
                  <c:v>SL Malinga</c:v>
                </c:pt>
                <c:pt idx="1">
                  <c:v>P Kumar</c:v>
                </c:pt>
                <c:pt idx="2">
                  <c:v>UT Yadav</c:v>
                </c:pt>
                <c:pt idx="3">
                  <c:v>DJ Bravo</c:v>
                </c:pt>
                <c:pt idx="4">
                  <c:v>B Kumar</c:v>
                </c:pt>
              </c:strCache>
            </c:strRef>
          </c:cat>
          <c:val>
            <c:numRef>
              <c:f>'7.csv'!$B$2:$B$6</c:f>
              <c:numCache>
                <c:formatCode>General</c:formatCode>
                <c:ptCount val="5"/>
                <c:pt idx="0">
                  <c:v>293</c:v>
                </c:pt>
                <c:pt idx="1">
                  <c:v>236</c:v>
                </c:pt>
                <c:pt idx="2">
                  <c:v>226</c:v>
                </c:pt>
                <c:pt idx="3">
                  <c:v>210</c:v>
                </c:pt>
                <c:pt idx="4">
                  <c:v>201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229120"/>
        <c:axId val="146230656"/>
      </c:barChart>
      <c:catAx>
        <c:axId val="1462291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6230656"/>
        <c:crosses val="autoZero"/>
        <c:auto val="1"/>
        <c:lblAlgn val="ctr"/>
        <c:lblOffset val="100"/>
        <c:noMultiLvlLbl val="0"/>
      </c:catAx>
      <c:valAx>
        <c:axId val="14623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6229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'9.csv'!$B$1</c:f>
              <c:strCache>
                <c:ptCount val="1"/>
                <c:pt idx="0">
                  <c:v>total_runs_scored</c:v>
                </c:pt>
              </c:strCache>
            </c:strRef>
          </c:tx>
          <c:spPr>
            <a:ln w="28575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'9.csv'!$A$2:$A$37</c:f>
              <c:strCache>
                <c:ptCount val="36"/>
                <c:pt idx="0">
                  <c:v>Eden Gardens</c:v>
                </c:pt>
                <c:pt idx="1">
                  <c:v>Wankhede Stadium</c:v>
                </c:pt>
                <c:pt idx="2">
                  <c:v>Feroz Shah Kotla</c:v>
                </c:pt>
                <c:pt idx="3">
                  <c:v>M Chinnaswamy Stadium</c:v>
                </c:pt>
                <c:pt idx="4">
                  <c:v>Rajiv Gandhi International Stadium, Uppal</c:v>
                </c:pt>
                <c:pt idx="5">
                  <c:v>MA Chidambaram Stadium, Chepauk</c:v>
                </c:pt>
                <c:pt idx="6">
                  <c:v>Sawai Mansingh Stadium</c:v>
                </c:pt>
                <c:pt idx="7">
                  <c:v>Punjab Cricket Association Stadium, Mohali</c:v>
                </c:pt>
                <c:pt idx="8">
                  <c:v>Dubai International Cricket Stadium</c:v>
                </c:pt>
                <c:pt idx="9">
                  <c:v>Sheikh Zayed Stadium</c:v>
                </c:pt>
                <c:pt idx="10">
                  <c:v>Punjab Cricket Association IS Bindra Stadium, Mohali</c:v>
                </c:pt>
                <c:pt idx="11">
                  <c:v>Maharashtra Cricket Association Stadium</c:v>
                </c:pt>
                <c:pt idx="12">
                  <c:v>Sharjah Cricket Stadium</c:v>
                </c:pt>
                <c:pt idx="13">
                  <c:v>M.Chinnaswamy Stadium</c:v>
                </c:pt>
                <c:pt idx="14">
                  <c:v>Dr DY Patil Sports Academy</c:v>
                </c:pt>
                <c:pt idx="15">
                  <c:v>Subrata Roy Sahara Stadium</c:v>
                </c:pt>
                <c:pt idx="16">
                  <c:v>Kingsmead</c:v>
                </c:pt>
                <c:pt idx="17">
                  <c:v>Brabourne Stadium</c:v>
                </c:pt>
                <c:pt idx="18">
                  <c:v>Dr. Y.S. Rajasekhara Reddy ACA-VDCA Cricket Stadium</c:v>
                </c:pt>
                <c:pt idx="19">
                  <c:v>Sardar Patel Stadium, Motera</c:v>
                </c:pt>
                <c:pt idx="20">
                  <c:v>SuperSport Park</c:v>
                </c:pt>
                <c:pt idx="21">
                  <c:v>Saurashtra Cricket Association Stadium</c:v>
                </c:pt>
                <c:pt idx="22">
                  <c:v>Himachal Pradesh Cricket Association Stadium</c:v>
                </c:pt>
                <c:pt idx="23">
                  <c:v>Holkar Cricket Stadium</c:v>
                </c:pt>
                <c:pt idx="24">
                  <c:v>New Wanderers Stadium</c:v>
                </c:pt>
                <c:pt idx="25">
                  <c:v>Barabati Stadium</c:v>
                </c:pt>
                <c:pt idx="26">
                  <c:v>JSCA International Stadium Complex</c:v>
                </c:pt>
                <c:pt idx="27">
                  <c:v>St George's Park</c:v>
                </c:pt>
                <c:pt idx="28">
                  <c:v>Newlands</c:v>
                </c:pt>
                <c:pt idx="29">
                  <c:v>Shaheed Veer Narayan Singh International Stadium</c:v>
                </c:pt>
                <c:pt idx="30">
                  <c:v>Nehru Stadium</c:v>
                </c:pt>
                <c:pt idx="31">
                  <c:v>Green Park</c:v>
                </c:pt>
                <c:pt idx="32">
                  <c:v>De Beers Diamond Oval</c:v>
                </c:pt>
                <c:pt idx="33">
                  <c:v>Vidarbha Cricket Association Stadium, Jamtha</c:v>
                </c:pt>
                <c:pt idx="34">
                  <c:v>Buffalo Park</c:v>
                </c:pt>
                <c:pt idx="35">
                  <c:v>OUTsurance Oval</c:v>
                </c:pt>
              </c:strCache>
            </c:strRef>
          </c:cat>
          <c:val>
            <c:numRef>
              <c:f>'9.csv'!$B$2:$B$37</c:f>
              <c:numCache>
                <c:formatCode>General</c:formatCode>
                <c:ptCount val="36"/>
                <c:pt idx="0">
                  <c:v>23658</c:v>
                </c:pt>
                <c:pt idx="1">
                  <c:v>23390</c:v>
                </c:pt>
                <c:pt idx="2">
                  <c:v>22947</c:v>
                </c:pt>
                <c:pt idx="3">
                  <c:v>20237</c:v>
                </c:pt>
                <c:pt idx="4">
                  <c:v>19484</c:v>
                </c:pt>
                <c:pt idx="5">
                  <c:v>17821</c:v>
                </c:pt>
                <c:pt idx="6">
                  <c:v>14264</c:v>
                </c:pt>
                <c:pt idx="7">
                  <c:v>10987</c:v>
                </c:pt>
                <c:pt idx="8">
                  <c:v>10402</c:v>
                </c:pt>
                <c:pt idx="9">
                  <c:v>8830</c:v>
                </c:pt>
                <c:pt idx="10">
                  <c:v>7021</c:v>
                </c:pt>
                <c:pt idx="11">
                  <c:v>6780</c:v>
                </c:pt>
                <c:pt idx="12">
                  <c:v>5924</c:v>
                </c:pt>
                <c:pt idx="13">
                  <c:v>5127</c:v>
                </c:pt>
                <c:pt idx="14">
                  <c:v>4810</c:v>
                </c:pt>
                <c:pt idx="15">
                  <c:v>4755</c:v>
                </c:pt>
                <c:pt idx="16">
                  <c:v>4353</c:v>
                </c:pt>
                <c:pt idx="17">
                  <c:v>3842</c:v>
                </c:pt>
                <c:pt idx="18">
                  <c:v>3746</c:v>
                </c:pt>
                <c:pt idx="19">
                  <c:v>3746</c:v>
                </c:pt>
                <c:pt idx="20">
                  <c:v>3653</c:v>
                </c:pt>
                <c:pt idx="21">
                  <c:v>3316</c:v>
                </c:pt>
                <c:pt idx="22">
                  <c:v>2897</c:v>
                </c:pt>
                <c:pt idx="23">
                  <c:v>2872</c:v>
                </c:pt>
                <c:pt idx="24">
                  <c:v>2292</c:v>
                </c:pt>
                <c:pt idx="25">
                  <c:v>2278</c:v>
                </c:pt>
                <c:pt idx="26">
                  <c:v>2056</c:v>
                </c:pt>
                <c:pt idx="27">
                  <c:v>2033</c:v>
                </c:pt>
                <c:pt idx="28">
                  <c:v>1764</c:v>
                </c:pt>
                <c:pt idx="29">
                  <c:v>1741</c:v>
                </c:pt>
                <c:pt idx="30">
                  <c:v>1363</c:v>
                </c:pt>
                <c:pt idx="31">
                  <c:v>1298</c:v>
                </c:pt>
                <c:pt idx="32">
                  <c:v>897</c:v>
                </c:pt>
                <c:pt idx="33">
                  <c:v>882</c:v>
                </c:pt>
                <c:pt idx="34">
                  <c:v>799</c:v>
                </c:pt>
                <c:pt idx="35">
                  <c:v>529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61077120"/>
        <c:axId val="161078656"/>
      </c:lineChart>
      <c:catAx>
        <c:axId val="1610771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1078656"/>
        <c:crosses val="autoZero"/>
        <c:auto val="1"/>
        <c:lblAlgn val="ctr"/>
        <c:lblOffset val="100"/>
        <c:noMultiLvlLbl val="0"/>
      </c:catAx>
      <c:valAx>
        <c:axId val="161078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1077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'10.csv'!$B$1</c:f>
              <c:strCache>
                <c:ptCount val="1"/>
                <c:pt idx="0">
                  <c:v>total_runs_scored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'10.csv'!$A$2:$A$12</c:f>
              <c:numCache>
                <c:formatCode>General</c:formatCode>
                <c:ptCount val="11"/>
                <c:pt idx="0">
                  <c:v>2018</c:v>
                </c:pt>
                <c:pt idx="1">
                  <c:v>2019</c:v>
                </c:pt>
                <c:pt idx="2">
                  <c:v>2015</c:v>
                </c:pt>
                <c:pt idx="3">
                  <c:v>2013</c:v>
                </c:pt>
                <c:pt idx="4">
                  <c:v>2017</c:v>
                </c:pt>
                <c:pt idx="5">
                  <c:v>2010</c:v>
                </c:pt>
                <c:pt idx="6">
                  <c:v>2016</c:v>
                </c:pt>
                <c:pt idx="7">
                  <c:v>2012</c:v>
                </c:pt>
                <c:pt idx="8">
                  <c:v>2011</c:v>
                </c:pt>
                <c:pt idx="9">
                  <c:v>2008</c:v>
                </c:pt>
                <c:pt idx="10">
                  <c:v>2014</c:v>
                </c:pt>
              </c:numCache>
            </c:numRef>
          </c:cat>
          <c:val>
            <c:numRef>
              <c:f>'10.csv'!$B$2:$B$12</c:f>
              <c:numCache>
                <c:formatCode>General</c:formatCode>
                <c:ptCount val="11"/>
                <c:pt idx="0">
                  <c:v>2885</c:v>
                </c:pt>
                <c:pt idx="1">
                  <c:v>2651</c:v>
                </c:pt>
                <c:pt idx="2">
                  <c:v>2386</c:v>
                </c:pt>
                <c:pt idx="3">
                  <c:v>2304</c:v>
                </c:pt>
                <c:pt idx="4">
                  <c:v>2194</c:v>
                </c:pt>
                <c:pt idx="5">
                  <c:v>2167</c:v>
                </c:pt>
                <c:pt idx="6">
                  <c:v>2073</c:v>
                </c:pt>
                <c:pt idx="7">
                  <c:v>2012</c:v>
                </c:pt>
                <c:pt idx="8">
                  <c:v>1854</c:v>
                </c:pt>
                <c:pt idx="9">
                  <c:v>1843</c:v>
                </c:pt>
                <c:pt idx="10">
                  <c:v>1289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817792"/>
        <c:axId val="17101619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'10.csv'!$A$1</c15:sqref>
                        </c15:formulaRef>
                      </c:ext>
                    </c:extLst>
                    <c:strCache>
                      <c:ptCount val="1"/>
                      <c:pt idx="0">
                        <c:v>year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'10.csv'!$A$2:$A$12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2015</c:v>
                      </c:pt>
                      <c:pt idx="3">
                        <c:v>2013</c:v>
                      </c:pt>
                      <c:pt idx="4">
                        <c:v>2017</c:v>
                      </c:pt>
                      <c:pt idx="5">
                        <c:v>2010</c:v>
                      </c:pt>
                      <c:pt idx="6">
                        <c:v>2016</c:v>
                      </c:pt>
                      <c:pt idx="7">
                        <c:v>2012</c:v>
                      </c:pt>
                      <c:pt idx="8">
                        <c:v>2011</c:v>
                      </c:pt>
                      <c:pt idx="9">
                        <c:v>2008</c:v>
                      </c:pt>
                      <c:pt idx="10">
                        <c:v>2014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{2018,2019,2015,2013,2017,2010,2016,2012,2011,2008,2014}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2015</c:v>
                      </c:pt>
                      <c:pt idx="3">
                        <c:v>2013</c:v>
                      </c:pt>
                      <c:pt idx="4">
                        <c:v>2017</c:v>
                      </c:pt>
                      <c:pt idx="5">
                        <c:v>2010</c:v>
                      </c:pt>
                      <c:pt idx="6">
                        <c:v>2016</c:v>
                      </c:pt>
                      <c:pt idx="7">
                        <c:v>2012</c:v>
                      </c:pt>
                      <c:pt idx="8">
                        <c:v>2011</c:v>
                      </c:pt>
                      <c:pt idx="9">
                        <c:v>2008</c:v>
                      </c:pt>
                      <c:pt idx="10">
                        <c:v>2014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170817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1016192"/>
        <c:crosses val="autoZero"/>
        <c:auto val="1"/>
        <c:lblAlgn val="ctr"/>
        <c:lblOffset val="100"/>
        <c:noMultiLvlLbl val="0"/>
      </c:catAx>
      <c:valAx>
        <c:axId val="17101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0817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'[Top Batting_Average (Batsman_List).xls]Top best Average (Batsman_List)'!$B$1</c:f>
              <c:strCache>
                <c:ptCount val="1"/>
                <c:pt idx="0">
                  <c:v>batting_average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'Top best Average (Batsman_List).csv'!$A$2:$A$11</c:f>
              <c:strCache>
                <c:ptCount val="10"/>
                <c:pt idx="0">
                  <c:v>Iqbal Abdulla</c:v>
                </c:pt>
                <c:pt idx="1">
                  <c:v>ML Hayden</c:v>
                </c:pt>
                <c:pt idx="2">
                  <c:v>KL Rahul</c:v>
                </c:pt>
                <c:pt idx="3">
                  <c:v>AB de Villiers</c:v>
                </c:pt>
                <c:pt idx="4">
                  <c:v>CH Gayle</c:v>
                </c:pt>
                <c:pt idx="5">
                  <c:v>DA Warner</c:v>
                </c:pt>
                <c:pt idx="6">
                  <c:v>JP Duminy</c:v>
                </c:pt>
                <c:pt idx="7">
                  <c:v>OA Shah</c:v>
                </c:pt>
                <c:pt idx="8">
                  <c:v>LMP Simmons</c:v>
                </c:pt>
                <c:pt idx="9">
                  <c:v>KS Williamson</c:v>
                </c:pt>
              </c:strCache>
            </c:strRef>
          </c:cat>
          <c:val>
            <c:numRef>
              <c:f>'Top best Average (Batsman_List).csv'!$B$2:$B$11</c:f>
              <c:numCache>
                <c:formatCode>General</c:formatCode>
                <c:ptCount val="10"/>
                <c:pt idx="0">
                  <c:v>97</c:v>
                </c:pt>
                <c:pt idx="1">
                  <c:v>44.6296296296296</c:v>
                </c:pt>
                <c:pt idx="2">
                  <c:v>44.2096774193548</c:v>
                </c:pt>
                <c:pt idx="3">
                  <c:v>44</c:v>
                </c:pt>
                <c:pt idx="4">
                  <c:v>43.9913793103448</c:v>
                </c:pt>
                <c:pt idx="5">
                  <c:v>43.8253968253968</c:v>
                </c:pt>
                <c:pt idx="6">
                  <c:v>43.4897959183673</c:v>
                </c:pt>
                <c:pt idx="7">
                  <c:v>42.3076923076923</c:v>
                </c:pt>
                <c:pt idx="8">
                  <c:v>41.7407407407407</c:v>
                </c:pt>
                <c:pt idx="9">
                  <c:v>40.8048780487804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7628800"/>
        <c:axId val="277630336"/>
      </c:barChart>
      <c:catAx>
        <c:axId val="2776288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77630336"/>
        <c:crosses val="autoZero"/>
        <c:auto val="1"/>
        <c:lblAlgn val="ctr"/>
        <c:lblOffset val="100"/>
        <c:noMultiLvlLbl val="0"/>
      </c:catAx>
      <c:valAx>
        <c:axId val="27763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77628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Hard_Hitters.csv!$B$1</c:f>
              <c:strCache>
                <c:ptCount val="1"/>
                <c:pt idx="0">
                  <c:v>boundary_percentage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Hard_Hitters.csv!$A$2:$A$11</c:f>
              <c:strCache>
                <c:ptCount val="10"/>
                <c:pt idx="0">
                  <c:v>Harmeet Singh</c:v>
                </c:pt>
                <c:pt idx="1">
                  <c:v>SP Narine</c:v>
                </c:pt>
                <c:pt idx="2">
                  <c:v>S Sreesanth</c:v>
                </c:pt>
                <c:pt idx="3">
                  <c:v>PC Valthaty</c:v>
                </c:pt>
                <c:pt idx="4">
                  <c:v>Mujeeb Ur Rahman</c:v>
                </c:pt>
                <c:pt idx="5">
                  <c:v>V Sehwag</c:v>
                </c:pt>
                <c:pt idx="6">
                  <c:v>C Munro</c:v>
                </c:pt>
                <c:pt idx="7">
                  <c:v>AC Gilchrist</c:v>
                </c:pt>
                <c:pt idx="8">
                  <c:v>PP Shaw</c:v>
                </c:pt>
                <c:pt idx="9">
                  <c:v>SA Asnodkar</c:v>
                </c:pt>
              </c:strCache>
            </c:strRef>
          </c:cat>
          <c:val>
            <c:numRef>
              <c:f>Hard_Hitters.csv!$B$2:$B$11</c:f>
              <c:numCache>
                <c:formatCode>General</c:formatCode>
                <c:ptCount val="10"/>
                <c:pt idx="0">
                  <c:v>16.6666666666666</c:v>
                </c:pt>
                <c:pt idx="1">
                  <c:v>16.371220020855</c:v>
                </c:pt>
                <c:pt idx="2">
                  <c:v>15.9090909090909</c:v>
                </c:pt>
                <c:pt idx="3">
                  <c:v>15.3988868274582</c:v>
                </c:pt>
                <c:pt idx="4">
                  <c:v>15.3846153846153</c:v>
                </c:pt>
                <c:pt idx="5">
                  <c:v>15.2658662092624</c:v>
                </c:pt>
                <c:pt idx="6">
                  <c:v>15.1351351351351</c:v>
                </c:pt>
                <c:pt idx="7">
                  <c:v>14.9887133182844</c:v>
                </c:pt>
                <c:pt idx="8">
                  <c:v>14.9411764705882</c:v>
                </c:pt>
                <c:pt idx="9">
                  <c:v>14.9350649350649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5912192"/>
        <c:axId val="398354304"/>
      </c:barChart>
      <c:catAx>
        <c:axId val="3859121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98354304"/>
        <c:crosses val="autoZero"/>
        <c:auto val="1"/>
        <c:lblAlgn val="ctr"/>
        <c:lblOffset val="100"/>
        <c:noMultiLvlLbl val="0"/>
      </c:catAx>
      <c:valAx>
        <c:axId val="39835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85912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WICKET TAKERS.csv'!$B$1</c:f>
              <c:strCache>
                <c:ptCount val="1"/>
                <c:pt idx="0">
                  <c:v>strike_rate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'TOP WICKET TAKERS.csv'!$A$2:$A$11</c:f>
              <c:strCache>
                <c:ptCount val="10"/>
                <c:pt idx="0">
                  <c:v>K Rabada</c:v>
                </c:pt>
                <c:pt idx="1">
                  <c:v>DE Bollinger</c:v>
                </c:pt>
                <c:pt idx="2">
                  <c:v>AJ Tye</c:v>
                </c:pt>
                <c:pt idx="3">
                  <c:v>MA Starc</c:v>
                </c:pt>
                <c:pt idx="4">
                  <c:v>SL Malinga</c:v>
                </c:pt>
                <c:pt idx="5">
                  <c:v>Imran Tahir</c:v>
                </c:pt>
                <c:pt idx="6">
                  <c:v>DJ Bravo</c:v>
                </c:pt>
                <c:pt idx="7">
                  <c:v>A Nehra</c:v>
                </c:pt>
                <c:pt idx="8">
                  <c:v>S Aravind</c:v>
                </c:pt>
                <c:pt idx="9">
                  <c:v>KK Cooper</c:v>
                </c:pt>
              </c:strCache>
            </c:strRef>
          </c:cat>
          <c:val>
            <c:numRef>
              <c:f>'TOP WICKET TAKERS.csv'!$B$2:$B$11</c:f>
              <c:numCache>
                <c:formatCode>General</c:formatCode>
                <c:ptCount val="10"/>
                <c:pt idx="0">
                  <c:v>0.921428571428571</c:v>
                </c:pt>
                <c:pt idx="1">
                  <c:v>0.928333333333333</c:v>
                </c:pt>
                <c:pt idx="2">
                  <c:v>0.930232558139534</c:v>
                </c:pt>
                <c:pt idx="3">
                  <c:v>0.936274509803921</c:v>
                </c:pt>
                <c:pt idx="4">
                  <c:v>0.936785474108944</c:v>
                </c:pt>
                <c:pt idx="5">
                  <c:v>0.93683409436834</c:v>
                </c:pt>
                <c:pt idx="6">
                  <c:v>0.938510189739985</c:v>
                </c:pt>
                <c:pt idx="7">
                  <c:v>0.9387031408308</c:v>
                </c:pt>
                <c:pt idx="8">
                  <c:v>0.939086294416243</c:v>
                </c:pt>
                <c:pt idx="9">
                  <c:v>0.94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487168"/>
        <c:axId val="445263872"/>
      </c:barChart>
      <c:catAx>
        <c:axId val="4444871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5263872"/>
        <c:crosses val="autoZero"/>
        <c:auto val="1"/>
        <c:lblAlgn val="ctr"/>
        <c:lblOffset val="100"/>
        <c:noMultiLvlLbl val="0"/>
      </c:catAx>
      <c:valAx>
        <c:axId val="44526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4487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ECONOMICAL BOWLERS.csv'!$B$1</c:f>
              <c:strCache>
                <c:ptCount val="1"/>
                <c:pt idx="0">
                  <c:v>economy_rate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'TOP ECONOMICAL BOWLERS.csv'!$A$2:$A$11</c:f>
              <c:strCache>
                <c:ptCount val="10"/>
                <c:pt idx="0">
                  <c:v>Rashid Khan</c:v>
                </c:pt>
                <c:pt idx="1">
                  <c:v>M Muralitharan</c:v>
                </c:pt>
                <c:pt idx="2">
                  <c:v>A Kumble</c:v>
                </c:pt>
                <c:pt idx="3">
                  <c:v>DW Steyn</c:v>
                </c:pt>
                <c:pt idx="4">
                  <c:v>R Ashwin</c:v>
                </c:pt>
                <c:pt idx="5">
                  <c:v>DL Vettori</c:v>
                </c:pt>
                <c:pt idx="6">
                  <c:v>Washington Sundar</c:v>
                </c:pt>
                <c:pt idx="7">
                  <c:v>SP Narine</c:v>
                </c:pt>
                <c:pt idx="8">
                  <c:v>J Botha</c:v>
                </c:pt>
                <c:pt idx="9">
                  <c:v>R Tewatia</c:v>
                </c:pt>
              </c:strCache>
            </c:strRef>
          </c:cat>
          <c:val>
            <c:numRef>
              <c:f>'TOP ECONOMICAL BOWLERS.csv'!$B$2:$B$11</c:f>
              <c:numCache>
                <c:formatCode>General</c:formatCode>
                <c:ptCount val="10"/>
                <c:pt idx="0">
                  <c:v>6.69361702127659</c:v>
                </c:pt>
                <c:pt idx="1">
                  <c:v>6.96889477167438</c:v>
                </c:pt>
                <c:pt idx="2">
                  <c:v>6.99571734475374</c:v>
                </c:pt>
                <c:pt idx="3">
                  <c:v>7.09719023491478</c:v>
                </c:pt>
                <c:pt idx="4">
                  <c:v>7.10018903591682</c:v>
                </c:pt>
                <c:pt idx="5">
                  <c:v>7.14247669773635</c:v>
                </c:pt>
                <c:pt idx="6">
                  <c:v>7.17350157728706</c:v>
                </c:pt>
                <c:pt idx="7">
                  <c:v>7.17941066766132</c:v>
                </c:pt>
                <c:pt idx="8">
                  <c:v>7.19648093841642</c:v>
                </c:pt>
                <c:pt idx="9">
                  <c:v>7.32857142857142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8136576"/>
        <c:axId val="308216192"/>
      </c:barChart>
      <c:catAx>
        <c:axId val="308136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8216192"/>
        <c:crosses val="autoZero"/>
        <c:auto val="1"/>
        <c:lblAlgn val="ctr"/>
        <c:lblOffset val="100"/>
        <c:noMultiLvlLbl val="0"/>
      </c:catAx>
      <c:valAx>
        <c:axId val="30821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8136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'data-1707579073249.csv'!$A$1</c:f>
              <c:strCache>
                <c:ptCount val="1"/>
                <c:pt idx="0">
                  <c:v>city_count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'data-1707579073249.csv'!$A$2</c:f>
              <c:numCache>
                <c:formatCode>General</c:formatCode>
                <c:ptCount val="1"/>
                <c:pt idx="0">
                  <c:v>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135232"/>
        <c:axId val="188837888"/>
      </c:barChart>
      <c:catAx>
        <c:axId val="1611352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8837888"/>
        <c:crosses val="autoZero"/>
        <c:auto val="1"/>
        <c:lblAlgn val="ctr"/>
        <c:lblOffset val="100"/>
        <c:noMultiLvlLbl val="0"/>
      </c:catAx>
      <c:valAx>
        <c:axId val="18883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1135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Boundary_Count</a:t>
            </a:r>
            <a:endParaRPr lang="en-IN"/>
          </a:p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rich>
      </c:tx>
      <c:layout>
        <c:manualLayout>
          <c:xMode val="edge"/>
          <c:yMode val="edge"/>
          <c:x val="0.342965223097113"/>
          <c:y val="0.027777777777777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b4d0.csv!$A$1:$B$1</c:f>
              <c:strCache>
                <c:ptCount val="2"/>
                <c:pt idx="0">
                  <c:v>total_boundaries</c:v>
                </c:pt>
                <c:pt idx="1">
                  <c:v>total_dot_balls</c:v>
                </c:pt>
              </c:strCache>
            </c:strRef>
          </c:cat>
          <c:val>
            <c:numRef>
              <c:f>b4d0.csv!$A$2:$B$2</c:f>
              <c:numCache>
                <c:formatCode>General</c:formatCode>
                <c:ptCount val="2"/>
                <c:pt idx="0">
                  <c:v>31468</c:v>
                </c:pt>
                <c:pt idx="1">
                  <c:v>67841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7094400"/>
        <c:axId val="237095936"/>
      </c:barChart>
      <c:catAx>
        <c:axId val="2370944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7095936"/>
        <c:crosses val="autoZero"/>
        <c:auto val="1"/>
        <c:lblAlgn val="ctr"/>
        <c:lblOffset val="100"/>
        <c:noMultiLvlLbl val="0"/>
      </c:catAx>
      <c:valAx>
        <c:axId val="23709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709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now.csv!$B$1</c:f>
              <c:strCache>
                <c:ptCount val="1"/>
                <c:pt idx="0">
                  <c:v>total_boundaries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now.csv!$A$2:$A$16</c:f>
              <c:strCache>
                <c:ptCount val="15"/>
                <c:pt idx="0">
                  <c:v>Mumbai Indians</c:v>
                </c:pt>
                <c:pt idx="1">
                  <c:v>Royal Challengers Bangalore</c:v>
                </c:pt>
                <c:pt idx="2">
                  <c:v>Kings XI Punjab</c:v>
                </c:pt>
                <c:pt idx="3">
                  <c:v>Kolkata Knight Riders</c:v>
                </c:pt>
                <c:pt idx="4">
                  <c:v>Chennai Super Kings</c:v>
                </c:pt>
                <c:pt idx="5">
                  <c:v>Rajasthan Royals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Pune Warriors</c:v>
                </c:pt>
                <c:pt idx="10">
                  <c:v>Delhi Capitals</c:v>
                </c:pt>
                <c:pt idx="11">
                  <c:v>Gujarat Lions</c:v>
                </c:pt>
                <c:pt idx="12">
                  <c:v>Rising Pune Supergiant</c:v>
                </c:pt>
                <c:pt idx="13">
                  <c:v>Rising Pune Supergiants</c:v>
                </c:pt>
                <c:pt idx="14">
                  <c:v>Kochi Tuskers Kerala</c:v>
                </c:pt>
              </c:strCache>
            </c:strRef>
          </c:cat>
          <c:val>
            <c:numRef>
              <c:f>now.csv!$B$2:$B$16</c:f>
              <c:numCache>
                <c:formatCode>General</c:formatCode>
                <c:ptCount val="15"/>
                <c:pt idx="0">
                  <c:v>4118</c:v>
                </c:pt>
                <c:pt idx="1">
                  <c:v>3800</c:v>
                </c:pt>
                <c:pt idx="2">
                  <c:v>3780</c:v>
                </c:pt>
                <c:pt idx="3">
                  <c:v>3739</c:v>
                </c:pt>
                <c:pt idx="4">
                  <c:v>3496</c:v>
                </c:pt>
                <c:pt idx="5">
                  <c:v>3041</c:v>
                </c:pt>
                <c:pt idx="6">
                  <c:v>3022</c:v>
                </c:pt>
                <c:pt idx="7">
                  <c:v>2306</c:v>
                </c:pt>
                <c:pt idx="8">
                  <c:v>1387</c:v>
                </c:pt>
                <c:pt idx="9">
                  <c:v>733</c:v>
                </c:pt>
                <c:pt idx="10">
                  <c:v>659</c:v>
                </c:pt>
                <c:pt idx="11">
                  <c:v>624</c:v>
                </c:pt>
                <c:pt idx="12">
                  <c:v>290</c:v>
                </c:pt>
                <c:pt idx="13">
                  <c:v>242</c:v>
                </c:pt>
                <c:pt idx="14">
                  <c:v>231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7336448"/>
        <c:axId val="237345792"/>
      </c:barChart>
      <c:catAx>
        <c:axId val="2373364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7345792"/>
        <c:crosses val="autoZero"/>
        <c:auto val="1"/>
        <c:lblAlgn val="ctr"/>
        <c:lblOffset val="100"/>
        <c:noMultiLvlLbl val="0"/>
      </c:catAx>
      <c:valAx>
        <c:axId val="23734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7336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'5.csv'!$B$1</c:f>
              <c:strCache>
                <c:ptCount val="1"/>
                <c:pt idx="0">
                  <c:v>total_dot_balls</c:v>
                </c:pt>
              </c:strCache>
            </c:strRef>
          </c:tx>
          <c:spPr>
            <a:ln w="28575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'5.csv'!$A$2:$A$17</c:f>
              <c:strCache>
                <c:ptCount val="16"/>
                <c:pt idx="0">
                  <c:v>Mumbai Indians</c:v>
                </c:pt>
                <c:pt idx="1">
                  <c:v>Royal Challengers Bangalore</c:v>
                </c:pt>
                <c:pt idx="2">
                  <c:v>Kolkata Knight Riders</c:v>
                </c:pt>
                <c:pt idx="3">
                  <c:v>Kings XI Punjab</c:v>
                </c:pt>
                <c:pt idx="4">
                  <c:v>Chennai Super Kings</c:v>
                </c:pt>
                <c:pt idx="5">
                  <c:v>Rajasthan Royals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Pune Warriors</c:v>
                </c:pt>
                <c:pt idx="10">
                  <c:v>Delhi Capitals</c:v>
                </c:pt>
                <c:pt idx="11">
                  <c:v>Gujarat Lions</c:v>
                </c:pt>
                <c:pt idx="12">
                  <c:v>Rising Pune Supergiant</c:v>
                </c:pt>
                <c:pt idx="13">
                  <c:v>Kochi Tuskers Kerala</c:v>
                </c:pt>
                <c:pt idx="14">
                  <c:v>Rising Pune Supergiants</c:v>
                </c:pt>
                <c:pt idx="15">
                  <c:v>NA</c:v>
                </c:pt>
              </c:strCache>
            </c:strRef>
          </c:cat>
          <c:val>
            <c:numRef>
              <c:f>'5.csv'!$B$2:$B$17</c:f>
              <c:numCache>
                <c:formatCode>General</c:formatCode>
                <c:ptCount val="16"/>
                <c:pt idx="0">
                  <c:v>8714</c:v>
                </c:pt>
                <c:pt idx="1">
                  <c:v>7955</c:v>
                </c:pt>
                <c:pt idx="2">
                  <c:v>7894</c:v>
                </c:pt>
                <c:pt idx="3">
                  <c:v>7679</c:v>
                </c:pt>
                <c:pt idx="4">
                  <c:v>7593</c:v>
                </c:pt>
                <c:pt idx="5">
                  <c:v>6665</c:v>
                </c:pt>
                <c:pt idx="6">
                  <c:v>6520</c:v>
                </c:pt>
                <c:pt idx="7">
                  <c:v>5248</c:v>
                </c:pt>
                <c:pt idx="8">
                  <c:v>3306</c:v>
                </c:pt>
                <c:pt idx="9">
                  <c:v>1900</c:v>
                </c:pt>
                <c:pt idx="10">
                  <c:v>1338</c:v>
                </c:pt>
                <c:pt idx="11">
                  <c:v>1095</c:v>
                </c:pt>
                <c:pt idx="12">
                  <c:v>698</c:v>
                </c:pt>
                <c:pt idx="13">
                  <c:v>626</c:v>
                </c:pt>
                <c:pt idx="14">
                  <c:v>539</c:v>
                </c:pt>
                <c:pt idx="15">
                  <c:v>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46174720"/>
        <c:axId val="160955392"/>
      </c:lineChart>
      <c:catAx>
        <c:axId val="1461747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0955392"/>
        <c:crosses val="autoZero"/>
        <c:auto val="1"/>
        <c:lblAlgn val="ctr"/>
        <c:lblOffset val="100"/>
        <c:noMultiLvlLbl val="0"/>
      </c:catAx>
      <c:valAx>
        <c:axId val="16095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6174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674-8E2F-4856-A2D5-F7A0050033EF}" type="datetimeFigureOut">
              <a:rPr lang="en-IN" smtClean="0"/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311-C380-4E1D-A85F-340FEE05CD3B}" type="slidenum">
              <a:rPr lang="en-IN" smtClean="0"/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674-8E2F-4856-A2D5-F7A0050033E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311-C380-4E1D-A85F-340FEE05CD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674-8E2F-4856-A2D5-F7A0050033E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311-C380-4E1D-A85F-340FEE05CD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674-8E2F-4856-A2D5-F7A0050033E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311-C380-4E1D-A85F-340FEE05CD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674-8E2F-4856-A2D5-F7A0050033E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311-C380-4E1D-A85F-340FEE05CD3B}" type="slidenum">
              <a:rPr lang="en-IN" smtClean="0"/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674-8E2F-4856-A2D5-F7A0050033E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311-C380-4E1D-A85F-340FEE05CD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674-8E2F-4856-A2D5-F7A0050033E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311-C380-4E1D-A85F-340FEE05CD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674-8E2F-4856-A2D5-F7A0050033EF}" type="datetimeFigureOut">
              <a:rPr lang="en-IN" smtClean="0"/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645311-C380-4E1D-A85F-340FEE05CD3B}" type="slidenum">
              <a:rPr lang="en-IN" smtClean="0"/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674-8E2F-4856-A2D5-F7A0050033EF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311-C380-4E1D-A85F-340FEE05CD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674-8E2F-4856-A2D5-F7A0050033E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C645311-C380-4E1D-A85F-340FEE05CD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BA31674-8E2F-4856-A2D5-F7A0050033E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311-C380-4E1D-A85F-340FEE05CD3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BA31674-8E2F-4856-A2D5-F7A0050033EF}" type="datetimeFigureOut">
              <a:rPr lang="en-IN" smtClean="0"/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C645311-C380-4E1D-A85F-340FEE05CD3B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panose="020B0604020202020204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panose="020B0604020202020204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panose="020B0604020202020204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20204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31640" y="2852936"/>
            <a:ext cx="6480175" cy="17526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C000"/>
                </a:solidFill>
              </a:rPr>
              <a:t>SQL PROJECT</a:t>
            </a:r>
            <a:endParaRPr lang="en-IN" sz="48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WICKET TAKERS</a:t>
            </a:r>
            <a:endParaRPr lang="en-IN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16831"/>
            <a:ext cx="3672408" cy="4283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BEST ALL_ROUNDERS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800" dirty="0"/>
              <a:t>WITH </a:t>
            </a:r>
            <a:r>
              <a:rPr lang="en-US" sz="800" dirty="0" err="1"/>
              <a:t>AllRounderStats</a:t>
            </a:r>
            <a:r>
              <a:rPr lang="en-US" sz="800" dirty="0"/>
              <a:t> AS (</a:t>
            </a:r>
            <a:endParaRPr lang="en-US" sz="800" dirty="0"/>
          </a:p>
          <a:p>
            <a:r>
              <a:rPr lang="en-US" sz="800" dirty="0"/>
              <a:t>    SELECT </a:t>
            </a:r>
            <a:endParaRPr lang="en-US" sz="800" dirty="0"/>
          </a:p>
          <a:p>
            <a:r>
              <a:rPr lang="en-US" sz="800" dirty="0"/>
              <a:t>    	Batsman,</a:t>
            </a:r>
            <a:endParaRPr lang="en-US" sz="800" dirty="0"/>
          </a:p>
          <a:p>
            <a:r>
              <a:rPr lang="en-US" sz="800" dirty="0"/>
              <a:t>        SUM(</a:t>
            </a:r>
            <a:r>
              <a:rPr lang="en-US" sz="800" dirty="0" err="1"/>
              <a:t>total_runs</a:t>
            </a:r>
            <a:r>
              <a:rPr lang="en-US" sz="800" dirty="0"/>
              <a:t>) AS </a:t>
            </a:r>
            <a:r>
              <a:rPr lang="en-US" sz="800" dirty="0" err="1"/>
              <a:t>total_runs_scored</a:t>
            </a:r>
            <a:r>
              <a:rPr lang="en-US" sz="800" dirty="0"/>
              <a:t>,</a:t>
            </a:r>
            <a:endParaRPr lang="en-US" sz="800" dirty="0"/>
          </a:p>
          <a:p>
            <a:r>
              <a:rPr lang="en-US" sz="800" dirty="0"/>
              <a:t>        SUM(CASE WHEN </a:t>
            </a:r>
            <a:r>
              <a:rPr lang="en-US" sz="800" dirty="0" err="1"/>
              <a:t>extras_type</a:t>
            </a:r>
            <a:r>
              <a:rPr lang="en-US" sz="800" dirty="0"/>
              <a:t> != '</a:t>
            </a:r>
            <a:r>
              <a:rPr lang="en-US" sz="800" dirty="0" err="1"/>
              <a:t>wides</a:t>
            </a:r>
            <a:r>
              <a:rPr lang="en-US" sz="800" dirty="0"/>
              <a:t>' THEN 1 ELSE 0 END) AS </a:t>
            </a:r>
            <a:r>
              <a:rPr lang="en-US" sz="800" dirty="0" err="1"/>
              <a:t>valid_balls_faced</a:t>
            </a:r>
            <a:r>
              <a:rPr lang="en-US" sz="800" dirty="0"/>
              <a:t>,</a:t>
            </a:r>
            <a:endParaRPr lang="en-US" sz="800" dirty="0"/>
          </a:p>
          <a:p>
            <a:r>
              <a:rPr lang="en-US" sz="800" dirty="0"/>
              <a:t>        SUM(CASE WHEN </a:t>
            </a:r>
            <a:r>
              <a:rPr lang="en-US" sz="800" dirty="0" err="1"/>
              <a:t>is_wicket</a:t>
            </a:r>
            <a:r>
              <a:rPr lang="en-US" sz="800" dirty="0"/>
              <a:t> = 0 THEN 1 ELSE 0 END) AS </a:t>
            </a:r>
            <a:r>
              <a:rPr lang="en-US" sz="800" dirty="0" err="1"/>
              <a:t>total_balls_bowled</a:t>
            </a:r>
            <a:r>
              <a:rPr lang="en-US" sz="800" dirty="0"/>
              <a:t>,</a:t>
            </a:r>
            <a:endParaRPr lang="en-US" sz="800" dirty="0"/>
          </a:p>
          <a:p>
            <a:r>
              <a:rPr lang="en-US" sz="800" dirty="0"/>
              <a:t>        SUM(</a:t>
            </a:r>
            <a:r>
              <a:rPr lang="en-US" sz="800" dirty="0" err="1"/>
              <a:t>total_runs</a:t>
            </a:r>
            <a:r>
              <a:rPr lang="en-US" sz="800" dirty="0"/>
              <a:t>) / SUM(CASE WHEN </a:t>
            </a:r>
            <a:r>
              <a:rPr lang="en-US" sz="800" dirty="0" err="1"/>
              <a:t>extras_type</a:t>
            </a:r>
            <a:r>
              <a:rPr lang="en-US" sz="800" dirty="0"/>
              <a:t> != '</a:t>
            </a:r>
            <a:r>
              <a:rPr lang="en-US" sz="800" dirty="0" err="1"/>
              <a:t>wides</a:t>
            </a:r>
            <a:r>
              <a:rPr lang="en-US" sz="800" dirty="0"/>
              <a:t>' THEN 1 ELSE 0 END) AS </a:t>
            </a:r>
            <a:r>
              <a:rPr lang="en-US" sz="800" dirty="0" err="1"/>
              <a:t>batting_strike_rate</a:t>
            </a:r>
            <a:r>
              <a:rPr lang="en-US" sz="800" dirty="0"/>
              <a:t>,</a:t>
            </a:r>
            <a:endParaRPr lang="en-US" sz="800" dirty="0"/>
          </a:p>
          <a:p>
            <a:r>
              <a:rPr lang="en-US" sz="800" dirty="0"/>
              <a:t>        (SUM(</a:t>
            </a:r>
            <a:r>
              <a:rPr lang="en-US" sz="800" dirty="0" err="1"/>
              <a:t>total_runs</a:t>
            </a:r>
            <a:r>
              <a:rPr lang="en-US" sz="800" dirty="0"/>
              <a:t>) * 6.0) / SUM(CASE WHEN </a:t>
            </a:r>
            <a:r>
              <a:rPr lang="en-US" sz="800" dirty="0" err="1"/>
              <a:t>is_wicket</a:t>
            </a:r>
            <a:r>
              <a:rPr lang="en-US" sz="800" dirty="0"/>
              <a:t> = 0 THEN 1 ELSE 0 END) AS </a:t>
            </a:r>
            <a:r>
              <a:rPr lang="en-US" sz="800" dirty="0" err="1"/>
              <a:t>bowling_strike_rate</a:t>
            </a:r>
            <a:endParaRPr lang="en-US" sz="800" dirty="0"/>
          </a:p>
          <a:p>
            <a:r>
              <a:rPr lang="en-US" sz="800" dirty="0"/>
              <a:t>    FROM deliveries_v03</a:t>
            </a:r>
            <a:endParaRPr lang="en-US" sz="800" dirty="0"/>
          </a:p>
          <a:p>
            <a:r>
              <a:rPr lang="en-US" sz="800" dirty="0"/>
              <a:t>    GROUP BY Batsman</a:t>
            </a:r>
            <a:endParaRPr lang="en-US" sz="800" dirty="0"/>
          </a:p>
          <a:p>
            <a:r>
              <a:rPr lang="en-US" sz="800" dirty="0"/>
              <a:t>    HAVING SUM(CASE WHEN </a:t>
            </a:r>
            <a:r>
              <a:rPr lang="en-US" sz="800" dirty="0" err="1"/>
              <a:t>extras_type</a:t>
            </a:r>
            <a:r>
              <a:rPr lang="en-US" sz="800" dirty="0"/>
              <a:t> != '</a:t>
            </a:r>
            <a:r>
              <a:rPr lang="en-US" sz="800" dirty="0" err="1"/>
              <a:t>wides</a:t>
            </a:r>
            <a:r>
              <a:rPr lang="en-US" sz="800" dirty="0"/>
              <a:t>' THEN 1 ELSE 0 END) &gt;= 500 AND SUM(CASE WHEN </a:t>
            </a:r>
            <a:r>
              <a:rPr lang="en-US" sz="800" dirty="0" err="1"/>
              <a:t>is_wicket</a:t>
            </a:r>
            <a:r>
              <a:rPr lang="en-US" sz="800" dirty="0"/>
              <a:t> = 0 THEN 1 ELSE 0 END) &gt;= 300</a:t>
            </a:r>
            <a:endParaRPr lang="en-US" sz="800" dirty="0"/>
          </a:p>
          <a:p>
            <a:r>
              <a:rPr lang="en-US" sz="800" dirty="0"/>
              <a:t>),</a:t>
            </a:r>
            <a:endParaRPr lang="en-US" sz="800" dirty="0"/>
          </a:p>
          <a:p>
            <a:r>
              <a:rPr lang="en-US" sz="800" dirty="0" err="1"/>
              <a:t>RankedAllRounders</a:t>
            </a:r>
            <a:r>
              <a:rPr lang="en-US" sz="800" dirty="0"/>
              <a:t> AS (</a:t>
            </a:r>
            <a:endParaRPr lang="en-US" sz="800" dirty="0"/>
          </a:p>
          <a:p>
            <a:r>
              <a:rPr lang="en-US" sz="800" dirty="0"/>
              <a:t>    SELECT </a:t>
            </a:r>
            <a:endParaRPr lang="en-US" sz="800" dirty="0"/>
          </a:p>
          <a:p>
            <a:r>
              <a:rPr lang="en-US" sz="800" dirty="0"/>
              <a:t>        Batsman,</a:t>
            </a:r>
            <a:endParaRPr lang="en-US" sz="800" dirty="0"/>
          </a:p>
          <a:p>
            <a:r>
              <a:rPr lang="en-US" sz="800" dirty="0"/>
              <a:t>        </a:t>
            </a:r>
            <a:r>
              <a:rPr lang="en-US" sz="800" dirty="0" err="1"/>
              <a:t>batting_strike_rate</a:t>
            </a:r>
            <a:r>
              <a:rPr lang="en-US" sz="800" dirty="0"/>
              <a:t>,</a:t>
            </a:r>
            <a:endParaRPr lang="en-US" sz="800" dirty="0"/>
          </a:p>
          <a:p>
            <a:r>
              <a:rPr lang="en-US" sz="800" dirty="0"/>
              <a:t>        </a:t>
            </a:r>
            <a:r>
              <a:rPr lang="en-US" sz="800" dirty="0" err="1"/>
              <a:t>bowling_strike_rate</a:t>
            </a:r>
            <a:r>
              <a:rPr lang="en-US" sz="800" dirty="0"/>
              <a:t>,</a:t>
            </a:r>
            <a:endParaRPr lang="en-US" sz="800" dirty="0"/>
          </a:p>
          <a:p>
            <a:r>
              <a:rPr lang="en-US" sz="800" dirty="0"/>
              <a:t>        ROW_NUMBER() OVER (ORDER BY </a:t>
            </a:r>
            <a:r>
              <a:rPr lang="en-US" sz="800" dirty="0" err="1"/>
              <a:t>batting_strike_rate</a:t>
            </a:r>
            <a:r>
              <a:rPr lang="en-US" sz="800" dirty="0"/>
              <a:t> DESC, </a:t>
            </a:r>
            <a:r>
              <a:rPr lang="en-US" sz="800" dirty="0" err="1"/>
              <a:t>bowling_strike_rate</a:t>
            </a:r>
            <a:r>
              <a:rPr lang="en-US" sz="800" dirty="0"/>
              <a:t> ASC) AS </a:t>
            </a:r>
            <a:r>
              <a:rPr lang="en-US" sz="800" dirty="0" err="1"/>
              <a:t>batting_rank</a:t>
            </a:r>
            <a:r>
              <a:rPr lang="en-US" sz="800" dirty="0"/>
              <a:t>,</a:t>
            </a:r>
            <a:endParaRPr lang="en-US" sz="800" dirty="0"/>
          </a:p>
          <a:p>
            <a:r>
              <a:rPr lang="en-US" sz="800" dirty="0"/>
              <a:t>        ROW_NUMBER() OVER (ORDER BY </a:t>
            </a:r>
            <a:r>
              <a:rPr lang="en-US" sz="800" dirty="0" err="1"/>
              <a:t>bowling_strike_rate</a:t>
            </a:r>
            <a:r>
              <a:rPr lang="en-US" sz="800" dirty="0"/>
              <a:t> ASC, </a:t>
            </a:r>
            <a:r>
              <a:rPr lang="en-US" sz="800" dirty="0" err="1"/>
              <a:t>batting_strike_rate</a:t>
            </a:r>
            <a:r>
              <a:rPr lang="en-US" sz="800" dirty="0"/>
              <a:t> DESC) AS </a:t>
            </a:r>
            <a:r>
              <a:rPr lang="en-US" sz="800" dirty="0" err="1"/>
              <a:t>bowling_rank</a:t>
            </a:r>
            <a:endParaRPr lang="en-US" sz="800" dirty="0"/>
          </a:p>
          <a:p>
            <a:r>
              <a:rPr lang="en-US" sz="800" dirty="0"/>
              <a:t>    FROM </a:t>
            </a:r>
            <a:r>
              <a:rPr lang="en-US" sz="800" dirty="0" err="1"/>
              <a:t>AllRounderStats</a:t>
            </a:r>
            <a:endParaRPr lang="en-US" sz="800" dirty="0"/>
          </a:p>
          <a:p>
            <a:r>
              <a:rPr lang="en-US" sz="800" dirty="0"/>
              <a:t>)</a:t>
            </a:r>
            <a:endParaRPr lang="en-US" sz="800" dirty="0"/>
          </a:p>
          <a:p>
            <a:r>
              <a:rPr lang="en-US" sz="800" dirty="0"/>
              <a:t>SELECT </a:t>
            </a:r>
            <a:endParaRPr lang="en-US" sz="800" dirty="0"/>
          </a:p>
          <a:p>
            <a:r>
              <a:rPr lang="en-US" sz="800" dirty="0"/>
              <a:t>   Batsman,</a:t>
            </a:r>
            <a:endParaRPr lang="en-US" sz="800" dirty="0"/>
          </a:p>
          <a:p>
            <a:r>
              <a:rPr lang="en-US" sz="800" dirty="0"/>
              <a:t>    </a:t>
            </a:r>
            <a:r>
              <a:rPr lang="en-US" sz="800" dirty="0" err="1"/>
              <a:t>batting_strike_rate</a:t>
            </a:r>
            <a:r>
              <a:rPr lang="en-US" sz="800" dirty="0"/>
              <a:t>,</a:t>
            </a:r>
            <a:endParaRPr lang="en-US" sz="800" dirty="0"/>
          </a:p>
          <a:p>
            <a:r>
              <a:rPr lang="en-US" sz="800" dirty="0"/>
              <a:t>    </a:t>
            </a:r>
            <a:r>
              <a:rPr lang="en-US" sz="800" dirty="0" err="1"/>
              <a:t>bowling_strike_rate</a:t>
            </a:r>
            <a:endParaRPr lang="en-US" sz="800" dirty="0"/>
          </a:p>
          <a:p>
            <a:r>
              <a:rPr lang="en-US" sz="800" dirty="0"/>
              <a:t>FROM </a:t>
            </a:r>
            <a:r>
              <a:rPr lang="en-US" sz="800" dirty="0" err="1"/>
              <a:t>RankedAllRounders</a:t>
            </a:r>
            <a:endParaRPr lang="en-US" sz="800" dirty="0"/>
          </a:p>
          <a:p>
            <a:r>
              <a:rPr lang="en-US" sz="800" dirty="0"/>
              <a:t>WHERE </a:t>
            </a:r>
            <a:r>
              <a:rPr lang="en-US" sz="800" dirty="0" err="1"/>
              <a:t>batting_rank</a:t>
            </a:r>
            <a:r>
              <a:rPr lang="en-US" sz="800" dirty="0"/>
              <a:t> &lt;= 10 OR </a:t>
            </a:r>
            <a:r>
              <a:rPr lang="en-US" sz="800" dirty="0" err="1"/>
              <a:t>bowling_rank</a:t>
            </a:r>
            <a:r>
              <a:rPr lang="en-US" sz="800" dirty="0"/>
              <a:t> &lt;= 10;</a:t>
            </a:r>
            <a:endParaRPr lang="en-US" sz="800" dirty="0"/>
          </a:p>
          <a:p>
            <a:endParaRPr lang="en-IN" sz="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 flipV="1">
            <a:off x="8820472" y="1124744"/>
            <a:ext cx="354516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64088" y="2348880"/>
          <a:ext cx="1728192" cy="3024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192"/>
              </a:tblGrid>
              <a:tr h="23762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SC </a:t>
                      </a:r>
                      <a:r>
                        <a:rPr lang="en-IN" sz="1100" u="none" strike="noStrike" dirty="0" err="1">
                          <a:effectLst/>
                        </a:rPr>
                        <a:t>Ganguly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3096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JH </a:t>
                      </a:r>
                      <a:r>
                        <a:rPr lang="en-IN" sz="1100" u="none" strike="noStrike" dirty="0" err="1">
                          <a:effectLst/>
                        </a:rPr>
                        <a:t>Kallis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3096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HH Gibbs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3096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GC Smith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3096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R </a:t>
                      </a:r>
                      <a:r>
                        <a:rPr lang="en-IN" sz="1100" u="none" strike="noStrike" dirty="0" err="1">
                          <a:effectLst/>
                        </a:rPr>
                        <a:t>Dravid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3096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TM </a:t>
                      </a:r>
                      <a:r>
                        <a:rPr lang="en-IN" sz="1100" u="none" strike="noStrike" dirty="0" err="1">
                          <a:effectLst/>
                        </a:rPr>
                        <a:t>Dilshan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3096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MK Tiwary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3096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TL Suman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3096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PP Chawla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3096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S </a:t>
                      </a:r>
                      <a:r>
                        <a:rPr lang="en-IN" sz="1100" u="none" strike="noStrike" dirty="0" err="1">
                          <a:effectLst/>
                        </a:rPr>
                        <a:t>Badrinath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CRITERIAS TO FIND BEST WICKET_KEEPER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708920"/>
            <a:ext cx="6400800" cy="290472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 err="1" smtClean="0"/>
              <a:t>Wicket_keeping</a:t>
            </a:r>
            <a:r>
              <a:rPr lang="en-US" sz="2000" dirty="0" smtClean="0"/>
              <a:t> skills</a:t>
            </a: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 err="1" smtClean="0"/>
              <a:t>Batting_skills</a:t>
            </a: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 err="1" smtClean="0"/>
              <a:t>Leadership_Ability</a:t>
            </a: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 smtClean="0"/>
              <a:t>Game Awareness</a:t>
            </a: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 smtClean="0"/>
              <a:t>Fitness</a:t>
            </a: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 smtClean="0"/>
              <a:t>Flexible to bat at any position</a:t>
            </a:r>
            <a:endParaRPr lang="en-I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TOP ECONOMICAL BOWLERS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59632" y="2708919"/>
          <a:ext cx="2088232" cy="2952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0097"/>
                <a:gridCol w="1218135"/>
              </a:tblGrid>
              <a:tr h="27550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1" u="sng" strike="noStrike" dirty="0">
                          <a:effectLst/>
                        </a:rPr>
                        <a:t>bowler</a:t>
                      </a:r>
                      <a:endParaRPr lang="en-IN" sz="11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1" u="sng" strike="noStrike" dirty="0" err="1">
                          <a:effectLst/>
                        </a:rPr>
                        <a:t>economy_rate</a:t>
                      </a:r>
                      <a:endParaRPr lang="en-IN" sz="11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3706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Rashid Khan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 dirty="0">
                          <a:effectLst/>
                        </a:rPr>
                        <a:t>6.693617021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5518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M Muralitharan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 dirty="0">
                          <a:effectLst/>
                        </a:rPr>
                        <a:t>6.968894772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19767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A Kumble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6.995717345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19767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DW Steyn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7.097190235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19767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R Ashwin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7.100189036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19767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DL Vettori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7.142476698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3706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Washington Sundar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7.173501577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19767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SP Narine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7.179410668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19767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J Botha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7.196480938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19767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R Tewatia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 dirty="0">
                          <a:effectLst/>
                        </a:rPr>
                        <a:t>7.328571429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3851920" y="27809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Get the count of cities that have hosted an IPL </a:t>
            </a:r>
            <a:r>
              <a:rPr lang="en-US" dirty="0" smtClean="0"/>
              <a:t>match.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SELECT COUNT(DISTINCT city) AS </a:t>
            </a:r>
            <a:r>
              <a:rPr lang="en-US" sz="1800" dirty="0" err="1"/>
              <a:t>city_count</a:t>
            </a:r>
            <a:endParaRPr lang="en-US" sz="1800" dirty="0"/>
          </a:p>
          <a:p>
            <a:r>
              <a:rPr lang="en-US" sz="1800" dirty="0"/>
              <a:t>FROM matches;</a:t>
            </a:r>
            <a:endParaRPr lang="en-US" sz="1800" dirty="0"/>
          </a:p>
          <a:p>
            <a:endParaRPr lang="en-IN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763688" y="29969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400" dirty="0" smtClean="0"/>
              <a:t>2.Create </a:t>
            </a:r>
            <a:r>
              <a:rPr lang="en-US" sz="1400" dirty="0"/>
              <a:t>table deliveries_v02 with all the columns of the table ‘deliveries’ and an additional column </a:t>
            </a:r>
            <a:r>
              <a:rPr lang="en-US" sz="1400" dirty="0" err="1"/>
              <a:t>ball_result</a:t>
            </a:r>
            <a:r>
              <a:rPr lang="en-US" sz="1400" dirty="0"/>
              <a:t> containing values boundary, dot or other depending on the </a:t>
            </a:r>
            <a:r>
              <a:rPr lang="en-US" sz="1400" dirty="0" err="1"/>
              <a:t>total_run</a:t>
            </a:r>
            <a:r>
              <a:rPr lang="en-US" sz="1400" dirty="0"/>
              <a:t> (boundary for &gt;= 4, dot for 0 and other for any other number) (Hint 1 : CASE WHEN statement is used to get condition based results) (Hint 2: To convert the output data of the select statement into a table, you can use a </a:t>
            </a:r>
            <a:r>
              <a:rPr lang="en-US" sz="1400" dirty="0" err="1"/>
              <a:t>subquery</a:t>
            </a:r>
            <a:r>
              <a:rPr lang="en-US" sz="1400" dirty="0"/>
              <a:t>. Create table </a:t>
            </a:r>
            <a:r>
              <a:rPr lang="en-US" sz="1400" dirty="0" err="1"/>
              <a:t>table_name</a:t>
            </a:r>
            <a:r>
              <a:rPr lang="en-US" sz="1400" dirty="0"/>
              <a:t> as [entire select statement]. </a:t>
            </a:r>
            <a:endParaRPr lang="en-IN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0809"/>
            <a:ext cx="1522512" cy="3600400"/>
          </a:xfrm>
        </p:spPr>
        <p:txBody>
          <a:bodyPr>
            <a:normAutofit/>
          </a:bodyPr>
          <a:lstStyle/>
          <a:p>
            <a:r>
              <a:rPr lang="en-US" sz="1100" dirty="0"/>
              <a:t>CREATE TABLE deliveries_v02 AS</a:t>
            </a:r>
            <a:endParaRPr lang="en-US" sz="1100" dirty="0"/>
          </a:p>
          <a:p>
            <a:r>
              <a:rPr lang="en-US" sz="1100" dirty="0"/>
              <a:t>SELECT *,</a:t>
            </a:r>
            <a:endParaRPr lang="en-US" sz="1100" dirty="0"/>
          </a:p>
          <a:p>
            <a:r>
              <a:rPr lang="en-US" sz="1100" dirty="0"/>
              <a:t>    CASE </a:t>
            </a:r>
            <a:endParaRPr lang="en-US" sz="1100" dirty="0"/>
          </a:p>
          <a:p>
            <a:r>
              <a:rPr lang="en-US" sz="1100" dirty="0"/>
              <a:t>        WHEN </a:t>
            </a:r>
            <a:r>
              <a:rPr lang="en-US" sz="1100" dirty="0" err="1"/>
              <a:t>total_runs</a:t>
            </a:r>
            <a:r>
              <a:rPr lang="en-US" sz="1100" dirty="0"/>
              <a:t> &gt;= 4 THEN 'boundary'</a:t>
            </a:r>
            <a:endParaRPr lang="en-US" sz="1100" dirty="0"/>
          </a:p>
          <a:p>
            <a:r>
              <a:rPr lang="en-US" sz="1100" dirty="0"/>
              <a:t>        WHEN </a:t>
            </a:r>
            <a:r>
              <a:rPr lang="en-US" sz="1100" dirty="0" err="1"/>
              <a:t>total_runs</a:t>
            </a:r>
            <a:r>
              <a:rPr lang="en-US" sz="1100" dirty="0"/>
              <a:t> = 0 THEN 'dot'</a:t>
            </a:r>
            <a:endParaRPr lang="en-US" sz="1100" dirty="0"/>
          </a:p>
          <a:p>
            <a:r>
              <a:rPr lang="en-US" sz="1100" dirty="0"/>
              <a:t>        ELSE 'other'</a:t>
            </a:r>
            <a:endParaRPr lang="en-US" sz="1100" dirty="0"/>
          </a:p>
          <a:p>
            <a:r>
              <a:rPr lang="en-US" sz="1100" dirty="0"/>
              <a:t>    END AS </a:t>
            </a:r>
            <a:r>
              <a:rPr lang="en-US" sz="1100" dirty="0" err="1"/>
              <a:t>ball_result</a:t>
            </a:r>
            <a:endParaRPr lang="en-US" sz="1100" dirty="0"/>
          </a:p>
          <a:p>
            <a:r>
              <a:rPr lang="en-US" sz="1100" dirty="0"/>
              <a:t>FROM deliveries;</a:t>
            </a:r>
            <a:endParaRPr lang="en-US" sz="1100" dirty="0"/>
          </a:p>
          <a:p>
            <a:endParaRPr lang="en-IN" sz="11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94774"/>
            <a:ext cx="6552728" cy="5202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3.Write </a:t>
            </a:r>
            <a:r>
              <a:rPr lang="en-US" sz="1600" dirty="0"/>
              <a:t>a query to fetch the total number of boundaries and dot balls from the deliveries_v02 table</a:t>
            </a:r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</a:t>
            </a:r>
            <a:endParaRPr lang="en-US" sz="1400" dirty="0"/>
          </a:p>
          <a:p>
            <a:r>
              <a:rPr lang="en-US" sz="1400" dirty="0"/>
              <a:t>    SUM(CASE WHEN </a:t>
            </a:r>
            <a:r>
              <a:rPr lang="en-US" sz="1400" dirty="0" err="1"/>
              <a:t>ball_result</a:t>
            </a:r>
            <a:r>
              <a:rPr lang="en-US" sz="1400" dirty="0"/>
              <a:t> = 'boundary' THEN 1 ELSE 0 END) AS </a:t>
            </a:r>
            <a:r>
              <a:rPr lang="en-US" sz="1400" dirty="0" err="1"/>
              <a:t>total_boundaries</a:t>
            </a:r>
            <a:r>
              <a:rPr lang="en-US" sz="1400" dirty="0"/>
              <a:t>,</a:t>
            </a:r>
            <a:endParaRPr lang="en-US" sz="1400" dirty="0"/>
          </a:p>
          <a:p>
            <a:r>
              <a:rPr lang="en-US" sz="1400" dirty="0"/>
              <a:t>    SUM(CASE WHEN </a:t>
            </a:r>
            <a:r>
              <a:rPr lang="en-US" sz="1400" dirty="0" err="1"/>
              <a:t>ball_result</a:t>
            </a:r>
            <a:r>
              <a:rPr lang="en-US" sz="1400" dirty="0"/>
              <a:t> = 'dot' THEN 1 ELSE 0 END) AS </a:t>
            </a:r>
            <a:r>
              <a:rPr lang="en-US" sz="1400" dirty="0" err="1"/>
              <a:t>total_dot_balls</a:t>
            </a:r>
            <a:endParaRPr lang="en-US" sz="1400" dirty="0"/>
          </a:p>
          <a:p>
            <a:r>
              <a:rPr lang="en-US" sz="1400" dirty="0"/>
              <a:t>FROM deliveries_v02;</a:t>
            </a:r>
            <a:endParaRPr lang="en-US" sz="1400" dirty="0"/>
          </a:p>
          <a:p>
            <a:endParaRPr lang="en-US" sz="1400" dirty="0" smtClean="0"/>
          </a:p>
          <a:p>
            <a:endParaRPr lang="en-IN" sz="14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835696" y="32129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/>
              <a:t>4.Write </a:t>
            </a:r>
            <a:r>
              <a:rPr lang="en-US" sz="2400" dirty="0"/>
              <a:t>a query to fetch the total number of boundaries scored by each team from the deliveries_v02 table and order it in descending order of the number of boundaries scored.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SELECT </a:t>
            </a:r>
            <a:r>
              <a:rPr lang="en-US" sz="1600" dirty="0" err="1"/>
              <a:t>batting_team</a:t>
            </a:r>
            <a:r>
              <a:rPr lang="en-US" sz="1600" dirty="0"/>
              <a:t>, </a:t>
            </a:r>
            <a:endParaRPr lang="en-US" sz="1600" dirty="0"/>
          </a:p>
          <a:p>
            <a:r>
              <a:rPr lang="en-US" sz="1600" dirty="0"/>
              <a:t>       COUNT(*) AS </a:t>
            </a:r>
            <a:r>
              <a:rPr lang="en-US" sz="1600" dirty="0" err="1"/>
              <a:t>total_boundaries</a:t>
            </a:r>
            <a:endParaRPr lang="en-US" sz="1600" dirty="0"/>
          </a:p>
          <a:p>
            <a:r>
              <a:rPr lang="en-US" sz="1600" dirty="0"/>
              <a:t>FROM deliveries_v02</a:t>
            </a:r>
            <a:endParaRPr lang="en-US" sz="1600" dirty="0"/>
          </a:p>
          <a:p>
            <a:r>
              <a:rPr lang="en-US" sz="1600" dirty="0"/>
              <a:t>WHERE </a:t>
            </a:r>
            <a:r>
              <a:rPr lang="en-US" sz="1600" dirty="0" err="1"/>
              <a:t>ball_result</a:t>
            </a:r>
            <a:r>
              <a:rPr lang="en-US" sz="1600" dirty="0"/>
              <a:t> = 'boundary'</a:t>
            </a:r>
            <a:endParaRPr lang="en-US" sz="1600" dirty="0"/>
          </a:p>
          <a:p>
            <a:r>
              <a:rPr lang="en-US" sz="1600" dirty="0"/>
              <a:t>GROUP BY </a:t>
            </a:r>
            <a:r>
              <a:rPr lang="en-US" sz="1600" dirty="0" err="1"/>
              <a:t>batting_team</a:t>
            </a:r>
            <a:endParaRPr lang="en-US" sz="1600" dirty="0"/>
          </a:p>
          <a:p>
            <a:r>
              <a:rPr lang="en-US" sz="1600" dirty="0"/>
              <a:t>ORDER BY </a:t>
            </a:r>
            <a:r>
              <a:rPr lang="en-US" sz="1600" dirty="0" err="1"/>
              <a:t>total_boundaries</a:t>
            </a:r>
            <a:r>
              <a:rPr lang="en-US" sz="1600" dirty="0"/>
              <a:t> DESC;</a:t>
            </a:r>
            <a:endParaRPr lang="en-US" sz="1600" dirty="0"/>
          </a:p>
          <a:p>
            <a:endParaRPr lang="en-US" sz="1600" dirty="0" smtClean="0"/>
          </a:p>
          <a:p>
            <a:endParaRPr lang="en-IN" sz="16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195736" y="357301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5.Write </a:t>
            </a:r>
            <a:r>
              <a:rPr lang="en-US" sz="1600" dirty="0"/>
              <a:t>a query to fetch the total number of dot balls bowled by each team and order it in descending order of the total number of dot balls bowled.</a:t>
            </a:r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</a:t>
            </a:r>
            <a:r>
              <a:rPr lang="en-US" sz="1400" dirty="0" err="1"/>
              <a:t>bowling_team</a:t>
            </a:r>
            <a:r>
              <a:rPr lang="en-US" sz="1400" dirty="0"/>
              <a:t>,</a:t>
            </a:r>
            <a:endParaRPr lang="en-US" sz="1400" dirty="0"/>
          </a:p>
          <a:p>
            <a:r>
              <a:rPr lang="en-US" sz="1400" dirty="0"/>
              <a:t>       COUNT(*) AS </a:t>
            </a:r>
            <a:r>
              <a:rPr lang="en-US" sz="1400" dirty="0" err="1"/>
              <a:t>total_dot_balls</a:t>
            </a:r>
            <a:endParaRPr lang="en-US" sz="1400" dirty="0"/>
          </a:p>
          <a:p>
            <a:r>
              <a:rPr lang="en-US" sz="1400" dirty="0"/>
              <a:t>FROM deliveries_v02</a:t>
            </a:r>
            <a:endParaRPr lang="en-US" sz="1400" dirty="0"/>
          </a:p>
          <a:p>
            <a:r>
              <a:rPr lang="en-US" sz="1400" dirty="0"/>
              <a:t>WHERE </a:t>
            </a:r>
            <a:r>
              <a:rPr lang="en-US" sz="1400" dirty="0" err="1"/>
              <a:t>ball_result</a:t>
            </a:r>
            <a:r>
              <a:rPr lang="en-US" sz="1400" dirty="0"/>
              <a:t> = 'dot'</a:t>
            </a:r>
            <a:endParaRPr lang="en-US" sz="1400" dirty="0"/>
          </a:p>
          <a:p>
            <a:r>
              <a:rPr lang="en-US" sz="1400" dirty="0"/>
              <a:t>GROUP BY </a:t>
            </a:r>
            <a:r>
              <a:rPr lang="en-US" sz="1400" dirty="0" err="1"/>
              <a:t>bowling_team</a:t>
            </a:r>
            <a:endParaRPr lang="en-US" sz="1400" dirty="0"/>
          </a:p>
          <a:p>
            <a:r>
              <a:rPr lang="en-US" sz="1400" dirty="0" smtClean="0"/>
              <a:t>ORDER </a:t>
            </a:r>
            <a:r>
              <a:rPr lang="en-US" sz="1400" dirty="0"/>
              <a:t>BY </a:t>
            </a:r>
            <a:r>
              <a:rPr lang="en-US" sz="1400" dirty="0" err="1" smtClean="0"/>
              <a:t>total_dot_balls</a:t>
            </a:r>
            <a:r>
              <a:rPr lang="en-US" sz="1400" dirty="0" smtClean="0"/>
              <a:t> </a:t>
            </a:r>
            <a:r>
              <a:rPr lang="en-US" sz="1400" dirty="0"/>
              <a:t>DESC</a:t>
            </a:r>
            <a:r>
              <a:rPr lang="en-US" sz="1400" dirty="0" smtClean="0"/>
              <a:t>;       </a:t>
            </a:r>
            <a:endParaRPr lang="en-IN" sz="14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979712" y="33569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6.Write </a:t>
            </a:r>
            <a:r>
              <a:rPr lang="en-US" sz="1400" dirty="0"/>
              <a:t>a query to fetch the total number of dismissals by dismissal kinds where dismissal kind is not NA </a:t>
            </a:r>
            <a:endParaRPr lang="en-IN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SELECT </a:t>
            </a:r>
            <a:r>
              <a:rPr lang="en-US" sz="1600" dirty="0" err="1"/>
              <a:t>dismissal_kind</a:t>
            </a:r>
            <a:r>
              <a:rPr lang="en-US" sz="1600" dirty="0"/>
              <a:t>, </a:t>
            </a:r>
            <a:endParaRPr lang="en-US" sz="1600" dirty="0"/>
          </a:p>
          <a:p>
            <a:r>
              <a:rPr lang="en-US" sz="1600" dirty="0"/>
              <a:t>       COUNT(*) AS </a:t>
            </a:r>
            <a:r>
              <a:rPr lang="en-US" sz="1600" dirty="0" err="1"/>
              <a:t>total_dismissals</a:t>
            </a:r>
            <a:endParaRPr lang="en-US" sz="1600" dirty="0"/>
          </a:p>
          <a:p>
            <a:r>
              <a:rPr lang="en-US" sz="1600" dirty="0"/>
              <a:t>FROM deliveries_v02</a:t>
            </a:r>
            <a:endParaRPr lang="en-US" sz="1600" dirty="0"/>
          </a:p>
          <a:p>
            <a:r>
              <a:rPr lang="en-US" sz="1600" dirty="0"/>
              <a:t>WHERE </a:t>
            </a:r>
            <a:r>
              <a:rPr lang="en-US" sz="1600" dirty="0" err="1"/>
              <a:t>dismissal_kind</a:t>
            </a:r>
            <a:r>
              <a:rPr lang="en-US" sz="1600" dirty="0"/>
              <a:t> IS NOT NULL</a:t>
            </a:r>
            <a:endParaRPr lang="en-US" sz="1600" dirty="0"/>
          </a:p>
          <a:p>
            <a:r>
              <a:rPr lang="en-US" sz="1600" dirty="0"/>
              <a:t>GROUP BY </a:t>
            </a:r>
            <a:r>
              <a:rPr lang="en-US" sz="1600" dirty="0" err="1"/>
              <a:t>dismissal_kind</a:t>
            </a:r>
            <a:r>
              <a:rPr lang="en-US" sz="1600" dirty="0"/>
              <a:t>;</a:t>
            </a:r>
            <a:endParaRPr lang="en-US" sz="1600" dirty="0"/>
          </a:p>
          <a:p>
            <a:endParaRPr lang="en-US" sz="1600" dirty="0" smtClean="0"/>
          </a:p>
          <a:p>
            <a:endParaRPr lang="en-IN" sz="16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123728" y="32129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 AGGRESSIVE BATSMAN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93096"/>
          </a:xfrm>
        </p:spPr>
        <p:txBody>
          <a:bodyPr>
            <a:normAutofit fontScale="85000" lnSpcReduction="20000"/>
          </a:bodyPr>
          <a:lstStyle/>
          <a:p>
            <a:r>
              <a:rPr lang="en-US" sz="1200" dirty="0"/>
              <a:t>WITH </a:t>
            </a:r>
            <a:r>
              <a:rPr lang="en-US" sz="1200" dirty="0" err="1"/>
              <a:t>PlayerStats</a:t>
            </a:r>
            <a:r>
              <a:rPr lang="en-US" sz="1200" dirty="0"/>
              <a:t> AS (</a:t>
            </a:r>
            <a:endParaRPr lang="en-US" sz="1200" dirty="0"/>
          </a:p>
          <a:p>
            <a:r>
              <a:rPr lang="en-US" sz="1200" dirty="0"/>
              <a:t>    SELECT </a:t>
            </a:r>
            <a:endParaRPr lang="en-US" sz="1200" dirty="0"/>
          </a:p>
          <a:p>
            <a:r>
              <a:rPr lang="en-US" sz="1200" dirty="0"/>
              <a:t>       Batsman,</a:t>
            </a:r>
            <a:endParaRPr lang="en-US" sz="1200" dirty="0"/>
          </a:p>
          <a:p>
            <a:r>
              <a:rPr lang="en-US" sz="1200" dirty="0"/>
              <a:t>        COUNT(*) AS </a:t>
            </a:r>
            <a:r>
              <a:rPr lang="en-US" sz="1200" dirty="0" err="1"/>
              <a:t>balls_faced</a:t>
            </a:r>
            <a:r>
              <a:rPr lang="en-US" sz="1200" dirty="0"/>
              <a:t>,</a:t>
            </a:r>
            <a:endParaRPr lang="en-US" sz="1200" dirty="0"/>
          </a:p>
          <a:p>
            <a:r>
              <a:rPr lang="en-US" sz="1200" dirty="0"/>
              <a:t>        SUM(</a:t>
            </a:r>
            <a:r>
              <a:rPr lang="en-US" sz="1200" dirty="0" err="1"/>
              <a:t>total_runs</a:t>
            </a:r>
            <a:r>
              <a:rPr lang="en-US" sz="1200" dirty="0"/>
              <a:t>) AS </a:t>
            </a:r>
            <a:r>
              <a:rPr lang="en-US" sz="1200" dirty="0" err="1"/>
              <a:t>total_runs</a:t>
            </a:r>
            <a:r>
              <a:rPr lang="en-US" sz="1200" dirty="0"/>
              <a:t>,</a:t>
            </a:r>
            <a:endParaRPr lang="en-US" sz="1200" dirty="0"/>
          </a:p>
          <a:p>
            <a:r>
              <a:rPr lang="en-US" sz="1200" dirty="0"/>
              <a:t>        SUM(CASE WHEN </a:t>
            </a:r>
            <a:r>
              <a:rPr lang="en-US" sz="1200" dirty="0" err="1"/>
              <a:t>extras_type</a:t>
            </a:r>
            <a:r>
              <a:rPr lang="en-US" sz="1200" dirty="0"/>
              <a:t> != '</a:t>
            </a:r>
            <a:r>
              <a:rPr lang="en-US" sz="1200" dirty="0" err="1"/>
              <a:t>wides</a:t>
            </a:r>
            <a:r>
              <a:rPr lang="en-US" sz="1200" dirty="0"/>
              <a:t>' THEN 1 ELSE 0 END) AS </a:t>
            </a:r>
            <a:r>
              <a:rPr lang="en-US" sz="1200" dirty="0" err="1"/>
              <a:t>valid_balls_faced</a:t>
            </a:r>
            <a:endParaRPr lang="en-US" sz="1200" dirty="0"/>
          </a:p>
          <a:p>
            <a:r>
              <a:rPr lang="en-US" sz="1200" dirty="0"/>
              <a:t>    FROM deliveries_v03</a:t>
            </a:r>
            <a:endParaRPr lang="en-US" sz="1200" dirty="0"/>
          </a:p>
          <a:p>
            <a:r>
              <a:rPr lang="en-US" sz="1200" dirty="0"/>
              <a:t>    GROUP BY Batsman</a:t>
            </a:r>
            <a:endParaRPr lang="en-US" sz="1200" dirty="0"/>
          </a:p>
          <a:p>
            <a:r>
              <a:rPr lang="en-US" sz="1200" dirty="0"/>
              <a:t>    HAVING COUNT(*) &gt;= 500</a:t>
            </a:r>
            <a:endParaRPr lang="en-US" sz="1200" dirty="0"/>
          </a:p>
          <a:p>
            <a:r>
              <a:rPr lang="en-US" sz="1200" dirty="0"/>
              <a:t>),</a:t>
            </a:r>
            <a:endParaRPr lang="en-US" sz="1200" dirty="0"/>
          </a:p>
          <a:p>
            <a:r>
              <a:rPr lang="en-US" sz="1200" dirty="0" err="1"/>
              <a:t>PlayerSR</a:t>
            </a:r>
            <a:r>
              <a:rPr lang="en-US" sz="1200" dirty="0"/>
              <a:t> AS (</a:t>
            </a:r>
            <a:endParaRPr lang="en-US" sz="1200" dirty="0"/>
          </a:p>
          <a:p>
            <a:r>
              <a:rPr lang="en-US" sz="1200" dirty="0"/>
              <a:t>    SELECT </a:t>
            </a:r>
            <a:endParaRPr lang="en-US" sz="1200" dirty="0"/>
          </a:p>
          <a:p>
            <a:r>
              <a:rPr lang="en-US" sz="1200" dirty="0"/>
              <a:t>        Batsman,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total_runs</a:t>
            </a:r>
            <a:r>
              <a:rPr lang="en-US" sz="1200" dirty="0"/>
              <a:t>,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valid_balls_faced</a:t>
            </a:r>
            <a:r>
              <a:rPr lang="en-US" sz="1200" dirty="0"/>
              <a:t>,</a:t>
            </a:r>
            <a:endParaRPr lang="en-US" sz="1200" dirty="0"/>
          </a:p>
          <a:p>
            <a:r>
              <a:rPr lang="en-US" sz="1200" dirty="0"/>
              <a:t>        CASE </a:t>
            </a:r>
            <a:endParaRPr lang="en-US" sz="1200" dirty="0"/>
          </a:p>
          <a:p>
            <a:r>
              <a:rPr lang="en-US" sz="1200" dirty="0"/>
              <a:t>            WHEN </a:t>
            </a:r>
            <a:r>
              <a:rPr lang="en-US" sz="1200" dirty="0" err="1"/>
              <a:t>valid_balls_faced</a:t>
            </a:r>
            <a:r>
              <a:rPr lang="en-US" sz="1200" dirty="0"/>
              <a:t> &gt; 0 THEN (</a:t>
            </a:r>
            <a:r>
              <a:rPr lang="en-US" sz="1200" dirty="0" err="1"/>
              <a:t>total_runs</a:t>
            </a:r>
            <a:r>
              <a:rPr lang="en-US" sz="1200" dirty="0"/>
              <a:t> * 1.0 / </a:t>
            </a:r>
            <a:r>
              <a:rPr lang="en-US" sz="1200" dirty="0" err="1"/>
              <a:t>valid_balls_faced</a:t>
            </a:r>
            <a:r>
              <a:rPr lang="en-US" sz="1200" dirty="0"/>
              <a:t>) * 100.0</a:t>
            </a:r>
            <a:endParaRPr lang="en-US" sz="1200" dirty="0"/>
          </a:p>
          <a:p>
            <a:r>
              <a:rPr lang="en-US" sz="1200" dirty="0"/>
              <a:t>            ELSE 0</a:t>
            </a:r>
            <a:endParaRPr lang="en-US" sz="1200" dirty="0"/>
          </a:p>
          <a:p>
            <a:r>
              <a:rPr lang="en-US" sz="1200" dirty="0"/>
              <a:t>        END AS </a:t>
            </a:r>
            <a:r>
              <a:rPr lang="en-US" sz="1200" dirty="0" err="1"/>
              <a:t>strike_rate</a:t>
            </a:r>
            <a:endParaRPr lang="en-US" sz="1200" dirty="0"/>
          </a:p>
          <a:p>
            <a:r>
              <a:rPr lang="en-US" sz="1200" dirty="0"/>
              <a:t>    FROM </a:t>
            </a:r>
            <a:r>
              <a:rPr lang="en-US" sz="1200" dirty="0" err="1"/>
              <a:t>PlayerStats</a:t>
            </a:r>
            <a:endParaRPr lang="en-US" sz="1200" dirty="0"/>
          </a:p>
          <a:p>
            <a:r>
              <a:rPr lang="en-US" sz="1200" dirty="0"/>
              <a:t>)</a:t>
            </a:r>
            <a:endParaRPr lang="en-US" sz="1200" dirty="0"/>
          </a:p>
          <a:p>
            <a:r>
              <a:rPr lang="en-US" sz="1200" dirty="0"/>
              <a:t>SELECT </a:t>
            </a:r>
            <a:endParaRPr lang="en-US" sz="1200" dirty="0"/>
          </a:p>
          <a:p>
            <a:r>
              <a:rPr lang="en-US" sz="1200" dirty="0"/>
              <a:t>    batsman,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strike_rate</a:t>
            </a:r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PlayerSR</a:t>
            </a:r>
            <a:endParaRPr lang="en-US" sz="1200" dirty="0"/>
          </a:p>
          <a:p>
            <a:r>
              <a:rPr lang="en-US" sz="1200" dirty="0"/>
              <a:t>ORDER BY </a:t>
            </a:r>
            <a:r>
              <a:rPr lang="en-US" sz="1200" dirty="0" err="1"/>
              <a:t>strike_rate</a:t>
            </a:r>
            <a:r>
              <a:rPr lang="en-US" sz="1200" dirty="0"/>
              <a:t> DESC</a:t>
            </a:r>
            <a:endParaRPr lang="en-US" sz="1200" dirty="0"/>
          </a:p>
          <a:p>
            <a:r>
              <a:rPr lang="en-US" sz="1200" dirty="0"/>
              <a:t>LIMIT 10;</a:t>
            </a:r>
            <a:endParaRPr lang="en-IN" sz="12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995936" y="1844824"/>
          <a:ext cx="4680520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7.Write </a:t>
            </a:r>
            <a:r>
              <a:rPr lang="en-US" sz="1800" dirty="0"/>
              <a:t>a query to get the top 5 bowlers who conceded maximum extra runs from the deliveries table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SELECT bowler, </a:t>
            </a:r>
            <a:endParaRPr lang="en-US" sz="1600" dirty="0"/>
          </a:p>
          <a:p>
            <a:r>
              <a:rPr lang="en-US" sz="1600" dirty="0"/>
              <a:t>       SUM(</a:t>
            </a:r>
            <a:r>
              <a:rPr lang="en-US" sz="1600" dirty="0" err="1"/>
              <a:t>extra_runs</a:t>
            </a:r>
            <a:r>
              <a:rPr lang="en-US" sz="1600" dirty="0"/>
              <a:t>) AS </a:t>
            </a:r>
            <a:r>
              <a:rPr lang="en-US" sz="1600" dirty="0" err="1"/>
              <a:t>total_extra_runs</a:t>
            </a:r>
            <a:endParaRPr lang="en-US" sz="1600" dirty="0"/>
          </a:p>
          <a:p>
            <a:r>
              <a:rPr lang="en-US" sz="1600" dirty="0"/>
              <a:t>FROM deliveries</a:t>
            </a:r>
            <a:endParaRPr lang="en-US" sz="1600" dirty="0"/>
          </a:p>
          <a:p>
            <a:r>
              <a:rPr lang="en-US" sz="1600" dirty="0"/>
              <a:t>WHERE </a:t>
            </a:r>
            <a:r>
              <a:rPr lang="en-US" sz="1600" dirty="0" err="1"/>
              <a:t>extra_runs</a:t>
            </a:r>
            <a:r>
              <a:rPr lang="en-US" sz="1600" dirty="0"/>
              <a:t> &gt; 0</a:t>
            </a:r>
            <a:endParaRPr lang="en-US" sz="1600" dirty="0"/>
          </a:p>
          <a:p>
            <a:r>
              <a:rPr lang="en-US" sz="1600" dirty="0"/>
              <a:t>GROUP BY bowler</a:t>
            </a:r>
            <a:endParaRPr lang="en-US" sz="1600" dirty="0"/>
          </a:p>
          <a:p>
            <a:r>
              <a:rPr lang="en-US" sz="1600" dirty="0"/>
              <a:t>ORDER BY </a:t>
            </a:r>
            <a:r>
              <a:rPr lang="en-US" sz="1600" dirty="0" err="1"/>
              <a:t>total_extra_runs</a:t>
            </a:r>
            <a:r>
              <a:rPr lang="en-US" sz="1600" dirty="0"/>
              <a:t> DESC</a:t>
            </a:r>
            <a:endParaRPr lang="en-US" sz="1600" dirty="0"/>
          </a:p>
          <a:p>
            <a:r>
              <a:rPr lang="en-US" sz="1600" dirty="0"/>
              <a:t>LIMIT 5;</a:t>
            </a:r>
            <a:endParaRPr lang="en-US" sz="1600" dirty="0"/>
          </a:p>
          <a:p>
            <a:endParaRPr lang="en-IN" sz="16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123728" y="37170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8.Write </a:t>
            </a:r>
            <a:r>
              <a:rPr lang="en-US" sz="2000" dirty="0"/>
              <a:t>a query to create a table named deliveries_v03 with all the columns of deliveries_v02 table and two additional column (named venue and </a:t>
            </a:r>
            <a:r>
              <a:rPr lang="en-US" sz="2000" dirty="0" err="1"/>
              <a:t>match_date</a:t>
            </a:r>
            <a:r>
              <a:rPr lang="en-US" sz="2000" dirty="0"/>
              <a:t>) of venue and date from table matches 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7920880" cy="4608512"/>
          </a:xfrm>
        </p:spPr>
        <p:txBody>
          <a:bodyPr>
            <a:normAutofit/>
          </a:bodyPr>
          <a:lstStyle/>
          <a:p>
            <a:r>
              <a:rPr lang="en-US" sz="2400" dirty="0"/>
              <a:t>CREATE TABLE deliveries_v03 AS</a:t>
            </a:r>
            <a:endParaRPr lang="en-US" sz="2400" dirty="0"/>
          </a:p>
          <a:p>
            <a:r>
              <a:rPr lang="en-US" sz="2400" dirty="0"/>
              <a:t>SELECT deliveries_v02 .*, </a:t>
            </a:r>
            <a:r>
              <a:rPr lang="en-US" sz="2400" dirty="0" err="1"/>
              <a:t>matches.venue</a:t>
            </a:r>
            <a:r>
              <a:rPr lang="en-US" sz="2400" dirty="0"/>
              <a:t>, </a:t>
            </a:r>
            <a:r>
              <a:rPr lang="en-US" sz="2400" dirty="0" err="1"/>
              <a:t>matches.date</a:t>
            </a:r>
            <a:endParaRPr lang="en-US" sz="2400" dirty="0"/>
          </a:p>
          <a:p>
            <a:r>
              <a:rPr lang="en-US" sz="2400" dirty="0"/>
              <a:t>FROM deliveries_v02</a:t>
            </a:r>
            <a:endParaRPr lang="en-US" sz="2400" dirty="0"/>
          </a:p>
          <a:p>
            <a:r>
              <a:rPr lang="en-US" sz="2400" dirty="0"/>
              <a:t>JOIN matches  ON deliveries_v02.id = matches.id;</a:t>
            </a:r>
            <a:endParaRPr lang="en-US" sz="2400" dirty="0"/>
          </a:p>
          <a:p>
            <a:endParaRPr lang="en-US" sz="2400" dirty="0" smtClean="0"/>
          </a:p>
          <a:p>
            <a:endParaRPr lang="en-IN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9.Write </a:t>
            </a:r>
            <a:r>
              <a:rPr lang="en-US" sz="1800" dirty="0"/>
              <a:t>a query to fetch the total runs scored for each venue and order it in the descending order of total runs scored. 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SELECT venue,</a:t>
            </a:r>
            <a:endParaRPr lang="en-US" sz="1800" dirty="0"/>
          </a:p>
          <a:p>
            <a:r>
              <a:rPr lang="en-US" sz="1800" dirty="0"/>
              <a:t>       SUM(</a:t>
            </a:r>
            <a:r>
              <a:rPr lang="en-US" sz="1800" dirty="0" err="1"/>
              <a:t>total_runs</a:t>
            </a:r>
            <a:r>
              <a:rPr lang="en-US" sz="1800" dirty="0"/>
              <a:t>) AS </a:t>
            </a:r>
            <a:r>
              <a:rPr lang="en-US" sz="1800" dirty="0" err="1"/>
              <a:t>total_runs_scored</a:t>
            </a:r>
            <a:endParaRPr lang="en-US" sz="1800" dirty="0"/>
          </a:p>
          <a:p>
            <a:r>
              <a:rPr lang="en-US" sz="1800" dirty="0"/>
              <a:t>FROM deliveries_v03</a:t>
            </a:r>
            <a:endParaRPr lang="en-US" sz="1800" dirty="0"/>
          </a:p>
          <a:p>
            <a:r>
              <a:rPr lang="en-US" sz="1800" dirty="0"/>
              <a:t>GROUP BY venue</a:t>
            </a:r>
            <a:endParaRPr lang="en-US" sz="1800" dirty="0"/>
          </a:p>
          <a:p>
            <a:r>
              <a:rPr lang="en-US" sz="1800" dirty="0"/>
              <a:t>ORDER BY </a:t>
            </a:r>
            <a:r>
              <a:rPr lang="en-US" sz="1800" dirty="0" err="1"/>
              <a:t>total_runs_scored</a:t>
            </a:r>
            <a:r>
              <a:rPr lang="en-US" sz="1800" dirty="0"/>
              <a:t> DESC;</a:t>
            </a:r>
            <a:endParaRPr lang="en-US" sz="1800" dirty="0"/>
          </a:p>
          <a:p>
            <a:endParaRPr lang="en-IN" sz="18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339752" y="35010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10.Write </a:t>
            </a:r>
            <a:r>
              <a:rPr lang="en-US" sz="1800" dirty="0"/>
              <a:t>a query to fetch the year-wise total runs scored at Eden Gardens and order it in the descending order of total runs scored. 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SELECT EXTRACT(YEAR FROM date) AS year,</a:t>
            </a:r>
            <a:endParaRPr lang="en-US" sz="1800" dirty="0"/>
          </a:p>
          <a:p>
            <a:r>
              <a:rPr lang="en-US" sz="1800" dirty="0"/>
              <a:t>       SUM(</a:t>
            </a:r>
            <a:r>
              <a:rPr lang="en-US" sz="1800" dirty="0" err="1"/>
              <a:t>total_runs</a:t>
            </a:r>
            <a:r>
              <a:rPr lang="en-US" sz="1800" dirty="0"/>
              <a:t>) AS </a:t>
            </a:r>
            <a:r>
              <a:rPr lang="en-US" sz="1800" dirty="0" err="1"/>
              <a:t>total_runs_scored</a:t>
            </a:r>
            <a:endParaRPr lang="en-US" sz="1800" dirty="0"/>
          </a:p>
          <a:p>
            <a:r>
              <a:rPr lang="en-US" sz="1800" dirty="0"/>
              <a:t>FROM deliveries_v03</a:t>
            </a:r>
            <a:endParaRPr lang="en-US" sz="1800" dirty="0"/>
          </a:p>
          <a:p>
            <a:r>
              <a:rPr lang="en-US" sz="1800" dirty="0"/>
              <a:t>WHERE venue = 'Eden Gardens'</a:t>
            </a:r>
            <a:endParaRPr lang="en-US" sz="1800" dirty="0"/>
          </a:p>
          <a:p>
            <a:r>
              <a:rPr lang="en-US" sz="1800" dirty="0"/>
              <a:t>GROUP BY year</a:t>
            </a:r>
            <a:endParaRPr lang="en-US" sz="1800" dirty="0"/>
          </a:p>
          <a:p>
            <a:r>
              <a:rPr lang="en-US" sz="1800" dirty="0" smtClean="0"/>
              <a:t>ORDER </a:t>
            </a:r>
            <a:r>
              <a:rPr lang="en-US" sz="1800" dirty="0"/>
              <a:t>BY </a:t>
            </a:r>
            <a:r>
              <a:rPr lang="en-US" sz="1800" dirty="0" err="1"/>
              <a:t>total_runs_scored</a:t>
            </a:r>
            <a:r>
              <a:rPr lang="en-US" sz="1800" dirty="0"/>
              <a:t> DESC</a:t>
            </a:r>
            <a:r>
              <a:rPr lang="en-US" sz="1800" dirty="0" smtClean="0"/>
              <a:t>; </a:t>
            </a:r>
            <a:endParaRPr lang="en-IN" sz="18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123728" y="37170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71600" y="274638"/>
            <a:ext cx="6840760" cy="9221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TOP AGGRESSIVE </a:t>
            </a:r>
            <a:r>
              <a:rPr lang="en-US" dirty="0" smtClean="0"/>
              <a:t>BATSMAN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</p:nvPr>
        </p:nvGraphicFramePr>
        <p:xfrm>
          <a:off x="2195735" y="1600201"/>
          <a:ext cx="4464497" cy="3412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2333"/>
                <a:gridCol w="2102164"/>
              </a:tblGrid>
              <a:tr h="31027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sng" strike="noStrike" dirty="0">
                          <a:effectLst/>
                        </a:rPr>
                        <a:t>batsman</a:t>
                      </a:r>
                      <a:endParaRPr lang="en-IN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15246" marR="15246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sng" strike="noStrike" dirty="0" err="1">
                          <a:effectLst/>
                        </a:rPr>
                        <a:t>strike_rate</a:t>
                      </a:r>
                      <a:endParaRPr lang="en-IN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15246" marR="15246" marT="7620" marB="0" anchor="ctr"/>
                </a:tc>
              </a:tr>
              <a:tr h="31027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AD Russell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15246" marR="15246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 dirty="0">
                          <a:effectLst/>
                        </a:rPr>
                        <a:t>192.7884615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15246" marR="15246" marT="7620" marB="0" anchor="ctr"/>
                </a:tc>
              </a:tr>
              <a:tr h="31027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SP Narine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15246" marR="15246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176.611418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15246" marR="15246" marT="7620" marB="0" anchor="ctr"/>
                </a:tc>
              </a:tr>
              <a:tr h="31027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HH Pandya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15246" marR="15246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170.4840614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15246" marR="15246" marT="7620" marB="0" anchor="ctr"/>
                </a:tc>
              </a:tr>
              <a:tr h="31027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V </a:t>
                      </a:r>
                      <a:r>
                        <a:rPr lang="en-IN" sz="1100" u="none" strike="noStrike" dirty="0" err="1">
                          <a:effectLst/>
                        </a:rPr>
                        <a:t>Sehwag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15246" marR="15246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166.0968661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15246" marR="15246" marT="7620" marB="0" anchor="ctr"/>
                </a:tc>
              </a:tr>
              <a:tr h="31027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GJ Maxwell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15246" marR="15246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164.028777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15246" marR="15246" marT="7620" marB="0" anchor="ctr"/>
                </a:tc>
              </a:tr>
              <a:tr h="31027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CH Gayle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15246" marR="15246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160.5221768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15246" marR="15246" marT="7620" marB="0" anchor="ctr"/>
                </a:tc>
              </a:tr>
              <a:tr h="31027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RR Pant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15246" marR="15246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158.4795322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15246" marR="15246" marT="7620" marB="0" anchor="ctr"/>
                </a:tc>
              </a:tr>
              <a:tr h="31027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ST Jayasuriya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15246" marR="15246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158.4586466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15246" marR="15246" marT="7620" marB="0" anchor="ctr"/>
                </a:tc>
              </a:tr>
              <a:tr h="31027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KA Pollard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15246" marR="15246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158.0565196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15246" marR="15246" marT="7620" marB="0" anchor="ctr"/>
                </a:tc>
              </a:tr>
              <a:tr h="31027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AB de Villiers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15246" marR="15246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 dirty="0">
                          <a:effectLst/>
                        </a:rPr>
                        <a:t>157.1428571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15246" marR="15246" marT="762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TOP BATTING AVERAGE BATSMAN LIST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186808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2040" y="1556792"/>
            <a:ext cx="3689176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1200" dirty="0"/>
              <a:t>WITH </a:t>
            </a:r>
            <a:r>
              <a:rPr lang="en-US" sz="1200" dirty="0" err="1"/>
              <a:t>PlayerStats</a:t>
            </a:r>
            <a:r>
              <a:rPr lang="en-US" sz="1200" dirty="0"/>
              <a:t> AS (</a:t>
            </a:r>
            <a:endParaRPr lang="en-US" sz="1200" dirty="0"/>
          </a:p>
          <a:p>
            <a:r>
              <a:rPr lang="en-US" sz="1200" dirty="0"/>
              <a:t>    SELECT </a:t>
            </a:r>
            <a:endParaRPr lang="en-US" sz="1200" dirty="0"/>
          </a:p>
          <a:p>
            <a:r>
              <a:rPr lang="en-US" sz="1200" dirty="0"/>
              <a:t>        Batsman,</a:t>
            </a:r>
            <a:endParaRPr lang="en-US" sz="1200" dirty="0"/>
          </a:p>
          <a:p>
            <a:r>
              <a:rPr lang="en-US" sz="1200" dirty="0"/>
              <a:t>        COUNT(DISTINCT EXTRACT(YEAR FROM date)) AS </a:t>
            </a:r>
            <a:r>
              <a:rPr lang="en-US" sz="1200" dirty="0" err="1"/>
              <a:t>num_seasons</a:t>
            </a:r>
            <a:r>
              <a:rPr lang="en-US" sz="1200" dirty="0"/>
              <a:t>,</a:t>
            </a:r>
            <a:endParaRPr lang="en-US" sz="1200" dirty="0"/>
          </a:p>
          <a:p>
            <a:r>
              <a:rPr lang="en-US" sz="1200" dirty="0"/>
              <a:t>        SUM(</a:t>
            </a:r>
            <a:r>
              <a:rPr lang="en-US" sz="1200" dirty="0" err="1"/>
              <a:t>total_runs</a:t>
            </a:r>
            <a:r>
              <a:rPr lang="en-US" sz="1200" dirty="0"/>
              <a:t>) AS </a:t>
            </a:r>
            <a:r>
              <a:rPr lang="en-US" sz="1200" dirty="0" err="1"/>
              <a:t>total_runs</a:t>
            </a:r>
            <a:r>
              <a:rPr lang="en-US" sz="1200" dirty="0"/>
              <a:t>,</a:t>
            </a:r>
            <a:endParaRPr lang="en-US" sz="1200" dirty="0"/>
          </a:p>
          <a:p>
            <a:r>
              <a:rPr lang="en-US" sz="1200" dirty="0"/>
              <a:t>        SUM(CASE WHEN </a:t>
            </a:r>
            <a:r>
              <a:rPr lang="en-US" sz="1200" dirty="0" err="1"/>
              <a:t>is_wicket</a:t>
            </a:r>
            <a:r>
              <a:rPr lang="en-US" sz="1200" dirty="0"/>
              <a:t> = 1 THEN 1 ELSE 0 END) AS </a:t>
            </a:r>
            <a:r>
              <a:rPr lang="en-US" sz="1200" dirty="0" err="1"/>
              <a:t>total_dismissals</a:t>
            </a:r>
            <a:endParaRPr lang="en-US" sz="1200" dirty="0"/>
          </a:p>
          <a:p>
            <a:r>
              <a:rPr lang="en-US" sz="1200" dirty="0"/>
              <a:t>    FROM deliveries_v03</a:t>
            </a:r>
            <a:endParaRPr lang="en-US" sz="1200" dirty="0"/>
          </a:p>
          <a:p>
            <a:r>
              <a:rPr lang="en-US" sz="1200" dirty="0"/>
              <a:t>    GROUP BY Batsman</a:t>
            </a:r>
            <a:endParaRPr lang="en-US" sz="1200" dirty="0"/>
          </a:p>
          <a:p>
            <a:r>
              <a:rPr lang="en-US" sz="1200" dirty="0"/>
              <a:t>    HAVING COUNT(DISTINCT EXTRACT(YEAR FROM date)) &gt; 2 AND SUM(CASE WHEN </a:t>
            </a:r>
            <a:r>
              <a:rPr lang="en-US" sz="1200" dirty="0" err="1"/>
              <a:t>is_wicket</a:t>
            </a:r>
            <a:r>
              <a:rPr lang="en-US" sz="1200" dirty="0"/>
              <a:t>= 1 THEN 1 ELSE 0 END) &gt; 0</a:t>
            </a:r>
            <a:endParaRPr lang="en-US" sz="1200" dirty="0"/>
          </a:p>
          <a:p>
            <a:r>
              <a:rPr lang="en-US" sz="1200" dirty="0"/>
              <a:t>),</a:t>
            </a:r>
            <a:endParaRPr lang="en-US" sz="1200" dirty="0"/>
          </a:p>
          <a:p>
            <a:r>
              <a:rPr lang="en-US" sz="1200" dirty="0" err="1"/>
              <a:t>PlayerAvg</a:t>
            </a:r>
            <a:r>
              <a:rPr lang="en-US" sz="1200" dirty="0"/>
              <a:t> AS (</a:t>
            </a:r>
            <a:endParaRPr lang="en-US" sz="1200" dirty="0"/>
          </a:p>
          <a:p>
            <a:r>
              <a:rPr lang="en-US" sz="1200" dirty="0"/>
              <a:t>    SELECT </a:t>
            </a:r>
            <a:endParaRPr lang="en-US" sz="1200" dirty="0"/>
          </a:p>
          <a:p>
            <a:r>
              <a:rPr lang="en-US" sz="1200" dirty="0"/>
              <a:t>        Batsman,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total_runs</a:t>
            </a:r>
            <a:r>
              <a:rPr lang="en-US" sz="1200" dirty="0"/>
              <a:t>,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total_dismissals</a:t>
            </a:r>
            <a:r>
              <a:rPr lang="en-US" sz="1200" dirty="0"/>
              <a:t>,</a:t>
            </a:r>
            <a:endParaRPr lang="en-US" sz="1200" dirty="0"/>
          </a:p>
          <a:p>
            <a:r>
              <a:rPr lang="en-US" sz="1200" dirty="0"/>
              <a:t>        CASE </a:t>
            </a:r>
            <a:endParaRPr lang="en-US" sz="1200" dirty="0"/>
          </a:p>
          <a:p>
            <a:r>
              <a:rPr lang="en-US" sz="1200" dirty="0"/>
              <a:t>            WHEN </a:t>
            </a:r>
            <a:r>
              <a:rPr lang="en-US" sz="1200" dirty="0" err="1"/>
              <a:t>total_dismissals</a:t>
            </a:r>
            <a:r>
              <a:rPr lang="en-US" sz="1200" dirty="0"/>
              <a:t> &gt; 0 THEN </a:t>
            </a:r>
            <a:r>
              <a:rPr lang="en-US" sz="1200" dirty="0" err="1"/>
              <a:t>total_runs</a:t>
            </a:r>
            <a:r>
              <a:rPr lang="en-US" sz="1200" dirty="0"/>
              <a:t> * 1.0 / </a:t>
            </a:r>
            <a:r>
              <a:rPr lang="en-US" sz="1200" dirty="0" err="1"/>
              <a:t>total_dismissals</a:t>
            </a:r>
            <a:endParaRPr lang="en-US" sz="1200" dirty="0"/>
          </a:p>
          <a:p>
            <a:r>
              <a:rPr lang="en-US" sz="1200" dirty="0"/>
              <a:t>            ELSE 0</a:t>
            </a:r>
            <a:endParaRPr lang="en-US" sz="1200" dirty="0"/>
          </a:p>
          <a:p>
            <a:r>
              <a:rPr lang="en-US" sz="1200" dirty="0"/>
              <a:t>        END AS </a:t>
            </a:r>
            <a:r>
              <a:rPr lang="en-US" sz="1200" dirty="0" err="1"/>
              <a:t>batting_average</a:t>
            </a:r>
            <a:endParaRPr lang="en-US" sz="1200" dirty="0"/>
          </a:p>
          <a:p>
            <a:r>
              <a:rPr lang="en-US" sz="1200" dirty="0"/>
              <a:t>    FROM </a:t>
            </a:r>
            <a:r>
              <a:rPr lang="en-US" sz="1200" dirty="0" err="1"/>
              <a:t>PlayerStats</a:t>
            </a:r>
            <a:endParaRPr lang="en-US" sz="1200" dirty="0"/>
          </a:p>
          <a:p>
            <a:r>
              <a:rPr lang="en-US" sz="1200" dirty="0"/>
              <a:t>)</a:t>
            </a:r>
            <a:endParaRPr lang="en-US" sz="1200" dirty="0"/>
          </a:p>
          <a:p>
            <a:r>
              <a:rPr lang="en-US" sz="1200" dirty="0"/>
              <a:t>SELECT </a:t>
            </a:r>
            <a:endParaRPr lang="en-US" sz="1200" dirty="0"/>
          </a:p>
          <a:p>
            <a:r>
              <a:rPr lang="en-US" sz="1200" dirty="0"/>
              <a:t>    Batsman,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batting_average</a:t>
            </a:r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PlayerAvg</a:t>
            </a:r>
            <a:endParaRPr lang="en-US" sz="1200" dirty="0"/>
          </a:p>
          <a:p>
            <a:r>
              <a:rPr lang="en-US" sz="1200" dirty="0"/>
              <a:t>ORDER BY </a:t>
            </a:r>
            <a:r>
              <a:rPr lang="en-US" sz="1200" dirty="0" err="1"/>
              <a:t>batting_average</a:t>
            </a:r>
            <a:r>
              <a:rPr lang="en-US" sz="1200" dirty="0"/>
              <a:t> DESC</a:t>
            </a:r>
            <a:endParaRPr lang="en-US" sz="1200" dirty="0"/>
          </a:p>
          <a:p>
            <a:r>
              <a:rPr lang="en-US" sz="1200" dirty="0"/>
              <a:t>LIMIT 10;</a:t>
            </a:r>
            <a:endParaRPr lang="en-IN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980728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TOP BATTING AVERAGE BATSMAN LIST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347864" y="2636912"/>
          <a:ext cx="2664296" cy="2952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7103"/>
                <a:gridCol w="1617193"/>
              </a:tblGrid>
              <a:tr h="2315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sng" strike="noStrike" dirty="0">
                          <a:effectLst/>
                        </a:rPr>
                        <a:t>batsman</a:t>
                      </a:r>
                      <a:endParaRPr lang="en-IN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sng" strike="noStrike" dirty="0" err="1">
                          <a:effectLst/>
                        </a:rPr>
                        <a:t>batting_average</a:t>
                      </a:r>
                      <a:endParaRPr lang="en-IN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Iqbal Abdulla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 dirty="0">
                          <a:effectLst/>
                        </a:rPr>
                        <a:t>97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ML Hayden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44.62962963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KL Rahul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44.20967742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AB de Villiers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CH Gayle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43.99137931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DA Warner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43.82539683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JP Duminy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43.48979592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23155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OA Shah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42.30769231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43416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LMP Simmons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41.74074074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4337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KS Williamson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 dirty="0">
                          <a:effectLst/>
                        </a:rPr>
                        <a:t>40.80487805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HARD HITTERS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25881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508104" y="1628800"/>
            <a:ext cx="3312368" cy="4853135"/>
          </a:xfrm>
        </p:spPr>
        <p:txBody>
          <a:bodyPr>
            <a:normAutofit fontScale="85000" lnSpcReduction="20000"/>
          </a:bodyPr>
          <a:lstStyle/>
          <a:p>
            <a:r>
              <a:rPr lang="en-US" sz="1200" dirty="0"/>
              <a:t>WITH </a:t>
            </a:r>
            <a:r>
              <a:rPr lang="en-US" sz="1200" dirty="0" err="1"/>
              <a:t>PlayerStats</a:t>
            </a:r>
            <a:r>
              <a:rPr lang="en-US" sz="1200" dirty="0"/>
              <a:t> AS (</a:t>
            </a:r>
            <a:endParaRPr lang="en-US" sz="1200" dirty="0"/>
          </a:p>
          <a:p>
            <a:r>
              <a:rPr lang="en-US" sz="1200" dirty="0"/>
              <a:t>    SELECT </a:t>
            </a:r>
            <a:endParaRPr lang="en-US" sz="1200" dirty="0"/>
          </a:p>
          <a:p>
            <a:r>
              <a:rPr lang="en-US" sz="1200" dirty="0"/>
              <a:t>        Batsman,</a:t>
            </a:r>
            <a:endParaRPr lang="en-US" sz="1200" dirty="0"/>
          </a:p>
          <a:p>
            <a:r>
              <a:rPr lang="en-US" sz="1200" dirty="0"/>
              <a:t>        COUNT(DISTINCT EXTRACT(YEAR FROM date)) AS </a:t>
            </a:r>
            <a:r>
              <a:rPr lang="en-US" sz="1200" dirty="0" err="1"/>
              <a:t>num_seasons</a:t>
            </a:r>
            <a:r>
              <a:rPr lang="en-US" sz="1200" dirty="0"/>
              <a:t>,</a:t>
            </a:r>
            <a:endParaRPr lang="en-US" sz="1200" dirty="0"/>
          </a:p>
          <a:p>
            <a:r>
              <a:rPr lang="en-US" sz="1200" dirty="0"/>
              <a:t>        SUM(CASE WHEN </a:t>
            </a:r>
            <a:r>
              <a:rPr lang="en-US" sz="1200" dirty="0" err="1"/>
              <a:t>total_runs</a:t>
            </a:r>
            <a:r>
              <a:rPr lang="en-US" sz="1200" dirty="0"/>
              <a:t> IN (4, 6) THEN 1 ELSE 0 END) AS </a:t>
            </a:r>
            <a:r>
              <a:rPr lang="en-US" sz="1200" dirty="0" err="1"/>
              <a:t>boundary_count</a:t>
            </a:r>
            <a:r>
              <a:rPr lang="en-US" sz="1200" dirty="0"/>
              <a:t>,</a:t>
            </a:r>
            <a:endParaRPr lang="en-US" sz="1200" dirty="0"/>
          </a:p>
          <a:p>
            <a:r>
              <a:rPr lang="en-US" sz="1200" dirty="0"/>
              <a:t>        SUM(</a:t>
            </a:r>
            <a:r>
              <a:rPr lang="en-US" sz="1200" dirty="0" err="1"/>
              <a:t>total_runs</a:t>
            </a:r>
            <a:r>
              <a:rPr lang="en-US" sz="1200" dirty="0"/>
              <a:t>) AS </a:t>
            </a:r>
            <a:r>
              <a:rPr lang="en-US" sz="1200" dirty="0" err="1"/>
              <a:t>total_runs</a:t>
            </a:r>
            <a:endParaRPr lang="en-US" sz="1200" dirty="0"/>
          </a:p>
          <a:p>
            <a:r>
              <a:rPr lang="en-US" sz="1200" dirty="0"/>
              <a:t>    FROM deliveries_v03</a:t>
            </a:r>
            <a:endParaRPr lang="en-US" sz="1200" dirty="0"/>
          </a:p>
          <a:p>
            <a:r>
              <a:rPr lang="en-US" sz="1200" dirty="0"/>
              <a:t>    GROUP BY Batsman</a:t>
            </a:r>
            <a:endParaRPr lang="en-US" sz="1200" dirty="0"/>
          </a:p>
          <a:p>
            <a:r>
              <a:rPr lang="en-US" sz="1200" dirty="0"/>
              <a:t>    HAVING COUNT(DISTINCT EXTRACT(YEAR FROM date)) &gt; 2</a:t>
            </a:r>
            <a:endParaRPr lang="en-US" sz="1200" dirty="0"/>
          </a:p>
          <a:p>
            <a:r>
              <a:rPr lang="en-US" sz="1200" dirty="0"/>
              <a:t>),</a:t>
            </a:r>
            <a:endParaRPr lang="en-US" sz="1200" dirty="0"/>
          </a:p>
          <a:p>
            <a:r>
              <a:rPr lang="en-US" sz="1200" dirty="0" err="1"/>
              <a:t>PlayerBoundary</a:t>
            </a:r>
            <a:r>
              <a:rPr lang="en-US" sz="1200" dirty="0"/>
              <a:t> AS (</a:t>
            </a:r>
            <a:endParaRPr lang="en-US" sz="1200" dirty="0"/>
          </a:p>
          <a:p>
            <a:r>
              <a:rPr lang="en-US" sz="1200" dirty="0"/>
              <a:t>    SELECT </a:t>
            </a:r>
            <a:endParaRPr lang="en-US" sz="1200" dirty="0"/>
          </a:p>
          <a:p>
            <a:r>
              <a:rPr lang="en-US" sz="1200" dirty="0"/>
              <a:t>        Batsman,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boundary_count</a:t>
            </a:r>
            <a:r>
              <a:rPr lang="en-US" sz="1200" dirty="0"/>
              <a:t>,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total_runs</a:t>
            </a:r>
            <a:r>
              <a:rPr lang="en-US" sz="1200" dirty="0"/>
              <a:t>,</a:t>
            </a:r>
            <a:endParaRPr lang="en-US" sz="1200" dirty="0"/>
          </a:p>
          <a:p>
            <a:r>
              <a:rPr lang="en-US" sz="1200" dirty="0"/>
              <a:t>        CASE </a:t>
            </a:r>
            <a:endParaRPr lang="en-US" sz="1200" dirty="0"/>
          </a:p>
          <a:p>
            <a:r>
              <a:rPr lang="en-US" sz="1200" dirty="0"/>
              <a:t>            WHEN </a:t>
            </a:r>
            <a:r>
              <a:rPr lang="en-US" sz="1200" dirty="0" err="1"/>
              <a:t>total_runs</a:t>
            </a:r>
            <a:r>
              <a:rPr lang="en-US" sz="1200" dirty="0"/>
              <a:t> &gt; 0 THEN (</a:t>
            </a:r>
            <a:r>
              <a:rPr lang="en-US" sz="1200" dirty="0" err="1"/>
              <a:t>boundary_count</a:t>
            </a:r>
            <a:r>
              <a:rPr lang="en-US" sz="1200" dirty="0"/>
              <a:t> * 1.0 / </a:t>
            </a:r>
            <a:r>
              <a:rPr lang="en-US" sz="1200" dirty="0" err="1"/>
              <a:t>total_runs</a:t>
            </a:r>
            <a:r>
              <a:rPr lang="en-US" sz="1200" dirty="0"/>
              <a:t>) * 100.0</a:t>
            </a:r>
            <a:endParaRPr lang="en-US" sz="1200" dirty="0"/>
          </a:p>
          <a:p>
            <a:r>
              <a:rPr lang="en-US" sz="1200" dirty="0"/>
              <a:t>            ELSE 0</a:t>
            </a:r>
            <a:endParaRPr lang="en-US" sz="1200" dirty="0"/>
          </a:p>
          <a:p>
            <a:r>
              <a:rPr lang="en-US" sz="1200" dirty="0"/>
              <a:t>        END AS </a:t>
            </a:r>
            <a:r>
              <a:rPr lang="en-US" sz="1200" dirty="0" err="1"/>
              <a:t>boundary_percentage</a:t>
            </a:r>
            <a:endParaRPr lang="en-US" sz="1200" dirty="0"/>
          </a:p>
          <a:p>
            <a:r>
              <a:rPr lang="en-US" sz="1200" dirty="0"/>
              <a:t>    FROM </a:t>
            </a:r>
            <a:r>
              <a:rPr lang="en-US" sz="1200" dirty="0" err="1"/>
              <a:t>PlayerStats</a:t>
            </a:r>
            <a:endParaRPr lang="en-US" sz="1200" dirty="0"/>
          </a:p>
          <a:p>
            <a:r>
              <a:rPr lang="en-US" sz="1200" dirty="0"/>
              <a:t>)</a:t>
            </a:r>
            <a:endParaRPr lang="en-US" sz="1200" dirty="0"/>
          </a:p>
          <a:p>
            <a:r>
              <a:rPr lang="en-US" sz="1200" dirty="0"/>
              <a:t>SELECT </a:t>
            </a:r>
            <a:endParaRPr lang="en-US" sz="1200" dirty="0"/>
          </a:p>
          <a:p>
            <a:r>
              <a:rPr lang="en-US" sz="1200" dirty="0"/>
              <a:t>    Batsman,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boundary_percentage</a:t>
            </a:r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PlayerBoundary</a:t>
            </a:r>
            <a:endParaRPr lang="en-US" sz="1200" dirty="0"/>
          </a:p>
          <a:p>
            <a:r>
              <a:rPr lang="en-US" sz="1200" dirty="0"/>
              <a:t>ORDER BY </a:t>
            </a:r>
            <a:r>
              <a:rPr lang="en-US" sz="1200" dirty="0" err="1"/>
              <a:t>boundary_percentage</a:t>
            </a:r>
            <a:r>
              <a:rPr lang="en-US" sz="1200" dirty="0"/>
              <a:t> DESC</a:t>
            </a:r>
            <a:endParaRPr lang="en-US" sz="1200" dirty="0"/>
          </a:p>
          <a:p>
            <a:r>
              <a:rPr lang="en-US" sz="1200" dirty="0"/>
              <a:t>LIMIT 10;</a:t>
            </a:r>
            <a:endParaRPr lang="en-US" sz="1200" dirty="0"/>
          </a:p>
          <a:p>
            <a:endParaRPr lang="en-IN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5816" y="1772816"/>
          <a:ext cx="2995141" cy="4176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677"/>
                <a:gridCol w="2018464"/>
              </a:tblGrid>
              <a:tr h="3275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sng" strike="noStrike" dirty="0">
                          <a:effectLst/>
                        </a:rPr>
                        <a:t>batsman</a:t>
                      </a:r>
                      <a:endParaRPr lang="en-IN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sng" strike="noStrike" dirty="0" err="1">
                          <a:effectLst/>
                        </a:rPr>
                        <a:t>boundary_percentage</a:t>
                      </a:r>
                      <a:endParaRPr lang="en-IN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61418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Harmeet Singh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 dirty="0">
                          <a:effectLst/>
                        </a:rPr>
                        <a:t>16.66666667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32756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SP Narine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 dirty="0">
                          <a:effectLst/>
                        </a:rPr>
                        <a:t>16.37122002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32756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S Sreesanth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 dirty="0">
                          <a:effectLst/>
                        </a:rPr>
                        <a:t>15.90909091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32756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PC Valthaty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 dirty="0">
                          <a:effectLst/>
                        </a:rPr>
                        <a:t>15.39888683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61418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 err="1" smtClean="0">
                          <a:effectLst/>
                        </a:rPr>
                        <a:t>Mujeeb</a:t>
                      </a:r>
                      <a:r>
                        <a:rPr lang="en-IN" sz="1100" u="none" strike="noStrike" dirty="0" smtClean="0">
                          <a:effectLst/>
                        </a:rPr>
                        <a:t> </a:t>
                      </a:r>
                      <a:r>
                        <a:rPr lang="en-IN" sz="1100" u="none" strike="noStrike" dirty="0">
                          <a:effectLst/>
                        </a:rPr>
                        <a:t>Ur </a:t>
                      </a:r>
                      <a:r>
                        <a:rPr lang="en-IN" sz="1100" u="none" strike="noStrike" dirty="0" err="1">
                          <a:effectLst/>
                        </a:rPr>
                        <a:t>Rahman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15.38461538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32756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V Sehwag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 dirty="0">
                          <a:effectLst/>
                        </a:rPr>
                        <a:t>15.26586621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32756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C Munro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15.13513514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32756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AC Gilchrist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 dirty="0">
                          <a:effectLst/>
                        </a:rPr>
                        <a:t>14.98871332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32756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PP Shaw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14.94117647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  <a:tr h="32756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SA Asnodkar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 dirty="0">
                          <a:effectLst/>
                        </a:rPr>
                        <a:t>14.93506494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8" y="332656"/>
            <a:ext cx="6681936" cy="6601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HARD HITTERS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ECONOMICAL </a:t>
            </a:r>
            <a:r>
              <a:rPr lang="en-US" dirty="0" smtClean="0"/>
              <a:t>BOWLERS 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WITH </a:t>
            </a:r>
            <a:r>
              <a:rPr lang="en-US" dirty="0" err="1"/>
              <a:t>BowlerStats</a:t>
            </a:r>
            <a:r>
              <a:rPr lang="en-US" dirty="0"/>
              <a:t> AS (</a:t>
            </a:r>
            <a:endParaRPr lang="en-US" dirty="0"/>
          </a:p>
          <a:p>
            <a:r>
              <a:rPr lang="en-US" dirty="0"/>
              <a:t>    SELECT </a:t>
            </a:r>
            <a:endParaRPr lang="en-US" dirty="0"/>
          </a:p>
          <a:p>
            <a:r>
              <a:rPr lang="en-US" dirty="0"/>
              <a:t>        bowler,</a:t>
            </a:r>
            <a:endParaRPr lang="en-US" dirty="0"/>
          </a:p>
          <a:p>
            <a:r>
              <a:rPr lang="en-US" dirty="0"/>
              <a:t>        SUM(</a:t>
            </a:r>
            <a:r>
              <a:rPr lang="en-US" dirty="0" err="1"/>
              <a:t>total_runs</a:t>
            </a:r>
            <a:r>
              <a:rPr lang="en-US" dirty="0"/>
              <a:t>) AS </a:t>
            </a:r>
            <a:r>
              <a:rPr lang="en-US" dirty="0" err="1"/>
              <a:t>total_runs_conceded</a:t>
            </a:r>
            <a:r>
              <a:rPr lang="en-US" dirty="0"/>
              <a:t>,</a:t>
            </a:r>
            <a:endParaRPr lang="en-US" dirty="0"/>
          </a:p>
          <a:p>
            <a:r>
              <a:rPr lang="en-US" dirty="0"/>
              <a:t>        SUM(CASE WHEN </a:t>
            </a:r>
            <a:r>
              <a:rPr lang="en-US" dirty="0" err="1"/>
              <a:t>extras_type</a:t>
            </a:r>
            <a:r>
              <a:rPr lang="en-US" dirty="0"/>
              <a:t> = '</a:t>
            </a:r>
            <a:r>
              <a:rPr lang="en-US" dirty="0" err="1"/>
              <a:t>wides</a:t>
            </a:r>
            <a:r>
              <a:rPr lang="en-US" dirty="0"/>
              <a:t>' THEN 1 ELSE 0 END) AS </a:t>
            </a:r>
            <a:r>
              <a:rPr lang="en-US" dirty="0" err="1"/>
              <a:t>wides_count</a:t>
            </a:r>
            <a:r>
              <a:rPr lang="en-US" dirty="0"/>
              <a:t>,</a:t>
            </a:r>
            <a:endParaRPr lang="en-US" dirty="0"/>
          </a:p>
          <a:p>
            <a:r>
              <a:rPr lang="en-US" dirty="0"/>
              <a:t>        SUM(CASE WHEN </a:t>
            </a:r>
            <a:r>
              <a:rPr lang="en-US" dirty="0" err="1"/>
              <a:t>extras_type</a:t>
            </a:r>
            <a:r>
              <a:rPr lang="en-US" dirty="0"/>
              <a:t> = '</a:t>
            </a:r>
            <a:r>
              <a:rPr lang="en-US" dirty="0" err="1"/>
              <a:t>noballs</a:t>
            </a:r>
            <a:r>
              <a:rPr lang="en-US" dirty="0"/>
              <a:t>' THEN 1 ELSE 0 END) AS </a:t>
            </a:r>
            <a:r>
              <a:rPr lang="en-US" dirty="0" err="1"/>
              <a:t>noballs_count</a:t>
            </a:r>
            <a:r>
              <a:rPr lang="en-US" dirty="0"/>
              <a:t>,</a:t>
            </a:r>
            <a:endParaRPr lang="en-US" dirty="0"/>
          </a:p>
          <a:p>
            <a:r>
              <a:rPr lang="en-US" dirty="0"/>
              <a:t>        SUM(CASE WHEN </a:t>
            </a:r>
            <a:r>
              <a:rPr lang="en-US" dirty="0" err="1"/>
              <a:t>is_wicket</a:t>
            </a:r>
            <a:r>
              <a:rPr lang="en-US" dirty="0"/>
              <a:t> = 0 THEN 1 ELSE 0 END) AS </a:t>
            </a:r>
            <a:r>
              <a:rPr lang="en-US" dirty="0" err="1"/>
              <a:t>total_balls_bowled</a:t>
            </a:r>
            <a:endParaRPr lang="en-US" dirty="0"/>
          </a:p>
          <a:p>
            <a:r>
              <a:rPr lang="en-US" dirty="0"/>
              <a:t>    FROM deliveries_v03</a:t>
            </a:r>
            <a:endParaRPr lang="en-US" dirty="0"/>
          </a:p>
          <a:p>
            <a:r>
              <a:rPr lang="en-US" dirty="0"/>
              <a:t>    GROUP BY bowler</a:t>
            </a:r>
            <a:endParaRPr lang="en-US" dirty="0"/>
          </a:p>
          <a:p>
            <a:r>
              <a:rPr lang="en-US" dirty="0"/>
              <a:t>    HAVING SUM(CASE WHEN </a:t>
            </a:r>
            <a:r>
              <a:rPr lang="en-US" dirty="0" err="1"/>
              <a:t>is_wicket</a:t>
            </a:r>
            <a:r>
              <a:rPr lang="en-US" dirty="0"/>
              <a:t> = 0 THEN 1 ELSE 0 END) &gt;= 500</a:t>
            </a:r>
            <a:endParaRPr lang="en-US" dirty="0"/>
          </a:p>
          <a:p>
            <a:r>
              <a:rPr lang="en-US" dirty="0"/>
              <a:t>),</a:t>
            </a:r>
            <a:endParaRPr lang="en-US" dirty="0"/>
          </a:p>
          <a:p>
            <a:r>
              <a:rPr lang="en-US" dirty="0" err="1"/>
              <a:t>BowlerEconomy</a:t>
            </a:r>
            <a:r>
              <a:rPr lang="en-US" dirty="0"/>
              <a:t> AS (</a:t>
            </a:r>
            <a:endParaRPr lang="en-US" dirty="0"/>
          </a:p>
          <a:p>
            <a:r>
              <a:rPr lang="en-US" dirty="0"/>
              <a:t>    SELECT </a:t>
            </a:r>
            <a:endParaRPr lang="en-US" dirty="0"/>
          </a:p>
          <a:p>
            <a:r>
              <a:rPr lang="en-US" dirty="0"/>
              <a:t>        bowler,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total_runs_conceded</a:t>
            </a:r>
            <a:r>
              <a:rPr lang="en-US" dirty="0"/>
              <a:t>,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total_balls_bowled</a:t>
            </a:r>
            <a:r>
              <a:rPr lang="en-US" dirty="0"/>
              <a:t>,</a:t>
            </a:r>
            <a:endParaRPr lang="en-US" dirty="0"/>
          </a:p>
          <a:p>
            <a:r>
              <a:rPr lang="en-US" dirty="0"/>
              <a:t>        CASE </a:t>
            </a:r>
            <a:endParaRPr lang="en-US" dirty="0"/>
          </a:p>
          <a:p>
            <a:r>
              <a:rPr lang="en-US" dirty="0"/>
              <a:t>            WHEN </a:t>
            </a:r>
            <a:r>
              <a:rPr lang="en-US" dirty="0" err="1"/>
              <a:t>total_balls_bowled</a:t>
            </a:r>
            <a:r>
              <a:rPr lang="en-US" dirty="0"/>
              <a:t> &gt; 0 THEN (</a:t>
            </a:r>
            <a:r>
              <a:rPr lang="en-US" dirty="0" err="1"/>
              <a:t>total_runs_conceded</a:t>
            </a:r>
            <a:r>
              <a:rPr lang="en-US" dirty="0"/>
              <a:t> * 6.0) / </a:t>
            </a:r>
            <a:r>
              <a:rPr lang="en-US" dirty="0" err="1"/>
              <a:t>total_balls_bowled</a:t>
            </a:r>
            <a:endParaRPr lang="en-US" dirty="0"/>
          </a:p>
          <a:p>
            <a:r>
              <a:rPr lang="en-US" dirty="0"/>
              <a:t>            ELSE 0</a:t>
            </a:r>
            <a:endParaRPr lang="en-US" dirty="0"/>
          </a:p>
          <a:p>
            <a:r>
              <a:rPr lang="en-US" dirty="0"/>
              <a:t>        END AS </a:t>
            </a:r>
            <a:r>
              <a:rPr lang="en-US" dirty="0" err="1"/>
              <a:t>economy_rate</a:t>
            </a:r>
            <a:endParaRPr lang="en-US" dirty="0"/>
          </a:p>
          <a:p>
            <a:r>
              <a:rPr lang="en-US" dirty="0"/>
              <a:t>    FROM </a:t>
            </a:r>
            <a:r>
              <a:rPr lang="en-US" dirty="0" err="1"/>
              <a:t>BowlerStats</a:t>
            </a:r>
            <a:endParaRPr lang="en-US" dirty="0"/>
          </a:p>
          <a:p>
            <a:r>
              <a:rPr lang="en-US" dirty="0"/>
              <a:t>)</a:t>
            </a:r>
            <a:endParaRPr lang="en-US" dirty="0"/>
          </a:p>
          <a:p>
            <a:r>
              <a:rPr lang="en-US" dirty="0"/>
              <a:t>SELECT </a:t>
            </a:r>
            <a:endParaRPr lang="en-US" dirty="0"/>
          </a:p>
          <a:p>
            <a:r>
              <a:rPr lang="en-US" dirty="0"/>
              <a:t>    bowler,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economy_rate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BowlerEconomy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economy_rate</a:t>
            </a:r>
            <a:r>
              <a:rPr lang="en-US" dirty="0"/>
              <a:t> ASC</a:t>
            </a:r>
            <a:endParaRPr lang="en-US" dirty="0"/>
          </a:p>
          <a:p>
            <a:r>
              <a:rPr lang="en-US" dirty="0"/>
              <a:t>LIMIT 10;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WICKET TAKERS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400" dirty="0"/>
              <a:t>WITH </a:t>
            </a:r>
            <a:r>
              <a:rPr lang="en-US" sz="1400" dirty="0" err="1"/>
              <a:t>BowlerStats</a:t>
            </a:r>
            <a:r>
              <a:rPr lang="en-US" sz="1400" dirty="0"/>
              <a:t> AS (</a:t>
            </a:r>
            <a:endParaRPr lang="en-US" sz="1400" dirty="0"/>
          </a:p>
          <a:p>
            <a:r>
              <a:rPr lang="en-US" sz="1400" dirty="0"/>
              <a:t>    SELECT </a:t>
            </a:r>
            <a:endParaRPr lang="en-US" sz="1400" dirty="0"/>
          </a:p>
          <a:p>
            <a:r>
              <a:rPr lang="en-US" sz="1400" dirty="0"/>
              <a:t>        bowler,</a:t>
            </a:r>
            <a:endParaRPr lang="en-US" sz="1400" dirty="0"/>
          </a:p>
          <a:p>
            <a:r>
              <a:rPr lang="en-US" sz="1400" dirty="0"/>
              <a:t>        SUM(CASE WHEN </a:t>
            </a:r>
            <a:r>
              <a:rPr lang="en-US" sz="1400" dirty="0" err="1"/>
              <a:t>is_wicket</a:t>
            </a:r>
            <a:r>
              <a:rPr lang="en-US" sz="1400" dirty="0"/>
              <a:t> = 0 THEN 1 ELSE 0 END) AS </a:t>
            </a:r>
            <a:r>
              <a:rPr lang="en-US" sz="1400" dirty="0" err="1"/>
              <a:t>total_balls_bowled</a:t>
            </a:r>
            <a:r>
              <a:rPr lang="en-US" sz="1400" dirty="0"/>
              <a:t>,</a:t>
            </a:r>
            <a:endParaRPr lang="en-US" sz="1400" dirty="0"/>
          </a:p>
          <a:p>
            <a:r>
              <a:rPr lang="en-US" sz="1400" dirty="0"/>
              <a:t>        SUM(CASE WHEN </a:t>
            </a:r>
            <a:r>
              <a:rPr lang="en-US" sz="1400" dirty="0" err="1"/>
              <a:t>player_dismissed</a:t>
            </a:r>
            <a:r>
              <a:rPr lang="en-US" sz="1400" dirty="0"/>
              <a:t> IS NOT NULL THEN 1 ELSE 0 END) AS </a:t>
            </a:r>
            <a:r>
              <a:rPr lang="en-US" sz="1400" dirty="0" err="1"/>
              <a:t>total_wickets_taken</a:t>
            </a:r>
            <a:endParaRPr lang="en-US" sz="1400" dirty="0"/>
          </a:p>
          <a:p>
            <a:r>
              <a:rPr lang="en-US" sz="1400" dirty="0"/>
              <a:t>    FROM deliveries_v03</a:t>
            </a:r>
            <a:endParaRPr lang="en-US" sz="1400" dirty="0"/>
          </a:p>
          <a:p>
            <a:r>
              <a:rPr lang="en-US" sz="1400" dirty="0"/>
              <a:t>    GROUP BY bowler</a:t>
            </a:r>
            <a:endParaRPr lang="en-US" sz="1400" dirty="0"/>
          </a:p>
          <a:p>
            <a:r>
              <a:rPr lang="en-US" sz="1400" dirty="0"/>
              <a:t>    HAVING SUM(CASE WHEN </a:t>
            </a:r>
            <a:r>
              <a:rPr lang="en-US" sz="1400" dirty="0" err="1"/>
              <a:t>is_wicket</a:t>
            </a:r>
            <a:r>
              <a:rPr lang="en-US" sz="1400" dirty="0"/>
              <a:t> = 0 THEN 1 ELSE 0 END) &gt;= 500</a:t>
            </a:r>
            <a:endParaRPr lang="en-US" sz="1400" dirty="0"/>
          </a:p>
          <a:p>
            <a:r>
              <a:rPr lang="en-US" sz="1400" dirty="0"/>
              <a:t>),</a:t>
            </a:r>
            <a:endParaRPr lang="en-US" sz="1400" dirty="0"/>
          </a:p>
          <a:p>
            <a:r>
              <a:rPr lang="en-US" sz="1400" dirty="0" err="1"/>
              <a:t>BowlerStrikeRate</a:t>
            </a:r>
            <a:r>
              <a:rPr lang="en-US" sz="1400" dirty="0"/>
              <a:t> AS (</a:t>
            </a:r>
            <a:endParaRPr lang="en-US" sz="1400" dirty="0"/>
          </a:p>
          <a:p>
            <a:r>
              <a:rPr lang="en-US" sz="1400" dirty="0"/>
              <a:t>    SELECT </a:t>
            </a:r>
            <a:endParaRPr lang="en-US" sz="1400" dirty="0"/>
          </a:p>
          <a:p>
            <a:r>
              <a:rPr lang="en-US" sz="1400" dirty="0"/>
              <a:t>        bowler,</a:t>
            </a:r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 err="1"/>
              <a:t>total_balls_bowled</a:t>
            </a:r>
            <a:r>
              <a:rPr lang="en-US" sz="1400" dirty="0"/>
              <a:t>,</a:t>
            </a:r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 err="1"/>
              <a:t>total_wickets_taken</a:t>
            </a:r>
            <a:r>
              <a:rPr lang="en-US" sz="1400" dirty="0"/>
              <a:t>,</a:t>
            </a:r>
            <a:endParaRPr lang="en-US" sz="1400" dirty="0"/>
          </a:p>
          <a:p>
            <a:r>
              <a:rPr lang="en-US" sz="1400" dirty="0"/>
              <a:t>        CASE </a:t>
            </a:r>
            <a:endParaRPr lang="en-US" sz="1400" dirty="0"/>
          </a:p>
          <a:p>
            <a:r>
              <a:rPr lang="en-US" sz="1400" dirty="0"/>
              <a:t>            WHEN </a:t>
            </a:r>
            <a:r>
              <a:rPr lang="en-US" sz="1400" dirty="0" err="1"/>
              <a:t>total_wickets_taken</a:t>
            </a:r>
            <a:r>
              <a:rPr lang="en-US" sz="1400" dirty="0"/>
              <a:t> &gt; 0 THEN </a:t>
            </a:r>
            <a:r>
              <a:rPr lang="en-US" sz="1400" dirty="0" err="1"/>
              <a:t>total_balls_bowled</a:t>
            </a:r>
            <a:r>
              <a:rPr lang="en-US" sz="1400" dirty="0"/>
              <a:t> * 1.0 / </a:t>
            </a:r>
            <a:r>
              <a:rPr lang="en-US" sz="1400" dirty="0" err="1"/>
              <a:t>total_wickets_taken</a:t>
            </a:r>
            <a:endParaRPr lang="en-US" sz="1400" dirty="0"/>
          </a:p>
          <a:p>
            <a:r>
              <a:rPr lang="en-US" sz="1400" dirty="0"/>
              <a:t>            ELSE NULL</a:t>
            </a:r>
            <a:endParaRPr lang="en-US" sz="1400" dirty="0"/>
          </a:p>
          <a:p>
            <a:r>
              <a:rPr lang="en-US" sz="1400" dirty="0"/>
              <a:t>        END AS </a:t>
            </a:r>
            <a:r>
              <a:rPr lang="en-US" sz="1400" dirty="0" err="1"/>
              <a:t>strike_rate</a:t>
            </a:r>
            <a:endParaRPr lang="en-US" sz="1400" dirty="0"/>
          </a:p>
          <a:p>
            <a:r>
              <a:rPr lang="en-US" sz="1400" dirty="0"/>
              <a:t>    FROM </a:t>
            </a:r>
            <a:r>
              <a:rPr lang="en-US" sz="1400" dirty="0" err="1"/>
              <a:t>BowlerStats</a:t>
            </a:r>
            <a:endParaRPr lang="en-US" sz="1400" dirty="0"/>
          </a:p>
          <a:p>
            <a:r>
              <a:rPr lang="en-US" sz="1400" dirty="0"/>
              <a:t>)</a:t>
            </a:r>
            <a:endParaRPr lang="en-US" sz="1400" dirty="0"/>
          </a:p>
          <a:p>
            <a:r>
              <a:rPr lang="en-US" sz="1400" dirty="0"/>
              <a:t>SELECT </a:t>
            </a:r>
            <a:endParaRPr lang="en-US" sz="1400" dirty="0"/>
          </a:p>
          <a:p>
            <a:r>
              <a:rPr lang="en-US" sz="1400" dirty="0"/>
              <a:t>    bowler,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strike_rate</a:t>
            </a:r>
            <a:endParaRPr lang="en-US" sz="1400" dirty="0"/>
          </a:p>
          <a:p>
            <a:r>
              <a:rPr lang="en-US" sz="1400" dirty="0"/>
              <a:t>FROM </a:t>
            </a:r>
            <a:r>
              <a:rPr lang="en-US" sz="1400" dirty="0" err="1"/>
              <a:t>BowlerStrikeRate</a:t>
            </a:r>
            <a:endParaRPr lang="en-US" sz="1400" dirty="0"/>
          </a:p>
          <a:p>
            <a:r>
              <a:rPr lang="en-US" sz="1400" dirty="0"/>
              <a:t>ORDER BY </a:t>
            </a:r>
            <a:r>
              <a:rPr lang="en-US" sz="1400" dirty="0" err="1"/>
              <a:t>strike_rate</a:t>
            </a:r>
            <a:r>
              <a:rPr lang="en-US" sz="1400" dirty="0"/>
              <a:t> ASC</a:t>
            </a:r>
            <a:endParaRPr lang="en-US" sz="1400" dirty="0"/>
          </a:p>
          <a:p>
            <a:r>
              <a:rPr lang="en-US" sz="1400" dirty="0"/>
              <a:t>LIMIT 10;</a:t>
            </a:r>
            <a:endParaRPr lang="en-IN" sz="1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267200" y="1600200"/>
          <a:ext cx="4481264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9032</Words>
  <Application>WPS Presentation</Application>
  <PresentationFormat>On-screen Show (4:3)</PresentationFormat>
  <Paragraphs>495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Wingdings 2</vt:lpstr>
      <vt:lpstr>Arial</vt:lpstr>
      <vt:lpstr>Calibri</vt:lpstr>
      <vt:lpstr>Microsoft YaHei</vt:lpstr>
      <vt:lpstr>Arial Unicode MS</vt:lpstr>
      <vt:lpstr>Franklin Gothic Book</vt:lpstr>
      <vt:lpstr>Technic</vt:lpstr>
      <vt:lpstr>PowerPoint 演示文稿</vt:lpstr>
      <vt:lpstr>TOP AGGRESSIVE BATSMAN</vt:lpstr>
      <vt:lpstr>TOP AGGRESSIVE BATSMAN</vt:lpstr>
      <vt:lpstr>TOP BATTING AVERAGE BATSMAN LIST</vt:lpstr>
      <vt:lpstr>TOP BATTING AVERAGE BATSMAN LIST</vt:lpstr>
      <vt:lpstr>HARD HITTERS</vt:lpstr>
      <vt:lpstr>HARD HITTERS</vt:lpstr>
      <vt:lpstr>TOP ECONOMICAL BOWLERS QUERY</vt:lpstr>
      <vt:lpstr>TOP WICKET TAKERS</vt:lpstr>
      <vt:lpstr>TOP WICKET TAKERS</vt:lpstr>
      <vt:lpstr>BEST ALL_ROUNDERS</vt:lpstr>
      <vt:lpstr>CRITERIAS TO FIND BEST WICKET_KEEPER</vt:lpstr>
      <vt:lpstr>TOP ECONOMICAL BOWLERS</vt:lpstr>
      <vt:lpstr>1. Get the count of cities that have hosted an IPL match.</vt:lpstr>
      <vt:lpstr>2.Create table deliveries_v02 with all the columns of the table ‘deliveries’ and an additional column ball_result containing values boundary, dot or other depending on the total_run (boundary for &gt;= 4, dot for 0 and other for any other number) (Hint 1 : CASE WHEN statement is used to get condition based results) (Hint 2: To convert the output data of the select statement into a table, you can use a subquery. Create table table_name as [entire select statement]. </vt:lpstr>
      <vt:lpstr>3.Write a query to fetch the total number of boundaries and dot balls from the deliveries_v02 table</vt:lpstr>
      <vt:lpstr>4.Write a query to fetch the total number of boundaries scored by each team from the deliveries_v02 table and order it in descending order of the number of boundaries scored.</vt:lpstr>
      <vt:lpstr>5.Write a query to fetch the total number of dot balls bowled by each team and order it in descending order of the total number of dot balls bowled.</vt:lpstr>
      <vt:lpstr>6.Write a query to fetch the total number of dismissals by dismissal kinds where dismissal kind is not NA </vt:lpstr>
      <vt:lpstr>7.Write a query to get the top 5 bowlers who conceded maximum extra runs from the deliveries table</vt:lpstr>
      <vt:lpstr>8.Write a query to create a table named deliveries_v03 with all the columns of deliveries_v02 table and two additional column (named venue and match_date) of venue and date from table matches </vt:lpstr>
      <vt:lpstr>9.Write a query to fetch the total runs scored for each venue and order it in the descending order of total runs scored. </vt:lpstr>
      <vt:lpstr>10.Write a query to fetch the year-wise total runs scored at Eden Gardens and order it in the descending order of total runs scored.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17</cp:revision>
  <dcterms:created xsi:type="dcterms:W3CDTF">2024-02-10T00:13:00Z</dcterms:created>
  <dcterms:modified xsi:type="dcterms:W3CDTF">2024-03-03T18:18:09Z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B3A82EF59C0548F8B182D40757949F02_12</vt:lpwstr>
  </property>
  <property fmtid="{D5CDD505-2E9C-101B-9397-08002B2CF9AE}" pid="3" name="KSOProductBuildVer">
    <vt:lpwstr>1033-12.2.0.13489</vt:lpwstr>
  </property>
</Properties>
</file>