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2" r:id="rId4"/>
    <p:sldId id="259" r:id="rId5"/>
    <p:sldId id="263" r:id="rId6"/>
    <p:sldId id="264" r:id="rId7"/>
    <p:sldId id="260" r:id="rId8"/>
    <p:sldId id="266" r:id="rId9"/>
    <p:sldId id="265" r:id="rId10"/>
    <p:sldId id="267" r:id="rId11"/>
    <p:sldId id="268" r:id="rId12"/>
    <p:sldId id="269" r:id="rId13"/>
    <p:sldId id="270" r:id="rId14"/>
    <p:sldId id="271" r:id="rId15"/>
    <p:sldId id="272" r:id="rId16"/>
    <p:sldId id="273" r:id="rId17"/>
    <p:sldId id="274" r:id="rId18"/>
    <p:sldId id="257" r:id="rId19"/>
    <p:sldId id="258"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093" autoAdjust="0"/>
  </p:normalViewPr>
  <p:slideViewPr>
    <p:cSldViewPr snapToGrid="0">
      <p:cViewPr varScale="1">
        <p:scale>
          <a:sx n="74" d="100"/>
          <a:sy n="74" d="100"/>
        </p:scale>
        <p:origin x="104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844D6-44E1-43E7-9AD7-306FC430F2E1}" type="datetimeFigureOut">
              <a:rPr lang="en-US" smtClean="0"/>
              <a:t>2/26/2017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7D286-32C1-429D-8530-64B82DBD4391}" type="slidenum">
              <a:rPr lang="en-US" smtClean="0"/>
              <a:t>‹#›</a:t>
            </a:fld>
            <a:endParaRPr lang="en-US"/>
          </a:p>
        </p:txBody>
      </p:sp>
    </p:spTree>
    <p:extLst>
      <p:ext uri="{BB962C8B-B14F-4D97-AF65-F5344CB8AC3E}">
        <p14:creationId xmlns:p14="http://schemas.microsoft.com/office/powerpoint/2010/main" val="400546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exploit the sociolinguistic observation that different groups of people speaking or writing in a particular genre and in a particular language use that language differently.</a:t>
            </a:r>
          </a:p>
          <a:p>
            <a:r>
              <a:rPr lang="en-US" sz="1200" b="0" i="0" u="none" strike="noStrike" kern="1200" baseline="0" dirty="0">
                <a:solidFill>
                  <a:schemeClr val="tx1"/>
                </a:solidFill>
                <a:latin typeface="+mn-lt"/>
                <a:ea typeface="+mn-ea"/>
                <a:cs typeface="+mn-cs"/>
              </a:rPr>
              <a:t>They vary in how often they use certain words or syntactic constructions (in addition to variation in, e.g. pronunciation or intonation). The particular profile dimensions we consider here are</a:t>
            </a:r>
          </a:p>
          <a:p>
            <a:r>
              <a:rPr lang="da-DK" sz="1200" b="0" i="0" u="none" strike="noStrike" kern="1200" baseline="0" dirty="0">
                <a:solidFill>
                  <a:schemeClr val="tx1"/>
                </a:solidFill>
                <a:latin typeface="+mn-lt"/>
                <a:ea typeface="+mn-ea"/>
                <a:cs typeface="+mn-cs"/>
              </a:rPr>
              <a:t>author gender, age, native language</a:t>
            </a:r>
            <a:r>
              <a:rPr lang="en-US" sz="1200" b="0" i="0" u="none" strike="noStrike" kern="1200" baseline="0" dirty="0">
                <a:solidFill>
                  <a:schemeClr val="tx1"/>
                </a:solidFill>
                <a:latin typeface="+mn-lt"/>
                <a:ea typeface="+mn-ea"/>
                <a:cs typeface="+mn-cs"/>
              </a:rPr>
              <a:t> and personality.</a:t>
            </a:r>
            <a:endParaRPr lang="en-US" dirty="0"/>
          </a:p>
        </p:txBody>
      </p:sp>
      <p:sp>
        <p:nvSpPr>
          <p:cNvPr id="4" name="Slide Number Placeholder 3"/>
          <p:cNvSpPr>
            <a:spLocks noGrp="1"/>
          </p:cNvSpPr>
          <p:nvPr>
            <p:ph type="sldNum" sz="quarter" idx="10"/>
          </p:nvPr>
        </p:nvSpPr>
        <p:spPr/>
        <p:txBody>
          <a:bodyPr/>
          <a:lstStyle/>
          <a:p>
            <a:fld id="{5DE7D286-32C1-429D-8530-64B82DBD4391}" type="slidenum">
              <a:rPr lang="en-US" smtClean="0"/>
              <a:t>2</a:t>
            </a:fld>
            <a:endParaRPr lang="en-US"/>
          </a:p>
        </p:txBody>
      </p:sp>
    </p:spTree>
    <p:extLst>
      <p:ext uri="{BB962C8B-B14F-4D97-AF65-F5344CB8AC3E}">
        <p14:creationId xmlns:p14="http://schemas.microsoft.com/office/powerpoint/2010/main" val="173326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third feature selection method is </a:t>
            </a:r>
            <a:r>
              <a:rPr lang="en-US" sz="1200" b="0" i="1" kern="1200" dirty="0">
                <a:solidFill>
                  <a:schemeClr val="tx1"/>
                </a:solidFill>
                <a:effectLst/>
                <a:latin typeface="+mn-lt"/>
                <a:ea typeface="+mn-ea"/>
                <a:cs typeface="+mn-cs"/>
              </a:rPr>
              <a:t>frequency-based feature selection</a:t>
            </a:r>
            <a:r>
              <a:rPr lang="en-US" sz="1200" b="0" i="0" kern="1200" dirty="0">
                <a:solidFill>
                  <a:schemeClr val="tx1"/>
                </a:solidFill>
                <a:effectLst/>
                <a:latin typeface="+mn-lt"/>
                <a:ea typeface="+mn-ea"/>
                <a:cs typeface="+mn-cs"/>
              </a:rPr>
              <a:t> , that is, selecting the terms that are most common in the class. Frequency can be either defined as document frequency (the number of documents in the class  that contain the term ) or as collection frequency (the number of tokens of  that occur in documents in ). Document frequency is more appropriate for the Bernoulli model, collection frequency for the multinomial model.</a:t>
            </a:r>
            <a:endParaRPr lang="en-US" dirty="0"/>
          </a:p>
        </p:txBody>
      </p:sp>
      <p:sp>
        <p:nvSpPr>
          <p:cNvPr id="4" name="Slide Number Placeholder 3"/>
          <p:cNvSpPr>
            <a:spLocks noGrp="1"/>
          </p:cNvSpPr>
          <p:nvPr>
            <p:ph type="sldNum" sz="quarter" idx="10"/>
          </p:nvPr>
        </p:nvSpPr>
        <p:spPr/>
        <p:txBody>
          <a:bodyPr/>
          <a:lstStyle/>
          <a:p>
            <a:fld id="{5DE7D286-32C1-429D-8530-64B82DBD4391}" type="slidenum">
              <a:rPr lang="en-US" smtClean="0"/>
              <a:t>4</a:t>
            </a:fld>
            <a:endParaRPr lang="en-US"/>
          </a:p>
        </p:txBody>
      </p:sp>
    </p:spTree>
    <p:extLst>
      <p:ext uri="{BB962C8B-B14F-4D97-AF65-F5344CB8AC3E}">
        <p14:creationId xmlns:p14="http://schemas.microsoft.com/office/powerpoint/2010/main" val="1989117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different types of features have been considered as possible markers of textual style including lexical, syntactic, and vocabulary complexity-based features. For special cases, other feature types may be considered, such as grammatical or orthographic errors in unedited text, or morphological features for languages with especially rich morphological structure.</a:t>
            </a:r>
            <a:endParaRPr lang="en-US" dirty="0"/>
          </a:p>
        </p:txBody>
      </p:sp>
      <p:sp>
        <p:nvSpPr>
          <p:cNvPr id="4" name="Slide Number Placeholder 3"/>
          <p:cNvSpPr>
            <a:spLocks noGrp="1"/>
          </p:cNvSpPr>
          <p:nvPr>
            <p:ph type="sldNum" sz="quarter" idx="10"/>
          </p:nvPr>
        </p:nvSpPr>
        <p:spPr/>
        <p:txBody>
          <a:bodyPr/>
          <a:lstStyle/>
          <a:p>
            <a:fld id="{5DE7D286-32C1-429D-8530-64B82DBD4391}" type="slidenum">
              <a:rPr lang="en-US" smtClean="0"/>
              <a:t>5</a:t>
            </a:fld>
            <a:endParaRPr lang="en-US"/>
          </a:p>
        </p:txBody>
      </p:sp>
    </p:spTree>
    <p:extLst>
      <p:ext uri="{BB962C8B-B14F-4D97-AF65-F5344CB8AC3E}">
        <p14:creationId xmlns:p14="http://schemas.microsoft.com/office/powerpoint/2010/main" val="179575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Function words are the words we use to make our sentences grammatically correct. Pronouns, determiners, and prepositions, and auxiliary verbs are examples of function words.</a:t>
            </a:r>
          </a:p>
          <a:p>
            <a:r>
              <a:rPr lang="en-US" sz="1200" b="1" i="0" kern="1200" dirty="0">
                <a:solidFill>
                  <a:schemeClr val="tx1"/>
                </a:solidFill>
                <a:effectLst/>
                <a:latin typeface="+mn-lt"/>
                <a:ea typeface="+mn-ea"/>
                <a:cs typeface="+mn-cs"/>
              </a:rPr>
              <a:t>Systemic functional linguistics</a:t>
            </a:r>
            <a:r>
              <a:rPr lang="en-US" sz="1200" b="0" i="0" kern="1200" dirty="0">
                <a:solidFill>
                  <a:schemeClr val="tx1"/>
                </a:solidFill>
                <a:effectLst/>
                <a:latin typeface="+mn-lt"/>
                <a:ea typeface="+mn-ea"/>
                <a:cs typeface="+mn-cs"/>
              </a:rPr>
              <a:t> (SFL) is an approach to</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linguistics </a:t>
            </a:r>
            <a:r>
              <a:rPr lang="en-US" sz="1200" b="0" i="0" kern="1200">
                <a:solidFill>
                  <a:schemeClr val="tx1"/>
                </a:solidFill>
                <a:effectLst/>
                <a:latin typeface="+mn-lt"/>
                <a:ea typeface="+mn-ea"/>
                <a:cs typeface="+mn-cs"/>
              </a:rPr>
              <a:t>that </a:t>
            </a:r>
            <a:r>
              <a:rPr lang="en-US" sz="1200" b="0" i="0" kern="1200" dirty="0">
                <a:solidFill>
                  <a:schemeClr val="tx1"/>
                </a:solidFill>
                <a:effectLst/>
                <a:latin typeface="+mn-lt"/>
                <a:ea typeface="+mn-ea"/>
                <a:cs typeface="+mn-cs"/>
              </a:rPr>
              <a:t>considers language as a social semiotic system(Study of signs and symbols).</a:t>
            </a:r>
            <a:endParaRPr lang="en-US" dirty="0"/>
          </a:p>
        </p:txBody>
      </p:sp>
      <p:sp>
        <p:nvSpPr>
          <p:cNvPr id="4" name="Slide Number Placeholder 3"/>
          <p:cNvSpPr>
            <a:spLocks noGrp="1"/>
          </p:cNvSpPr>
          <p:nvPr>
            <p:ph type="sldNum" sz="quarter" idx="10"/>
          </p:nvPr>
        </p:nvSpPr>
        <p:spPr/>
        <p:txBody>
          <a:bodyPr/>
          <a:lstStyle/>
          <a:p>
            <a:fld id="{5DE7D286-32C1-429D-8530-64B82DBD4391}" type="slidenum">
              <a:rPr lang="en-US" smtClean="0"/>
              <a:t>6</a:t>
            </a:fld>
            <a:endParaRPr lang="en-US"/>
          </a:p>
        </p:txBody>
      </p:sp>
    </p:spTree>
    <p:extLst>
      <p:ext uri="{BB962C8B-B14F-4D97-AF65-F5344CB8AC3E}">
        <p14:creationId xmlns:p14="http://schemas.microsoft.com/office/powerpoint/2010/main" val="42764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represent such taxonomies as trees whose roots are labeled by sets of parts-of-speech (articles, auxiliary verbs, conjunctions, prepositions, pronouns). Each node’s children are labeled by meaningful subclasses of the parent node (such as the various sorts of personal pronouns). This bottoms out at the leaves, which are labeled by sets of individual words. The set of function words corresponds to the set of all the articles, auxiliary verbs, conjunctions, prepositions and pronouns that appear as leaves in these trees. Our feature set is composed of, for each node in these taxonomic trees, the frequency of the node’s occurrence in a text normalized by the number of words in the text.</a:t>
            </a:r>
            <a:endParaRPr lang="en-US" dirty="0"/>
          </a:p>
        </p:txBody>
      </p:sp>
      <p:sp>
        <p:nvSpPr>
          <p:cNvPr id="4" name="Slide Number Placeholder 3"/>
          <p:cNvSpPr>
            <a:spLocks noGrp="1"/>
          </p:cNvSpPr>
          <p:nvPr>
            <p:ph type="sldNum" sz="quarter" idx="10"/>
          </p:nvPr>
        </p:nvSpPr>
        <p:spPr/>
        <p:txBody>
          <a:bodyPr/>
          <a:lstStyle/>
          <a:p>
            <a:fld id="{5DE7D286-32C1-429D-8530-64B82DBD4391}" type="slidenum">
              <a:rPr lang="en-US" smtClean="0"/>
              <a:t>7</a:t>
            </a:fld>
            <a:endParaRPr lang="en-US"/>
          </a:p>
        </p:txBody>
      </p:sp>
    </p:spTree>
    <p:extLst>
      <p:ext uri="{BB962C8B-B14F-4D97-AF65-F5344CB8AC3E}">
        <p14:creationId xmlns:p14="http://schemas.microsoft.com/office/powerpoint/2010/main" val="246395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867F4E-55C7-4E47-A3C5-E9E31C577F9C}"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121511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67F4E-55C7-4E47-A3C5-E9E31C577F9C}"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199321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67F4E-55C7-4E47-A3C5-E9E31C577F9C}"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409405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67F4E-55C7-4E47-A3C5-E9E31C577F9C}"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278658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867F4E-55C7-4E47-A3C5-E9E31C577F9C}"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297353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867F4E-55C7-4E47-A3C5-E9E31C577F9C}"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18269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867F4E-55C7-4E47-A3C5-E9E31C577F9C}" type="datetimeFigureOut">
              <a:rPr lang="en-US" smtClean="0"/>
              <a:t>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196462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867F4E-55C7-4E47-A3C5-E9E31C577F9C}" type="datetimeFigureOut">
              <a:rPr lang="en-US" smtClean="0"/>
              <a:t>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383052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67F4E-55C7-4E47-A3C5-E9E31C577F9C}" type="datetimeFigureOut">
              <a:rPr lang="en-US" smtClean="0"/>
              <a:t>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77428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867F4E-55C7-4E47-A3C5-E9E31C577F9C}"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422898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867F4E-55C7-4E47-A3C5-E9E31C577F9C}"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E5A38-0BD8-4C22-98BD-C00595C15A15}" type="slidenum">
              <a:rPr lang="en-US" smtClean="0"/>
              <a:t>‹#›</a:t>
            </a:fld>
            <a:endParaRPr lang="en-US"/>
          </a:p>
        </p:txBody>
      </p:sp>
    </p:spTree>
    <p:extLst>
      <p:ext uri="{BB962C8B-B14F-4D97-AF65-F5344CB8AC3E}">
        <p14:creationId xmlns:p14="http://schemas.microsoft.com/office/powerpoint/2010/main" val="406014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67F4E-55C7-4E47-A3C5-E9E31C577F9C}" type="datetimeFigureOut">
              <a:rPr lang="en-US" smtClean="0"/>
              <a:t>2/26/2017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E5A38-0BD8-4C22-98BD-C00595C15A15}" type="slidenum">
              <a:rPr lang="en-US" smtClean="0"/>
              <a:t>‹#›</a:t>
            </a:fld>
            <a:endParaRPr lang="en-US"/>
          </a:p>
        </p:txBody>
      </p:sp>
    </p:spTree>
    <p:extLst>
      <p:ext uri="{BB962C8B-B14F-4D97-AF65-F5344CB8AC3E}">
        <p14:creationId xmlns:p14="http://schemas.microsoft.com/office/powerpoint/2010/main" val="208827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Automatically Profiling the Author of an Anonymous Text</a:t>
            </a:r>
          </a:p>
        </p:txBody>
      </p:sp>
      <p:sp>
        <p:nvSpPr>
          <p:cNvPr id="3" name="Subtitle 2"/>
          <p:cNvSpPr>
            <a:spLocks noGrp="1"/>
          </p:cNvSpPr>
          <p:nvPr>
            <p:ph type="subTitle" idx="1"/>
          </p:nvPr>
        </p:nvSpPr>
        <p:spPr/>
        <p:txBody>
          <a:bodyPr/>
          <a:lstStyle/>
          <a:p>
            <a:endParaRPr lang="en-US" dirty="0"/>
          </a:p>
          <a:p>
            <a:r>
              <a:rPr lang="en-US" dirty="0"/>
              <a:t>Aniket Shenoy</a:t>
            </a:r>
          </a:p>
          <a:p>
            <a:r>
              <a:rPr lang="en-US" dirty="0"/>
              <a:t>Shashi Shankar</a:t>
            </a:r>
          </a:p>
        </p:txBody>
      </p:sp>
    </p:spTree>
    <p:extLst>
      <p:ext uri="{BB962C8B-B14F-4D97-AF65-F5344CB8AC3E}">
        <p14:creationId xmlns:p14="http://schemas.microsoft.com/office/powerpoint/2010/main" val="6041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methods</a:t>
            </a:r>
          </a:p>
        </p:txBody>
      </p:sp>
      <p:sp>
        <p:nvSpPr>
          <p:cNvPr id="3" name="Content Placeholder 2"/>
          <p:cNvSpPr>
            <a:spLocks noGrp="1"/>
          </p:cNvSpPr>
          <p:nvPr>
            <p:ph idx="1"/>
          </p:nvPr>
        </p:nvSpPr>
        <p:spPr/>
        <p:txBody>
          <a:bodyPr/>
          <a:lstStyle/>
          <a:p>
            <a:r>
              <a:rPr lang="en-US" dirty="0"/>
              <a:t>Labeled training documents are represented as a numerical vector     X = (x</a:t>
            </a:r>
            <a:r>
              <a:rPr lang="en-US" baseline="-25000" dirty="0"/>
              <a:t>1</a:t>
            </a:r>
            <a:r>
              <a:rPr lang="en-US" dirty="0"/>
              <a:t>,..,x</a:t>
            </a:r>
            <a:r>
              <a:rPr lang="en-US" baseline="-25000" dirty="0"/>
              <a:t>i</a:t>
            </a:r>
            <a:r>
              <a:rPr lang="en-US" dirty="0"/>
              <a:t>,...,x</a:t>
            </a:r>
            <a:r>
              <a:rPr lang="en-US" baseline="-25000" dirty="0"/>
              <a:t>n</a:t>
            </a:r>
            <a:r>
              <a:rPr lang="en-US" dirty="0"/>
              <a:t>), where n is the number of features and x</a:t>
            </a:r>
            <a:r>
              <a:rPr lang="en-US" baseline="-25000" dirty="0"/>
              <a:t>i</a:t>
            </a:r>
            <a:r>
              <a:rPr lang="en-US" dirty="0"/>
              <a:t> is the relative frequency of feature </a:t>
            </a:r>
            <a:r>
              <a:rPr lang="en-US" dirty="0" err="1"/>
              <a:t>i</a:t>
            </a:r>
            <a:r>
              <a:rPr lang="en-US" dirty="0"/>
              <a:t> in the document.</a:t>
            </a:r>
          </a:p>
          <a:p>
            <a:r>
              <a:rPr lang="en-US" dirty="0"/>
              <a:t>Using a multiclass classifier, learn a weight vector    		           </a:t>
            </a:r>
            <a:r>
              <a:rPr lang="en-US" dirty="0" err="1"/>
              <a:t>W</a:t>
            </a:r>
            <a:r>
              <a:rPr lang="en-US" baseline="-25000" dirty="0" err="1"/>
              <a:t>j</a:t>
            </a:r>
            <a:r>
              <a:rPr lang="en-US" dirty="0"/>
              <a:t> = (w</a:t>
            </a:r>
            <a:r>
              <a:rPr lang="en-US" baseline="-25000" dirty="0"/>
              <a:t>1</a:t>
            </a:r>
            <a:r>
              <a:rPr lang="en-US" baseline="30000" dirty="0"/>
              <a:t>j</a:t>
            </a:r>
            <a:r>
              <a:rPr lang="en-US" dirty="0"/>
              <a:t>,...,</a:t>
            </a:r>
            <a:r>
              <a:rPr lang="en-US" dirty="0" err="1"/>
              <a:t>w</a:t>
            </a:r>
            <a:r>
              <a:rPr lang="en-US" baseline="-25000" dirty="0" err="1"/>
              <a:t>i</a:t>
            </a:r>
            <a:r>
              <a:rPr lang="en-US" baseline="30000" dirty="0" err="1"/>
              <a:t>j</a:t>
            </a:r>
            <a:r>
              <a:rPr lang="en-US" dirty="0"/>
              <a:t>,...,</a:t>
            </a:r>
            <a:r>
              <a:rPr lang="en-US" dirty="0" err="1"/>
              <a:t>w</a:t>
            </a:r>
            <a:r>
              <a:rPr lang="en-US" baseline="-25000" dirty="0" err="1"/>
              <a:t>n</a:t>
            </a:r>
            <a:r>
              <a:rPr lang="en-US" baseline="30000" dirty="0" err="1"/>
              <a:t>j</a:t>
            </a:r>
            <a:r>
              <a:rPr lang="en-US" dirty="0"/>
              <a:t>) for each category </a:t>
            </a:r>
            <a:r>
              <a:rPr lang="en-US" dirty="0" err="1"/>
              <a:t>c</a:t>
            </a:r>
            <a:r>
              <a:rPr lang="en-US" baseline="-25000" dirty="0" err="1"/>
              <a:t>j</a:t>
            </a:r>
            <a:r>
              <a:rPr lang="en-US" dirty="0"/>
              <a:t> and then assign a document, X, to the class for which inner product </a:t>
            </a:r>
            <a:r>
              <a:rPr lang="en-US" dirty="0" err="1"/>
              <a:t>W</a:t>
            </a:r>
            <a:r>
              <a:rPr lang="en-US" baseline="-25000" dirty="0" err="1"/>
              <a:t>j</a:t>
            </a:r>
            <a:r>
              <a:rPr lang="en-US" dirty="0"/>
              <a:t>*X is maximal. </a:t>
            </a:r>
          </a:p>
          <a:p>
            <a:r>
              <a:rPr lang="en-US" dirty="0"/>
              <a:t>BMR (Bayesian Multinomial Regression) is used and is found to be both efficient and accurate.</a:t>
            </a:r>
          </a:p>
          <a:p>
            <a:r>
              <a:rPr lang="en-US" dirty="0"/>
              <a:t>BMR is a variant of multinomial logistic regression. resistant to overfitting and effective for text classification related problems.</a:t>
            </a:r>
          </a:p>
        </p:txBody>
      </p:sp>
    </p:spTree>
    <p:extLst>
      <p:ext uri="{BB962C8B-B14F-4D97-AF65-F5344CB8AC3E}">
        <p14:creationId xmlns:p14="http://schemas.microsoft.com/office/powerpoint/2010/main" val="11763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3" name="Content Placeholder 2"/>
          <p:cNvSpPr>
            <a:spLocks noGrp="1"/>
          </p:cNvSpPr>
          <p:nvPr>
            <p:ph idx="1"/>
          </p:nvPr>
        </p:nvSpPr>
        <p:spPr/>
        <p:txBody>
          <a:bodyPr/>
          <a:lstStyle/>
          <a:p>
            <a:r>
              <a:rPr lang="en-US" dirty="0"/>
              <a:t>Four profiling problems: determining the author’s gender, age, native language, and neuroticism level. </a:t>
            </a:r>
          </a:p>
          <a:p>
            <a:r>
              <a:rPr lang="en-US" dirty="0"/>
              <a:t>Unfortunately, there is no single corpus in which the documents are labeled for all four profiles. Thus three separate corpora are used (age and gender experiments use the same corpus).</a:t>
            </a:r>
          </a:p>
          <a:p>
            <a:r>
              <a:rPr lang="en-US" dirty="0"/>
              <a:t>Three feature sets are used: stylistic features only, content features only, and both </a:t>
            </a:r>
          </a:p>
          <a:p>
            <a:r>
              <a:rPr lang="en-US" dirty="0"/>
              <a:t>10-fold cross validation is used.</a:t>
            </a:r>
          </a:p>
          <a:p>
            <a:endParaRPr lang="en-US" dirty="0"/>
          </a:p>
        </p:txBody>
      </p:sp>
    </p:spTree>
    <p:extLst>
      <p:ext uri="{BB962C8B-B14F-4D97-AF65-F5344CB8AC3E}">
        <p14:creationId xmlns:p14="http://schemas.microsoft.com/office/powerpoint/2010/main" val="421032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a:t>
            </a:r>
          </a:p>
        </p:txBody>
      </p:sp>
      <p:sp>
        <p:nvSpPr>
          <p:cNvPr id="3" name="Content Placeholder 2"/>
          <p:cNvSpPr>
            <a:spLocks noGrp="1"/>
          </p:cNvSpPr>
          <p:nvPr>
            <p:ph idx="1"/>
          </p:nvPr>
        </p:nvSpPr>
        <p:spPr/>
        <p:txBody>
          <a:bodyPr>
            <a:normAutofit fontScale="92500" lnSpcReduction="10000"/>
          </a:bodyPr>
          <a:lstStyle/>
          <a:p>
            <a:r>
              <a:rPr lang="en-US" dirty="0"/>
              <a:t>Corpus: set of postings of 19,320 blog authors writing in English .</a:t>
            </a:r>
          </a:p>
          <a:p>
            <a:r>
              <a:rPr lang="en-US" dirty="0"/>
              <a:t> The (self-reported) age and gender of each author is known and for each age interval the corpus includes an equal number of male and female authors. </a:t>
            </a:r>
          </a:p>
          <a:p>
            <a:r>
              <a:rPr lang="en-US" dirty="0"/>
              <a:t>The texts range in length from several hundred to tens of thousands of words, with a mean length of 7250 words per author. </a:t>
            </a:r>
          </a:p>
          <a:p>
            <a:r>
              <a:rPr lang="en-US" dirty="0"/>
              <a:t>Inferences: </a:t>
            </a:r>
          </a:p>
          <a:p>
            <a:pPr lvl="1"/>
            <a:r>
              <a:rPr lang="en-US" dirty="0"/>
              <a:t>the style features that prove to be most useful are determiners and prepositions (markers of male writing) and pronouns (markers of female writing) </a:t>
            </a:r>
          </a:p>
          <a:p>
            <a:pPr lvl="1"/>
            <a:r>
              <a:rPr lang="en-US" dirty="0"/>
              <a:t>The content features that prove to be most useful for gender discrimination are words related to technology (male) and words related to personal life or relationships (female). </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90536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sp>
        <p:nvSpPr>
          <p:cNvPr id="3" name="Content Placeholder 2"/>
          <p:cNvSpPr>
            <a:spLocks noGrp="1"/>
          </p:cNvSpPr>
          <p:nvPr>
            <p:ph idx="1"/>
          </p:nvPr>
        </p:nvSpPr>
        <p:spPr/>
        <p:txBody>
          <a:bodyPr/>
          <a:lstStyle/>
          <a:p>
            <a:r>
              <a:rPr lang="en-US" dirty="0"/>
              <a:t>Three age groups: 13-17 (42.7%), 23-27 (41.9%) and 33-47 (15.5%). </a:t>
            </a:r>
          </a:p>
          <a:p>
            <a:r>
              <a:rPr lang="en-US" dirty="0"/>
              <a:t>Most useful features: contractions without apostrophes (younger writing), and determiners and prepositions (older writing). </a:t>
            </a:r>
          </a:p>
          <a:p>
            <a:r>
              <a:rPr lang="en-US" dirty="0"/>
              <a:t>Features for 20s and 30s are identical.</a:t>
            </a:r>
          </a:p>
          <a:p>
            <a:r>
              <a:rPr lang="en-US" dirty="0"/>
              <a:t>The content features that prove to be most useful are words related to school and mood for teens, to work and social life for twenties, and to family life for thirties. </a:t>
            </a:r>
          </a:p>
          <a:p>
            <a:endParaRPr lang="en-US" dirty="0"/>
          </a:p>
          <a:p>
            <a:endParaRPr lang="en-US" dirty="0"/>
          </a:p>
          <a:p>
            <a:endParaRPr lang="en-US" dirty="0"/>
          </a:p>
        </p:txBody>
      </p:sp>
    </p:spTree>
    <p:extLst>
      <p:ext uri="{BB962C8B-B14F-4D97-AF65-F5344CB8AC3E}">
        <p14:creationId xmlns:p14="http://schemas.microsoft.com/office/powerpoint/2010/main" val="368745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language</a:t>
            </a:r>
          </a:p>
        </p:txBody>
      </p:sp>
      <p:sp>
        <p:nvSpPr>
          <p:cNvPr id="3" name="Content Placeholder 2"/>
          <p:cNvSpPr>
            <a:spLocks noGrp="1"/>
          </p:cNvSpPr>
          <p:nvPr>
            <p:ph idx="1"/>
          </p:nvPr>
        </p:nvSpPr>
        <p:spPr/>
        <p:txBody>
          <a:bodyPr>
            <a:normAutofit fontScale="92500" lnSpcReduction="20000"/>
          </a:bodyPr>
          <a:lstStyle/>
          <a:p>
            <a:r>
              <a:rPr lang="en-US" dirty="0"/>
              <a:t>The authors use the International Corpus of Learner English (ICLE) which was assembled to study the English writing of non-native English speakers from a variety of countries. </a:t>
            </a:r>
          </a:p>
          <a:p>
            <a:r>
              <a:rPr lang="en-US" dirty="0"/>
              <a:t>All the writers in the corpus are university students (mostly in their third or fourth year) studying English as a second language, roughly the same age (in their twenties) and are assigned to the same proficiency level in English.</a:t>
            </a:r>
          </a:p>
          <a:p>
            <a:r>
              <a:rPr lang="en-US" dirty="0"/>
              <a:t>The authors consider five sub-corpora, from Russia, the Czech Republic, Bulgaria, France, and Spain. </a:t>
            </a:r>
          </a:p>
          <a:p>
            <a:r>
              <a:rPr lang="en-US" dirty="0"/>
              <a:t>258 authors were selected from each sub-corpus and all texts in the resulting corpus are between 579 and 846 words long. </a:t>
            </a:r>
          </a:p>
          <a:p>
            <a:r>
              <a:rPr lang="en-US" dirty="0"/>
              <a:t>Objective is to determine which of the five languages is the native tongue of an anonymous author writing in English. </a:t>
            </a:r>
          </a:p>
          <a:p>
            <a:pPr marL="0" indent="0">
              <a:buNone/>
            </a:pPr>
            <a:endParaRPr lang="en-US" dirty="0"/>
          </a:p>
        </p:txBody>
      </p:sp>
    </p:spTree>
    <p:extLst>
      <p:ext uri="{BB962C8B-B14F-4D97-AF65-F5344CB8AC3E}">
        <p14:creationId xmlns:p14="http://schemas.microsoft.com/office/powerpoint/2010/main" val="2944058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language</a:t>
            </a:r>
          </a:p>
        </p:txBody>
      </p:sp>
      <p:sp>
        <p:nvSpPr>
          <p:cNvPr id="3" name="Content Placeholder 2"/>
          <p:cNvSpPr>
            <a:spLocks noGrp="1"/>
          </p:cNvSpPr>
          <p:nvPr>
            <p:ph idx="1"/>
          </p:nvPr>
        </p:nvSpPr>
        <p:spPr/>
        <p:txBody>
          <a:bodyPr/>
          <a:lstStyle/>
          <a:p>
            <a:r>
              <a:rPr lang="en-US" dirty="0"/>
              <a:t>Native speakers of Slavic languages (Russian, Bulgarian, Czech) tend to omit the definite article “the”, which does not exist in these languages. </a:t>
            </a:r>
          </a:p>
          <a:p>
            <a:r>
              <a:rPr lang="en-US" dirty="0"/>
              <a:t>Words with commonly used analogs in a given language are used with greater frequency by native speakers of that language, such as indeed (French), over (Russian), and however (Bulgarian). </a:t>
            </a:r>
          </a:p>
          <a:p>
            <a:r>
              <a:rPr lang="en-US" dirty="0"/>
              <a:t>Features that measure stylistic idiosyncrasies and errors are particularly useful. For example, Romance language speakers often use the vowel ‘o’ where standard English specifies another vowel (e.g., outhor for author). </a:t>
            </a:r>
          </a:p>
          <a:p>
            <a:endParaRPr lang="en-US" dirty="0"/>
          </a:p>
        </p:txBody>
      </p:sp>
    </p:spTree>
    <p:extLst>
      <p:ext uri="{BB962C8B-B14F-4D97-AF65-F5344CB8AC3E}">
        <p14:creationId xmlns:p14="http://schemas.microsoft.com/office/powerpoint/2010/main" val="407516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Neuroticism (tendency to worry)</a:t>
            </a:r>
          </a:p>
        </p:txBody>
      </p:sp>
      <p:sp>
        <p:nvSpPr>
          <p:cNvPr id="3" name="Content Placeholder 2"/>
          <p:cNvSpPr>
            <a:spLocks noGrp="1"/>
          </p:cNvSpPr>
          <p:nvPr>
            <p:ph idx="1"/>
          </p:nvPr>
        </p:nvSpPr>
        <p:spPr/>
        <p:txBody>
          <a:bodyPr>
            <a:normAutofit lnSpcReduction="10000"/>
          </a:bodyPr>
          <a:lstStyle/>
          <a:p>
            <a:r>
              <a:rPr lang="en-US" dirty="0"/>
              <a:t>The authors use essays written by psychology undergraduates at the University of Texas at Austin. Students were instructed to write a short “stream of consciousness” essay wherein they tracked their thoughts and feelings. </a:t>
            </a:r>
          </a:p>
          <a:p>
            <a:r>
              <a:rPr lang="en-US" dirty="0"/>
              <a:t>The essays range in length from 251 to 1951 words.</a:t>
            </a:r>
          </a:p>
          <a:p>
            <a:r>
              <a:rPr lang="en-US" dirty="0"/>
              <a:t>Corpus: 198 examples.</a:t>
            </a:r>
          </a:p>
          <a:p>
            <a:r>
              <a:rPr lang="en-US" dirty="0"/>
              <a:t>Accuracy: 65.7%</a:t>
            </a:r>
          </a:p>
          <a:p>
            <a:r>
              <a:rPr lang="en-US" dirty="0"/>
              <a:t>Independent studies of close friends who attempt to guess people’s neuroticism classification averages 69% - even among people who have known each other for several years </a:t>
            </a:r>
          </a:p>
          <a:p>
            <a:endParaRPr lang="en-US" dirty="0"/>
          </a:p>
        </p:txBody>
      </p:sp>
    </p:spTree>
    <p:extLst>
      <p:ext uri="{BB962C8B-B14F-4D97-AF65-F5344CB8AC3E}">
        <p14:creationId xmlns:p14="http://schemas.microsoft.com/office/powerpoint/2010/main" val="246912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Discriminating style features:</a:t>
            </a:r>
          </a:p>
        </p:txBody>
      </p:sp>
      <p:sp>
        <p:nvSpPr>
          <p:cNvPr id="3" name="Content Placeholder 2"/>
          <p:cNvSpPr>
            <a:spLocks noGrp="1"/>
          </p:cNvSpPr>
          <p:nvPr>
            <p:ph idx="1"/>
          </p:nvPr>
        </p:nvSpPr>
        <p:spPr/>
        <p:txBody>
          <a:bodyPr/>
          <a:lstStyle/>
          <a:p>
            <a:r>
              <a:rPr lang="en-US" dirty="0"/>
              <a:t>Neurotics tend to refer to themselves, use pronouns for subjects rather than as objects in a clause and reflexive pronouns, and consider explicitly who benefits from some action (through prepositional phrases involving, e.g., "for" and "in order to”).</a:t>
            </a:r>
          </a:p>
          <a:p>
            <a:r>
              <a:rPr lang="en-US" dirty="0"/>
              <a:t>Non-neurotics, on the other hand, tend to be less concrete and to use less precise specification of objects or events (determiners and adjectives such as "a" or "little") and show more concern with how things are or should be done (via prepositions such as "by" or "with" and modals such as "ought to" or "should"). </a:t>
            </a:r>
          </a:p>
          <a:p>
            <a:endParaRPr lang="en-US" dirty="0"/>
          </a:p>
        </p:txBody>
      </p:sp>
    </p:spTree>
    <p:extLst>
      <p:ext uri="{BB962C8B-B14F-4D97-AF65-F5344CB8AC3E}">
        <p14:creationId xmlns:p14="http://schemas.microsoft.com/office/powerpoint/2010/main" val="331539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7" y="1875604"/>
            <a:ext cx="10442092" cy="2892410"/>
          </a:xfrm>
          <a:prstGeom prst="rect">
            <a:avLst/>
          </a:prstGeom>
        </p:spPr>
      </p:pic>
    </p:spTree>
    <p:extLst>
      <p:ext uri="{BB962C8B-B14F-4D97-AF65-F5344CB8AC3E}">
        <p14:creationId xmlns:p14="http://schemas.microsoft.com/office/powerpoint/2010/main" val="417446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525" y="472849"/>
            <a:ext cx="9473095" cy="5925811"/>
          </a:xfrm>
          <a:prstGeom prst="rect">
            <a:avLst/>
          </a:prstGeom>
        </p:spPr>
      </p:pic>
    </p:spTree>
    <p:extLst>
      <p:ext uri="{BB962C8B-B14F-4D97-AF65-F5344CB8AC3E}">
        <p14:creationId xmlns:p14="http://schemas.microsoft.com/office/powerpoint/2010/main" val="363487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Given an important text of unknown authorship, find out as much as possible about the unknown author (demographics, personality, cultural background, etc.), just by analyzing the given text.</a:t>
            </a:r>
          </a:p>
          <a:p>
            <a:pPr marL="0" indent="0">
              <a:buNone/>
            </a:pPr>
            <a:endParaRPr lang="en-US" dirty="0"/>
          </a:p>
          <a:p>
            <a:r>
              <a:rPr lang="en-US" dirty="0"/>
              <a:t>Applications abound in forensics, security, and commercial settings.</a:t>
            </a:r>
          </a:p>
          <a:p>
            <a:pPr lvl="1"/>
            <a:r>
              <a:rPr lang="en-US" dirty="0"/>
              <a:t>Help police identify characteristics of the perpetrator of a crime when there are too few (or too many) specific suspects to consider.</a:t>
            </a:r>
          </a:p>
          <a:p>
            <a:pPr lvl="1"/>
            <a:r>
              <a:rPr lang="en-US" dirty="0"/>
              <a:t>Commercial applications : what types of people like or dislike their products, based on analysis of blogs and online product reviews.</a:t>
            </a:r>
          </a:p>
        </p:txBody>
      </p:sp>
    </p:spTree>
    <p:extLst>
      <p:ext uri="{BB962C8B-B14F-4D97-AF65-F5344CB8AC3E}">
        <p14:creationId xmlns:p14="http://schemas.microsoft.com/office/powerpoint/2010/main" val="51934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Accurate profiling of the demographics, background, and personality of an unknown author is a task of growing importance for national security, criminal investigations, and market research. </a:t>
            </a:r>
          </a:p>
          <a:p>
            <a:r>
              <a:rPr lang="en-US" dirty="0"/>
              <a:t>The right combination of linguistic features and machine learning methods enables an automated system to effectively determine several such aspects of an anonymous author.</a:t>
            </a:r>
          </a:p>
          <a:p>
            <a:endParaRPr lang="en-US" dirty="0"/>
          </a:p>
        </p:txBody>
      </p:sp>
    </p:spTree>
    <p:extLst>
      <p:ext uri="{BB962C8B-B14F-4D97-AF65-F5344CB8AC3E}">
        <p14:creationId xmlns:p14="http://schemas.microsoft.com/office/powerpoint/2010/main" val="416576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questions</a:t>
            </a:r>
          </a:p>
        </p:txBody>
      </p:sp>
      <p:sp>
        <p:nvSpPr>
          <p:cNvPr id="3" name="Content Placeholder 2"/>
          <p:cNvSpPr>
            <a:spLocks noGrp="1"/>
          </p:cNvSpPr>
          <p:nvPr>
            <p:ph idx="1"/>
          </p:nvPr>
        </p:nvSpPr>
        <p:spPr/>
        <p:txBody>
          <a:bodyPr/>
          <a:lstStyle/>
          <a:p>
            <a:r>
              <a:rPr lang="en-US" dirty="0"/>
              <a:t>Authors have applied BMR as the learning algorithm, which is a variant of logistic regression. Why is it effective for text classification related problems?</a:t>
            </a:r>
          </a:p>
          <a:p>
            <a:r>
              <a:rPr lang="en-US" dirty="0"/>
              <a:t>Research question: To what extent does variation in genre and language affect the nature of models that can be used to solve various aspects of the profiling problem?</a:t>
            </a:r>
          </a:p>
        </p:txBody>
      </p:sp>
    </p:spTree>
    <p:extLst>
      <p:ext uri="{BB962C8B-B14F-4D97-AF65-F5344CB8AC3E}">
        <p14:creationId xmlns:p14="http://schemas.microsoft.com/office/powerpoint/2010/main" val="318688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a:bodyPr>
          <a:lstStyle/>
          <a:p>
            <a:r>
              <a:rPr lang="en-US" dirty="0"/>
              <a:t>Apply machine learning to text categorization.</a:t>
            </a:r>
          </a:p>
          <a:p>
            <a:r>
              <a:rPr lang="en-US" dirty="0"/>
              <a:t>Training data: corpus of documents labeled according to their category for a particular profiling dimension.</a:t>
            </a:r>
          </a:p>
          <a:p>
            <a:r>
              <a:rPr lang="en-US" dirty="0"/>
              <a:t>Each document is then processed to produce a numerical vector, whose elements represent some feature of the text that might help discriminate the relevant categories.</a:t>
            </a:r>
          </a:p>
          <a:p>
            <a:r>
              <a:rPr lang="en-US" dirty="0"/>
              <a:t>A machine learning method then computes a classifier that classifies the training examples correctly and finally, the classifier is tested on test data.</a:t>
            </a:r>
          </a:p>
        </p:txBody>
      </p:sp>
    </p:spTree>
    <p:extLst>
      <p:ext uri="{BB962C8B-B14F-4D97-AF65-F5344CB8AC3E}">
        <p14:creationId xmlns:p14="http://schemas.microsoft.com/office/powerpoint/2010/main" val="190457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Architecture for authorship profiling using machine learning</a:t>
            </a:r>
          </a:p>
        </p:txBody>
      </p:sp>
      <p:pic>
        <p:nvPicPr>
          <p:cNvPr id="5" name="Picture 4" descr="fig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653" y="1756297"/>
            <a:ext cx="7586212" cy="4872034"/>
          </a:xfrm>
          <a:prstGeom prst="rect">
            <a:avLst/>
          </a:prstGeom>
        </p:spPr>
      </p:pic>
    </p:spTree>
    <p:extLst>
      <p:ext uri="{BB962C8B-B14F-4D97-AF65-F5344CB8AC3E}">
        <p14:creationId xmlns:p14="http://schemas.microsoft.com/office/powerpoint/2010/main" val="198145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There are two basic types of features that can be used for authorship profiling:</a:t>
            </a:r>
          </a:p>
          <a:p>
            <a:pPr lvl="1"/>
            <a:r>
              <a:rPr lang="en-US" dirty="0"/>
              <a:t>style-based features</a:t>
            </a:r>
          </a:p>
          <a:p>
            <a:pPr lvl="1"/>
            <a:r>
              <a:rPr lang="en-US" dirty="0"/>
              <a:t>content-based features </a:t>
            </a:r>
          </a:p>
          <a:p>
            <a:pPr lvl="1"/>
            <a:endParaRPr lang="en-US" dirty="0"/>
          </a:p>
        </p:txBody>
      </p:sp>
    </p:spTree>
    <p:extLst>
      <p:ext uri="{BB962C8B-B14F-4D97-AF65-F5344CB8AC3E}">
        <p14:creationId xmlns:p14="http://schemas.microsoft.com/office/powerpoint/2010/main" val="359192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Style-based features</a:t>
            </a:r>
          </a:p>
        </p:txBody>
      </p:sp>
      <p:sp>
        <p:nvSpPr>
          <p:cNvPr id="3" name="Content Placeholder 2"/>
          <p:cNvSpPr>
            <a:spLocks noGrp="1"/>
          </p:cNvSpPr>
          <p:nvPr>
            <p:ph idx="1"/>
          </p:nvPr>
        </p:nvSpPr>
        <p:spPr/>
        <p:txBody>
          <a:bodyPr/>
          <a:lstStyle/>
          <a:p>
            <a:r>
              <a:rPr lang="en-US" dirty="0"/>
              <a:t>Most consistently effective features over a wide variety of authorship problems are function words and individual parts-of-speech. </a:t>
            </a:r>
          </a:p>
          <a:p>
            <a:r>
              <a:rPr lang="en-US" dirty="0"/>
              <a:t>Systemic Functional Linguistics provides taxonomies describing meaningful distinctions among various function words and parts-of-speech. </a:t>
            </a:r>
          </a:p>
          <a:p>
            <a:r>
              <a:rPr lang="en-US" dirty="0"/>
              <a:t>The authors represent such taxonomies as trees whose roots are labeled by sets of parts-of-speech (articles, auxiliary verbs, conjunctions, prepositions, pronouns) and children are labeled by meaningful subclasses of the parent node (personal pronouns) </a:t>
            </a:r>
          </a:p>
          <a:p>
            <a:endParaRPr lang="en-US" dirty="0"/>
          </a:p>
          <a:p>
            <a:endParaRPr lang="en-US" dirty="0"/>
          </a:p>
        </p:txBody>
      </p:sp>
    </p:spTree>
    <p:extLst>
      <p:ext uri="{BB962C8B-B14F-4D97-AF65-F5344CB8AC3E}">
        <p14:creationId xmlns:p14="http://schemas.microsoft.com/office/powerpoint/2010/main" val="208530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Two of the functional word taxonomies used in the system.</a:t>
            </a:r>
          </a:p>
        </p:txBody>
      </p:sp>
      <p:pic>
        <p:nvPicPr>
          <p:cNvPr id="4" name="Content Placeholder 3"/>
          <p:cNvPicPr>
            <a:picLocks noGrp="1" noChangeAspect="1"/>
          </p:cNvPicPr>
          <p:nvPr>
            <p:ph idx="1"/>
          </p:nvPr>
        </p:nvPicPr>
        <p:blipFill>
          <a:blip r:embed="rId3"/>
          <a:stretch>
            <a:fillRect/>
          </a:stretch>
        </p:blipFill>
        <p:spPr>
          <a:xfrm>
            <a:off x="838200" y="1421992"/>
            <a:ext cx="10515599" cy="5228190"/>
          </a:xfrm>
          <a:prstGeom prst="rect">
            <a:avLst/>
          </a:prstGeom>
        </p:spPr>
      </p:pic>
    </p:spTree>
    <p:extLst>
      <p:ext uri="{BB962C8B-B14F-4D97-AF65-F5344CB8AC3E}">
        <p14:creationId xmlns:p14="http://schemas.microsoft.com/office/powerpoint/2010/main" val="364263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Set of function words corresponds to the set of all the articles, auxiliary verbs, conjunctions, prepositions and pronouns that appear as leaves in these trees. </a:t>
            </a:r>
          </a:p>
          <a:p>
            <a:r>
              <a:rPr lang="en-US" dirty="0"/>
              <a:t>The feature set: for each node in these taxonomic trees, the frequency of the node’s occurrence in a text, normalized by the number of words in the text. </a:t>
            </a:r>
          </a:p>
          <a:p>
            <a:endParaRPr lang="en-US" dirty="0"/>
          </a:p>
        </p:txBody>
      </p:sp>
    </p:spTree>
    <p:extLst>
      <p:ext uri="{BB962C8B-B14F-4D97-AF65-F5344CB8AC3E}">
        <p14:creationId xmlns:p14="http://schemas.microsoft.com/office/powerpoint/2010/main" val="263332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r>
              <a:rPr lang="en-US"/>
              <a:t>based features</a:t>
            </a:r>
          </a:p>
        </p:txBody>
      </p:sp>
      <p:sp>
        <p:nvSpPr>
          <p:cNvPr id="3" name="Content Placeholder 2"/>
          <p:cNvSpPr>
            <a:spLocks noGrp="1"/>
          </p:cNvSpPr>
          <p:nvPr>
            <p:ph idx="1"/>
          </p:nvPr>
        </p:nvSpPr>
        <p:spPr/>
        <p:txBody>
          <a:bodyPr>
            <a:normAutofit/>
          </a:bodyPr>
          <a:lstStyle/>
          <a:p>
            <a:r>
              <a:rPr lang="en-US" dirty="0"/>
              <a:t>Individual words.</a:t>
            </a:r>
          </a:p>
          <a:p>
            <a:r>
              <a:rPr lang="en-US" dirty="0"/>
              <a:t>To keep the number of features reasonably small, the authors consider just the 1000 words that appear sufficiently frequently in the corpus and that discriminate best between the classes of interest.</a:t>
            </a:r>
          </a:p>
          <a:p>
            <a:r>
              <a:rPr lang="en-US" dirty="0"/>
              <a:t>Content-based features can be problematic.</a:t>
            </a:r>
            <a:r>
              <a:rPr lang="en-US" dirty="0"/>
              <a:t> </a:t>
            </a:r>
            <a:endParaRPr lang="en-US" dirty="0"/>
          </a:p>
          <a:p>
            <a:r>
              <a:rPr lang="en-US" dirty="0"/>
              <a:t> While it is plausible that style-based markers can truly distinguish one class of authors from another, content markers might just be artifacts of a particular writing </a:t>
            </a:r>
            <a:r>
              <a:rPr lang="en-US" dirty="0"/>
              <a:t>or experimental setup and might thus produce overly optimistic results that will not be borne out in real-life applications.</a:t>
            </a:r>
            <a:endParaRPr lang="en-US" dirty="0"/>
          </a:p>
          <a:p>
            <a:endParaRPr lang="en-US" dirty="0"/>
          </a:p>
        </p:txBody>
      </p:sp>
    </p:spTree>
    <p:extLst>
      <p:ext uri="{BB962C8B-B14F-4D97-AF65-F5344CB8AC3E}">
        <p14:creationId xmlns:p14="http://schemas.microsoft.com/office/powerpoint/2010/main" val="118192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1663</Words>
  <Application>Microsoft Office PowerPoint</Application>
  <PresentationFormat>Widescreen</PresentationFormat>
  <Paragraphs>95</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Automatically Profiling the Author of an Anonymous Text</vt:lpstr>
      <vt:lpstr>Introduction</vt:lpstr>
      <vt:lpstr>Approach</vt:lpstr>
      <vt:lpstr>Architecture for authorship profiling using machine learning</vt:lpstr>
      <vt:lpstr>Features</vt:lpstr>
      <vt:lpstr>Style-based features</vt:lpstr>
      <vt:lpstr>Two of the functional word taxonomies used in the system.</vt:lpstr>
      <vt:lpstr>PowerPoint Presentation</vt:lpstr>
      <vt:lpstr>Content-based features</vt:lpstr>
      <vt:lpstr>Learning methods</vt:lpstr>
      <vt:lpstr>Experimental setup</vt:lpstr>
      <vt:lpstr>Gender</vt:lpstr>
      <vt:lpstr>Age</vt:lpstr>
      <vt:lpstr>Native language</vt:lpstr>
      <vt:lpstr>Native language</vt:lpstr>
      <vt:lpstr>Personality: Neuroticism (tendency to worry)</vt:lpstr>
      <vt:lpstr>Discriminating style features:</vt:lpstr>
      <vt:lpstr>PowerPoint Presentation</vt:lpstr>
      <vt:lpstr>PowerPoint Presentation</vt:lpstr>
      <vt:lpstr>Conclusion</vt:lpstr>
      <vt:lpstr>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Automatically Profiling the Author of an Anonymous Text</dc:title>
  <dc:creator>shashi shankar</dc:creator>
  <cp:lastModifiedBy>shashi shankar</cp:lastModifiedBy>
  <cp:revision>69</cp:revision>
  <dcterms:created xsi:type="dcterms:W3CDTF">2017-02-21T16:09:41Z</dcterms:created>
  <dcterms:modified xsi:type="dcterms:W3CDTF">2017-02-27T04:55:03Z</dcterms:modified>
</cp:coreProperties>
</file>