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5.xml.rels" ContentType="application/vnd.openxmlformats-package.relationshi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5.png" ContentType="image/png"/>
  <Override PartName="/ppt/media/image23.png" ContentType="image/png"/>
  <Override PartName="/ppt/media/image22.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32.png" ContentType="image/png"/>
  <Override PartName="/ppt/media/image12.png" ContentType="image/png"/>
  <Override PartName="/ppt/media/image8.png" ContentType="image/png"/>
  <Override PartName="/ppt/media/image13.png" ContentType="image/png"/>
  <Override PartName="/ppt/media/image9.png" ContentType="image/png"/>
  <Override PartName="/ppt/media/image4.png" ContentType="image/png"/>
  <Override PartName="/ppt/media/image27.png" ContentType="image/png"/>
  <Override PartName="/ppt/media/image3.png" ContentType="image/png"/>
  <Override PartName="/ppt/media/image26.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jpeg" ContentType="image/jpeg"/>
  <Override PartName="/ppt/media/image19.png" ContentType="image/png"/>
  <Override PartName="/ppt/media/image2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77450" cy="56689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move the </a:t>
            </a:r>
            <a:r>
              <a:rPr b="0" lang="en-US" sz="4400" spc="-1" strike="noStrike">
                <a:latin typeface="Arial"/>
              </a:rPr>
              <a:t>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214C34F-17B5-48E1-AECC-E43D38A1A32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216000" y="812520"/>
            <a:ext cx="7125120" cy="4006800"/>
          </a:xfrm>
          <a:prstGeom prst="rect">
            <a:avLst/>
          </a:prstGeom>
        </p:spPr>
      </p:sp>
      <p:sp>
        <p:nvSpPr>
          <p:cNvPr id="366" name="PlaceHolder 2"/>
          <p:cNvSpPr>
            <a:spLocks noGrp="1"/>
          </p:cNvSpPr>
          <p:nvPr>
            <p:ph type="body"/>
          </p:nvPr>
        </p:nvSpPr>
        <p:spPr>
          <a:xfrm>
            <a:off x="718920" y="5078520"/>
            <a:ext cx="6045480" cy="4808880"/>
          </a:xfrm>
          <a:prstGeom prst="rect">
            <a:avLst/>
          </a:prstGeom>
        </p:spPr>
        <p:txBody>
          <a:bodyPr lIns="0" rIns="0" tIns="0" bIns="0">
            <a:noAutofit/>
          </a:bodyPr>
          <a:p>
            <a:pPr marL="216000" indent="-213840">
              <a:lnSpc>
                <a:spcPct val="100000"/>
              </a:lnSpc>
              <a:buClr>
                <a:srgbClr val="000000"/>
              </a:buClr>
              <a:buSzPct val="45000"/>
              <a:buFont typeface="Wingdings" charset="2"/>
              <a:buChar char=""/>
            </a:pPr>
            <a:r>
              <a:rPr b="0" lang="en-US" sz="1200" spc="-1" strike="noStrike">
                <a:latin typeface="Arial"/>
                <a:ea typeface="Noto Sans CJK SC"/>
              </a:rPr>
              <a:t>Επιλογή του Minikube για την ανάπτυξη του K8s cluster λόγω διαθεσιµότητας πόρων </a:t>
            </a:r>
            <a:endParaRPr b="0" lang="en-US" sz="1200" spc="-1" strike="noStrike">
              <a:latin typeface="Arial"/>
            </a:endParaRPr>
          </a:p>
          <a:p>
            <a:pPr marL="216000" indent="-213840">
              <a:lnSpc>
                <a:spcPct val="100000"/>
              </a:lnSpc>
              <a:buClr>
                <a:srgbClr val="000000"/>
              </a:buClr>
              <a:buSzPct val="45000"/>
              <a:buFont typeface="Wingdings" charset="2"/>
              <a:buChar char=""/>
            </a:pPr>
            <a:r>
              <a:rPr b="0" lang="en-US" sz="1200" spc="-1" strike="noStrike">
                <a:latin typeface="Arial"/>
                <a:ea typeface="Noto Sans CJK SC"/>
              </a:rPr>
              <a:t>Στο περιβάλλον του Minikube ενώ υποστηρίζονται τα LoadBalancer Services, δεν έχουν την ίδια λειτουργικότητα. Αυτό που συµβαίνει αντίθετα είναι ότι το LoadBalancer Service εκτίθεται σε µία ϑύρα (Port) της διεύθυνσης IP του K8s Node που έχει δηµιουργήσει το Minikube. Πρακτικά δηλαδή πρόκειται για ένα Service του τύπου NodePort. Η διαφοροποίηση είναι ότι το Minikube LoadBalancer Service µπορεί να λάβει µία επιπλέον εξωτερική διεύθυνση IP η οποία όµως ϑα είναι προσβάσιµη µόνο από το µηχάνηµα στο οποίο έχει αναπτυχθεί το Minikube. Αυτό γίνεται µε την εκτέλεση της εντολής "minikube tunnel". </a:t>
            </a:r>
            <a:endParaRPr b="0" lang="en-US" sz="1200" spc="-1" strike="noStrike">
              <a:latin typeface="Arial"/>
            </a:endParaRPr>
          </a:p>
          <a:p>
            <a:pPr marL="216000" indent="-213840">
              <a:lnSpc>
                <a:spcPct val="100000"/>
              </a:lnSpc>
              <a:buClr>
                <a:srgbClr val="000000"/>
              </a:buClr>
              <a:buSzPct val="45000"/>
              <a:buFont typeface="Wingdings" charset="2"/>
              <a:buChar char=""/>
            </a:pPr>
            <a:r>
              <a:rPr b="0" lang="en-US" sz="1200" spc="-1" strike="noStrike">
                <a:latin typeface="Arial"/>
                <a:ea typeface="Noto Sans CJK SC"/>
              </a:rPr>
              <a:t>Η εντολή "minikube tunnel" λειτουργεί ως ένα process, δηµιουργώντας ένα network route στο µηχάνηµα (host) στο οποίο είναι ανεπτυγµένο το Minikube προς την υπηρεσία CIDR (Classless interdomain routing) του K8s cluster χρησιµοποιώντας τη διεύθυνση IP του cluster ως gateway. ΄Ετσι εκτίθεται κάθε εξωτερική IP απευθείας σε οποιοδήποτε πρόγραµµα εκτελείται στο λειτουργικό σύστηµα του host.</a:t>
            </a:r>
            <a:endParaRPr b="0" lang="en-US" sz="1200" spc="-1" strike="noStrike">
              <a:latin typeface="Arial"/>
            </a:endParaRPr>
          </a:p>
          <a:p>
            <a:pPr marL="216000" indent="-213840">
              <a:lnSpc>
                <a:spcPct val="100000"/>
              </a:lnSpc>
              <a:buClr>
                <a:srgbClr val="000000"/>
              </a:buClr>
              <a:buSzPct val="45000"/>
              <a:buFont typeface="Wingdings" charset="2"/>
              <a:buChar char=""/>
            </a:pPr>
            <a:r>
              <a:rPr b="0" lang="en-US" sz="1200" spc="-1" strike="noStrike">
                <a:latin typeface="Arial"/>
                <a:ea typeface="Noto Sans CJK SC"/>
              </a:rPr>
              <a:t>Για το λόγο αυτό, για να µπορέσει να έχει πρόσβαση κάποιος άλλος υπολογιστής του ίδιου δικτύου σε ένα LoadBalancer Service πρέπει να επικοινωνήσει µε τη διεύθυνση &lt;nodeIP&gt;:&lt;ServicePort&gt;. ΄Οµως η IP του K8s Node δεν είναι γνωστή στο router γιατί όπως αναφέρθηκε είναι host-only. ΄Ετσι για να επιτευχθεί η επικοινωνία πρέπει να προστεθεί η πληροφορία στον δεύτερο υπολογιστή ότι τα αιτήµατα µε παραλήπτη το IP του Minikube ϑα πρέπει να έχουν ως gateway την τοπική διεύθυνση IP του µηχανήµατος στο οποίο είναι ανεπτυγµένο το Minikube και να δροµολογηθούν εκεί. Αντίστοιχα στο πρώτο µηχάνηµα πρέπει να επιτραπεί η προώθηση µηνυµάτων µε τελικό παραλήπτη την τοπική διεύθυνση του K8s cluster, καθώς η προκαθορισµένη πολιτική είναι να απορρίπτονται όλα τα µηνύµατα τα οποία δεν έχουν ως τελικό παραλήπτη την τοπική διεύθυνση του συγκεκριµένου µηχανήµατος.</a:t>
            </a:r>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216000" y="812520"/>
            <a:ext cx="7125480" cy="4007160"/>
          </a:xfrm>
          <a:prstGeom prst="rect">
            <a:avLst/>
          </a:prstGeom>
        </p:spPr>
      </p:sp>
      <p:sp>
        <p:nvSpPr>
          <p:cNvPr id="368" name="PlaceHolder 2"/>
          <p:cNvSpPr>
            <a:spLocks noGrp="1"/>
          </p:cNvSpPr>
          <p:nvPr>
            <p:ph type="body"/>
          </p:nvPr>
        </p:nvSpPr>
        <p:spPr>
          <a:xfrm>
            <a:off x="756000" y="5078520"/>
            <a:ext cx="6045840" cy="4809240"/>
          </a:xfrm>
          <a:prstGeom prst="rect">
            <a:avLst/>
          </a:prstGeom>
        </p:spPr>
        <p:txBody>
          <a:bodyPr lIns="0" rIns="0" tIns="0" bIns="0">
            <a:noAutofit/>
          </a:bodyPr>
          <a:p>
            <a:pPr marL="216000" indent="-214560">
              <a:lnSpc>
                <a:spcPct val="100000"/>
              </a:lnSpc>
              <a:spcBef>
                <a:spcPts val="1417"/>
              </a:spcBef>
              <a:tabLst>
                <a:tab algn="l" pos="0"/>
              </a:tabLst>
            </a:pPr>
            <a:r>
              <a:rPr b="0" lang="en-US" sz="1300" spc="-1" strike="noStrike">
                <a:solidFill>
                  <a:srgbClr val="000000"/>
                </a:solidFill>
                <a:latin typeface="Arial"/>
                <a:ea typeface="DejaVu Sans"/>
              </a:rPr>
              <a:t>Επιδείνωση του συστήµατος µε κάθε προσθήκη Καταναλωτή</a:t>
            </a:r>
            <a:endParaRPr b="0" lang="en-US" sz="1300" spc="-1" strike="noStrike">
              <a:latin typeface="Arial"/>
            </a:endParaRPr>
          </a:p>
          <a:p>
            <a:pPr marL="216000" indent="-214560">
              <a:lnSpc>
                <a:spcPct val="100000"/>
              </a:lnSpc>
              <a:spcBef>
                <a:spcPts val="1417"/>
              </a:spcBef>
              <a:tabLst>
                <a:tab algn="l" pos="0"/>
              </a:tabLst>
            </a:pPr>
            <a:r>
              <a:rPr b="0" lang="en-US" sz="1300" spc="-1" strike="noStrike">
                <a:solidFill>
                  <a:srgbClr val="000000"/>
                </a:solidFill>
                <a:latin typeface="Arial"/>
                <a:ea typeface="DejaVu Sans"/>
              </a:rPr>
              <a:t>Βέλτιστη λύση για 1 Φίλτρο</a:t>
            </a:r>
            <a:endParaRPr b="0" lang="en-US" sz="1300" spc="-1" strike="noStrike">
              <a:latin typeface="Arial"/>
            </a:endParaRPr>
          </a:p>
          <a:p>
            <a:pPr marL="216000" indent="-214560">
              <a:lnSpc>
                <a:spcPct val="100000"/>
              </a:lnSpc>
              <a:spcBef>
                <a:spcPts val="1417"/>
              </a:spcBef>
              <a:tabLst>
                <a:tab algn="l" pos="0"/>
              </a:tabLst>
            </a:pPr>
            <a:r>
              <a:rPr b="0" lang="en-US" sz="1300" spc="-1" strike="noStrike">
                <a:solidFill>
                  <a:srgbClr val="000000"/>
                </a:solidFill>
                <a:latin typeface="Arial"/>
                <a:ea typeface="DejaVu Sans"/>
              </a:rPr>
              <a:t>Κρίσιµη συχνότητα εισαγωγής µηνυµάτων στο σύστηµα τα 440 µηνύµατα / δευτερόλεπτο</a:t>
            </a:r>
            <a:endParaRPr b="0" lang="en-US" sz="1300" spc="-1" strike="noStrike">
              <a:latin typeface="Arial"/>
            </a:endParaRPr>
          </a:p>
          <a:p>
            <a:pPr marL="216000" indent="-214560">
              <a:lnSpc>
                <a:spcPct val="100000"/>
              </a:lnSpc>
              <a:tabLst>
                <a:tab algn="l" pos="0"/>
              </a:tabLst>
            </a:pPr>
            <a:endParaRPr b="0" lang="en-US" sz="1300" spc="-1" strike="noStrike">
              <a:latin typeface="Arial"/>
            </a:endParaRPr>
          </a:p>
          <a:p>
            <a:pPr marL="216000" indent="-214560">
              <a:lnSpc>
                <a:spcPct val="100000"/>
              </a:lnSpc>
              <a:tabLst>
                <a:tab algn="l" pos="0"/>
              </a:tabLst>
            </a:pPr>
            <a:endParaRPr b="0" lang="en-US" sz="13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Τα µηνύµατα είχαν όλα σταθερό µέγεθος 49 bytes</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Το ποσοστό των µηνυµάτων που ικανοποιούσαν τις δοσµένες από τον χρήστη συνθήκες και καταγράφονταν στη Β∆ ήταν σταθερά 100%</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Το ποσοστό των µηνυµάτων των οποίων το κλειδί δροµολόγησης αντιστοιχούσε σε κάποιο κλειδί σύνδεσης Exchange - Ουράς ώστε αυτά να δροµολογούνται σε κάποιο Φίλτρο ήταν σταθερά 100%</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Η συχνότητα δειγµατοληψίας για την καταγραφή των µεγεθών παρέµεινε σταθερή στο ένα δείγµα / 15 δευτερόλεπτα</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΄Ολα τα Φίλτρα - Καταναλωτές συνδέονται στην ίδια Ουρά και δέχονται µηνύµατα από αυτήν</a:t>
            </a:r>
            <a:endParaRPr b="0" lang="en-US"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216000" y="812520"/>
            <a:ext cx="7125480" cy="4007160"/>
          </a:xfrm>
          <a:prstGeom prst="rect">
            <a:avLst/>
          </a:prstGeom>
        </p:spPr>
      </p:sp>
      <p:sp>
        <p:nvSpPr>
          <p:cNvPr id="370" name="PlaceHolder 2"/>
          <p:cNvSpPr>
            <a:spLocks noGrp="1"/>
          </p:cNvSpPr>
          <p:nvPr>
            <p:ph type="body"/>
          </p:nvPr>
        </p:nvSpPr>
        <p:spPr>
          <a:xfrm>
            <a:off x="756000" y="5078520"/>
            <a:ext cx="6045840" cy="4809240"/>
          </a:xfrm>
          <a:prstGeom prst="rect">
            <a:avLst/>
          </a:prstGeom>
        </p:spPr>
        <p:txBody>
          <a:bodyPr lIns="0" rIns="0" tIns="0" bIns="0">
            <a:noAutofit/>
          </a:bodyPr>
          <a:p>
            <a:pPr marL="216000" indent="-214560">
              <a:lnSpc>
                <a:spcPct val="100000"/>
              </a:lnSpc>
              <a:spcBef>
                <a:spcPts val="1417"/>
              </a:spcBef>
              <a:tabLst>
                <a:tab algn="l" pos="0"/>
              </a:tabLst>
            </a:pPr>
            <a:r>
              <a:rPr b="0" lang="en-US" sz="1300" spc="-1" strike="noStrike">
                <a:solidFill>
                  <a:srgbClr val="000000"/>
                </a:solidFill>
                <a:latin typeface="Arial"/>
                <a:ea typeface="DejaVu Sans"/>
              </a:rPr>
              <a:t>Κρίσιµη συχνότητα εισαγωγής µηνυµάτων στο σύστηµα τα 420 µηνύµατα / δευτερόλεπτο</a:t>
            </a:r>
            <a:endParaRPr b="0" lang="en-US" sz="1300" spc="-1" strike="noStrike">
              <a:latin typeface="Arial"/>
            </a:endParaRPr>
          </a:p>
          <a:p>
            <a:pPr marL="216000" indent="-214560">
              <a:lnSpc>
                <a:spcPct val="100000"/>
              </a:lnSpc>
              <a:spcBef>
                <a:spcPts val="1417"/>
              </a:spcBef>
              <a:tabLst>
                <a:tab algn="l" pos="0"/>
              </a:tabLst>
            </a:pPr>
            <a:r>
              <a:rPr b="0" lang="en-US" sz="1300" spc="-1" strike="noStrike">
                <a:solidFill>
                  <a:srgbClr val="000000"/>
                </a:solidFill>
                <a:latin typeface="Arial"/>
                <a:ea typeface="DejaVu Sans"/>
              </a:rPr>
              <a:t>Η προσθήκη Καταναλωτών επιβάρυνε πρόσκαιρα την απόδοση</a:t>
            </a:r>
            <a:endParaRPr b="0" lang="en-US" sz="1300" spc="-1" strike="noStrike">
              <a:latin typeface="Arial"/>
            </a:endParaRPr>
          </a:p>
          <a:p>
            <a:pPr marL="216000" indent="-214560">
              <a:lnSpc>
                <a:spcPct val="100000"/>
              </a:lnSpc>
              <a:tabLst>
                <a:tab algn="l" pos="0"/>
              </a:tabLst>
            </a:pPr>
            <a:endParaRPr b="0" lang="en-US" sz="13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Τα µηνύµατα είχαν όλα σταθερό µέγεθος 49 bytes</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Το ποσοστό των µηνυµάτων που ικανοποιούσαν τις δοσµένες από τον χρήστη συνθήκες και καταγράφονταν στη Β∆ ήταν σταθερά 100%</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Το ποσοστό των µηνυµάτων των οποίων το κλειδί δροµολόγησης αντιστοιχούσε σε κάποιο κλειδί σύνδεσης Exchange - Ουράς ώστε αυτά να δροµολογούνται σε κάποιο Φίλτρο ήταν σταθερά 100%</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Η συχνότητα δειγµατοληψίας για την καταγραφή των µεγεθών παρέµεινε σταθερή στο ένα δείγµα / 15 δευτερόλεπτα</a:t>
            </a:r>
            <a:endParaRPr b="0" lang="en-US" sz="1400" spc="-1" strike="noStrike">
              <a:latin typeface="Arial"/>
            </a:endParaRPr>
          </a:p>
          <a:p>
            <a:pPr marL="216000" indent="-214560">
              <a:lnSpc>
                <a:spcPct val="100000"/>
              </a:lnSpc>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΄Ολα τα Φίλτρα - Καταναλωτές συνδέονται στην ίδια Ουρά και δέχονται µηνύµατα από αυτήν</a:t>
            </a:r>
            <a:endParaRPr b="0" lang="en-US" sz="1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216000" y="812520"/>
            <a:ext cx="7124400" cy="4006080"/>
          </a:xfrm>
          <a:prstGeom prst="rect">
            <a:avLst/>
          </a:prstGeom>
        </p:spPr>
      </p:sp>
      <p:sp>
        <p:nvSpPr>
          <p:cNvPr id="354" name="PlaceHolder 2"/>
          <p:cNvSpPr>
            <a:spLocks noGrp="1"/>
          </p:cNvSpPr>
          <p:nvPr>
            <p:ph type="body"/>
          </p:nvPr>
        </p:nvSpPr>
        <p:spPr>
          <a:xfrm>
            <a:off x="756000" y="5078520"/>
            <a:ext cx="6044760" cy="2931840"/>
          </a:xfrm>
          <a:prstGeom prst="rect">
            <a:avLst/>
          </a:prstGeom>
        </p:spPr>
        <p:txBody>
          <a:bodyPr lIns="0" rIns="0" tIns="0" bIns="0">
            <a:noAutofit/>
          </a:bodyPr>
          <a:p>
            <a:pPr marL="216000" indent="-213120">
              <a:lnSpc>
                <a:spcPct val="100000"/>
              </a:lnSpc>
              <a:buClr>
                <a:srgbClr val="000000"/>
              </a:buClr>
              <a:buSzPct val="45000"/>
              <a:buFont typeface="Wingdings" charset="2"/>
              <a:buChar char=""/>
            </a:pPr>
            <a:r>
              <a:rPr b="0" lang="el-GR" sz="1600" spc="-1" strike="noStrike">
                <a:latin typeface="Arial"/>
              </a:rPr>
              <a:t>Μέσω των γνωστών πρωτοκόλλων REST / RPC</a:t>
            </a:r>
            <a:endParaRPr b="0" lang="en-US" sz="1600" spc="-1" strike="noStrike">
              <a:latin typeface="Arial"/>
            </a:endParaRPr>
          </a:p>
          <a:p>
            <a:pPr marL="216000" indent="-213120">
              <a:lnSpc>
                <a:spcPct val="100000"/>
              </a:lnSpc>
              <a:buClr>
                <a:srgbClr val="000000"/>
              </a:buClr>
              <a:buSzPct val="45000"/>
              <a:buFont typeface="Wingdings" charset="2"/>
              <a:buChar char=""/>
            </a:pPr>
            <a:r>
              <a:rPr b="0" lang="el-GR" sz="1600" spc="-1" strike="noStrike">
                <a:latin typeface="Arial"/>
              </a:rPr>
              <a:t>Oι δικτυακές συνδέσεις των εξαρτηµάτων και των συσκευών µπορεί να διακόπτονται και να επιδιορθώνονται µε τυχαία συχνότητα. Προβληματική η χρήση πρωτοκόλλων σύγχρονης επικοινωνίας</a:t>
            </a:r>
            <a:endParaRPr b="0" lang="en-US" sz="1600" spc="-1" strike="noStrike">
              <a:latin typeface="Arial"/>
            </a:endParaRPr>
          </a:p>
          <a:p>
            <a:pPr marL="216000" indent="-213120">
              <a:lnSpc>
                <a:spcPct val="100000"/>
              </a:lnSpc>
              <a:buClr>
                <a:srgbClr val="000000"/>
              </a:buClr>
              <a:buSzPct val="45000"/>
              <a:buFont typeface="Wingdings" charset="2"/>
              <a:buChar char=""/>
            </a:pPr>
            <a:r>
              <a:rPr b="0" lang="el-GR" sz="1600" spc="-1" strike="noStrike">
                <a:latin typeface="Arial"/>
              </a:rPr>
              <a:t>Ετερογένεια μεταξύ υποσυστημάτων =&gt; Η απεµπλοκή των συστατικών του συστήµατος είναι κρίσιµη ώστε να διευκολύνεται και να απλοποιείται η λειτουργία του.</a:t>
            </a:r>
            <a:endParaRPr b="0" lang="en-US" sz="1600" spc="-1" strike="noStrike">
              <a:latin typeface="Arial"/>
            </a:endParaRPr>
          </a:p>
          <a:p>
            <a:pPr marL="216000" indent="-213120">
              <a:lnSpc>
                <a:spcPct val="100000"/>
              </a:lnSpc>
              <a:buClr>
                <a:srgbClr val="000000"/>
              </a:buClr>
              <a:buSzPct val="45000"/>
              <a:buFont typeface="Wingdings" charset="2"/>
              <a:buChar char=""/>
            </a:pPr>
            <a:r>
              <a:rPr b="0" lang="el-GR" sz="1600" spc="-1" strike="noStrike">
                <a:latin typeface="Arial"/>
                <a:ea typeface="Noto Sans CJK SC"/>
              </a:rPr>
              <a:t>Τα ωφέλη της τεχνολογίας διαµεσολάβησης µηνυµάτων είναι εκ πρώτης όψεως αξιοποιήσιµα µόνο από άτοµα µε τεχνική κατάρτιση. Σηµαντικό να υπάρχουν εργαλεία τα οποία να καλύπτουν αυτή την έλλειψη τεχνογνωσίας (προγραμματισμού / διαμεσολάβησης μηνυμάτων)</a:t>
            </a:r>
            <a:endParaRPr b="0" lang="en-US"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216000" y="812520"/>
            <a:ext cx="7125120" cy="4006800"/>
          </a:xfrm>
          <a:prstGeom prst="rect">
            <a:avLst/>
          </a:prstGeom>
        </p:spPr>
      </p:sp>
      <p:sp>
        <p:nvSpPr>
          <p:cNvPr id="356" name="PlaceHolder 2"/>
          <p:cNvSpPr>
            <a:spLocks noGrp="1"/>
          </p:cNvSpPr>
          <p:nvPr>
            <p:ph type="body"/>
          </p:nvPr>
        </p:nvSpPr>
        <p:spPr>
          <a:xfrm>
            <a:off x="756000" y="5078520"/>
            <a:ext cx="6045480" cy="4808880"/>
          </a:xfrm>
          <a:prstGeom prst="rect">
            <a:avLst/>
          </a:prstGeom>
        </p:spPr>
        <p:txBody>
          <a:bodyPr lIns="0" rIns="0" tIns="0" bIns="0">
            <a:noAutofit/>
          </a:bodyPr>
          <a:p>
            <a:pPr marL="216000" indent="-214200">
              <a:lnSpc>
                <a:spcPct val="100000"/>
              </a:lnSpc>
              <a:tabLst>
                <a:tab algn="l" pos="0"/>
              </a:tabLst>
            </a:pPr>
            <a:r>
              <a:rPr b="0" lang="en-US" sz="1500" spc="-1" strike="noStrike">
                <a:latin typeface="Arial"/>
              </a:rPr>
              <a:t>1) Με τη δοχειοποίηση εφαρµογών εννοείται η συσκευασία του κώδικα λογισµικού µε τις ϐιβλιοθήκες του λειτουργικού συστήµατος και τις εξαρτήσεις που απαιτούνται για την εκτέλεση του κώδικα για τη δηµιουργία ενός µόνο ελαφρού εκτελέσιµου – που ονοµάζεται container - το οποίο λειτουργεί µε συνέπεια σε οποιαδήποτε υποδοµή.</a:t>
            </a:r>
            <a:endParaRPr b="0" lang="en-US" sz="1500" spc="-1" strike="noStrike">
              <a:latin typeface="Arial"/>
            </a:endParaRPr>
          </a:p>
          <a:p>
            <a:pPr marL="216000" indent="-214200">
              <a:lnSpc>
                <a:spcPct val="100000"/>
              </a:lnSpc>
              <a:tabLst>
                <a:tab algn="l" pos="0"/>
              </a:tabLst>
            </a:pPr>
            <a:r>
              <a:rPr b="0" lang="en-US" sz="1500" spc="-1" strike="noStrike">
                <a:latin typeface="Arial"/>
              </a:rPr>
              <a:t>2) Η περιγραφή των ϐηµάτων για τη συλλογή και εγκατάσταση των απαραίτητων κοµµατιών ενός container ονοµάζεται εικόνα του container (container image).</a:t>
            </a:r>
            <a:endParaRPr b="0" lang="en-US" sz="1500" spc="-1" strike="noStrike">
              <a:latin typeface="Arial"/>
            </a:endParaRPr>
          </a:p>
          <a:p>
            <a:pPr marL="216000" indent="-214200">
              <a:lnSpc>
                <a:spcPct val="100000"/>
              </a:lnSpc>
              <a:tabLst>
                <a:tab algn="l" pos="0"/>
              </a:tabLst>
            </a:pPr>
            <a:r>
              <a:rPr b="0" lang="en-US" sz="1500" spc="-1" strike="noStrike">
                <a:latin typeface="Arial"/>
              </a:rPr>
              <a:t>3) Καθώς είναι πιο ϕορητά και αποδοτικά ως προς τους πόρους από τις εικονικές µηχανές (Virtual Machines - VMs), τα container έχουν γίνει οι κύριες υπολογιστικές µονάδες σύγχρονων εφαρµογών νέφους.</a:t>
            </a:r>
            <a:endParaRPr b="0" lang="en-US" sz="1500" spc="-1" strike="noStrike">
              <a:latin typeface="Arial"/>
            </a:endParaRPr>
          </a:p>
          <a:p>
            <a:pPr marL="216000" indent="-214200">
              <a:lnSpc>
                <a:spcPct val="100000"/>
              </a:lnSpc>
              <a:tabLst>
                <a:tab algn="l" pos="0"/>
              </a:tabLst>
            </a:pPr>
            <a:endParaRPr b="0" lang="en-US" sz="15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216000" y="812520"/>
            <a:ext cx="7125120" cy="4006800"/>
          </a:xfrm>
          <a:prstGeom prst="rect">
            <a:avLst/>
          </a:prstGeom>
        </p:spPr>
      </p:sp>
      <p:sp>
        <p:nvSpPr>
          <p:cNvPr id="358" name="PlaceHolder 2"/>
          <p:cNvSpPr>
            <a:spLocks noGrp="1"/>
          </p:cNvSpPr>
          <p:nvPr>
            <p:ph type="body"/>
          </p:nvPr>
        </p:nvSpPr>
        <p:spPr>
          <a:xfrm>
            <a:off x="756000" y="5078520"/>
            <a:ext cx="6045480" cy="4808880"/>
          </a:xfrm>
          <a:prstGeom prst="rect">
            <a:avLst/>
          </a:prstGeom>
        </p:spPr>
        <p:txBody>
          <a:bodyPr lIns="0" rIns="0" tIns="0" bIns="0">
            <a:noAutofit/>
          </a:bodyPr>
          <a:p>
            <a:pPr marL="216000" indent="-214200">
              <a:lnSpc>
                <a:spcPct val="100000"/>
              </a:lnSpc>
              <a:tabLst>
                <a:tab algn="l" pos="0"/>
              </a:tabLst>
            </a:pPr>
            <a:r>
              <a:rPr b="0" lang="en-US" sz="1500" spc="-1" strike="noStrike">
                <a:latin typeface="Arial"/>
              </a:rPr>
              <a:t>1) Docker → παρακολούθηση την απόδοση και το φορτίο των μεμονωμένων container των εφαρμογών αλλά και των host machines. Αναγνώριση αποτυχιών των containers ή του host.</a:t>
            </a:r>
            <a:endParaRPr b="0" lang="en-US" sz="1500" spc="-1" strike="noStrike">
              <a:latin typeface="Arial"/>
            </a:endParaRPr>
          </a:p>
          <a:p>
            <a:pPr marL="216000" indent="-214200">
              <a:lnSpc>
                <a:spcPct val="100000"/>
              </a:lnSpc>
              <a:tabLst>
                <a:tab algn="l" pos="0"/>
              </a:tabLst>
            </a:pPr>
            <a:r>
              <a:rPr b="0" lang="en-US" sz="1500" spc="-1" strike="noStrike">
                <a:latin typeface="Arial"/>
              </a:rPr>
              <a:t>2) Container Orcherstration: clustering, scaling, advanced networking between the application instances, load balancing services, resource sharing, storage sharing.</a:t>
            </a:r>
            <a:endParaRPr b="0" lang="en-US" sz="1500" spc="-1" strike="noStrike">
              <a:latin typeface="Arial"/>
            </a:endParaRPr>
          </a:p>
          <a:p>
            <a:pPr marL="216000" indent="-214200">
              <a:lnSpc>
                <a:spcPct val="100000"/>
              </a:lnSpc>
              <a:tabLst>
                <a:tab algn="l" pos="0"/>
              </a:tabLst>
            </a:pPr>
            <a:r>
              <a:rPr b="0" lang="en-US" sz="1500" spc="-1" strike="noStrike">
                <a:latin typeface="Arial"/>
              </a:rPr>
              <a:t>3) Docker Swarm – easy but lacks advanced autoscaling features, Kubernetes (Google) – popular &amp; a lot of customizable options &amp; support, MESOS (Apache) – difficult to set up but supports many advanced features </a:t>
            </a:r>
            <a:endParaRPr b="0" lang="en-US" sz="1500" spc="-1" strike="noStrike">
              <a:latin typeface="Arial"/>
            </a:endParaRPr>
          </a:p>
          <a:p>
            <a:pPr marL="216000" indent="-214200">
              <a:lnSpc>
                <a:spcPct val="100000"/>
              </a:lnSpc>
              <a:tabLst>
                <a:tab algn="l" pos="0"/>
              </a:tabLst>
            </a:pPr>
            <a:r>
              <a:rPr b="0" lang="en-US" sz="1500" spc="-1" strike="noStrike">
                <a:latin typeface="Arial"/>
              </a:rPr>
              <a:t>4) Kubernetes uses Docker Host to host applications in the form of docker containers.</a:t>
            </a:r>
            <a:endParaRPr b="0" lang="en-US" sz="1500" spc="-1" strike="noStrike">
              <a:latin typeface="Arial"/>
            </a:endParaRPr>
          </a:p>
          <a:p>
            <a:pPr marL="216000" indent="-214200">
              <a:lnSpc>
                <a:spcPct val="100000"/>
              </a:lnSpc>
              <a:tabLst>
                <a:tab algn="l" pos="0"/>
              </a:tabLst>
            </a:pPr>
            <a:r>
              <a:rPr b="0" lang="en-US" sz="1500" spc="-1" strike="noStrike">
                <a:latin typeface="Arial"/>
              </a:rPr>
              <a:t>5) Το Minikube είναι µια ελαφριά εφαρµογή K8s που αναπτύσσει ένα K8s cluster που περιέχει µόνο έναν κόµβο σε έναν τοπικό υπολογιστή. Αυτό γίνεται είτε µε την ανάπτυξη του K8s cluster µέσα σε ένα VM είτε σε ένα Container.</a:t>
            </a:r>
            <a:endParaRPr b="0" lang="en-US" sz="15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216000" y="812520"/>
            <a:ext cx="7125120" cy="4006800"/>
          </a:xfrm>
          <a:prstGeom prst="rect">
            <a:avLst/>
          </a:prstGeom>
        </p:spPr>
      </p:sp>
      <p:sp>
        <p:nvSpPr>
          <p:cNvPr id="360" name="PlaceHolder 2"/>
          <p:cNvSpPr>
            <a:spLocks noGrp="1"/>
          </p:cNvSpPr>
          <p:nvPr>
            <p:ph type="body"/>
          </p:nvPr>
        </p:nvSpPr>
        <p:spPr>
          <a:xfrm>
            <a:off x="756000" y="5078520"/>
            <a:ext cx="6045480" cy="4808880"/>
          </a:xfrm>
          <a:prstGeom prst="rect">
            <a:avLst/>
          </a:prstGeom>
        </p:spPr>
        <p:txBody>
          <a:bodyPr lIns="0" rIns="0" tIns="0" bIns="0">
            <a:noAutofit/>
          </a:bodyPr>
          <a:p>
            <a:pPr marL="216000" indent="-214200">
              <a:lnSpc>
                <a:spcPct val="100000"/>
              </a:lnSpc>
              <a:tabLst>
                <a:tab algn="l" pos="0"/>
              </a:tabLst>
            </a:pPr>
            <a:r>
              <a:rPr b="0" lang="en-US" sz="1600" spc="-1" strike="noStrike">
                <a:latin typeface="Arial"/>
              </a:rPr>
              <a:t>1) Ποια ports πρέπει να γίνονται exposed (internally / externally), παροχή APIs, αυθεντικοποίηση χρηστών με session cookies.</a:t>
            </a:r>
            <a:endParaRPr b="0" lang="en-US" sz="1600" spc="-1" strike="noStrike">
              <a:latin typeface="Arial"/>
            </a:endParaRPr>
          </a:p>
          <a:p>
            <a:pPr marL="216000" indent="-214200">
              <a:lnSpc>
                <a:spcPct val="100000"/>
              </a:lnSpc>
              <a:tabLst>
                <a:tab algn="l" pos="0"/>
              </a:tabLst>
            </a:pPr>
            <a:r>
              <a:rPr b="0" lang="en-US" sz="1600" spc="-1" strike="noStrike">
                <a:latin typeface="Arial"/>
              </a:rPr>
              <a:t>2) Base image containers, μέγεθος containers, εισαγωγή κώδικα και παραμέτρων στα containers.</a:t>
            </a:r>
            <a:endParaRPr b="0" lang="en-US" sz="1600" spc="-1" strike="noStrike">
              <a:latin typeface="Arial"/>
            </a:endParaRPr>
          </a:p>
          <a:p>
            <a:pPr marL="216000" indent="-214200">
              <a:lnSpc>
                <a:spcPct val="100000"/>
              </a:lnSpc>
              <a:tabLst>
                <a:tab algn="l" pos="0"/>
              </a:tabLst>
            </a:pPr>
            <a:r>
              <a:rPr b="0" lang="en-US" sz="1600" spc="-1" strike="noStrike">
                <a:latin typeface="Arial"/>
              </a:rPr>
              <a:t>3) Ανακάλυψη οντοτήτων, διασύνδεση containers, αποθήκευση παραμέτρων και διαπιστευτηρίων, κλιμάκωση συστήματος / οντοτήτων, διαχείριση δικαιωμάτων οντοτήτων.</a:t>
            </a:r>
            <a:endParaRPr b="0" lang="en-US" sz="1600" spc="-1" strike="noStrike">
              <a:latin typeface="Arial"/>
            </a:endParaRPr>
          </a:p>
          <a:p>
            <a:pPr marL="216000" indent="-214200">
              <a:lnSpc>
                <a:spcPct val="100000"/>
              </a:lnSpc>
              <a:tabLst>
                <a:tab algn="l" pos="0"/>
              </a:tabLst>
            </a:pPr>
            <a:r>
              <a:rPr b="0" lang="en-US" sz="1600" spc="-1" strike="noStrike">
                <a:latin typeface="Arial"/>
              </a:rPr>
              <a:t>4) Αρχιτεκτονική της Διαμεσολάβησης Μηνυμάτων και οι οντότητές της, καταλληλότητα πρωτοκόλλων σε διαφορετικές συνθήκες, εφαρμογή παρακολούθησης μηνυμάτων και διαχωρισμός τους σε νοηματικά θέματα.</a:t>
            </a:r>
            <a:endParaRPr b="0" lang="en-US" sz="1600" spc="-1" strike="noStrike">
              <a:latin typeface="Arial"/>
            </a:endParaRPr>
          </a:p>
          <a:p>
            <a:pPr marL="216000" indent="-214200">
              <a:lnSpc>
                <a:spcPct val="100000"/>
              </a:lnSpc>
              <a:tabLst>
                <a:tab algn="l" pos="0"/>
              </a:tabLst>
            </a:pPr>
            <a:r>
              <a:rPr b="0" lang="en-US" sz="1600" spc="-1" strike="noStrike">
                <a:latin typeface="Arial"/>
              </a:rPr>
              <a:t>5) Προσφορά δυνατοτήτων σε άτομα χωρίς εξειδικευμένες γνώσεις προγραμματισμού.</a:t>
            </a:r>
            <a:endParaRPr b="0" lang="en-US" sz="1600" spc="-1" strike="noStrike">
              <a:latin typeface="Arial"/>
            </a:endParaRPr>
          </a:p>
          <a:p>
            <a:pPr marL="216000" indent="-214200">
              <a:lnSpc>
                <a:spcPct val="100000"/>
              </a:lnSpc>
              <a:tabLst>
                <a:tab algn="l" pos="0"/>
              </a:tabLst>
            </a:pPr>
            <a:r>
              <a:rPr b="0" lang="en-US" sz="1600" spc="-1" strike="noStrike">
                <a:latin typeface="Arial"/>
              </a:rPr>
              <a:t>6) Επιλογή πειραμάτων, πραγματοποίηση μετρήσεων σε σύστημα πραγματικού χρόνου και οι περιορισμοί του, συμπεριφορά συστήματος σε οριακές συνθήκες.</a:t>
            </a:r>
            <a:endParaRPr b="0" lang="en-US" sz="16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216000" y="812520"/>
            <a:ext cx="7125120" cy="4006800"/>
          </a:xfrm>
          <a:prstGeom prst="rect">
            <a:avLst/>
          </a:prstGeom>
        </p:spPr>
      </p:sp>
      <p:sp>
        <p:nvSpPr>
          <p:cNvPr id="362" name="PlaceHolder 2"/>
          <p:cNvSpPr>
            <a:spLocks noGrp="1"/>
          </p:cNvSpPr>
          <p:nvPr>
            <p:ph type="body"/>
          </p:nvPr>
        </p:nvSpPr>
        <p:spPr>
          <a:xfrm>
            <a:off x="756000" y="5078520"/>
            <a:ext cx="6045480" cy="4808880"/>
          </a:xfrm>
          <a:prstGeom prst="rect">
            <a:avLst/>
          </a:prstGeom>
        </p:spPr>
        <p:txBody>
          <a:bodyPr lIns="0" rIns="0" tIns="0" bIns="0">
            <a:noAutofit/>
          </a:bodyPr>
          <a:p>
            <a:pPr marL="216000" indent="-214200">
              <a:lnSpc>
                <a:spcPct val="100000"/>
              </a:lnSpc>
              <a:tabLst>
                <a:tab algn="l" pos="0"/>
              </a:tabLst>
            </a:pPr>
            <a:r>
              <a:rPr b="0" lang="en-US" sz="1300" spc="-1" strike="noStrike">
                <a:latin typeface="Arial"/>
              </a:rPr>
              <a:t>Οι ϐασικές λειτουργικές απαιτήσεις του συστήµατος που αναπτύχθηκε στα πλαίσια της διπλωµατικής είναι οι εξής:</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Οι χρήστες πρέπει να µπορούν να εγγραφούν στο σύστηµα και να διατηρούν στοιχεία για τα ϕίλτρα µηνυµάτων τους.</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Οι χρήστες πρέπει να µπορούν να δηµιουργήσουν έναν RabbitMQ Server για τους ίδιους και να έχουν πρόσβαση στις υπηρεσίες παρακολούθησής του.</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Το σύστηµα πρέπει να παρέχει στον κάθε χρήστη µια IP διεύθυνση στην οποία να µπορεί ο τελευταίος να δροµολογήσει µηνύµατα προς τον RabbitMQ Server του.</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Οι χρήστες πρέπει να µπορούν να δηµιουργήσουν ϕίλτρα µηνυµάτων, τα οποία να παρακολουθούν συγκεκριµένα ϑέµατα (topics) του RabbitMQ Server και τα οποία να παραµένουν ενεργά µέχρι ο χρήστης να παύσει την λειτουργία τους.</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Οι χρήστες πρέπει να µπορούν να εφαρµόσουν συνθήκες διαφόρων µορφών στα Φίλτρα τους, κάτω από τις οποίες τα µηνύµατα να ϑεωρούνται µηνύµατα ενδιαϕέροντος και να αποθηκεύονται σε µία κατάλληλη Βάση ∆εδοµένων.</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Το σύστηµα πρέπει να παρέχει εργαλεία επισκόπησης στους χρήστες σχετικά µε τα ενεργά ϕίλτρα τους και τα µηνύµατα τα οποία αυτά τα ϕίλτρα επεξεργάζονται.</a:t>
            </a:r>
            <a:endParaRPr b="0" lang="en-US" sz="1300" spc="-1" strike="noStrike">
              <a:latin typeface="Arial"/>
            </a:endParaRPr>
          </a:p>
          <a:p>
            <a:pPr marL="216000" indent="-213840">
              <a:lnSpc>
                <a:spcPct val="100000"/>
              </a:lnSpc>
              <a:buClr>
                <a:srgbClr val="000000"/>
              </a:buClr>
              <a:buSzPct val="45000"/>
              <a:buFont typeface="Wingdings" charset="2"/>
              <a:buChar char=""/>
              <a:tabLst>
                <a:tab algn="l" pos="0"/>
              </a:tabLst>
            </a:pPr>
            <a:r>
              <a:rPr b="0" lang="en-US" sz="1300" spc="-1" strike="noStrike">
                <a:latin typeface="Arial"/>
              </a:rPr>
              <a:t>Πρέπει να πραγµατοποιηθεί δοχειοποίηση των επιµέρους κοµµατιών του συστήµατος και το σύστηµα να αναπτυχθεί µέσα σε περιβάλλον Kubernetes.</a:t>
            </a:r>
            <a:endParaRPr b="0" lang="en-US" sz="13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216000" y="812520"/>
            <a:ext cx="7125480" cy="4007160"/>
          </a:xfrm>
          <a:prstGeom prst="rect">
            <a:avLst/>
          </a:prstGeom>
        </p:spPr>
      </p:sp>
      <p:sp>
        <p:nvSpPr>
          <p:cNvPr id="364" name="PlaceHolder 2"/>
          <p:cNvSpPr>
            <a:spLocks noGrp="1"/>
          </p:cNvSpPr>
          <p:nvPr>
            <p:ph type="body"/>
          </p:nvPr>
        </p:nvSpPr>
        <p:spPr>
          <a:xfrm>
            <a:off x="756000" y="5078520"/>
            <a:ext cx="6045840" cy="5258880"/>
          </a:xfrm>
          <a:prstGeom prst="rect">
            <a:avLst/>
          </a:prstGeom>
        </p:spPr>
        <p:txBody>
          <a:bodyPr lIns="0" rIns="0" tIns="0" bIns="0">
            <a:noAutofit/>
          </a:bodyPr>
          <a:p>
            <a:pPr marL="216000" indent="-214560" algn="ctr">
              <a:lnSpc>
                <a:spcPct val="100000"/>
              </a:lnSpc>
              <a:spcBef>
                <a:spcPts val="283"/>
              </a:spcBef>
              <a:spcAft>
                <a:spcPts val="283"/>
              </a:spcAft>
              <a:tabLst>
                <a:tab algn="l" pos="0"/>
              </a:tabLst>
            </a:pPr>
            <a:r>
              <a:rPr b="1" lang="en-US" sz="900" spc="-1" strike="noStrike">
                <a:latin typeface="Arial"/>
              </a:rPr>
              <a:t>Frontend – Backend:</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Εγγραφή / Σύνδεση / Αποσύνδεση χρήστη</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Δημιουργία / Διαγραφή RabbitMQ Server</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Δημιουργία / Διαγραφή Φίλτρων</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 Παρουσίαση δεδομένων επισκόπησης της λειτουργίας του RabbitMQ Server – Server Sent Events – παραμετροποιήσιμοι χρόνοι</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 Παρουσίαση μηνυμάτων αποθηκευμένων από κάποιο Φίλτρο</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Ανανέωση της ΒΔ για κάθε λειτουργία</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Διαχείριση των K8s οντοτήτων για κάθε λειτουργία</a:t>
            </a:r>
            <a:endParaRPr b="0" lang="en-US" sz="900" spc="-1" strike="noStrike">
              <a:latin typeface="Arial"/>
            </a:endParaRPr>
          </a:p>
          <a:p>
            <a:pPr marL="216000" indent="-214560">
              <a:lnSpc>
                <a:spcPct val="100000"/>
              </a:lnSpc>
              <a:spcBef>
                <a:spcPts val="283"/>
              </a:spcBef>
              <a:spcAft>
                <a:spcPts val="283"/>
              </a:spcAft>
              <a:tabLst>
                <a:tab algn="l" pos="0"/>
              </a:tabLst>
            </a:pPr>
            <a:endParaRPr b="0" lang="en-US" sz="900" spc="-1" strike="noStrike">
              <a:latin typeface="Arial"/>
            </a:endParaRPr>
          </a:p>
          <a:p>
            <a:pPr marL="216000" indent="-214560" algn="ctr">
              <a:lnSpc>
                <a:spcPct val="100000"/>
              </a:lnSpc>
              <a:spcBef>
                <a:spcPts val="283"/>
              </a:spcBef>
              <a:spcAft>
                <a:spcPts val="283"/>
              </a:spcAft>
              <a:tabLst>
                <a:tab algn="l" pos="0"/>
              </a:tabLst>
            </a:pPr>
            <a:r>
              <a:rPr b="1" lang="en-US" sz="900" spc="-1" strike="noStrike">
                <a:latin typeface="Arial"/>
                <a:ea typeface="Noto Sans CJK SC"/>
              </a:rPr>
              <a:t>Φίλτρα</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Σύνδεση με τον RabbitMQ Server</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Δημιουργία στοιχείων του Διαμεσολαβητή (Ουρές, Exchanges…)</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Λήψη μηνυμάτων από τις Ουρές</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Επεξεργασία μηνυμάτων βάσει των παραμέτρων του χρήστη</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Αποθήκευση μηνυμάτων στη ΒΔ</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στατιστικών δεδομένων για τη λειτουργία του Διαμεσολαβητή</a:t>
            </a:r>
            <a:endParaRPr b="0" lang="en-US" sz="900" spc="-1" strike="noStrike">
              <a:latin typeface="Arial"/>
            </a:endParaRPr>
          </a:p>
          <a:p>
            <a:pPr marL="216000" indent="-214560">
              <a:lnSpc>
                <a:spcPct val="100000"/>
              </a:lnSpc>
              <a:spcBef>
                <a:spcPts val="283"/>
              </a:spcBef>
              <a:spcAft>
                <a:spcPts val="283"/>
              </a:spcAft>
              <a:tabLst>
                <a:tab algn="l" pos="0"/>
              </a:tabLst>
            </a:pPr>
            <a:endParaRPr b="0" lang="en-US" sz="900" spc="-1" strike="noStrike">
              <a:latin typeface="Arial"/>
            </a:endParaRPr>
          </a:p>
          <a:p>
            <a:pPr marL="216000" indent="-214560" algn="ctr">
              <a:lnSpc>
                <a:spcPct val="100000"/>
              </a:lnSpc>
              <a:spcBef>
                <a:spcPts val="283"/>
              </a:spcBef>
              <a:spcAft>
                <a:spcPts val="283"/>
              </a:spcAft>
              <a:tabLst>
                <a:tab algn="l" pos="0"/>
              </a:tabLst>
            </a:pPr>
            <a:r>
              <a:rPr b="1" lang="en-US" sz="900" spc="-1" strike="noStrike">
                <a:latin typeface="Arial"/>
                <a:ea typeface="Noto Sans CJK SC"/>
              </a:rPr>
              <a:t>Διαμεσολαβητής Μηνυμάτων (RabbitMQ Server)</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Λήψη, αποθήκευση και δρομολόγηση μηνυμάτων (Exchanges &gt; Ουρές &gt; Φίλτρα)</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Plugin παρουσίασης της εικόνας του συστήματος του Διαμεσολαβητή (management)</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Απόδοση στατιστικών δεδομένων για τη λειτουργία του Διαμεσολαβητή στα Φίλτρα</a:t>
            </a:r>
            <a:endParaRPr b="0" lang="en-US" sz="900" spc="-1" strike="noStrike">
              <a:latin typeface="Arial"/>
            </a:endParaRPr>
          </a:p>
          <a:p>
            <a:pPr marL="216000" indent="-214560">
              <a:lnSpc>
                <a:spcPct val="100000"/>
              </a:lnSpc>
              <a:spcBef>
                <a:spcPts val="283"/>
              </a:spcBef>
              <a:spcAft>
                <a:spcPts val="283"/>
              </a:spcAft>
              <a:tabLst>
                <a:tab algn="l" pos="0"/>
              </a:tabLst>
            </a:pPr>
            <a:endParaRPr b="0" lang="en-US" sz="900" spc="-1" strike="noStrike">
              <a:latin typeface="Arial"/>
            </a:endParaRPr>
          </a:p>
          <a:p>
            <a:pPr marL="216000" indent="-214560" algn="ctr">
              <a:lnSpc>
                <a:spcPct val="100000"/>
              </a:lnSpc>
              <a:spcBef>
                <a:spcPts val="283"/>
              </a:spcBef>
              <a:spcAft>
                <a:spcPts val="283"/>
              </a:spcAft>
              <a:tabLst>
                <a:tab algn="l" pos="0"/>
              </a:tabLst>
            </a:pPr>
            <a:r>
              <a:rPr b="1" lang="en-US" sz="900" spc="-1" strike="noStrike">
                <a:latin typeface="Arial"/>
                <a:ea typeface="Noto Sans CJK SC"/>
              </a:rPr>
              <a:t>Βάση Δεδομένων</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εγγράφων δεδομένων χρηστών</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εγγράφων μηνυμάτων χρηστών</a:t>
            </a:r>
            <a:endParaRPr b="0" lang="en-US" sz="900" spc="-1" strike="noStrike">
              <a:latin typeface="Arial"/>
            </a:endParaRPr>
          </a:p>
          <a:p>
            <a:pPr marL="216000" indent="-214560">
              <a:lnSpc>
                <a:spcPct val="100000"/>
              </a:lnSpc>
              <a:spcBef>
                <a:spcPts val="283"/>
              </a:spcBef>
              <a:spcAft>
                <a:spcPts val="283"/>
              </a:spcAft>
              <a:tabLst>
                <a:tab algn="l" pos="0"/>
              </a:tabLst>
            </a:pPr>
            <a:r>
              <a:rPr b="0" lang="en-US" sz="900" spc="-1" strike="noStrike">
                <a:latin typeface="Arial"/>
                <a:ea typeface="Noto Sans CJK SC"/>
              </a:rPr>
              <a:t>Συλλογή εγγράφων στατιστικών δεδομένων</a:t>
            </a:r>
            <a:endParaRPr b="0" lang="en-US" sz="9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3640" y="1326240"/>
            <a:ext cx="9069120" cy="1567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3640" y="3043440"/>
            <a:ext cx="9069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3640" y="1326240"/>
            <a:ext cx="4425480" cy="1567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0880" y="1326240"/>
            <a:ext cx="4425480" cy="1567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3640" y="3043440"/>
            <a:ext cx="4425480" cy="1567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0880" y="3043440"/>
            <a:ext cx="44254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3640" y="1326240"/>
            <a:ext cx="2919960" cy="1567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0120" y="1326240"/>
            <a:ext cx="2919960" cy="1567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6240" y="1326240"/>
            <a:ext cx="2919960" cy="1567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3640" y="3043440"/>
            <a:ext cx="2919960" cy="1567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0120" y="3043440"/>
            <a:ext cx="2919960" cy="1567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6240" y="3043440"/>
            <a:ext cx="29199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3640" y="1326240"/>
            <a:ext cx="9069120" cy="3287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3640" y="1326240"/>
            <a:ext cx="906912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3640" y="1326240"/>
            <a:ext cx="4425480" cy="32875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0880" y="1326240"/>
            <a:ext cx="442548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6080"/>
            <a:ext cx="906912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3640" y="1326240"/>
            <a:ext cx="4425480" cy="1567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0880" y="1326240"/>
            <a:ext cx="4425480" cy="32875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3640" y="3043440"/>
            <a:ext cx="44254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3640" y="1326240"/>
            <a:ext cx="4425480" cy="3287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0880" y="1326240"/>
            <a:ext cx="4425480" cy="1567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0880" y="3043440"/>
            <a:ext cx="44254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69120" cy="946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3640" y="1326240"/>
            <a:ext cx="4425480" cy="1567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0880" y="1326240"/>
            <a:ext cx="4425480" cy="1567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3640" y="3043440"/>
            <a:ext cx="906912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9120" cy="94608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03640" y="1326240"/>
            <a:ext cx="90691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rabbitmq.com/tutorials/amqp-concepts.html" TargetMode="External"/><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44"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45"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46"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47" name="CustomShape 4"/>
          <p:cNvSpPr/>
          <p:nvPr/>
        </p:nvSpPr>
        <p:spPr>
          <a:xfrm>
            <a:off x="1654920" y="1463040"/>
            <a:ext cx="6763680" cy="104220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0" lang="el-GR" sz="1800" spc="-1" strike="noStrike">
                <a:solidFill>
                  <a:srgbClr val="000000"/>
                </a:solidFill>
                <a:latin typeface="Calibri Light"/>
                <a:ea typeface="DejaVu Sans"/>
              </a:rPr>
              <a:t>Υλοποίηση εργαλείου πλήρους στοίβας σε περιβάλλον</a:t>
            </a:r>
            <a:endParaRPr b="0" lang="en-US" sz="1800" spc="-1" strike="noStrike">
              <a:latin typeface="Arial"/>
            </a:endParaRPr>
          </a:p>
          <a:p>
            <a:pPr algn="ctr">
              <a:lnSpc>
                <a:spcPct val="90000"/>
              </a:lnSpc>
            </a:pPr>
            <a:r>
              <a:rPr b="0" lang="el-GR" sz="1800" spc="-1" strike="noStrike">
                <a:solidFill>
                  <a:srgbClr val="000000"/>
                </a:solidFill>
                <a:latin typeface="Calibri Light"/>
                <a:ea typeface="DejaVu Sans"/>
              </a:rPr>
              <a:t>Kubernetes για την αυτοµατοποίηση εφαρµογής ϕίλτρων σε µηνύµατα µε χρήση της τεχνολογίας διαµεσολάβησης µηνυµάτων</a:t>
            </a:r>
            <a:endParaRPr b="0" lang="en-US" sz="1800" spc="-1" strike="noStrike">
              <a:latin typeface="Arial"/>
            </a:endParaRPr>
          </a:p>
        </p:txBody>
      </p:sp>
      <p:sp>
        <p:nvSpPr>
          <p:cNvPr id="48" name="Line 5"/>
          <p:cNvSpPr/>
          <p:nvPr/>
        </p:nvSpPr>
        <p:spPr>
          <a:xfrm>
            <a:off x="1097280" y="1371600"/>
            <a:ext cx="7863840" cy="0"/>
          </a:xfrm>
          <a:prstGeom prst="line">
            <a:avLst/>
          </a:prstGeom>
          <a:ln w="36720">
            <a:solidFill>
              <a:srgbClr val="000000"/>
            </a:solidFill>
            <a:round/>
          </a:ln>
        </p:spPr>
        <p:style>
          <a:lnRef idx="0"/>
          <a:fillRef idx="0"/>
          <a:effectRef idx="0"/>
          <a:fontRef idx="minor"/>
        </p:style>
      </p:sp>
      <p:sp>
        <p:nvSpPr>
          <p:cNvPr id="49" name="Line 6"/>
          <p:cNvSpPr/>
          <p:nvPr/>
        </p:nvSpPr>
        <p:spPr>
          <a:xfrm>
            <a:off x="1097280" y="2651760"/>
            <a:ext cx="7863840" cy="0"/>
          </a:xfrm>
          <a:prstGeom prst="line">
            <a:avLst/>
          </a:prstGeom>
          <a:ln w="36720">
            <a:solidFill>
              <a:srgbClr val="000000"/>
            </a:solidFill>
            <a:round/>
          </a:ln>
        </p:spPr>
        <p:style>
          <a:lnRef idx="0"/>
          <a:fillRef idx="0"/>
          <a:effectRef idx="0"/>
          <a:fontRef idx="minor"/>
        </p:style>
      </p:sp>
      <p:sp>
        <p:nvSpPr>
          <p:cNvPr id="50" name="CustomShape 7"/>
          <p:cNvSpPr/>
          <p:nvPr/>
        </p:nvSpPr>
        <p:spPr>
          <a:xfrm>
            <a:off x="9418320" y="5150520"/>
            <a:ext cx="36288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C0EB5B2F-0145-4B9E-A0A7-53C7D8D842F2}"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51" name="CustomShape 8"/>
          <p:cNvSpPr/>
          <p:nvPr/>
        </p:nvSpPr>
        <p:spPr>
          <a:xfrm>
            <a:off x="274680" y="3291840"/>
            <a:ext cx="2648880" cy="89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l-GR" sz="1400" spc="-1" strike="noStrike">
                <a:solidFill>
                  <a:srgbClr val="000000"/>
                </a:solidFill>
                <a:latin typeface="Arial"/>
                <a:ea typeface="DejaVu Sans"/>
              </a:rPr>
              <a:t>Συγγραφή:</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l-GR" sz="1400" spc="-1" strike="noStrike">
                <a:solidFill>
                  <a:srgbClr val="000000"/>
                </a:solidFill>
                <a:latin typeface="Arial"/>
                <a:ea typeface="DejaVu Sans"/>
              </a:rPr>
              <a:t>Εμμανουήλ Ζήσης-Μήλης</a:t>
            </a:r>
            <a:endParaRPr b="0" lang="en-US" sz="1400" spc="-1" strike="noStrike">
              <a:latin typeface="Arial"/>
            </a:endParaRPr>
          </a:p>
          <a:p>
            <a:pPr>
              <a:lnSpc>
                <a:spcPct val="100000"/>
              </a:lnSpc>
            </a:pPr>
            <a:r>
              <a:rPr b="0" lang="el-GR" sz="1400" spc="-1" strike="noStrike">
                <a:solidFill>
                  <a:srgbClr val="000000"/>
                </a:solidFill>
                <a:latin typeface="Arial"/>
                <a:ea typeface="DejaVu Sans"/>
              </a:rPr>
              <a:t>ΑΕΜ: 8053</a:t>
            </a:r>
            <a:endParaRPr b="0" lang="en-US" sz="1400" spc="-1" strike="noStrike">
              <a:latin typeface="Arial"/>
            </a:endParaRPr>
          </a:p>
        </p:txBody>
      </p:sp>
      <p:sp>
        <p:nvSpPr>
          <p:cNvPr id="52" name="CustomShape 9"/>
          <p:cNvSpPr/>
          <p:nvPr/>
        </p:nvSpPr>
        <p:spPr>
          <a:xfrm>
            <a:off x="6675480" y="2743200"/>
            <a:ext cx="2923200" cy="2084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l-GR" sz="1400" spc="-1" strike="noStrike">
                <a:solidFill>
                  <a:srgbClr val="000000"/>
                </a:solidFill>
                <a:latin typeface="Arial"/>
                <a:ea typeface="DejaVu Sans"/>
              </a:rPr>
              <a:t>Επιβλέποντες:</a:t>
            </a:r>
            <a:endParaRPr b="0" lang="en-US" sz="1400" spc="-1" strike="noStrike">
              <a:latin typeface="Arial"/>
            </a:endParaRPr>
          </a:p>
          <a:p>
            <a:pPr algn="r">
              <a:lnSpc>
                <a:spcPct val="100000"/>
              </a:lnSpc>
            </a:pPr>
            <a:endParaRPr b="0" lang="en-US" sz="1400" spc="-1" strike="noStrike">
              <a:latin typeface="Arial"/>
            </a:endParaRPr>
          </a:p>
          <a:p>
            <a:pPr algn="r">
              <a:lnSpc>
                <a:spcPct val="100000"/>
              </a:lnSpc>
            </a:pPr>
            <a:r>
              <a:rPr b="1" lang="el-GR" sz="1400" spc="-1" strike="noStrike">
                <a:solidFill>
                  <a:srgbClr val="000000"/>
                </a:solidFill>
                <a:latin typeface="Arial"/>
                <a:ea typeface="Noto Sans CJK SC"/>
              </a:rPr>
              <a:t>Συμεωνίδης Αντρέας</a:t>
            </a:r>
            <a:endParaRPr b="0" lang="en-US" sz="1400" spc="-1" strike="noStrike">
              <a:latin typeface="Arial"/>
            </a:endParaRPr>
          </a:p>
          <a:p>
            <a:pPr algn="r">
              <a:lnSpc>
                <a:spcPct val="100000"/>
              </a:lnSpc>
            </a:pPr>
            <a:r>
              <a:rPr b="0" lang="el-GR" sz="1400" spc="-1" strike="noStrike">
                <a:solidFill>
                  <a:srgbClr val="000000"/>
                </a:solidFill>
                <a:latin typeface="Arial"/>
                <a:ea typeface="Noto Sans CJK SC"/>
              </a:rPr>
              <a:t>Αναπληρωτής Καθηγητής Α.Π.Θ.</a:t>
            </a:r>
            <a:endParaRPr b="0" lang="en-US" sz="1400" spc="-1" strike="noStrike">
              <a:latin typeface="Arial"/>
            </a:endParaRPr>
          </a:p>
          <a:p>
            <a:pPr algn="r">
              <a:lnSpc>
                <a:spcPct val="100000"/>
              </a:lnSpc>
            </a:pPr>
            <a:endParaRPr b="0" lang="en-US" sz="1400" spc="-1" strike="noStrike">
              <a:latin typeface="Arial"/>
            </a:endParaRPr>
          </a:p>
          <a:p>
            <a:pPr algn="r">
              <a:lnSpc>
                <a:spcPct val="100000"/>
              </a:lnSpc>
            </a:pPr>
            <a:r>
              <a:rPr b="1" lang="el-GR" sz="1400" spc="-1" strike="noStrike">
                <a:solidFill>
                  <a:srgbClr val="000000"/>
                </a:solidFill>
                <a:latin typeface="Arial"/>
                <a:ea typeface="Noto Sans CJK SC"/>
              </a:rPr>
              <a:t>Τσαρδούλιας Εμμανουήλ</a:t>
            </a:r>
            <a:endParaRPr b="0" lang="en-US" sz="1400" spc="-1" strike="noStrike">
              <a:latin typeface="Arial"/>
            </a:endParaRPr>
          </a:p>
          <a:p>
            <a:pPr algn="r">
              <a:lnSpc>
                <a:spcPct val="100000"/>
              </a:lnSpc>
            </a:pPr>
            <a:r>
              <a:rPr b="0" lang="el-GR" sz="1400" spc="-1" strike="noStrike">
                <a:solidFill>
                  <a:srgbClr val="000000"/>
                </a:solidFill>
                <a:latin typeface="Arial"/>
                <a:ea typeface="Noto Sans CJK SC"/>
              </a:rPr>
              <a:t>Μεταδιδακτορικός Ερευνητής</a:t>
            </a:r>
            <a:endParaRPr b="0" lang="en-US" sz="1400" spc="-1" strike="noStrike">
              <a:latin typeface="Arial"/>
            </a:endParaRPr>
          </a:p>
          <a:p>
            <a:pPr algn="r">
              <a:lnSpc>
                <a:spcPct val="100000"/>
              </a:lnSpc>
            </a:pPr>
            <a:endParaRPr b="0" lang="en-US" sz="1400" spc="-1" strike="noStrike">
              <a:latin typeface="Arial"/>
            </a:endParaRPr>
          </a:p>
          <a:p>
            <a:pPr algn="r">
              <a:lnSpc>
                <a:spcPct val="100000"/>
              </a:lnSpc>
            </a:pPr>
            <a:r>
              <a:rPr b="1" lang="el-GR" sz="1400" spc="-1" strike="noStrike">
                <a:solidFill>
                  <a:srgbClr val="000000"/>
                </a:solidFill>
                <a:latin typeface="Arial"/>
                <a:ea typeface="Noto Sans CJK SC"/>
              </a:rPr>
              <a:t>Παναγιώτου Κωσταντίνος</a:t>
            </a:r>
            <a:endParaRPr b="0" lang="en-US" sz="1400" spc="-1" strike="noStrike">
              <a:latin typeface="Arial"/>
            </a:endParaRPr>
          </a:p>
          <a:p>
            <a:pPr algn="r">
              <a:lnSpc>
                <a:spcPct val="100000"/>
              </a:lnSpc>
            </a:pPr>
            <a:r>
              <a:rPr b="0" lang="el-GR" sz="1400" spc="-1" strike="noStrike">
                <a:solidFill>
                  <a:srgbClr val="000000"/>
                </a:solidFill>
                <a:latin typeface="Arial"/>
                <a:ea typeface="Noto Sans CJK SC"/>
              </a:rPr>
              <a:t>Υποψήφιος Διδάκτορας</a:t>
            </a:r>
            <a:endParaRPr b="0" lang="en-US" sz="1400" spc="-1" strike="noStrike">
              <a:latin typeface="Arial"/>
            </a:endParaRPr>
          </a:p>
        </p:txBody>
      </p:sp>
      <p:pic>
        <p:nvPicPr>
          <p:cNvPr id="53" name="" descr=""/>
          <p:cNvPicPr/>
          <p:nvPr/>
        </p:nvPicPr>
        <p:blipFill>
          <a:blip r:embed="rId1"/>
          <a:stretch/>
        </p:blipFill>
        <p:spPr>
          <a:xfrm>
            <a:off x="5531760" y="365760"/>
            <a:ext cx="1414800" cy="535680"/>
          </a:xfrm>
          <a:prstGeom prst="rect">
            <a:avLst/>
          </a:prstGeom>
          <a:ln>
            <a:noFill/>
          </a:ln>
        </p:spPr>
      </p:pic>
      <p:pic>
        <p:nvPicPr>
          <p:cNvPr id="54" name="" descr=""/>
          <p:cNvPicPr/>
          <p:nvPr/>
        </p:nvPicPr>
        <p:blipFill>
          <a:blip r:embed="rId2"/>
          <a:stretch/>
        </p:blipFill>
        <p:spPr>
          <a:xfrm>
            <a:off x="337320" y="91440"/>
            <a:ext cx="848520" cy="1119600"/>
          </a:xfrm>
          <a:prstGeom prst="rect">
            <a:avLst/>
          </a:prstGeom>
          <a:ln>
            <a:noFill/>
          </a:ln>
        </p:spPr>
      </p:pic>
      <p:sp>
        <p:nvSpPr>
          <p:cNvPr id="55" name="CustomShape 10"/>
          <p:cNvSpPr/>
          <p:nvPr/>
        </p:nvSpPr>
        <p:spPr>
          <a:xfrm>
            <a:off x="1097640" y="274320"/>
            <a:ext cx="3106080" cy="90000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l-GR" sz="1300" spc="-1" strike="noStrike">
                <a:solidFill>
                  <a:srgbClr val="000000"/>
                </a:solidFill>
                <a:latin typeface="Calibri"/>
                <a:ea typeface="DejaVu Sans"/>
              </a:rPr>
              <a:t>Τμήμα Ηλεκτρολόγων Μηχανικών &amp; Μηχανικών Υπολογιστών</a:t>
            </a:r>
            <a:endParaRPr b="0" lang="en-US" sz="1300" spc="-1" strike="noStrike">
              <a:latin typeface="Arial"/>
            </a:endParaRPr>
          </a:p>
          <a:p>
            <a:pPr algn="ctr">
              <a:lnSpc>
                <a:spcPct val="90000"/>
              </a:lnSpc>
              <a:spcBef>
                <a:spcPts val="1001"/>
              </a:spcBef>
              <a:tabLst>
                <a:tab algn="l" pos="0"/>
              </a:tabLst>
            </a:pPr>
            <a:r>
              <a:rPr b="0" lang="el-GR" sz="1300" spc="-1" strike="noStrike">
                <a:solidFill>
                  <a:srgbClr val="000000"/>
                </a:solidFill>
                <a:latin typeface="Calibri"/>
                <a:ea typeface="DejaVu Sans"/>
              </a:rPr>
              <a:t>Τομέας Ηλεκτρονικής &amp; Υπολογιστών</a:t>
            </a:r>
            <a:endParaRPr b="0" lang="en-US" sz="1300" spc="-1" strike="noStrike">
              <a:latin typeface="Arial"/>
            </a:endParaRPr>
          </a:p>
        </p:txBody>
      </p:sp>
      <p:sp>
        <p:nvSpPr>
          <p:cNvPr id="56" name="CustomShape 11"/>
          <p:cNvSpPr/>
          <p:nvPr/>
        </p:nvSpPr>
        <p:spPr>
          <a:xfrm>
            <a:off x="6949080" y="333360"/>
            <a:ext cx="2923200" cy="4870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400" spc="-1" strike="noStrike">
                <a:solidFill>
                  <a:srgbClr val="000000"/>
                </a:solidFill>
                <a:latin typeface="Arial"/>
                <a:ea typeface="DejaVu Sans"/>
              </a:rPr>
              <a:t>Εργαστήριο Ευφυών Συστημάτων και Τεχνολογίας Λογισμικού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08"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09"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10"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11"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CA19C5A7-CCC0-43C5-B70D-36B23F688089}" type="slidenum">
              <a:rPr b="0" lang="el-GR" sz="1800" spc="-1" strike="noStrike">
                <a:solidFill>
                  <a:srgbClr val="333333"/>
                </a:solidFill>
                <a:latin typeface="Times New Roman"/>
                <a:ea typeface="DejaVu Sans"/>
              </a:rPr>
              <a:t>20</a:t>
            </a:fld>
            <a:endParaRPr b="0" lang="en-US" sz="1800" spc="-1" strike="noStrike">
              <a:latin typeface="Arial"/>
            </a:endParaRPr>
          </a:p>
        </p:txBody>
      </p:sp>
      <p:sp>
        <p:nvSpPr>
          <p:cNvPr id="212"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Υλοποίηση (2/4): Διαθέσιμοι πόροι</a:t>
            </a:r>
            <a:endParaRPr b="0" lang="en-US" sz="2000" spc="-1" strike="noStrike">
              <a:latin typeface="Arial"/>
            </a:endParaRPr>
          </a:p>
        </p:txBody>
      </p:sp>
      <p:sp>
        <p:nvSpPr>
          <p:cNvPr id="213" name="CustomShape 6"/>
          <p:cNvSpPr/>
          <p:nvPr/>
        </p:nvSpPr>
        <p:spPr>
          <a:xfrm>
            <a:off x="366120" y="1371600"/>
            <a:ext cx="3563280" cy="3472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1" lang="el-GR" sz="1200" spc="-1" strike="noStrike">
                <a:solidFill>
                  <a:srgbClr val="000000"/>
                </a:solidFill>
                <a:latin typeface="Arial"/>
                <a:ea typeface="DejaVu Sans"/>
              </a:rPr>
              <a:t>Κύριος υπολογιστής x1:</a:t>
            </a:r>
            <a:endParaRPr b="0" lang="en-US" sz="1200" spc="-1" strike="noStrike">
              <a:latin typeface="Arial"/>
            </a:endParaRPr>
          </a:p>
          <a:p>
            <a:pPr>
              <a:lnSpc>
                <a:spcPct val="100000"/>
              </a:lnSpc>
              <a:spcBef>
                <a:spcPts val="567"/>
              </a:spcBef>
              <a:spcAft>
                <a:spcPts val="567"/>
              </a:spcAft>
            </a:pP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Λειτουργικό Σύστηµα : Ubuntu 20.04.2 LTS 64bit</a:t>
            </a: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Μνήµη RAM: 8GB (7.7GB διαθέσιµη) (2x4GB DDR3 1333 MHz (0,8 ns))</a:t>
            </a: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Επεξεργαστής : Intel(R) Core(TM) i5-2450M CPU @ 2.50GHz</a:t>
            </a:r>
            <a:endParaRPr b="0" lang="en-US" sz="1200" spc="-1" strike="noStrike">
              <a:latin typeface="Arial"/>
            </a:endParaRPr>
          </a:p>
          <a:p>
            <a:pPr lvl="2" marL="648000" indent="-21384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 Cores = 2</a:t>
            </a:r>
            <a:endParaRPr b="0" lang="en-US" sz="1200" spc="-1" strike="noStrike">
              <a:latin typeface="Arial"/>
            </a:endParaRPr>
          </a:p>
          <a:p>
            <a:pPr lvl="2" marL="648000" indent="-21384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 Threads = 4</a:t>
            </a:r>
            <a:endParaRPr b="0" lang="en-US" sz="1200" spc="-1" strike="noStrike">
              <a:latin typeface="Arial"/>
            </a:endParaRPr>
          </a:p>
        </p:txBody>
      </p:sp>
      <p:sp>
        <p:nvSpPr>
          <p:cNvPr id="214" name="CustomShape 7"/>
          <p:cNvSpPr/>
          <p:nvPr/>
        </p:nvSpPr>
        <p:spPr>
          <a:xfrm>
            <a:off x="5303520" y="1371600"/>
            <a:ext cx="3563280" cy="3472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1" lang="el-GR" sz="1200" spc="-1" strike="noStrike">
                <a:solidFill>
                  <a:srgbClr val="000000"/>
                </a:solidFill>
                <a:latin typeface="Arial"/>
                <a:ea typeface="DejaVu Sans"/>
              </a:rPr>
              <a:t>Δευτερεύοντες υπολογιστές x2:</a:t>
            </a:r>
            <a:endParaRPr b="0" lang="en-US" sz="1200" spc="-1" strike="noStrike">
              <a:latin typeface="Arial"/>
            </a:endParaRPr>
          </a:p>
          <a:p>
            <a:pPr>
              <a:lnSpc>
                <a:spcPct val="100000"/>
              </a:lnSpc>
              <a:spcBef>
                <a:spcPts val="567"/>
              </a:spcBef>
              <a:spcAft>
                <a:spcPts val="567"/>
              </a:spcAft>
            </a:pP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Λειτουργικό Σύστηµα : Microsoft Windows 10 Home 64bit</a:t>
            </a: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Μνήµη RAM: 8GB (5.9GB διαθέσιµη) @ 2400 MHz</a:t>
            </a:r>
            <a:endParaRPr b="0" lang="en-US" sz="12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Επεξεργαστής : AMD Ryzen 5 3450U @ 2.10GHz</a:t>
            </a:r>
            <a:endParaRPr b="0" lang="en-US" sz="1200" spc="-1" strike="noStrike">
              <a:latin typeface="Arial"/>
            </a:endParaRPr>
          </a:p>
          <a:p>
            <a:pPr lvl="2" marL="648000" indent="-21384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 Cores = 4</a:t>
            </a:r>
            <a:endParaRPr b="0" lang="en-US" sz="1200" spc="-1" strike="noStrike">
              <a:latin typeface="Arial"/>
            </a:endParaRPr>
          </a:p>
          <a:p>
            <a:pPr lvl="2" marL="648000" indent="-213840">
              <a:lnSpc>
                <a:spcPct val="100000"/>
              </a:lnSpc>
              <a:spcBef>
                <a:spcPts val="567"/>
              </a:spcBef>
              <a:spcAft>
                <a:spcPts val="567"/>
              </a:spcAft>
              <a:buClr>
                <a:srgbClr val="000000"/>
              </a:buClr>
              <a:buSzPct val="45000"/>
              <a:buFont typeface="Wingdings" charset="2"/>
              <a:buChar char=""/>
            </a:pPr>
            <a:r>
              <a:rPr b="0" lang="el-GR" sz="1200" spc="-1" strike="noStrike">
                <a:solidFill>
                  <a:srgbClr val="000000"/>
                </a:solidFill>
                <a:latin typeface="Arial"/>
                <a:ea typeface="Noto Sans CJK SC"/>
              </a:rPr>
              <a:t>- Threads = 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15"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16"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17"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18"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602FB9B4-2636-4C1F-9EFC-A6AAB1C8984A}"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219"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Υλοποίηση (3/4): Διασυνδέσεις - Kubernetes</a:t>
            </a:r>
            <a:endParaRPr b="0" lang="en-US" sz="2000" spc="-1" strike="noStrike">
              <a:latin typeface="Arial"/>
            </a:endParaRPr>
          </a:p>
        </p:txBody>
      </p:sp>
      <p:pic>
        <p:nvPicPr>
          <p:cNvPr id="220" name="" descr=""/>
          <p:cNvPicPr/>
          <p:nvPr/>
        </p:nvPicPr>
        <p:blipFill>
          <a:blip r:embed="rId1"/>
          <a:stretch/>
        </p:blipFill>
        <p:spPr>
          <a:xfrm>
            <a:off x="6035040" y="267480"/>
            <a:ext cx="3386880" cy="4574160"/>
          </a:xfrm>
          <a:prstGeom prst="rect">
            <a:avLst/>
          </a:prstGeom>
          <a:ln>
            <a:noFill/>
          </a:ln>
        </p:spPr>
      </p:pic>
      <p:sp>
        <p:nvSpPr>
          <p:cNvPr id="221" name="CustomShape 6"/>
          <p:cNvSpPr/>
          <p:nvPr/>
        </p:nvSpPr>
        <p:spPr>
          <a:xfrm>
            <a:off x="457200" y="1097280"/>
            <a:ext cx="5027040" cy="27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Επικοινωνία μεταξύ των οντοτήτων εντός του Kubernetes cluster</a:t>
            </a:r>
            <a:endParaRPr b="0" lang="en-US" sz="1200" spc="-1" strike="noStrike">
              <a:latin typeface="Arial"/>
            </a:endParaRPr>
          </a:p>
        </p:txBody>
      </p:sp>
      <p:sp>
        <p:nvSpPr>
          <p:cNvPr id="222" name="CustomShape 7"/>
          <p:cNvSpPr/>
          <p:nvPr/>
        </p:nvSpPr>
        <p:spPr>
          <a:xfrm>
            <a:off x="457200" y="3017520"/>
            <a:ext cx="5027040" cy="27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Διασύνδεση με στοιχεία εκτός του Kubernetes cluster</a:t>
            </a:r>
            <a:endParaRPr b="0" lang="en-US" sz="1200" spc="-1" strike="noStrike">
              <a:latin typeface="Arial"/>
            </a:endParaRPr>
          </a:p>
        </p:txBody>
      </p:sp>
      <p:sp>
        <p:nvSpPr>
          <p:cNvPr id="223" name="CustomShape 8"/>
          <p:cNvSpPr/>
          <p:nvPr/>
        </p:nvSpPr>
        <p:spPr>
          <a:xfrm>
            <a:off x="731520" y="1425240"/>
            <a:ext cx="4569840" cy="1498680"/>
          </a:xfrm>
          <a:prstGeom prst="rect">
            <a:avLst/>
          </a:prstGeom>
          <a:noFill/>
          <a:ln>
            <a:noFill/>
          </a:ln>
        </p:spPr>
        <p:style>
          <a:lnRef idx="0"/>
          <a:fillRef idx="0"/>
          <a:effectRef idx="0"/>
          <a:fontRef idx="minor"/>
        </p:style>
        <p:txBody>
          <a:bodyPr lIns="90000" rIns="90000" tIns="45000" bIns="45000">
            <a:noAutofit/>
          </a:bodyPr>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K8s οντότητα: Υπηρεσία (Service) τύπου ClusterIP</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Εκτίθεται ένα σύνολο από Pods συνδεδεμένα με την Υπηρεσία, σε μια διεύθυνση IP προσβάσιμη εντός του K8s cluster </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Δυνατότητα καταστροφής και επαναδημιουργίας των Pods χωρίς να επηρεάζεται η λειτουργία της εφαρμογής</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Πραγματοποιείται και εξισορρόπηση φορτίου</a:t>
            </a:r>
            <a:endParaRPr b="0" lang="en-US" sz="1200" spc="-1" strike="noStrike">
              <a:latin typeface="Arial"/>
            </a:endParaRPr>
          </a:p>
        </p:txBody>
      </p:sp>
      <p:sp>
        <p:nvSpPr>
          <p:cNvPr id="224" name="CustomShape 9"/>
          <p:cNvSpPr/>
          <p:nvPr/>
        </p:nvSpPr>
        <p:spPr>
          <a:xfrm>
            <a:off x="731520" y="3291840"/>
            <a:ext cx="4752720" cy="1570680"/>
          </a:xfrm>
          <a:prstGeom prst="rect">
            <a:avLst/>
          </a:prstGeom>
          <a:noFill/>
          <a:ln>
            <a:noFill/>
          </a:ln>
        </p:spPr>
        <p:style>
          <a:lnRef idx="0"/>
          <a:fillRef idx="0"/>
          <a:effectRef idx="0"/>
          <a:fontRef idx="minor"/>
        </p:style>
        <p:txBody>
          <a:bodyPr lIns="90000" rIns="90000" tIns="45000" bIns="45000">
            <a:noAutofit/>
          </a:bodyPr>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K8s οντότητα: Υπηρεσία (Service) τύπου LoadBalancer</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Εκχωρείται μια σταθερή, δημόσια IP διεύθυνση, πρόσβαση στα συνδεδεμένα Pods από τοποθεσίες εκτός του K8s cluster</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Αποτελεί έναν εξωτερικό εξισορροπητή φορτίου</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Στο Minikube ΔΕΝ υποστηρίζεται – Nodeport &amp; tunnel</a:t>
            </a:r>
            <a:endParaRPr b="0" lang="en-US" sz="1200" spc="-1" strike="noStrike">
              <a:latin typeface="Arial"/>
            </a:endParaRPr>
          </a:p>
          <a:p>
            <a:pPr marL="216000" indent="-213840">
              <a:lnSpc>
                <a:spcPct val="100000"/>
              </a:lnSpc>
              <a:spcBef>
                <a:spcPts val="283"/>
              </a:spcBef>
              <a:spcAft>
                <a:spcPts val="283"/>
              </a:spcAft>
              <a:buClr>
                <a:srgbClr val="000000"/>
              </a:buClr>
              <a:buSzPct val="45000"/>
              <a:buFont typeface="Wingdings" charset="2"/>
              <a:buChar char=""/>
            </a:pPr>
            <a:r>
              <a:rPr b="0" lang="en-US" sz="1200" spc="-1" strike="noStrike">
                <a:solidFill>
                  <a:srgbClr val="000000"/>
                </a:solidFill>
                <a:latin typeface="Arial"/>
                <a:ea typeface="DejaVu Sans"/>
              </a:rPr>
              <a:t>Ενθυλάκωση του Frontend σε Nginx Proxy Server για την εξυπηρέτηση των αιτημάτων επικοινωνίας</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25"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26"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27"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28"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5EA7810E-BDA1-4696-8544-D24CF1875126}" type="slidenum">
              <a:rPr b="0" lang="el-GR" sz="1800" spc="-1" strike="noStrike">
                <a:solidFill>
                  <a:srgbClr val="333333"/>
                </a:solidFill>
                <a:latin typeface="Times New Roman"/>
                <a:ea typeface="DejaVu Sans"/>
              </a:rPr>
              <a:t>20</a:t>
            </a:fld>
            <a:endParaRPr b="0" lang="en-US" sz="1800" spc="-1" strike="noStrike">
              <a:latin typeface="Arial"/>
            </a:endParaRPr>
          </a:p>
        </p:txBody>
      </p:sp>
      <p:sp>
        <p:nvSpPr>
          <p:cNvPr id="229"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Υλοποίηση (4/4): Διεπαφή χρήστη</a:t>
            </a:r>
            <a:endParaRPr b="0" lang="en-US" sz="2000" spc="-1" strike="noStrike">
              <a:latin typeface="Arial"/>
            </a:endParaRPr>
          </a:p>
        </p:txBody>
      </p:sp>
      <p:pic>
        <p:nvPicPr>
          <p:cNvPr id="230" name="" descr=""/>
          <p:cNvPicPr/>
          <p:nvPr/>
        </p:nvPicPr>
        <p:blipFill>
          <a:blip r:embed="rId1"/>
          <a:stretch/>
        </p:blipFill>
        <p:spPr>
          <a:xfrm>
            <a:off x="4333320" y="1305720"/>
            <a:ext cx="5447880" cy="3354840"/>
          </a:xfrm>
          <a:prstGeom prst="rect">
            <a:avLst/>
          </a:prstGeom>
          <a:ln>
            <a:noFill/>
          </a:ln>
        </p:spPr>
      </p:pic>
      <p:sp>
        <p:nvSpPr>
          <p:cNvPr id="231" name="CustomShape 6"/>
          <p:cNvSpPr/>
          <p:nvPr/>
        </p:nvSpPr>
        <p:spPr>
          <a:xfrm>
            <a:off x="366120" y="1371600"/>
            <a:ext cx="3563280" cy="3472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0" lang="el-GR" sz="1400" spc="-1" strike="noStrike">
                <a:solidFill>
                  <a:srgbClr val="000000"/>
                </a:solidFill>
                <a:latin typeface="Arial"/>
                <a:ea typeface="DejaVu Sans"/>
              </a:rPr>
              <a:t>Παράδειγμα 1ου Φίλτρου – Καταναλωτή:</a:t>
            </a:r>
            <a:endParaRPr b="0" lang="en-US" sz="1400" spc="-1" strike="noStrike">
              <a:latin typeface="Arial"/>
            </a:endParaRPr>
          </a:p>
          <a:p>
            <a:pPr>
              <a:lnSpc>
                <a:spcPct val="100000"/>
              </a:lnSpc>
              <a:spcBef>
                <a:spcPts val="567"/>
              </a:spcBef>
              <a:spcAft>
                <a:spcPts val="567"/>
              </a:spcAft>
            </a:pPr>
            <a:endParaRPr b="0" lang="en-US" sz="14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400" spc="-1" strike="noStrike">
                <a:solidFill>
                  <a:srgbClr val="000000"/>
                </a:solidFill>
                <a:latin typeface="Arial"/>
                <a:ea typeface="Noto Sans CJK SC"/>
              </a:rPr>
              <a:t>΄Ονοµα Κόµβου Ανταλλαγής : clima</a:t>
            </a:r>
            <a:endParaRPr b="0" lang="en-US" sz="14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400" spc="-1" strike="noStrike">
                <a:solidFill>
                  <a:srgbClr val="000000"/>
                </a:solidFill>
                <a:latin typeface="Arial"/>
                <a:ea typeface="Noto Sans CJK SC"/>
              </a:rPr>
              <a:t>΄Ονοµα συνδεδεµένης Ουράς : clima</a:t>
            </a:r>
            <a:endParaRPr b="0" lang="en-US" sz="14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400" spc="-1" strike="noStrike">
                <a:solidFill>
                  <a:srgbClr val="000000"/>
                </a:solidFill>
                <a:latin typeface="Arial"/>
                <a:ea typeface="Noto Sans CJK SC"/>
              </a:rPr>
              <a:t>Κλειδί Σύνδεσης Exchange - Ουράς : #.clima.#</a:t>
            </a:r>
            <a:endParaRPr b="0" lang="en-US" sz="1400" spc="-1" strike="noStrike">
              <a:latin typeface="Arial"/>
            </a:endParaRPr>
          </a:p>
          <a:p>
            <a:pPr marL="216000" indent="-213120">
              <a:lnSpc>
                <a:spcPct val="100000"/>
              </a:lnSpc>
              <a:spcBef>
                <a:spcPts val="567"/>
              </a:spcBef>
              <a:spcAft>
                <a:spcPts val="567"/>
              </a:spcAft>
              <a:buClr>
                <a:srgbClr val="000000"/>
              </a:buClr>
              <a:buSzPct val="45000"/>
              <a:buFont typeface="Wingdings" charset="2"/>
              <a:buChar char=""/>
            </a:pPr>
            <a:r>
              <a:rPr b="0" lang="el-GR" sz="1400" spc="-1" strike="noStrike">
                <a:solidFill>
                  <a:srgbClr val="000000"/>
                </a:solidFill>
                <a:latin typeface="Arial"/>
                <a:ea typeface="Noto Sans CJK SC"/>
              </a:rPr>
              <a:t>Συνθήκες καταγραφής µηνυµάτων :</a:t>
            </a:r>
            <a:endParaRPr b="0" lang="en-US" sz="1400" spc="-1" strike="noStrike">
              <a:latin typeface="Arial"/>
            </a:endParaRPr>
          </a:p>
          <a:p>
            <a:pPr>
              <a:lnSpc>
                <a:spcPct val="100000"/>
              </a:lnSpc>
              <a:spcBef>
                <a:spcPts val="567"/>
              </a:spcBef>
              <a:spcAft>
                <a:spcPts val="567"/>
              </a:spcAft>
            </a:pPr>
            <a:r>
              <a:rPr b="0" lang="el-GR" sz="1400" spc="-1" strike="noStrike">
                <a:solidFill>
                  <a:srgbClr val="000000"/>
                </a:solidFill>
                <a:latin typeface="Arial"/>
                <a:ea typeface="Noto Sans CJK SC"/>
              </a:rPr>
              <a:t>∗ </a:t>
            </a:r>
            <a:r>
              <a:rPr b="0" lang="el-GR" sz="1400" spc="-1" strike="noStrike">
                <a:solidFill>
                  <a:srgbClr val="000000"/>
                </a:solidFill>
                <a:latin typeface="Arial"/>
                <a:ea typeface="Noto Sans CJK SC"/>
              </a:rPr>
              <a:t>temp &gt; 25</a:t>
            </a:r>
            <a:endParaRPr b="0" lang="en-US" sz="1400" spc="-1" strike="noStrike">
              <a:latin typeface="Arial"/>
            </a:endParaRPr>
          </a:p>
          <a:p>
            <a:pPr>
              <a:lnSpc>
                <a:spcPct val="100000"/>
              </a:lnSpc>
              <a:spcBef>
                <a:spcPts val="567"/>
              </a:spcBef>
              <a:spcAft>
                <a:spcPts val="567"/>
              </a:spcAft>
            </a:pPr>
            <a:r>
              <a:rPr b="0" lang="el-GR" sz="1400" spc="-1" strike="noStrike">
                <a:solidFill>
                  <a:srgbClr val="000000"/>
                </a:solidFill>
                <a:latin typeface="Arial"/>
                <a:ea typeface="Noto Sans CJK SC"/>
              </a:rPr>
              <a:t>∗ </a:t>
            </a:r>
            <a:r>
              <a:rPr b="0" lang="el-GR" sz="1400" spc="-1" strike="noStrike">
                <a:solidFill>
                  <a:srgbClr val="000000"/>
                </a:solidFill>
                <a:latin typeface="Arial"/>
                <a:ea typeface="Noto Sans CJK SC"/>
              </a:rPr>
              <a:t>humidity &gt; 25</a:t>
            </a:r>
            <a:endParaRPr b="0" lang="en-US" sz="1400" spc="-1" strike="noStrike">
              <a:latin typeface="Arial"/>
            </a:endParaRPr>
          </a:p>
          <a:p>
            <a:pPr>
              <a:lnSpc>
                <a:spcPct val="100000"/>
              </a:lnSpc>
              <a:spcBef>
                <a:spcPts val="567"/>
              </a:spcBef>
              <a:spcAft>
                <a:spcPts val="567"/>
              </a:spcAft>
            </a:pPr>
            <a:r>
              <a:rPr b="0" lang="el-GR" sz="1400" spc="-1" strike="noStrike">
                <a:solidFill>
                  <a:srgbClr val="000000"/>
                </a:solidFill>
                <a:latin typeface="Arial"/>
                <a:ea typeface="Noto Sans CJK SC"/>
              </a:rPr>
              <a:t>∗ </a:t>
            </a:r>
            <a:r>
              <a:rPr b="0" lang="el-GR" sz="1400" spc="-1" strike="noStrike">
                <a:solidFill>
                  <a:srgbClr val="000000"/>
                </a:solidFill>
                <a:latin typeface="Arial"/>
                <a:ea typeface="Noto Sans CJK SC"/>
              </a:rPr>
              <a:t>toxicity = critical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32"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33"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34"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35"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44440493-9E3F-4B93-AF34-36D1FF0961D4}"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236"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Αποτελέσματα (1/2)</a:t>
            </a:r>
            <a:endParaRPr b="0" lang="en-US" sz="2000" spc="-1" strike="noStrike">
              <a:latin typeface="Arial"/>
            </a:endParaRPr>
          </a:p>
        </p:txBody>
      </p:sp>
      <p:pic>
        <p:nvPicPr>
          <p:cNvPr id="237" name="" descr=""/>
          <p:cNvPicPr/>
          <p:nvPr/>
        </p:nvPicPr>
        <p:blipFill>
          <a:blip r:embed="rId1"/>
          <a:stretch/>
        </p:blipFill>
        <p:spPr>
          <a:xfrm>
            <a:off x="4285440" y="1371600"/>
            <a:ext cx="5404320" cy="3014640"/>
          </a:xfrm>
          <a:prstGeom prst="rect">
            <a:avLst/>
          </a:prstGeom>
          <a:ln>
            <a:noFill/>
          </a:ln>
        </p:spPr>
      </p:pic>
      <p:sp>
        <p:nvSpPr>
          <p:cNvPr id="238" name="CustomShape 6"/>
          <p:cNvSpPr/>
          <p:nvPr/>
        </p:nvSpPr>
        <p:spPr>
          <a:xfrm>
            <a:off x="365760" y="1281240"/>
            <a:ext cx="3380400" cy="484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Επιρροή του αριθμού Καταναλωτών στη συμπεριφορά του συστήματος</a:t>
            </a:r>
            <a:endParaRPr b="0" lang="en-US" sz="1400" spc="-1" strike="noStrike">
              <a:latin typeface="Arial"/>
            </a:endParaRPr>
          </a:p>
        </p:txBody>
      </p:sp>
      <p:sp>
        <p:nvSpPr>
          <p:cNvPr id="239" name="CustomShape 7"/>
          <p:cNvSpPr/>
          <p:nvPr/>
        </p:nvSpPr>
        <p:spPr>
          <a:xfrm>
            <a:off x="4206240" y="4480560"/>
            <a:ext cx="5666400" cy="45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200" spc="-1" strike="noStrike">
                <a:solidFill>
                  <a:srgbClr val="000000"/>
                </a:solidFill>
                <a:latin typeface="Arial"/>
                <a:ea typeface="DejaVu Sans"/>
              </a:rPr>
              <a:t>Κρίσιμες συχνότητες εκκίνησης αστάθειας ανά εφαρμοζόμενο αριθμό Καταναλωτών</a:t>
            </a:r>
            <a:endParaRPr b="0" lang="en-US" sz="1200" spc="-1" strike="noStrike">
              <a:latin typeface="Arial"/>
            </a:endParaRPr>
          </a:p>
        </p:txBody>
      </p:sp>
      <p:sp>
        <p:nvSpPr>
          <p:cNvPr id="240" name="CustomShape 8"/>
          <p:cNvSpPr/>
          <p:nvPr/>
        </p:nvSpPr>
        <p:spPr>
          <a:xfrm>
            <a:off x="274320" y="1839600"/>
            <a:ext cx="3746160" cy="25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Ανάπτυξη του καθορισµένου αριθµόυ Καταναλωτών</a:t>
            </a:r>
            <a:endParaRPr b="0" lang="en-US" sz="1100" spc="-1" strike="noStrike">
              <a:latin typeface="Arial"/>
            </a:endParaRPr>
          </a:p>
        </p:txBody>
      </p:sp>
      <p:sp>
        <p:nvSpPr>
          <p:cNvPr id="241" name="CustomShape 9"/>
          <p:cNvSpPr/>
          <p:nvPr/>
        </p:nvSpPr>
        <p:spPr>
          <a:xfrm rot="5365200">
            <a:off x="1924920" y="2102400"/>
            <a:ext cx="362880" cy="362880"/>
          </a:xfrm>
          <a:custGeom>
            <a:avLst/>
            <a:gdLst/>
            <a:ahLst/>
            <a:rect l="l" t="t" r="r" b="b"/>
            <a:pathLst>
              <a:path w="1019" h="1019">
                <a:moveTo>
                  <a:pt x="0" y="1"/>
                </a:moveTo>
                <a:lnTo>
                  <a:pt x="762" y="0"/>
                </a:lnTo>
                <a:lnTo>
                  <a:pt x="1018" y="508"/>
                </a:lnTo>
                <a:lnTo>
                  <a:pt x="763" y="1017"/>
                </a:lnTo>
                <a:lnTo>
                  <a:pt x="1" y="1018"/>
                </a:lnTo>
                <a:lnTo>
                  <a:pt x="255" y="510"/>
                </a:lnTo>
                <a:lnTo>
                  <a:pt x="0" y="1"/>
                </a:lnTo>
              </a:path>
            </a:pathLst>
          </a:custGeom>
          <a:solidFill>
            <a:srgbClr val="808080"/>
          </a:solidFill>
          <a:ln>
            <a:solidFill>
              <a:srgbClr val="00a933"/>
            </a:solidFill>
          </a:ln>
        </p:spPr>
        <p:style>
          <a:lnRef idx="0"/>
          <a:fillRef idx="0"/>
          <a:effectRef idx="0"/>
          <a:fontRef idx="minor"/>
        </p:style>
      </p:sp>
      <p:sp>
        <p:nvSpPr>
          <p:cNvPr id="242" name="CustomShape 10"/>
          <p:cNvSpPr/>
          <p:nvPr/>
        </p:nvSpPr>
        <p:spPr>
          <a:xfrm>
            <a:off x="274320" y="2469960"/>
            <a:ext cx="3746160" cy="72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Εκκίνηση αποστολής µηνυµάτων:</a:t>
            </a:r>
            <a:endParaRPr b="0" lang="en-US" sz="1100" spc="-1" strike="noStrike">
              <a:latin typeface="Arial"/>
            </a:endParaRPr>
          </a:p>
          <a:p>
            <a:pPr>
              <a:lnSpc>
                <a:spcPct val="100000"/>
              </a:lnSpc>
            </a:pPr>
            <a:r>
              <a:rPr b="0" lang="el-GR" sz="1100" spc="-1" strike="noStrike">
                <a:solidFill>
                  <a:srgbClr val="000000"/>
                </a:solidFill>
                <a:latin typeface="Arial"/>
                <a:ea typeface="Noto Sans CJK SC"/>
              </a:rPr>
              <a:t>Από 0 µηνύµατα / δευτερόλεπτο μέχρι 600 μηνύματα / δευτερόλεπτο με αύξηση του ρυθμού αποστολής κατά 60 µηνύµατα / δευτερόλεπτο κάθε 15 δευτερόλεπτα.</a:t>
            </a:r>
            <a:endParaRPr b="0" lang="en-US" sz="1100" spc="-1" strike="noStrike">
              <a:latin typeface="Arial"/>
            </a:endParaRPr>
          </a:p>
        </p:txBody>
      </p:sp>
      <p:sp>
        <p:nvSpPr>
          <p:cNvPr id="243" name="CustomShape 11"/>
          <p:cNvSpPr/>
          <p:nvPr/>
        </p:nvSpPr>
        <p:spPr>
          <a:xfrm>
            <a:off x="274320" y="3567240"/>
            <a:ext cx="3837600" cy="45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Αντίστροφη µείωση του ϱυθµού αποστολής µηνυµάτων µε τους ίδιους χρόνους και το ίδιο ϐήµα µείωσης</a:t>
            </a:r>
            <a:endParaRPr b="0" lang="en-US" sz="1100" spc="-1" strike="noStrike">
              <a:latin typeface="Arial"/>
            </a:endParaRPr>
          </a:p>
        </p:txBody>
      </p:sp>
      <p:sp>
        <p:nvSpPr>
          <p:cNvPr id="244" name="CustomShape 12"/>
          <p:cNvSpPr/>
          <p:nvPr/>
        </p:nvSpPr>
        <p:spPr>
          <a:xfrm>
            <a:off x="274320" y="4446000"/>
            <a:ext cx="3929040" cy="39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Επανάληψη του πειράματος για κάθε τιµή του αριθµού Φίλτρων – Καταναλωτών µηνυµάτων στο εύρος [1 έως 10].</a:t>
            </a:r>
            <a:endParaRPr b="0" lang="en-US" sz="1100" spc="-1" strike="noStrike">
              <a:latin typeface="Arial"/>
            </a:endParaRPr>
          </a:p>
        </p:txBody>
      </p:sp>
      <p:sp>
        <p:nvSpPr>
          <p:cNvPr id="245" name="CustomShape 13"/>
          <p:cNvSpPr/>
          <p:nvPr/>
        </p:nvSpPr>
        <p:spPr>
          <a:xfrm rot="5365200">
            <a:off x="1924920" y="3203280"/>
            <a:ext cx="362880" cy="362880"/>
          </a:xfrm>
          <a:custGeom>
            <a:avLst/>
            <a:gdLst/>
            <a:ahLst/>
            <a:rect l="l" t="t" r="r" b="b"/>
            <a:pathLst>
              <a:path w="1019" h="1019">
                <a:moveTo>
                  <a:pt x="0" y="1"/>
                </a:moveTo>
                <a:lnTo>
                  <a:pt x="762" y="0"/>
                </a:lnTo>
                <a:lnTo>
                  <a:pt x="1018" y="508"/>
                </a:lnTo>
                <a:lnTo>
                  <a:pt x="763" y="1017"/>
                </a:lnTo>
                <a:lnTo>
                  <a:pt x="1" y="1018"/>
                </a:lnTo>
                <a:lnTo>
                  <a:pt x="255" y="509"/>
                </a:lnTo>
                <a:lnTo>
                  <a:pt x="0" y="1"/>
                </a:lnTo>
              </a:path>
            </a:pathLst>
          </a:custGeom>
          <a:solidFill>
            <a:srgbClr val="808080"/>
          </a:solidFill>
          <a:ln>
            <a:solidFill>
              <a:srgbClr val="00a933"/>
            </a:solidFill>
          </a:ln>
        </p:spPr>
        <p:style>
          <a:lnRef idx="0"/>
          <a:fillRef idx="0"/>
          <a:effectRef idx="0"/>
          <a:fontRef idx="minor"/>
        </p:style>
      </p:sp>
      <p:sp>
        <p:nvSpPr>
          <p:cNvPr id="246" name="CustomShape 14"/>
          <p:cNvSpPr/>
          <p:nvPr/>
        </p:nvSpPr>
        <p:spPr>
          <a:xfrm rot="5365200">
            <a:off x="1921320" y="4022640"/>
            <a:ext cx="362880" cy="362880"/>
          </a:xfrm>
          <a:custGeom>
            <a:avLst/>
            <a:gdLst/>
            <a:ahLst/>
            <a:rect l="l" t="t" r="r" b="b"/>
            <a:pathLst>
              <a:path w="1019" h="1019">
                <a:moveTo>
                  <a:pt x="0" y="1"/>
                </a:moveTo>
                <a:lnTo>
                  <a:pt x="762" y="0"/>
                </a:lnTo>
                <a:lnTo>
                  <a:pt x="1018" y="508"/>
                </a:lnTo>
                <a:lnTo>
                  <a:pt x="763" y="1017"/>
                </a:lnTo>
                <a:lnTo>
                  <a:pt x="1" y="1018"/>
                </a:lnTo>
                <a:lnTo>
                  <a:pt x="254" y="509"/>
                </a:lnTo>
                <a:lnTo>
                  <a:pt x="0" y="1"/>
                </a:lnTo>
              </a:path>
            </a:pathLst>
          </a:custGeom>
          <a:solidFill>
            <a:srgbClr val="808080"/>
          </a:solidFill>
          <a:ln>
            <a:solidFill>
              <a:srgbClr val="00a9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b2b2b2"/>
        </a:solidFill>
      </p:bgPr>
    </p:bg>
    <p:spTree>
      <p:nvGrpSpPr>
        <p:cNvPr id="1" name=""/>
        <p:cNvGrpSpPr/>
        <p:nvPr/>
      </p:nvGrpSpPr>
      <p:grpSpPr>
        <a:xfrm>
          <a:off x="0" y="0"/>
          <a:ext cx="0" cy="0"/>
          <a:chOff x="0" y="0"/>
          <a:chExt cx="0" cy="0"/>
        </a:xfrm>
      </p:grpSpPr>
      <p:sp>
        <p:nvSpPr>
          <p:cNvPr id="247"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48"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49"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50"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9CCA340F-48E8-46A5-989B-FCB2351329A3}"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251"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Αποτελέσματα (1/2)</a:t>
            </a:r>
            <a:endParaRPr b="0" lang="en-US" sz="2000" spc="-1" strike="noStrike">
              <a:latin typeface="Arial"/>
            </a:endParaRPr>
          </a:p>
        </p:txBody>
      </p:sp>
      <p:pic>
        <p:nvPicPr>
          <p:cNvPr id="252" name="" descr=""/>
          <p:cNvPicPr/>
          <p:nvPr/>
        </p:nvPicPr>
        <p:blipFill>
          <a:blip r:embed="rId1"/>
          <a:srcRect l="0" t="0" r="20493" b="49997"/>
          <a:stretch/>
        </p:blipFill>
        <p:spPr>
          <a:xfrm>
            <a:off x="274320" y="1371600"/>
            <a:ext cx="2466000" cy="774360"/>
          </a:xfrm>
          <a:prstGeom prst="rect">
            <a:avLst/>
          </a:prstGeom>
          <a:ln>
            <a:noFill/>
          </a:ln>
        </p:spPr>
      </p:pic>
      <p:pic>
        <p:nvPicPr>
          <p:cNvPr id="253" name="" descr=""/>
          <p:cNvPicPr/>
          <p:nvPr/>
        </p:nvPicPr>
        <p:blipFill>
          <a:blip r:embed="rId2"/>
          <a:stretch/>
        </p:blipFill>
        <p:spPr>
          <a:xfrm>
            <a:off x="274320" y="2194560"/>
            <a:ext cx="2075400" cy="637200"/>
          </a:xfrm>
          <a:prstGeom prst="rect">
            <a:avLst/>
          </a:prstGeom>
          <a:ln>
            <a:noFill/>
          </a:ln>
        </p:spPr>
      </p:pic>
      <p:pic>
        <p:nvPicPr>
          <p:cNvPr id="254" name="" descr=""/>
          <p:cNvPicPr/>
          <p:nvPr/>
        </p:nvPicPr>
        <p:blipFill>
          <a:blip r:embed="rId3"/>
          <a:srcRect l="0" t="0" r="20344" b="50139"/>
          <a:stretch/>
        </p:blipFill>
        <p:spPr>
          <a:xfrm>
            <a:off x="3291840" y="1371600"/>
            <a:ext cx="2466000" cy="774360"/>
          </a:xfrm>
          <a:prstGeom prst="rect">
            <a:avLst/>
          </a:prstGeom>
          <a:ln>
            <a:noFill/>
          </a:ln>
        </p:spPr>
      </p:pic>
      <p:pic>
        <p:nvPicPr>
          <p:cNvPr id="255" name="" descr=""/>
          <p:cNvPicPr/>
          <p:nvPr/>
        </p:nvPicPr>
        <p:blipFill>
          <a:blip r:embed="rId4"/>
          <a:stretch/>
        </p:blipFill>
        <p:spPr>
          <a:xfrm>
            <a:off x="3291840" y="2194560"/>
            <a:ext cx="2075400" cy="637200"/>
          </a:xfrm>
          <a:prstGeom prst="rect">
            <a:avLst/>
          </a:prstGeom>
          <a:ln>
            <a:noFill/>
          </a:ln>
        </p:spPr>
      </p:pic>
      <p:pic>
        <p:nvPicPr>
          <p:cNvPr id="256" name="" descr=""/>
          <p:cNvPicPr/>
          <p:nvPr/>
        </p:nvPicPr>
        <p:blipFill>
          <a:blip r:embed="rId5"/>
          <a:srcRect l="0" t="0" r="20133" b="49648"/>
          <a:stretch/>
        </p:blipFill>
        <p:spPr>
          <a:xfrm>
            <a:off x="6314400" y="1378080"/>
            <a:ext cx="2466000" cy="774360"/>
          </a:xfrm>
          <a:prstGeom prst="rect">
            <a:avLst/>
          </a:prstGeom>
          <a:ln>
            <a:noFill/>
          </a:ln>
        </p:spPr>
      </p:pic>
      <p:pic>
        <p:nvPicPr>
          <p:cNvPr id="257" name="" descr=""/>
          <p:cNvPicPr/>
          <p:nvPr/>
        </p:nvPicPr>
        <p:blipFill>
          <a:blip r:embed="rId6"/>
          <a:stretch/>
        </p:blipFill>
        <p:spPr>
          <a:xfrm>
            <a:off x="6314400" y="2201040"/>
            <a:ext cx="2075400" cy="637200"/>
          </a:xfrm>
          <a:prstGeom prst="rect">
            <a:avLst/>
          </a:prstGeom>
          <a:ln>
            <a:noFill/>
          </a:ln>
        </p:spPr>
      </p:pic>
      <p:pic>
        <p:nvPicPr>
          <p:cNvPr id="258" name="" descr=""/>
          <p:cNvPicPr/>
          <p:nvPr/>
        </p:nvPicPr>
        <p:blipFill>
          <a:blip r:embed="rId7"/>
          <a:srcRect l="0" t="0" r="20311" b="50045"/>
          <a:stretch/>
        </p:blipFill>
        <p:spPr>
          <a:xfrm>
            <a:off x="274320" y="3383280"/>
            <a:ext cx="2466000" cy="774360"/>
          </a:xfrm>
          <a:prstGeom prst="rect">
            <a:avLst/>
          </a:prstGeom>
          <a:ln>
            <a:noFill/>
          </a:ln>
        </p:spPr>
      </p:pic>
      <p:pic>
        <p:nvPicPr>
          <p:cNvPr id="259" name="" descr=""/>
          <p:cNvPicPr/>
          <p:nvPr/>
        </p:nvPicPr>
        <p:blipFill>
          <a:blip r:embed="rId8"/>
          <a:stretch/>
        </p:blipFill>
        <p:spPr>
          <a:xfrm>
            <a:off x="274320" y="4206240"/>
            <a:ext cx="2075400" cy="637200"/>
          </a:xfrm>
          <a:prstGeom prst="rect">
            <a:avLst/>
          </a:prstGeom>
          <a:ln>
            <a:noFill/>
          </a:ln>
        </p:spPr>
      </p:pic>
      <p:pic>
        <p:nvPicPr>
          <p:cNvPr id="260" name="" descr=""/>
          <p:cNvPicPr/>
          <p:nvPr/>
        </p:nvPicPr>
        <p:blipFill>
          <a:blip r:embed="rId9"/>
          <a:srcRect l="0" t="0" r="20279" b="49997"/>
          <a:stretch/>
        </p:blipFill>
        <p:spPr>
          <a:xfrm>
            <a:off x="3291840" y="3383280"/>
            <a:ext cx="2466000" cy="774360"/>
          </a:xfrm>
          <a:prstGeom prst="rect">
            <a:avLst/>
          </a:prstGeom>
          <a:ln>
            <a:noFill/>
          </a:ln>
        </p:spPr>
      </p:pic>
      <p:pic>
        <p:nvPicPr>
          <p:cNvPr id="261" name="" descr=""/>
          <p:cNvPicPr/>
          <p:nvPr/>
        </p:nvPicPr>
        <p:blipFill>
          <a:blip r:embed="rId10"/>
          <a:stretch/>
        </p:blipFill>
        <p:spPr>
          <a:xfrm>
            <a:off x="3291840" y="4206240"/>
            <a:ext cx="2075400" cy="637200"/>
          </a:xfrm>
          <a:prstGeom prst="rect">
            <a:avLst/>
          </a:prstGeom>
          <a:ln>
            <a:noFill/>
          </a:ln>
        </p:spPr>
      </p:pic>
      <p:pic>
        <p:nvPicPr>
          <p:cNvPr id="262" name="" descr=""/>
          <p:cNvPicPr/>
          <p:nvPr/>
        </p:nvPicPr>
        <p:blipFill>
          <a:blip r:embed="rId11"/>
          <a:srcRect l="0" t="0" r="20279" b="49371"/>
          <a:stretch/>
        </p:blipFill>
        <p:spPr>
          <a:xfrm>
            <a:off x="6314400" y="3389760"/>
            <a:ext cx="2466000" cy="774360"/>
          </a:xfrm>
          <a:prstGeom prst="rect">
            <a:avLst/>
          </a:prstGeom>
          <a:ln>
            <a:noFill/>
          </a:ln>
        </p:spPr>
      </p:pic>
      <p:pic>
        <p:nvPicPr>
          <p:cNvPr id="263" name="" descr=""/>
          <p:cNvPicPr/>
          <p:nvPr/>
        </p:nvPicPr>
        <p:blipFill>
          <a:blip r:embed="rId12"/>
          <a:stretch/>
        </p:blipFill>
        <p:spPr>
          <a:xfrm>
            <a:off x="6314400" y="4212720"/>
            <a:ext cx="2075400" cy="637200"/>
          </a:xfrm>
          <a:prstGeom prst="rect">
            <a:avLst/>
          </a:prstGeom>
          <a:ln>
            <a:noFill/>
          </a:ln>
        </p:spPr>
      </p:pic>
      <p:sp>
        <p:nvSpPr>
          <p:cNvPr id="264" name="CustomShape 6"/>
          <p:cNvSpPr/>
          <p:nvPr/>
        </p:nvSpPr>
        <p:spPr>
          <a:xfrm>
            <a:off x="640080" y="108288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1 Καταναλωτής</a:t>
            </a:r>
            <a:endParaRPr b="0" lang="en-US" sz="1400" spc="-1" strike="noStrike">
              <a:latin typeface="Arial"/>
            </a:endParaRPr>
          </a:p>
        </p:txBody>
      </p:sp>
      <p:sp>
        <p:nvSpPr>
          <p:cNvPr id="265" name="CustomShape 7"/>
          <p:cNvSpPr/>
          <p:nvPr/>
        </p:nvSpPr>
        <p:spPr>
          <a:xfrm>
            <a:off x="6680160" y="302400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10 Καταναλωτές</a:t>
            </a:r>
            <a:endParaRPr b="0" lang="en-US" sz="1400" spc="-1" strike="noStrike">
              <a:latin typeface="Arial"/>
            </a:endParaRPr>
          </a:p>
        </p:txBody>
      </p:sp>
      <p:sp>
        <p:nvSpPr>
          <p:cNvPr id="266" name="CustomShape 8"/>
          <p:cNvSpPr/>
          <p:nvPr/>
        </p:nvSpPr>
        <p:spPr>
          <a:xfrm>
            <a:off x="6680160" y="108936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4 Καταναλωτές</a:t>
            </a:r>
            <a:endParaRPr b="0" lang="en-US" sz="1400" spc="-1" strike="noStrike">
              <a:latin typeface="Arial"/>
            </a:endParaRPr>
          </a:p>
        </p:txBody>
      </p:sp>
      <p:sp>
        <p:nvSpPr>
          <p:cNvPr id="267" name="CustomShape 9"/>
          <p:cNvSpPr/>
          <p:nvPr/>
        </p:nvSpPr>
        <p:spPr>
          <a:xfrm>
            <a:off x="3566160" y="300312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8 Καταναλωτές</a:t>
            </a:r>
            <a:endParaRPr b="0" lang="en-US" sz="1400" spc="-1" strike="noStrike">
              <a:latin typeface="Arial"/>
            </a:endParaRPr>
          </a:p>
        </p:txBody>
      </p:sp>
      <p:sp>
        <p:nvSpPr>
          <p:cNvPr id="268" name="CustomShape 10"/>
          <p:cNvSpPr/>
          <p:nvPr/>
        </p:nvSpPr>
        <p:spPr>
          <a:xfrm>
            <a:off x="3566160" y="108288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2 Καταναλωτές</a:t>
            </a:r>
            <a:endParaRPr b="0" lang="en-US" sz="1400" spc="-1" strike="noStrike">
              <a:latin typeface="Arial"/>
            </a:endParaRPr>
          </a:p>
        </p:txBody>
      </p:sp>
      <p:sp>
        <p:nvSpPr>
          <p:cNvPr id="269" name="CustomShape 11"/>
          <p:cNvSpPr/>
          <p:nvPr/>
        </p:nvSpPr>
        <p:spPr>
          <a:xfrm>
            <a:off x="640080" y="3017520"/>
            <a:ext cx="173448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6 Καταναλωτές</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70"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71"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72"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73"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C20FD91E-05A5-4BD3-8718-EBBA43D5E569}"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274"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Αποτελέσματα (2/2)</a:t>
            </a:r>
            <a:endParaRPr b="0" lang="en-US" sz="2000" spc="-1" strike="noStrike">
              <a:latin typeface="Arial"/>
            </a:endParaRPr>
          </a:p>
        </p:txBody>
      </p:sp>
      <p:pic>
        <p:nvPicPr>
          <p:cNvPr id="275" name="" descr=""/>
          <p:cNvPicPr/>
          <p:nvPr/>
        </p:nvPicPr>
        <p:blipFill>
          <a:blip r:embed="rId1"/>
          <a:stretch/>
        </p:blipFill>
        <p:spPr>
          <a:xfrm>
            <a:off x="4285440" y="1371600"/>
            <a:ext cx="5404320" cy="3014640"/>
          </a:xfrm>
          <a:prstGeom prst="rect">
            <a:avLst/>
          </a:prstGeom>
          <a:ln>
            <a:noFill/>
          </a:ln>
        </p:spPr>
      </p:pic>
      <p:sp>
        <p:nvSpPr>
          <p:cNvPr id="276" name="CustomShape 6"/>
          <p:cNvSpPr/>
          <p:nvPr/>
        </p:nvSpPr>
        <p:spPr>
          <a:xfrm>
            <a:off x="91440" y="1371600"/>
            <a:ext cx="4294800" cy="484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Επιρροή της συχνότητας εισόδου µηνυµάτων στη συµπεριϕορά του συστήµατος</a:t>
            </a:r>
            <a:endParaRPr b="0" lang="en-US" sz="1400" spc="-1" strike="noStrike">
              <a:latin typeface="Arial"/>
            </a:endParaRPr>
          </a:p>
        </p:txBody>
      </p:sp>
      <p:sp>
        <p:nvSpPr>
          <p:cNvPr id="277" name="CustomShape 7"/>
          <p:cNvSpPr/>
          <p:nvPr/>
        </p:nvSpPr>
        <p:spPr>
          <a:xfrm>
            <a:off x="4206240" y="4480560"/>
            <a:ext cx="5666400" cy="45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200" spc="-1" strike="noStrike">
                <a:solidFill>
                  <a:srgbClr val="000000"/>
                </a:solidFill>
                <a:latin typeface="Arial"/>
                <a:ea typeface="DejaVu Sans"/>
              </a:rPr>
              <a:t>Σύγκριση των µέσων τιµών της εισαγωγής, της κατανάλωσης και της καταγραφής µηνυµάτων στη Β∆ ανά εφαρμοζόμενη συχνότητα παραγωγής μηνυμάτων</a:t>
            </a:r>
            <a:endParaRPr b="0" lang="en-US" sz="1200" spc="-1" strike="noStrike">
              <a:latin typeface="Arial"/>
            </a:endParaRPr>
          </a:p>
        </p:txBody>
      </p:sp>
      <p:sp>
        <p:nvSpPr>
          <p:cNvPr id="278" name="CustomShape 8"/>
          <p:cNvSpPr/>
          <p:nvPr/>
        </p:nvSpPr>
        <p:spPr>
          <a:xfrm>
            <a:off x="274320" y="1929600"/>
            <a:ext cx="3746160" cy="25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Ανάπτυξη 1 Καταναλωτή μηνυμάτων</a:t>
            </a:r>
            <a:endParaRPr b="0" lang="en-US" sz="1100" spc="-1" strike="noStrike">
              <a:latin typeface="Arial"/>
            </a:endParaRPr>
          </a:p>
        </p:txBody>
      </p:sp>
      <p:sp>
        <p:nvSpPr>
          <p:cNvPr id="279" name="CustomShape 9"/>
          <p:cNvSpPr/>
          <p:nvPr/>
        </p:nvSpPr>
        <p:spPr>
          <a:xfrm rot="5365200">
            <a:off x="1924920" y="2192400"/>
            <a:ext cx="362880" cy="362880"/>
          </a:xfrm>
          <a:custGeom>
            <a:avLst/>
            <a:gdLst/>
            <a:ahLst/>
            <a:rect l="l" t="t" r="r" b="b"/>
            <a:pathLst>
              <a:path w="1019" h="1019">
                <a:moveTo>
                  <a:pt x="0" y="1"/>
                </a:moveTo>
                <a:lnTo>
                  <a:pt x="762" y="0"/>
                </a:lnTo>
                <a:lnTo>
                  <a:pt x="1018" y="508"/>
                </a:lnTo>
                <a:lnTo>
                  <a:pt x="763" y="1017"/>
                </a:lnTo>
                <a:lnTo>
                  <a:pt x="1" y="1018"/>
                </a:lnTo>
                <a:lnTo>
                  <a:pt x="255" y="510"/>
                </a:lnTo>
                <a:lnTo>
                  <a:pt x="0" y="1"/>
                </a:lnTo>
              </a:path>
            </a:pathLst>
          </a:custGeom>
          <a:solidFill>
            <a:srgbClr val="808080"/>
          </a:solidFill>
          <a:ln>
            <a:solidFill>
              <a:srgbClr val="00a933"/>
            </a:solidFill>
          </a:ln>
        </p:spPr>
        <p:style>
          <a:lnRef idx="0"/>
          <a:fillRef idx="0"/>
          <a:effectRef idx="0"/>
          <a:fontRef idx="minor"/>
        </p:style>
      </p:sp>
      <p:sp>
        <p:nvSpPr>
          <p:cNvPr id="280" name="CustomShape 10"/>
          <p:cNvSpPr/>
          <p:nvPr/>
        </p:nvSpPr>
        <p:spPr>
          <a:xfrm>
            <a:off x="274320" y="2559960"/>
            <a:ext cx="3746160" cy="39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Αποστολή μηνυμάτων συγκεκριμένου σταθερού ρυθμού προς το σύστημα</a:t>
            </a:r>
            <a:endParaRPr b="0" lang="en-US" sz="1100" spc="-1" strike="noStrike">
              <a:latin typeface="Arial"/>
            </a:endParaRPr>
          </a:p>
        </p:txBody>
      </p:sp>
      <p:sp>
        <p:nvSpPr>
          <p:cNvPr id="281" name="CustomShape 11"/>
          <p:cNvSpPr/>
          <p:nvPr/>
        </p:nvSpPr>
        <p:spPr>
          <a:xfrm>
            <a:off x="274320" y="3383280"/>
            <a:ext cx="3837600" cy="45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Προσθήκη νέου Καταναλωτή μηνυμάτων κάθε 30 δευτερόλεπτα μέχρι να γίνουν 10 οι Καταναλωτές</a:t>
            </a:r>
            <a:endParaRPr b="0" lang="en-US" sz="1100" spc="-1" strike="noStrike">
              <a:latin typeface="Arial"/>
            </a:endParaRPr>
          </a:p>
        </p:txBody>
      </p:sp>
      <p:sp>
        <p:nvSpPr>
          <p:cNvPr id="282" name="CustomShape 12"/>
          <p:cNvSpPr/>
          <p:nvPr/>
        </p:nvSpPr>
        <p:spPr>
          <a:xfrm rot="5365200">
            <a:off x="1924920" y="2923920"/>
            <a:ext cx="362880" cy="362880"/>
          </a:xfrm>
          <a:custGeom>
            <a:avLst/>
            <a:gdLst/>
            <a:ahLst/>
            <a:rect l="l" t="t" r="r" b="b"/>
            <a:pathLst>
              <a:path w="1019" h="1019">
                <a:moveTo>
                  <a:pt x="0" y="1"/>
                </a:moveTo>
                <a:lnTo>
                  <a:pt x="762" y="0"/>
                </a:lnTo>
                <a:lnTo>
                  <a:pt x="1018" y="508"/>
                </a:lnTo>
                <a:lnTo>
                  <a:pt x="763" y="1017"/>
                </a:lnTo>
                <a:lnTo>
                  <a:pt x="1" y="1018"/>
                </a:lnTo>
                <a:lnTo>
                  <a:pt x="255" y="509"/>
                </a:lnTo>
                <a:lnTo>
                  <a:pt x="0" y="1"/>
                </a:lnTo>
              </a:path>
            </a:pathLst>
          </a:custGeom>
          <a:solidFill>
            <a:srgbClr val="808080"/>
          </a:solidFill>
          <a:ln>
            <a:solidFill>
              <a:srgbClr val="00a933"/>
            </a:solidFill>
          </a:ln>
        </p:spPr>
        <p:style>
          <a:lnRef idx="0"/>
          <a:fillRef idx="0"/>
          <a:effectRef idx="0"/>
          <a:fontRef idx="minor"/>
        </p:style>
      </p:sp>
      <p:sp>
        <p:nvSpPr>
          <p:cNvPr id="283" name="CustomShape 13"/>
          <p:cNvSpPr/>
          <p:nvPr/>
        </p:nvSpPr>
        <p:spPr>
          <a:xfrm rot="5365200">
            <a:off x="1924920" y="3838680"/>
            <a:ext cx="362880" cy="362880"/>
          </a:xfrm>
          <a:custGeom>
            <a:avLst/>
            <a:gdLst/>
            <a:ahLst/>
            <a:rect l="l" t="t" r="r" b="b"/>
            <a:pathLst>
              <a:path w="1019" h="1019">
                <a:moveTo>
                  <a:pt x="0" y="1"/>
                </a:moveTo>
                <a:lnTo>
                  <a:pt x="762" y="0"/>
                </a:lnTo>
                <a:lnTo>
                  <a:pt x="1018" y="508"/>
                </a:lnTo>
                <a:lnTo>
                  <a:pt x="763" y="1017"/>
                </a:lnTo>
                <a:lnTo>
                  <a:pt x="1" y="1018"/>
                </a:lnTo>
                <a:lnTo>
                  <a:pt x="255" y="509"/>
                </a:lnTo>
                <a:lnTo>
                  <a:pt x="0" y="1"/>
                </a:lnTo>
              </a:path>
            </a:pathLst>
          </a:custGeom>
          <a:solidFill>
            <a:srgbClr val="808080"/>
          </a:solidFill>
          <a:ln>
            <a:solidFill>
              <a:srgbClr val="00a933"/>
            </a:solidFill>
          </a:ln>
        </p:spPr>
        <p:style>
          <a:lnRef idx="0"/>
          <a:fillRef idx="0"/>
          <a:effectRef idx="0"/>
          <a:fontRef idx="minor"/>
        </p:style>
      </p:sp>
      <p:sp>
        <p:nvSpPr>
          <p:cNvPr id="284" name="CustomShape 14"/>
          <p:cNvSpPr/>
          <p:nvPr/>
        </p:nvSpPr>
        <p:spPr>
          <a:xfrm>
            <a:off x="274320" y="4297680"/>
            <a:ext cx="3929040" cy="63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100" spc="-1" strike="noStrike">
                <a:solidFill>
                  <a:srgbClr val="000000"/>
                </a:solidFill>
                <a:latin typeface="Arial"/>
                <a:ea typeface="DejaVu Sans"/>
              </a:rPr>
              <a:t>Επανάληψη του πειράματος για τις συχνότητες αποστολής 120, 240, 300, 360, 420 και 480 μηνυμάτων / δευτερόλεπτο</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b2b2b2"/>
        </a:solidFill>
      </p:bgPr>
    </p:bg>
    <p:spTree>
      <p:nvGrpSpPr>
        <p:cNvPr id="1" name=""/>
        <p:cNvGrpSpPr/>
        <p:nvPr/>
      </p:nvGrpSpPr>
      <p:grpSpPr>
        <a:xfrm>
          <a:off x="0" y="0"/>
          <a:ext cx="0" cy="0"/>
          <a:chOff x="0" y="0"/>
          <a:chExt cx="0" cy="0"/>
        </a:xfrm>
      </p:grpSpPr>
      <p:sp>
        <p:nvSpPr>
          <p:cNvPr id="285"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86"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87"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88"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E7A96DD2-292D-4507-8A9B-2D2187518123}" type="slidenum">
              <a:rPr b="0" lang="el-GR" sz="1800" spc="-1" strike="noStrike">
                <a:solidFill>
                  <a:srgbClr val="333333"/>
                </a:solidFill>
                <a:latin typeface="Times New Roman"/>
                <a:ea typeface="DejaVu Sans"/>
              </a:rPr>
              <a:t>20</a:t>
            </a:fld>
            <a:endParaRPr b="0" lang="en-US" sz="1800" spc="-1" strike="noStrike">
              <a:latin typeface="Arial"/>
            </a:endParaRPr>
          </a:p>
        </p:txBody>
      </p:sp>
      <p:sp>
        <p:nvSpPr>
          <p:cNvPr id="289"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Αποτελέσματα (2/2)</a:t>
            </a:r>
            <a:endParaRPr b="0" lang="en-US" sz="2000" spc="-1" strike="noStrike">
              <a:latin typeface="Arial"/>
            </a:endParaRPr>
          </a:p>
        </p:txBody>
      </p:sp>
      <p:pic>
        <p:nvPicPr>
          <p:cNvPr id="290" name="" descr=""/>
          <p:cNvPicPr/>
          <p:nvPr/>
        </p:nvPicPr>
        <p:blipFill>
          <a:blip r:embed="rId1"/>
          <a:srcRect l="0" t="0" r="20426" b="49856"/>
          <a:stretch/>
        </p:blipFill>
        <p:spPr>
          <a:xfrm>
            <a:off x="274320" y="1371600"/>
            <a:ext cx="2466000" cy="774360"/>
          </a:xfrm>
          <a:prstGeom prst="rect">
            <a:avLst/>
          </a:prstGeom>
          <a:ln>
            <a:noFill/>
          </a:ln>
        </p:spPr>
      </p:pic>
      <p:pic>
        <p:nvPicPr>
          <p:cNvPr id="291" name="" descr=""/>
          <p:cNvPicPr/>
          <p:nvPr/>
        </p:nvPicPr>
        <p:blipFill>
          <a:blip r:embed="rId2"/>
          <a:stretch/>
        </p:blipFill>
        <p:spPr>
          <a:xfrm>
            <a:off x="274320" y="2194560"/>
            <a:ext cx="2075400" cy="637200"/>
          </a:xfrm>
          <a:prstGeom prst="rect">
            <a:avLst/>
          </a:prstGeom>
          <a:ln>
            <a:noFill/>
          </a:ln>
        </p:spPr>
      </p:pic>
      <p:pic>
        <p:nvPicPr>
          <p:cNvPr id="292" name="" descr=""/>
          <p:cNvPicPr/>
          <p:nvPr/>
        </p:nvPicPr>
        <p:blipFill>
          <a:blip r:embed="rId3"/>
          <a:srcRect l="0" t="0" r="20459" b="50281"/>
          <a:stretch/>
        </p:blipFill>
        <p:spPr>
          <a:xfrm>
            <a:off x="3291840" y="1371600"/>
            <a:ext cx="2466000" cy="774360"/>
          </a:xfrm>
          <a:prstGeom prst="rect">
            <a:avLst/>
          </a:prstGeom>
          <a:ln>
            <a:noFill/>
          </a:ln>
        </p:spPr>
      </p:pic>
      <p:pic>
        <p:nvPicPr>
          <p:cNvPr id="293" name="" descr=""/>
          <p:cNvPicPr/>
          <p:nvPr/>
        </p:nvPicPr>
        <p:blipFill>
          <a:blip r:embed="rId4"/>
          <a:stretch/>
        </p:blipFill>
        <p:spPr>
          <a:xfrm>
            <a:off x="3291840" y="2194560"/>
            <a:ext cx="2075400" cy="637200"/>
          </a:xfrm>
          <a:prstGeom prst="rect">
            <a:avLst/>
          </a:prstGeom>
          <a:ln>
            <a:noFill/>
          </a:ln>
        </p:spPr>
      </p:pic>
      <p:pic>
        <p:nvPicPr>
          <p:cNvPr id="294" name="" descr=""/>
          <p:cNvPicPr/>
          <p:nvPr/>
        </p:nvPicPr>
        <p:blipFill>
          <a:blip r:embed="rId5"/>
          <a:srcRect l="0" t="0" r="20410" b="50569"/>
          <a:stretch/>
        </p:blipFill>
        <p:spPr>
          <a:xfrm>
            <a:off x="6314400" y="1378080"/>
            <a:ext cx="2466000" cy="774360"/>
          </a:xfrm>
          <a:prstGeom prst="rect">
            <a:avLst/>
          </a:prstGeom>
          <a:ln>
            <a:noFill/>
          </a:ln>
        </p:spPr>
      </p:pic>
      <p:pic>
        <p:nvPicPr>
          <p:cNvPr id="295" name="" descr=""/>
          <p:cNvPicPr/>
          <p:nvPr/>
        </p:nvPicPr>
        <p:blipFill>
          <a:blip r:embed="rId6"/>
          <a:stretch/>
        </p:blipFill>
        <p:spPr>
          <a:xfrm>
            <a:off x="6314400" y="2201040"/>
            <a:ext cx="2075400" cy="637200"/>
          </a:xfrm>
          <a:prstGeom prst="rect">
            <a:avLst/>
          </a:prstGeom>
          <a:ln>
            <a:noFill/>
          </a:ln>
        </p:spPr>
      </p:pic>
      <p:pic>
        <p:nvPicPr>
          <p:cNvPr id="296" name="" descr=""/>
          <p:cNvPicPr/>
          <p:nvPr/>
        </p:nvPicPr>
        <p:blipFill>
          <a:blip r:embed="rId7"/>
          <a:srcRect l="0" t="0" r="20377" b="50045"/>
          <a:stretch/>
        </p:blipFill>
        <p:spPr>
          <a:xfrm>
            <a:off x="274320" y="3383280"/>
            <a:ext cx="2466000" cy="774360"/>
          </a:xfrm>
          <a:prstGeom prst="rect">
            <a:avLst/>
          </a:prstGeom>
          <a:ln>
            <a:noFill/>
          </a:ln>
        </p:spPr>
      </p:pic>
      <p:pic>
        <p:nvPicPr>
          <p:cNvPr id="297" name="" descr=""/>
          <p:cNvPicPr/>
          <p:nvPr/>
        </p:nvPicPr>
        <p:blipFill>
          <a:blip r:embed="rId8"/>
          <a:stretch/>
        </p:blipFill>
        <p:spPr>
          <a:xfrm>
            <a:off x="274320" y="4206240"/>
            <a:ext cx="2075400" cy="637200"/>
          </a:xfrm>
          <a:prstGeom prst="rect">
            <a:avLst/>
          </a:prstGeom>
          <a:ln>
            <a:noFill/>
          </a:ln>
        </p:spPr>
      </p:pic>
      <p:pic>
        <p:nvPicPr>
          <p:cNvPr id="298" name="" descr=""/>
          <p:cNvPicPr/>
          <p:nvPr/>
        </p:nvPicPr>
        <p:blipFill>
          <a:blip r:embed="rId9"/>
          <a:srcRect l="0" t="0" r="20263" b="50139"/>
          <a:stretch/>
        </p:blipFill>
        <p:spPr>
          <a:xfrm>
            <a:off x="3291840" y="3383280"/>
            <a:ext cx="2466000" cy="774360"/>
          </a:xfrm>
          <a:prstGeom prst="rect">
            <a:avLst/>
          </a:prstGeom>
          <a:ln>
            <a:noFill/>
          </a:ln>
        </p:spPr>
      </p:pic>
      <p:pic>
        <p:nvPicPr>
          <p:cNvPr id="299" name="" descr=""/>
          <p:cNvPicPr/>
          <p:nvPr/>
        </p:nvPicPr>
        <p:blipFill>
          <a:blip r:embed="rId10"/>
          <a:stretch/>
        </p:blipFill>
        <p:spPr>
          <a:xfrm>
            <a:off x="3291840" y="4206240"/>
            <a:ext cx="2075400" cy="637200"/>
          </a:xfrm>
          <a:prstGeom prst="rect">
            <a:avLst/>
          </a:prstGeom>
          <a:ln>
            <a:noFill/>
          </a:ln>
        </p:spPr>
      </p:pic>
      <p:pic>
        <p:nvPicPr>
          <p:cNvPr id="300" name="" descr=""/>
          <p:cNvPicPr/>
          <p:nvPr/>
        </p:nvPicPr>
        <p:blipFill>
          <a:blip r:embed="rId11"/>
          <a:srcRect l="0" t="0" r="20493" b="49701"/>
          <a:stretch/>
        </p:blipFill>
        <p:spPr>
          <a:xfrm>
            <a:off x="6314400" y="3389760"/>
            <a:ext cx="2466000" cy="774360"/>
          </a:xfrm>
          <a:prstGeom prst="rect">
            <a:avLst/>
          </a:prstGeom>
          <a:ln>
            <a:noFill/>
          </a:ln>
        </p:spPr>
      </p:pic>
      <p:pic>
        <p:nvPicPr>
          <p:cNvPr id="301" name="" descr=""/>
          <p:cNvPicPr/>
          <p:nvPr/>
        </p:nvPicPr>
        <p:blipFill>
          <a:blip r:embed="rId12"/>
          <a:stretch/>
        </p:blipFill>
        <p:spPr>
          <a:xfrm>
            <a:off x="6314400" y="4212720"/>
            <a:ext cx="2075400" cy="637200"/>
          </a:xfrm>
          <a:prstGeom prst="rect">
            <a:avLst/>
          </a:prstGeom>
          <a:ln>
            <a:noFill/>
          </a:ln>
        </p:spPr>
      </p:pic>
      <p:sp>
        <p:nvSpPr>
          <p:cNvPr id="302" name="CustomShape 6"/>
          <p:cNvSpPr/>
          <p:nvPr/>
        </p:nvSpPr>
        <p:spPr>
          <a:xfrm>
            <a:off x="274320" y="1082880"/>
            <a:ext cx="255744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120 μηνύματα / δευτερόλεπτο</a:t>
            </a:r>
            <a:endParaRPr b="0" lang="en-US" sz="1400" spc="-1" strike="noStrike">
              <a:latin typeface="Arial"/>
            </a:endParaRPr>
          </a:p>
        </p:txBody>
      </p:sp>
      <p:sp>
        <p:nvSpPr>
          <p:cNvPr id="303" name="CustomShape 7"/>
          <p:cNvSpPr/>
          <p:nvPr/>
        </p:nvSpPr>
        <p:spPr>
          <a:xfrm>
            <a:off x="6314400" y="3108960"/>
            <a:ext cx="255744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480 μηνύματα / δευτερόλεπτο</a:t>
            </a:r>
            <a:endParaRPr b="0" lang="en-US" sz="1400" spc="-1" strike="noStrike">
              <a:latin typeface="Arial"/>
            </a:endParaRPr>
          </a:p>
        </p:txBody>
      </p:sp>
      <p:sp>
        <p:nvSpPr>
          <p:cNvPr id="304" name="CustomShape 8"/>
          <p:cNvSpPr/>
          <p:nvPr/>
        </p:nvSpPr>
        <p:spPr>
          <a:xfrm>
            <a:off x="6314400" y="1097280"/>
            <a:ext cx="255744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300 μηνύματα / δευτερόλεπτο</a:t>
            </a:r>
            <a:endParaRPr b="0" lang="en-US" sz="1400" spc="-1" strike="noStrike">
              <a:latin typeface="Arial"/>
            </a:endParaRPr>
          </a:p>
        </p:txBody>
      </p:sp>
      <p:sp>
        <p:nvSpPr>
          <p:cNvPr id="305" name="CustomShape 9"/>
          <p:cNvSpPr/>
          <p:nvPr/>
        </p:nvSpPr>
        <p:spPr>
          <a:xfrm>
            <a:off x="3291840" y="3108960"/>
            <a:ext cx="255744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420 μηνύματα / δευτερόλεπτο</a:t>
            </a:r>
            <a:endParaRPr b="0" lang="en-US" sz="1400" spc="-1" strike="noStrike">
              <a:latin typeface="Arial"/>
            </a:endParaRPr>
          </a:p>
        </p:txBody>
      </p:sp>
      <p:sp>
        <p:nvSpPr>
          <p:cNvPr id="306" name="CustomShape 10"/>
          <p:cNvSpPr/>
          <p:nvPr/>
        </p:nvSpPr>
        <p:spPr>
          <a:xfrm>
            <a:off x="274320" y="3094560"/>
            <a:ext cx="255744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360 μηνύματα / δευτερόλεπτο</a:t>
            </a:r>
            <a:endParaRPr b="0" lang="en-US" sz="1400" spc="-1" strike="noStrike">
              <a:latin typeface="Arial"/>
            </a:endParaRPr>
          </a:p>
        </p:txBody>
      </p:sp>
      <p:sp>
        <p:nvSpPr>
          <p:cNvPr id="307" name="CustomShape 11"/>
          <p:cNvSpPr/>
          <p:nvPr/>
        </p:nvSpPr>
        <p:spPr>
          <a:xfrm>
            <a:off x="3291840" y="1067400"/>
            <a:ext cx="255744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000000"/>
                </a:solidFill>
                <a:latin typeface="Arial"/>
                <a:ea typeface="DejaVu Sans"/>
              </a:rPr>
              <a:t>240 μηνύματα / δευτερόλεπτο</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b2b2b2"/>
        </a:solidFill>
      </p:bgPr>
    </p:bg>
    <p:spTree>
      <p:nvGrpSpPr>
        <p:cNvPr id="1" name=""/>
        <p:cNvGrpSpPr/>
        <p:nvPr/>
      </p:nvGrpSpPr>
      <p:grpSpPr>
        <a:xfrm>
          <a:off x="0" y="0"/>
          <a:ext cx="0" cy="0"/>
          <a:chOff x="0" y="0"/>
          <a:chExt cx="0" cy="0"/>
        </a:xfrm>
      </p:grpSpPr>
      <p:sp>
        <p:nvSpPr>
          <p:cNvPr id="308"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309"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310"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311"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BE1EEDF5-420F-4B09-AF4D-A4BFE786801F}"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312"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Συμπεράσματα</a:t>
            </a:r>
            <a:endParaRPr b="0" lang="en-US" sz="2000" spc="-1" strike="noStrike">
              <a:latin typeface="Arial"/>
            </a:endParaRPr>
          </a:p>
        </p:txBody>
      </p:sp>
      <p:sp>
        <p:nvSpPr>
          <p:cNvPr id="313" name="CustomShape 6"/>
          <p:cNvSpPr/>
          <p:nvPr/>
        </p:nvSpPr>
        <p:spPr>
          <a:xfrm>
            <a:off x="914400" y="2192760"/>
            <a:ext cx="3106080" cy="155340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DejaVu Sans"/>
              </a:rPr>
              <a:t>Επιδείνωση του συστήµατος µε κάθε προσθήκη Καταναλωτή</a:t>
            </a:r>
            <a:endParaRPr b="0" lang="en-US" sz="1300" spc="-1" strike="noStrike">
              <a:latin typeface="Arial"/>
            </a:endParaRPr>
          </a:p>
          <a:p>
            <a:pPr marL="216000" indent="-21312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DejaVu Sans"/>
              </a:rPr>
              <a:t>Βέλτιστη λύση για 1 Φίλτρο</a:t>
            </a:r>
            <a:endParaRPr b="0" lang="en-US" sz="1300" spc="-1" strike="noStrike">
              <a:latin typeface="Arial"/>
            </a:endParaRPr>
          </a:p>
          <a:p>
            <a:pPr marL="216000" indent="-21312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DejaVu Sans"/>
              </a:rPr>
              <a:t>Κρίσιµη συχνότητα εισαγωγής µηνυµάτων στο σύστηµα τα 420 µηνύµατα / δευτερόλεπτο</a:t>
            </a:r>
            <a:endParaRPr b="0" lang="en-US" sz="1300" spc="-1" strike="noStrike">
              <a:latin typeface="Arial"/>
            </a:endParaRPr>
          </a:p>
        </p:txBody>
      </p:sp>
      <p:sp>
        <p:nvSpPr>
          <p:cNvPr id="314" name="CustomShape 7"/>
          <p:cNvSpPr/>
          <p:nvPr/>
        </p:nvSpPr>
        <p:spPr>
          <a:xfrm>
            <a:off x="1097280" y="1195560"/>
            <a:ext cx="2648880" cy="538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l-GR" sz="1600" spc="-1" strike="noStrike">
                <a:solidFill>
                  <a:srgbClr val="000000"/>
                </a:solidFill>
                <a:latin typeface="Arial"/>
                <a:ea typeface="DejaVu Sans"/>
              </a:rPr>
              <a:t>Συμπεράσματα 1ου κύκλου πειραμάτων</a:t>
            </a:r>
            <a:endParaRPr b="0" lang="en-US" sz="1600" spc="-1" strike="noStrike">
              <a:latin typeface="Arial"/>
            </a:endParaRPr>
          </a:p>
        </p:txBody>
      </p:sp>
      <p:sp>
        <p:nvSpPr>
          <p:cNvPr id="315" name="Line 8"/>
          <p:cNvSpPr/>
          <p:nvPr/>
        </p:nvSpPr>
        <p:spPr>
          <a:xfrm>
            <a:off x="5029200" y="1280160"/>
            <a:ext cx="0" cy="3291840"/>
          </a:xfrm>
          <a:prstGeom prst="line">
            <a:avLst/>
          </a:prstGeom>
          <a:ln w="18360">
            <a:solidFill>
              <a:srgbClr val="000000"/>
            </a:solidFill>
            <a:round/>
          </a:ln>
        </p:spPr>
        <p:style>
          <a:lnRef idx="0"/>
          <a:fillRef idx="0"/>
          <a:effectRef idx="0"/>
          <a:fontRef idx="minor"/>
        </p:style>
      </p:sp>
      <p:sp>
        <p:nvSpPr>
          <p:cNvPr id="316" name="CustomShape 9"/>
          <p:cNvSpPr/>
          <p:nvPr/>
        </p:nvSpPr>
        <p:spPr>
          <a:xfrm>
            <a:off x="6126480" y="1188720"/>
            <a:ext cx="2648880" cy="538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l-GR" sz="1600" spc="-1" strike="noStrike">
                <a:solidFill>
                  <a:srgbClr val="000000"/>
                </a:solidFill>
                <a:latin typeface="Arial"/>
                <a:ea typeface="DejaVu Sans"/>
              </a:rPr>
              <a:t>Συμπεράσματα 2ου κύκλου πειραμάτων</a:t>
            </a:r>
            <a:endParaRPr b="0" lang="en-US" sz="1600" spc="-1" strike="noStrike">
              <a:latin typeface="Arial"/>
            </a:endParaRPr>
          </a:p>
        </p:txBody>
      </p:sp>
      <p:sp>
        <p:nvSpPr>
          <p:cNvPr id="317" name="CustomShape 10"/>
          <p:cNvSpPr/>
          <p:nvPr/>
        </p:nvSpPr>
        <p:spPr>
          <a:xfrm>
            <a:off x="6035040" y="2192760"/>
            <a:ext cx="3106080" cy="118908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DejaVu Sans"/>
              </a:rPr>
              <a:t>Κρίσιµη συχνότητα εισαγωγής µηνυµάτων στο σύστηµα τα 420 µηνύµατα / δευτερόλεπτο</a:t>
            </a:r>
            <a:endParaRPr b="0" lang="en-US" sz="1300" spc="-1" strike="noStrike">
              <a:latin typeface="Arial"/>
            </a:endParaRPr>
          </a:p>
          <a:p>
            <a:pPr marL="216000" indent="-21312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DejaVu Sans"/>
              </a:rPr>
              <a:t>Η προσθήκη Καταναλωτών επιβάρυνε πρόσκαιρα την απόδοση</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318"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319"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320"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321"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4BF01F03-1D98-4583-9BAE-7125D75E1D5B}"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322"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Μελλοντική εργασία</a:t>
            </a:r>
            <a:endParaRPr b="0" lang="en-US" sz="2000" spc="-1" strike="noStrike">
              <a:latin typeface="Arial"/>
            </a:endParaRPr>
          </a:p>
        </p:txBody>
      </p:sp>
      <p:sp>
        <p:nvSpPr>
          <p:cNvPr id="323" name="CustomShape 6"/>
          <p:cNvSpPr/>
          <p:nvPr/>
        </p:nvSpPr>
        <p:spPr>
          <a:xfrm>
            <a:off x="182880" y="1737360"/>
            <a:ext cx="2923200" cy="19450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835"/>
              </a:spcBef>
              <a:spcAft>
                <a:spcPts val="2835"/>
              </a:spcAft>
            </a:pPr>
            <a:r>
              <a:rPr b="1" lang="en-US" sz="1300" spc="-1" strike="noStrike">
                <a:solidFill>
                  <a:srgbClr val="000000"/>
                </a:solidFill>
                <a:latin typeface="Arial"/>
                <a:ea typeface="DejaVu Sans"/>
              </a:rPr>
              <a:t>Αύξηση δυνατοτήτων συστήματος</a:t>
            </a:r>
            <a:endParaRPr b="0" lang="en-US" sz="1300" spc="-1" strike="noStrike">
              <a:latin typeface="Arial"/>
            </a:endParaRPr>
          </a:p>
          <a:p>
            <a:pPr>
              <a:lnSpc>
                <a:spcPct val="100000"/>
              </a:lnSpc>
              <a:spcBef>
                <a:spcPts val="2835"/>
              </a:spcBef>
              <a:spcAft>
                <a:spcPts val="2835"/>
              </a:spcAft>
            </a:pPr>
            <a:r>
              <a:rPr b="1" lang="en-US" sz="1300" spc="-1" strike="noStrike">
                <a:solidFill>
                  <a:srgbClr val="000000"/>
                </a:solidFill>
                <a:latin typeface="Arial"/>
                <a:ea typeface="Noto Sans CJK SC"/>
              </a:rPr>
              <a:t>Ανάπτυξη υποδομών ασφαλείας / πιστοποιητικών </a:t>
            </a:r>
            <a:endParaRPr b="0" lang="en-US" sz="1300" spc="-1" strike="noStrike">
              <a:latin typeface="Arial"/>
            </a:endParaRPr>
          </a:p>
          <a:p>
            <a:pPr>
              <a:lnSpc>
                <a:spcPct val="100000"/>
              </a:lnSpc>
              <a:spcBef>
                <a:spcPts val="2835"/>
              </a:spcBef>
              <a:spcAft>
                <a:spcPts val="2835"/>
              </a:spcAft>
            </a:pPr>
            <a:r>
              <a:rPr b="1" lang="en-US" sz="1300" spc="-1" strike="noStrike">
                <a:solidFill>
                  <a:srgbClr val="000000"/>
                </a:solidFill>
                <a:latin typeface="Arial"/>
                <a:ea typeface="DejaVu Sans"/>
              </a:rPr>
              <a:t>Ανάπτυξη σε cloud υποδομή</a:t>
            </a:r>
            <a:endParaRPr b="0" lang="en-US" sz="1300" spc="-1" strike="noStrike">
              <a:latin typeface="Arial"/>
            </a:endParaRPr>
          </a:p>
        </p:txBody>
      </p:sp>
      <p:sp>
        <p:nvSpPr>
          <p:cNvPr id="324" name="CustomShape 7"/>
          <p:cNvSpPr/>
          <p:nvPr/>
        </p:nvSpPr>
        <p:spPr>
          <a:xfrm>
            <a:off x="5303520" y="1371600"/>
            <a:ext cx="4477680" cy="911520"/>
          </a:xfrm>
          <a:prstGeom prst="rect">
            <a:avLst/>
          </a:prstGeom>
          <a:noFill/>
          <a:ln w="18360">
            <a:solidFill>
              <a:srgbClr val="000000"/>
            </a:solidFill>
            <a:round/>
          </a:ln>
        </p:spPr>
        <p:style>
          <a:lnRef idx="0"/>
          <a:fillRef idx="0"/>
          <a:effectRef idx="0"/>
          <a:fontRef idx="minor"/>
        </p:style>
        <p:txBody>
          <a:bodyPr lIns="99000" rIns="99000" tIns="54000" bIns="54000">
            <a:noAutofit/>
          </a:bodyPr>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Αύξηση διαθέσιμων ενεργειών για μηνύματα ενδιαφέροντος</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Εμπλουτισμός παρακολούθησης και διαχείρισης μηνυμάτων</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Προσθήκη περισσότερων συνθηκών εκτέλεσης ενεργειών</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Παροχή προτύπων παραμετροποίησης Φίλτρων</a:t>
            </a:r>
            <a:endParaRPr b="0" lang="en-US" sz="1200" spc="-1" strike="noStrike">
              <a:latin typeface="Arial"/>
            </a:endParaRPr>
          </a:p>
        </p:txBody>
      </p:sp>
      <p:sp>
        <p:nvSpPr>
          <p:cNvPr id="325" name="CustomShape 8"/>
          <p:cNvSpPr/>
          <p:nvPr/>
        </p:nvSpPr>
        <p:spPr>
          <a:xfrm>
            <a:off x="4207320" y="2468880"/>
            <a:ext cx="4477680" cy="842760"/>
          </a:xfrm>
          <a:prstGeom prst="rect">
            <a:avLst/>
          </a:prstGeom>
          <a:noFill/>
          <a:ln w="18360">
            <a:solidFill>
              <a:srgbClr val="000000"/>
            </a:solidFill>
            <a:round/>
          </a:ln>
        </p:spPr>
        <p:style>
          <a:lnRef idx="0"/>
          <a:fillRef idx="0"/>
          <a:effectRef idx="0"/>
          <a:fontRef idx="minor"/>
        </p:style>
        <p:txBody>
          <a:bodyPr lIns="99000" rIns="99000" tIns="54000" bIns="54000">
            <a:noAutofit/>
          </a:bodyPr>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Ενεργοποίηση TLS στις επικοινωνίες των υποσυστημάτων</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Κρυπτογράφηση της ΒΔ</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Εφαρμογή κανόνων τείχους προστασίας (firewall)</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Εκ νέου διερεύνηση της απόδοσης του συστήματος</a:t>
            </a:r>
            <a:endParaRPr b="0" lang="en-US" sz="1200" spc="-1" strike="noStrike">
              <a:latin typeface="Arial"/>
            </a:endParaRPr>
          </a:p>
        </p:txBody>
      </p:sp>
      <p:sp>
        <p:nvSpPr>
          <p:cNvPr id="326" name="CustomShape 9"/>
          <p:cNvSpPr/>
          <p:nvPr/>
        </p:nvSpPr>
        <p:spPr>
          <a:xfrm>
            <a:off x="5303520" y="3701880"/>
            <a:ext cx="4477680" cy="958680"/>
          </a:xfrm>
          <a:prstGeom prst="rect">
            <a:avLst/>
          </a:prstGeom>
          <a:noFill/>
          <a:ln w="18360">
            <a:solidFill>
              <a:srgbClr val="000000"/>
            </a:solidFill>
            <a:round/>
          </a:ln>
        </p:spPr>
        <p:style>
          <a:lnRef idx="0"/>
          <a:fillRef idx="0"/>
          <a:effectRef idx="0"/>
          <a:fontRef idx="minor"/>
        </p:style>
        <p:txBody>
          <a:bodyPr lIns="99000" rIns="99000" tIns="54000" bIns="54000">
            <a:noAutofit/>
          </a:bodyPr>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Αυτοματοποίηση της κλιμάκωσης του συστήματος μέσω εμπορικών εργαλείων</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Παροχή πρόσβασης στο σύστημα πειραματικά σε πραγματικούς χρήστες</a:t>
            </a:r>
            <a:endParaRPr b="0" lang="en-US" sz="1200" spc="-1" strike="noStrike">
              <a:latin typeface="Arial"/>
            </a:endParaRPr>
          </a:p>
          <a:p>
            <a:pPr marL="216000" indent="-213120">
              <a:lnSpc>
                <a:spcPct val="100000"/>
              </a:lnSpc>
              <a:buClr>
                <a:srgbClr val="000000"/>
              </a:buClr>
              <a:buSzPct val="45000"/>
              <a:buFont typeface="Wingdings" charset="2"/>
              <a:buChar char=""/>
            </a:pPr>
            <a:r>
              <a:rPr b="0" lang="el-GR" sz="1200" spc="-1" strike="noStrike">
                <a:solidFill>
                  <a:srgbClr val="000000"/>
                </a:solidFill>
                <a:latin typeface="Arial"/>
                <a:ea typeface="DejaVu Sans"/>
              </a:rPr>
              <a:t>Εκ νέου διερεύνηση της απόδοσης του συστήματος</a:t>
            </a:r>
            <a:endParaRPr b="0" lang="en-US" sz="1200" spc="-1" strike="noStrike">
              <a:latin typeface="Arial"/>
            </a:endParaRPr>
          </a:p>
        </p:txBody>
      </p:sp>
      <p:sp>
        <p:nvSpPr>
          <p:cNvPr id="327" name="Line 10"/>
          <p:cNvSpPr/>
          <p:nvPr/>
        </p:nvSpPr>
        <p:spPr>
          <a:xfrm flipV="1">
            <a:off x="3291840" y="1828800"/>
            <a:ext cx="1645920" cy="91440"/>
          </a:xfrm>
          <a:prstGeom prst="line">
            <a:avLst/>
          </a:prstGeom>
          <a:ln w="18360">
            <a:solidFill>
              <a:srgbClr val="000000"/>
            </a:solidFill>
            <a:round/>
            <a:tailEnd len="med" type="triangle" w="med"/>
          </a:ln>
        </p:spPr>
        <p:style>
          <a:lnRef idx="0"/>
          <a:fillRef idx="0"/>
          <a:effectRef idx="0"/>
          <a:fontRef idx="minor"/>
        </p:style>
      </p:sp>
      <p:sp>
        <p:nvSpPr>
          <p:cNvPr id="328" name="CustomShape 11"/>
          <p:cNvSpPr/>
          <p:nvPr/>
        </p:nvSpPr>
        <p:spPr>
          <a:xfrm>
            <a:off x="5029200" y="1371600"/>
            <a:ext cx="180000" cy="911520"/>
          </a:xfrm>
          <a:custGeom>
            <a:avLst/>
            <a:gdLst/>
            <a:ahLst/>
            <a:rect l="l" t="t" r="r" b="b"/>
            <a:pathLst>
              <a:path w="510" h="2542">
                <a:moveTo>
                  <a:pt x="509" y="0"/>
                </a:moveTo>
                <a:cubicBezTo>
                  <a:pt x="381" y="0"/>
                  <a:pt x="254" y="105"/>
                  <a:pt x="254" y="211"/>
                </a:cubicBezTo>
                <a:lnTo>
                  <a:pt x="254" y="1058"/>
                </a:lnTo>
                <a:cubicBezTo>
                  <a:pt x="254" y="1164"/>
                  <a:pt x="127" y="1270"/>
                  <a:pt x="0" y="1270"/>
                </a:cubicBezTo>
                <a:cubicBezTo>
                  <a:pt x="127" y="1270"/>
                  <a:pt x="254" y="1376"/>
                  <a:pt x="254" y="1482"/>
                </a:cubicBezTo>
                <a:lnTo>
                  <a:pt x="254" y="2329"/>
                </a:lnTo>
                <a:cubicBezTo>
                  <a:pt x="254" y="2435"/>
                  <a:pt x="381" y="2541"/>
                  <a:pt x="509" y="2541"/>
                </a:cubicBezTo>
              </a:path>
            </a:pathLst>
          </a:custGeom>
          <a:noFill/>
          <a:ln w="18360">
            <a:solidFill>
              <a:srgbClr val="000000"/>
            </a:solidFill>
            <a:round/>
          </a:ln>
        </p:spPr>
        <p:style>
          <a:lnRef idx="0"/>
          <a:fillRef idx="0"/>
          <a:effectRef idx="0"/>
          <a:fontRef idx="minor"/>
        </p:style>
      </p:sp>
      <p:sp>
        <p:nvSpPr>
          <p:cNvPr id="329" name="CustomShape 12"/>
          <p:cNvSpPr/>
          <p:nvPr/>
        </p:nvSpPr>
        <p:spPr>
          <a:xfrm>
            <a:off x="3933000" y="2491560"/>
            <a:ext cx="180000" cy="820080"/>
          </a:xfrm>
          <a:custGeom>
            <a:avLst/>
            <a:gdLst/>
            <a:ahLst/>
            <a:rect l="l" t="t" r="r" b="b"/>
            <a:pathLst>
              <a:path w="510" h="2288">
                <a:moveTo>
                  <a:pt x="509" y="0"/>
                </a:moveTo>
                <a:cubicBezTo>
                  <a:pt x="381" y="0"/>
                  <a:pt x="254" y="95"/>
                  <a:pt x="254" y="190"/>
                </a:cubicBezTo>
                <a:lnTo>
                  <a:pt x="254" y="952"/>
                </a:lnTo>
                <a:cubicBezTo>
                  <a:pt x="254" y="1048"/>
                  <a:pt x="127" y="1143"/>
                  <a:pt x="0" y="1143"/>
                </a:cubicBezTo>
                <a:cubicBezTo>
                  <a:pt x="127" y="1143"/>
                  <a:pt x="254" y="1238"/>
                  <a:pt x="254" y="1334"/>
                </a:cubicBezTo>
                <a:lnTo>
                  <a:pt x="254" y="2096"/>
                </a:lnTo>
                <a:cubicBezTo>
                  <a:pt x="254" y="2191"/>
                  <a:pt x="381" y="2287"/>
                  <a:pt x="509" y="2287"/>
                </a:cubicBezTo>
              </a:path>
            </a:pathLst>
          </a:custGeom>
          <a:noFill/>
          <a:ln w="18360">
            <a:solidFill>
              <a:srgbClr val="000000"/>
            </a:solidFill>
            <a:round/>
          </a:ln>
        </p:spPr>
        <p:style>
          <a:lnRef idx="0"/>
          <a:fillRef idx="0"/>
          <a:effectRef idx="0"/>
          <a:fontRef idx="minor"/>
        </p:style>
      </p:sp>
      <p:sp>
        <p:nvSpPr>
          <p:cNvPr id="330" name="CustomShape 13"/>
          <p:cNvSpPr/>
          <p:nvPr/>
        </p:nvSpPr>
        <p:spPr>
          <a:xfrm>
            <a:off x="5029200" y="3749040"/>
            <a:ext cx="180000" cy="911520"/>
          </a:xfrm>
          <a:custGeom>
            <a:avLst/>
            <a:gdLst/>
            <a:ahLst/>
            <a:rect l="l" t="t" r="r" b="b"/>
            <a:pathLst>
              <a:path w="510" h="2542">
                <a:moveTo>
                  <a:pt x="509" y="0"/>
                </a:moveTo>
                <a:cubicBezTo>
                  <a:pt x="381" y="0"/>
                  <a:pt x="254" y="105"/>
                  <a:pt x="254" y="211"/>
                </a:cubicBezTo>
                <a:lnTo>
                  <a:pt x="254" y="1058"/>
                </a:lnTo>
                <a:cubicBezTo>
                  <a:pt x="254" y="1164"/>
                  <a:pt x="127" y="1270"/>
                  <a:pt x="0" y="1270"/>
                </a:cubicBezTo>
                <a:cubicBezTo>
                  <a:pt x="127" y="1270"/>
                  <a:pt x="254" y="1376"/>
                  <a:pt x="254" y="1482"/>
                </a:cubicBezTo>
                <a:lnTo>
                  <a:pt x="254" y="2329"/>
                </a:lnTo>
                <a:cubicBezTo>
                  <a:pt x="254" y="2435"/>
                  <a:pt x="381" y="2541"/>
                  <a:pt x="509" y="2541"/>
                </a:cubicBezTo>
              </a:path>
            </a:pathLst>
          </a:custGeom>
          <a:noFill/>
          <a:ln w="18360">
            <a:solidFill>
              <a:srgbClr val="000000"/>
            </a:solidFill>
            <a:round/>
          </a:ln>
        </p:spPr>
        <p:style>
          <a:lnRef idx="0"/>
          <a:fillRef idx="0"/>
          <a:effectRef idx="0"/>
          <a:fontRef idx="minor"/>
        </p:style>
      </p:sp>
      <p:sp>
        <p:nvSpPr>
          <p:cNvPr id="331" name="Line 14"/>
          <p:cNvSpPr/>
          <p:nvPr/>
        </p:nvSpPr>
        <p:spPr>
          <a:xfrm>
            <a:off x="3291840" y="3931920"/>
            <a:ext cx="1645920" cy="274320"/>
          </a:xfrm>
          <a:prstGeom prst="line">
            <a:avLst/>
          </a:prstGeom>
          <a:ln w="18360">
            <a:solidFill>
              <a:srgbClr val="000000"/>
            </a:solidFill>
            <a:round/>
            <a:tailEnd len="med" type="triangle" w="med"/>
          </a:ln>
        </p:spPr>
        <p:style>
          <a:lnRef idx="0"/>
          <a:fillRef idx="0"/>
          <a:effectRef idx="0"/>
          <a:fontRef idx="minor"/>
        </p:style>
      </p:sp>
      <p:sp>
        <p:nvSpPr>
          <p:cNvPr id="332" name="Line 15"/>
          <p:cNvSpPr/>
          <p:nvPr/>
        </p:nvSpPr>
        <p:spPr>
          <a:xfrm>
            <a:off x="3291840" y="2926080"/>
            <a:ext cx="548640" cy="0"/>
          </a:xfrm>
          <a:prstGeom prst="line">
            <a:avLst/>
          </a:prstGeom>
          <a:ln w="18360">
            <a:solidFill>
              <a:srgbClr val="000000"/>
            </a:solidFill>
            <a:round/>
            <a:tailEnd len="med" type="triangle" w="med"/>
          </a:ln>
        </p:spPr>
        <p:style>
          <a:lnRef idx="0"/>
          <a:fillRef idx="0"/>
          <a:effectRef idx="0"/>
          <a:fontRef idx="minor"/>
        </p:style>
      </p:sp>
      <p:sp>
        <p:nvSpPr>
          <p:cNvPr id="333" name="Line 16"/>
          <p:cNvSpPr/>
          <p:nvPr/>
        </p:nvSpPr>
        <p:spPr>
          <a:xfrm>
            <a:off x="3108600" y="1920240"/>
            <a:ext cx="360" cy="1005840"/>
          </a:xfrm>
          <a:prstGeom prst="line">
            <a:avLst/>
          </a:prstGeom>
          <a:ln w="18360">
            <a:solidFill>
              <a:srgbClr val="000000"/>
            </a:solidFill>
            <a:round/>
            <a:headEnd len="med" type="oval" w="med"/>
            <a:tailEnd len="med" type="oval" w="med"/>
          </a:ln>
        </p:spPr>
        <p:style>
          <a:lnRef idx="0"/>
          <a:fillRef idx="0"/>
          <a:effectRef idx="0"/>
          <a:fontRef idx="minor"/>
        </p:style>
      </p:sp>
      <p:sp>
        <p:nvSpPr>
          <p:cNvPr id="334" name="Line 17"/>
          <p:cNvSpPr/>
          <p:nvPr/>
        </p:nvSpPr>
        <p:spPr>
          <a:xfrm>
            <a:off x="3108600" y="2926080"/>
            <a:ext cx="360" cy="1005840"/>
          </a:xfrm>
          <a:prstGeom prst="line">
            <a:avLst/>
          </a:prstGeom>
          <a:ln w="18360">
            <a:solidFill>
              <a:srgbClr val="00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335"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336"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337"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338"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3FB039F4-F433-40A6-9B5F-CA0C3631144C}"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339"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Ευχαριστίες</a:t>
            </a:r>
            <a:endParaRPr b="0" lang="en-US" sz="2000" spc="-1" strike="noStrike">
              <a:latin typeface="Arial"/>
            </a:endParaRPr>
          </a:p>
        </p:txBody>
      </p:sp>
      <p:sp>
        <p:nvSpPr>
          <p:cNvPr id="340" name="CustomShape 6"/>
          <p:cNvSpPr/>
          <p:nvPr/>
        </p:nvSpPr>
        <p:spPr>
          <a:xfrm>
            <a:off x="1554480" y="1737360"/>
            <a:ext cx="7038000" cy="2469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spcAft>
                <a:spcPts val="1417"/>
              </a:spcAft>
            </a:pPr>
            <a:r>
              <a:rPr b="0" lang="el-GR" sz="1500" spc="-1" strike="noStrike">
                <a:solidFill>
                  <a:srgbClr val="000000"/>
                </a:solidFill>
                <a:latin typeface="Arial"/>
                <a:ea typeface="DejaVu Sans"/>
              </a:rPr>
              <a:t>Θα ήθελα να ευχαριστήσω τους επιβλέποντές μου:</a:t>
            </a:r>
            <a:endParaRPr b="0" lang="en-US" sz="1500" spc="-1" strike="noStrike">
              <a:latin typeface="Arial"/>
            </a:endParaRPr>
          </a:p>
          <a:p>
            <a:pPr lvl="3" marL="864000" indent="-213120">
              <a:lnSpc>
                <a:spcPct val="100000"/>
              </a:lnSpc>
              <a:spcBef>
                <a:spcPts val="1417"/>
              </a:spcBef>
              <a:spcAft>
                <a:spcPts val="1417"/>
              </a:spcAft>
              <a:buClr>
                <a:srgbClr val="000000"/>
              </a:buClr>
              <a:buSzPct val="45000"/>
              <a:buFont typeface="Wingdings" charset="2"/>
              <a:buChar char=""/>
            </a:pPr>
            <a:r>
              <a:rPr b="0" lang="el-GR" sz="1500" spc="-1" strike="noStrike">
                <a:solidFill>
                  <a:srgbClr val="000000"/>
                </a:solidFill>
                <a:latin typeface="Arial"/>
                <a:ea typeface="DejaVu Sans"/>
              </a:rPr>
              <a:t>τον Αν. Καθηγητή Συμεωνίδη Ανδρέα</a:t>
            </a:r>
            <a:endParaRPr b="0" lang="en-US" sz="1500" spc="-1" strike="noStrike">
              <a:latin typeface="Arial"/>
            </a:endParaRPr>
          </a:p>
          <a:p>
            <a:pPr lvl="3" marL="864000" indent="-213120">
              <a:lnSpc>
                <a:spcPct val="100000"/>
              </a:lnSpc>
              <a:spcBef>
                <a:spcPts val="1417"/>
              </a:spcBef>
              <a:spcAft>
                <a:spcPts val="1417"/>
              </a:spcAft>
              <a:buClr>
                <a:srgbClr val="000000"/>
              </a:buClr>
              <a:buSzPct val="45000"/>
              <a:buFont typeface="Wingdings" charset="2"/>
              <a:buChar char=""/>
            </a:pPr>
            <a:r>
              <a:rPr b="0" lang="el-GR" sz="1500" spc="-1" strike="noStrike">
                <a:solidFill>
                  <a:srgbClr val="000000"/>
                </a:solidFill>
                <a:latin typeface="Arial"/>
                <a:ea typeface="DejaVu Sans"/>
              </a:rPr>
              <a:t>τον Μεταδιδακτορικό Ερευνητή Τσαρδούλια Εμμανουήλ</a:t>
            </a:r>
            <a:endParaRPr b="0" lang="en-US" sz="1500" spc="-1" strike="noStrike">
              <a:latin typeface="Arial"/>
            </a:endParaRPr>
          </a:p>
          <a:p>
            <a:pPr lvl="3" marL="864000" indent="-213120">
              <a:lnSpc>
                <a:spcPct val="100000"/>
              </a:lnSpc>
              <a:spcBef>
                <a:spcPts val="1417"/>
              </a:spcBef>
              <a:spcAft>
                <a:spcPts val="1417"/>
              </a:spcAft>
              <a:buClr>
                <a:srgbClr val="000000"/>
              </a:buClr>
              <a:buSzPct val="45000"/>
              <a:buFont typeface="Wingdings" charset="2"/>
              <a:buChar char=""/>
            </a:pPr>
            <a:r>
              <a:rPr b="0" lang="el-GR" sz="1500" spc="-1" strike="noStrike">
                <a:solidFill>
                  <a:srgbClr val="000000"/>
                </a:solidFill>
                <a:latin typeface="Arial"/>
                <a:ea typeface="DejaVu Sans"/>
              </a:rPr>
              <a:t>τον Υπ. Διδάκτορα Παναγιώτου Κωνσταντίνο</a:t>
            </a:r>
            <a:endParaRPr b="0" lang="en-US" sz="1500" spc="-1" strike="noStrike">
              <a:latin typeface="Arial"/>
            </a:endParaRPr>
          </a:p>
          <a:p>
            <a:pPr>
              <a:lnSpc>
                <a:spcPct val="100000"/>
              </a:lnSpc>
              <a:spcBef>
                <a:spcPts val="1417"/>
              </a:spcBef>
              <a:spcAft>
                <a:spcPts val="1417"/>
              </a:spcAft>
            </a:pPr>
            <a:r>
              <a:rPr b="0" lang="el-GR" sz="1500" spc="-1" strike="noStrike">
                <a:solidFill>
                  <a:srgbClr val="000000"/>
                </a:solidFill>
                <a:latin typeface="Arial"/>
                <a:ea typeface="DejaVu Sans"/>
              </a:rPr>
              <a:t>για την ευκαιρία να ασχοληθώ με τόσο ενδιαφέροντα αντικείμενα και για την υποστήριξή τους κατά τη διάρκεια της διπλωματικής.</a:t>
            </a:r>
            <a:endParaRPr b="0" lang="en-US" sz="1500" spc="-1" strike="noStrike">
              <a:latin typeface="Arial"/>
            </a:endParaRPr>
          </a:p>
          <a:p>
            <a:pPr>
              <a:lnSpc>
                <a:spcPct val="100000"/>
              </a:lnSpc>
              <a:spcBef>
                <a:spcPts val="1417"/>
              </a:spcBef>
              <a:spcAft>
                <a:spcPts val="1417"/>
              </a:spcAft>
            </a:pPr>
            <a:r>
              <a:rPr b="0" lang="el-GR" sz="1500" spc="-1" strike="noStrike">
                <a:solidFill>
                  <a:srgbClr val="000000"/>
                </a:solidFill>
                <a:latin typeface="Arial"/>
                <a:ea typeface="DejaVu Sans"/>
              </a:rPr>
              <a:t>	</a:t>
            </a:r>
            <a:r>
              <a:rPr b="0" lang="el-GR" sz="1500" spc="-1" strike="noStrike">
                <a:solidFill>
                  <a:srgbClr val="000000"/>
                </a:solidFill>
                <a:latin typeface="Arial"/>
                <a:ea typeface="DejaVu Sans"/>
              </a:rPr>
              <a:t>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57"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58"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59"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60"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6B093D72-DE9F-4D71-8D02-1935454A0EFA}" type="slidenum">
              <a:rPr b="0" lang="el-GR" sz="1800" spc="-1" strike="noStrike">
                <a:solidFill>
                  <a:srgbClr val="333333"/>
                </a:solidFill>
                <a:latin typeface="Times New Roman"/>
                <a:ea typeface="DejaVu Sans"/>
              </a:rPr>
              <a:t>20</a:t>
            </a:fld>
            <a:endParaRPr b="0" lang="en-US" sz="1800" spc="-1" strike="noStrike">
              <a:latin typeface="Arial"/>
            </a:endParaRPr>
          </a:p>
        </p:txBody>
      </p:sp>
      <p:sp>
        <p:nvSpPr>
          <p:cNvPr id="61"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Περιγραφή του προβλήματος</a:t>
            </a:r>
            <a:endParaRPr b="0" lang="en-US" sz="2000" spc="-1" strike="noStrike">
              <a:latin typeface="Arial"/>
            </a:endParaRPr>
          </a:p>
        </p:txBody>
      </p:sp>
      <p:sp>
        <p:nvSpPr>
          <p:cNvPr id="62" name="CustomShape 6"/>
          <p:cNvSpPr/>
          <p:nvPr/>
        </p:nvSpPr>
        <p:spPr>
          <a:xfrm>
            <a:off x="3200400" y="1097280"/>
            <a:ext cx="6763680" cy="111708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Δυσκολία διαχείρισης επικοινωνίας υψηλού ρυθμού /  έντονων διακυμάνσεων </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Αρχιτεκτονικές IoT λειτουργούν συχνά σε συνϑήκες αναξιόπιστων δικτύων </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Διαφορετική µορφή, τοπολογία και απαιτήσεις των υποσυστημάτων των παραγωγών και καταναλωτών μηνυμάτων</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Έλλειψη τεχνικών γνώσεων των χρηστών των συστημάτων</a:t>
            </a:r>
            <a:endParaRPr b="0" lang="en-US" sz="1300" spc="-1" strike="noStrike">
              <a:latin typeface="Arial"/>
            </a:endParaRPr>
          </a:p>
        </p:txBody>
      </p:sp>
      <p:sp>
        <p:nvSpPr>
          <p:cNvPr id="63" name="CustomShape 7"/>
          <p:cNvSpPr/>
          <p:nvPr/>
        </p:nvSpPr>
        <p:spPr>
          <a:xfrm>
            <a:off x="2194560" y="4021920"/>
            <a:ext cx="6123600" cy="456120"/>
          </a:xfrm>
          <a:prstGeom prst="rect">
            <a:avLst/>
          </a:prstGeom>
          <a:solidFill>
            <a:srgbClr val="808080"/>
          </a:solidFill>
          <a:ln>
            <a:solidFill>
              <a:srgbClr val="00a933"/>
            </a:solidFill>
          </a:ln>
        </p:spPr>
        <p:style>
          <a:lnRef idx="0"/>
          <a:fillRef idx="0"/>
          <a:effectRef idx="0"/>
          <a:fontRef idx="minor"/>
        </p:style>
        <p:txBody>
          <a:bodyPr lIns="90000" rIns="90000" tIns="45000" bIns="45000">
            <a:noAutofit/>
          </a:bodyPr>
          <a:p>
            <a:pPr>
              <a:lnSpc>
                <a:spcPct val="100000"/>
              </a:lnSpc>
            </a:pPr>
            <a:r>
              <a:rPr b="0" lang="el-GR" sz="1300" spc="-1" strike="noStrike">
                <a:solidFill>
                  <a:srgbClr val="000000"/>
                </a:solidFill>
                <a:latin typeface="Arial"/>
                <a:ea typeface="DejaVu Sans"/>
              </a:rPr>
              <a:t>Αυτοµατοποίηση της διαδικασίας διαχείρισης µηνυµάτων ενός συστήµατος και η διευκόλυνση χρήσης αυτών των λειτουργιών µέσω της διεπαφής του χρήστη.</a:t>
            </a:r>
            <a:endParaRPr b="0" lang="en-US" sz="1300" spc="-1" strike="noStrike">
              <a:latin typeface="Arial"/>
            </a:endParaRPr>
          </a:p>
        </p:txBody>
      </p:sp>
      <p:sp>
        <p:nvSpPr>
          <p:cNvPr id="64" name="CustomShape 8"/>
          <p:cNvSpPr/>
          <p:nvPr/>
        </p:nvSpPr>
        <p:spPr>
          <a:xfrm>
            <a:off x="6583680" y="1097280"/>
            <a:ext cx="360" cy="360"/>
          </a:xfrm>
          <a:custGeom>
            <a:avLst/>
            <a:gdLst/>
            <a:ahLst/>
            <a:rect l="l" t="t" r="r" b="b"/>
            <a:pathLst>
              <a:path w="21600" h="21600">
                <a:moveTo>
                  <a:pt x="0" y="0"/>
                </a:moveTo>
                <a:lnTo>
                  <a:pt x="21600" y="21600"/>
                </a:lnTo>
              </a:path>
            </a:pathLst>
          </a:custGeom>
          <a:noFill/>
          <a:ln>
            <a:solidFill>
              <a:srgbClr val="3465a4"/>
            </a:solidFill>
          </a:ln>
        </p:spPr>
        <p:style>
          <a:lnRef idx="0"/>
          <a:fillRef idx="0"/>
          <a:effectRef idx="0"/>
          <a:fontRef idx="minor"/>
        </p:style>
      </p:sp>
      <p:sp>
        <p:nvSpPr>
          <p:cNvPr id="65" name="CustomShape 9"/>
          <p:cNvSpPr/>
          <p:nvPr/>
        </p:nvSpPr>
        <p:spPr>
          <a:xfrm>
            <a:off x="8936640" y="4078080"/>
            <a:ext cx="529200" cy="529200"/>
          </a:xfrm>
          <a:prstGeom prst="donut">
            <a:avLst>
              <a:gd name="adj" fmla="val 12162"/>
            </a:avLst>
          </a:prstGeom>
          <a:solidFill>
            <a:srgbClr val="000000"/>
          </a:solidFill>
          <a:ln>
            <a:solidFill>
              <a:srgbClr val="000000"/>
            </a:solidFill>
          </a:ln>
        </p:spPr>
        <p:style>
          <a:lnRef idx="0"/>
          <a:fillRef idx="0"/>
          <a:effectRef idx="0"/>
          <a:fontRef idx="minor"/>
        </p:style>
      </p:sp>
      <p:sp>
        <p:nvSpPr>
          <p:cNvPr id="66" name="CustomShape 10"/>
          <p:cNvSpPr/>
          <p:nvPr/>
        </p:nvSpPr>
        <p:spPr>
          <a:xfrm>
            <a:off x="9081720" y="4223160"/>
            <a:ext cx="239040" cy="239040"/>
          </a:xfrm>
          <a:prstGeom prst="donut">
            <a:avLst>
              <a:gd name="adj" fmla="val 19587"/>
            </a:avLst>
          </a:prstGeom>
          <a:solidFill>
            <a:srgbClr val="000000"/>
          </a:solidFill>
          <a:ln>
            <a:solidFill>
              <a:srgbClr val="000000"/>
            </a:solidFill>
          </a:ln>
        </p:spPr>
        <p:style>
          <a:lnRef idx="0"/>
          <a:fillRef idx="0"/>
          <a:effectRef idx="0"/>
          <a:fontRef idx="minor"/>
        </p:style>
      </p:sp>
      <p:sp>
        <p:nvSpPr>
          <p:cNvPr id="67" name="CustomShape 11"/>
          <p:cNvSpPr/>
          <p:nvPr/>
        </p:nvSpPr>
        <p:spPr>
          <a:xfrm>
            <a:off x="1828800" y="1188720"/>
            <a:ext cx="1368720" cy="911520"/>
          </a:xfrm>
          <a:prstGeom prst="flowChartDocumen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1" lang="el-GR" sz="1300" spc="-1" strike="noStrike">
                <a:solidFill>
                  <a:srgbClr val="000000"/>
                </a:solidFill>
                <a:latin typeface="Arial"/>
                <a:ea typeface="DejaVu Sans"/>
              </a:rPr>
              <a:t>Συνιστώσες του </a:t>
            </a:r>
            <a:endParaRPr b="0" lang="en-US" sz="1300" spc="-1" strike="noStrike">
              <a:latin typeface="Arial"/>
            </a:endParaRPr>
          </a:p>
          <a:p>
            <a:pPr algn="ctr">
              <a:lnSpc>
                <a:spcPct val="100000"/>
              </a:lnSpc>
            </a:pPr>
            <a:r>
              <a:rPr b="1" lang="el-GR" sz="1300" spc="-1" strike="noStrike">
                <a:solidFill>
                  <a:srgbClr val="000000"/>
                </a:solidFill>
                <a:latin typeface="Arial"/>
                <a:ea typeface="DejaVu Sans"/>
              </a:rPr>
              <a:t>προβλήματος</a:t>
            </a:r>
            <a:endParaRPr b="0" lang="en-US" sz="1300" spc="-1" strike="noStrike">
              <a:latin typeface="Arial"/>
            </a:endParaRPr>
          </a:p>
        </p:txBody>
      </p:sp>
      <p:sp>
        <p:nvSpPr>
          <p:cNvPr id="68" name="CustomShape 12"/>
          <p:cNvSpPr/>
          <p:nvPr/>
        </p:nvSpPr>
        <p:spPr>
          <a:xfrm>
            <a:off x="1280160" y="2469240"/>
            <a:ext cx="1368720" cy="911520"/>
          </a:xfrm>
          <a:prstGeom prst="flowChartDocumen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1" lang="el-GR" sz="1300" spc="-1" strike="noStrike">
                <a:solidFill>
                  <a:srgbClr val="000000"/>
                </a:solidFill>
                <a:latin typeface="Arial"/>
                <a:ea typeface="DejaVu Sans"/>
              </a:rPr>
              <a:t>Επιθυμητές </a:t>
            </a:r>
            <a:endParaRPr b="0" lang="en-US" sz="1300" spc="-1" strike="noStrike">
              <a:latin typeface="Arial"/>
            </a:endParaRPr>
          </a:p>
          <a:p>
            <a:pPr algn="ctr">
              <a:lnSpc>
                <a:spcPct val="100000"/>
              </a:lnSpc>
            </a:pPr>
            <a:r>
              <a:rPr b="1" lang="el-GR" sz="1300" spc="-1" strike="noStrike">
                <a:solidFill>
                  <a:srgbClr val="000000"/>
                </a:solidFill>
                <a:latin typeface="Arial"/>
                <a:ea typeface="DejaVu Sans"/>
              </a:rPr>
              <a:t>δυνατότητες</a:t>
            </a:r>
            <a:endParaRPr b="0" lang="en-US" sz="1300" spc="-1" strike="noStrike">
              <a:latin typeface="Arial"/>
            </a:endParaRPr>
          </a:p>
        </p:txBody>
      </p:sp>
      <p:sp>
        <p:nvSpPr>
          <p:cNvPr id="69" name="CustomShape 13"/>
          <p:cNvSpPr/>
          <p:nvPr/>
        </p:nvSpPr>
        <p:spPr>
          <a:xfrm>
            <a:off x="549000" y="3749400"/>
            <a:ext cx="1368720" cy="911520"/>
          </a:xfrm>
          <a:prstGeom prst="flowChartDocumen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1" lang="el-GR" sz="1300" spc="-1" strike="noStrike">
                <a:solidFill>
                  <a:srgbClr val="000000"/>
                </a:solidFill>
                <a:latin typeface="Arial"/>
                <a:ea typeface="DejaVu Sans"/>
              </a:rPr>
              <a:t>Συνολικός</a:t>
            </a:r>
            <a:endParaRPr b="0" lang="en-US" sz="1300" spc="-1" strike="noStrike">
              <a:latin typeface="Arial"/>
            </a:endParaRPr>
          </a:p>
          <a:p>
            <a:pPr algn="ctr">
              <a:lnSpc>
                <a:spcPct val="100000"/>
              </a:lnSpc>
            </a:pPr>
            <a:r>
              <a:rPr b="1" lang="el-GR" sz="1300" spc="-1" strike="noStrike">
                <a:solidFill>
                  <a:srgbClr val="000000"/>
                </a:solidFill>
                <a:latin typeface="Arial"/>
                <a:ea typeface="DejaVu Sans"/>
              </a:rPr>
              <a:t>στόχος</a:t>
            </a:r>
            <a:endParaRPr b="0" lang="en-US" sz="1300" spc="-1" strike="noStrike">
              <a:latin typeface="Arial"/>
            </a:endParaRPr>
          </a:p>
        </p:txBody>
      </p:sp>
      <p:sp>
        <p:nvSpPr>
          <p:cNvPr id="70" name="CustomShape 14"/>
          <p:cNvSpPr/>
          <p:nvPr/>
        </p:nvSpPr>
        <p:spPr>
          <a:xfrm>
            <a:off x="2743560" y="2560320"/>
            <a:ext cx="6763680" cy="118620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Αξιόπιστη επικοινωνία </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Απεμπλοκή ετερογενών υποσυστημάτων</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Εφαρμογή φίλτρων διαχείρισης μηνυμάτων που ανήκουν σε θέματα</a:t>
            </a:r>
            <a:endParaRPr b="0" lang="en-US" sz="1300" spc="-1" strike="noStrike">
              <a:latin typeface="Arial"/>
            </a:endParaRPr>
          </a:p>
          <a:p>
            <a:pPr marL="216000" indent="-213120">
              <a:lnSpc>
                <a:spcPct val="100000"/>
              </a:lnSpc>
              <a:spcBef>
                <a:spcPts val="283"/>
              </a:spcBef>
              <a:spcAft>
                <a:spcPts val="283"/>
              </a:spcAft>
              <a:buClr>
                <a:srgbClr val="000000"/>
              </a:buClr>
              <a:buSzPct val="45000"/>
              <a:buFont typeface="Wingdings" charset="2"/>
              <a:buChar char=""/>
            </a:pPr>
            <a:r>
              <a:rPr b="0" lang="el-GR" sz="1300" spc="-1" strike="noStrike">
                <a:solidFill>
                  <a:srgbClr val="000000"/>
                </a:solidFill>
                <a:latin typeface="Arial"/>
                <a:ea typeface="DejaVu Sans"/>
              </a:rPr>
              <a:t>Μεταφερσιμότητα, ανθεκτικότητα &amp; κλιμάκωση εργαλείου</a:t>
            </a:r>
            <a:endParaRPr b="0" lang="en-US" sz="1300" spc="-1" strike="noStrike">
              <a:latin typeface="Arial"/>
            </a:endParaRPr>
          </a:p>
        </p:txBody>
      </p:sp>
      <p:sp>
        <p:nvSpPr>
          <p:cNvPr id="71" name="Line 15"/>
          <p:cNvSpPr/>
          <p:nvPr/>
        </p:nvSpPr>
        <p:spPr>
          <a:xfrm>
            <a:off x="8694720" y="4176360"/>
            <a:ext cx="499680" cy="176040"/>
          </a:xfrm>
          <a:prstGeom prst="line">
            <a:avLst/>
          </a:prstGeom>
          <a:ln w="18360">
            <a:solidFill>
              <a:srgbClr val="000000"/>
            </a:solidFill>
            <a:round/>
            <a:tailEnd len="med" type="triangle" w="med"/>
          </a:ln>
        </p:spPr>
        <p:style>
          <a:lnRef idx="0"/>
          <a:fillRef idx="0"/>
          <a:effectRef idx="0"/>
          <a:fontRef idx="minor"/>
        </p:style>
      </p:sp>
      <p:sp>
        <p:nvSpPr>
          <p:cNvPr id="72" name="CustomShape 16"/>
          <p:cNvSpPr/>
          <p:nvPr/>
        </p:nvSpPr>
        <p:spPr>
          <a:xfrm rot="1158000">
            <a:off x="8528040" y="4050720"/>
            <a:ext cx="180000" cy="180000"/>
          </a:xfrm>
          <a:custGeom>
            <a:avLst/>
            <a:gdLst/>
            <a:ahLst/>
            <a:rect l="l" t="t" r="r" b="b"/>
            <a:pathLst>
              <a:path w="511" h="511">
                <a:moveTo>
                  <a:pt x="0" y="0"/>
                </a:moveTo>
                <a:lnTo>
                  <a:pt x="270" y="1"/>
                </a:lnTo>
                <a:lnTo>
                  <a:pt x="510" y="254"/>
                </a:lnTo>
                <a:lnTo>
                  <a:pt x="271" y="510"/>
                </a:lnTo>
                <a:lnTo>
                  <a:pt x="0" y="510"/>
                </a:lnTo>
                <a:lnTo>
                  <a:pt x="239" y="255"/>
                </a:lnTo>
                <a:lnTo>
                  <a:pt x="0" y="0"/>
                </a:lnTo>
              </a:path>
            </a:pathLst>
          </a:custGeom>
          <a:solidFill>
            <a:srgbClr val="000000"/>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341"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342"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343"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344"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332BDC78-3671-46A9-99D8-7BD9A75F103B}"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345"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Ευχαριστώ για την προσοχή σας</a:t>
            </a:r>
            <a:endParaRPr b="0" lang="en-US" sz="2000" spc="-1" strike="noStrike">
              <a:latin typeface="Arial"/>
            </a:endParaRPr>
          </a:p>
        </p:txBody>
      </p:sp>
      <p:sp>
        <p:nvSpPr>
          <p:cNvPr id="346" name="CustomShape 6"/>
          <p:cNvSpPr/>
          <p:nvPr/>
        </p:nvSpPr>
        <p:spPr>
          <a:xfrm rot="2727600">
            <a:off x="2292120" y="2276640"/>
            <a:ext cx="911520" cy="911520"/>
          </a:xfrm>
          <a:custGeom>
            <a:avLst/>
            <a:gdLst/>
            <a:ahLst/>
            <a:rect l="l" t="t" r="r" b="b"/>
            <a:pathLst>
              <a:path w="2542" h="2541">
                <a:moveTo>
                  <a:pt x="2539" y="1189"/>
                </a:moveTo>
                <a:lnTo>
                  <a:pt x="2541" y="1253"/>
                </a:lnTo>
                <a:lnTo>
                  <a:pt x="2540" y="1315"/>
                </a:lnTo>
                <a:lnTo>
                  <a:pt x="2536" y="1379"/>
                </a:lnTo>
                <a:lnTo>
                  <a:pt x="2529" y="1442"/>
                </a:lnTo>
                <a:lnTo>
                  <a:pt x="2519" y="1503"/>
                </a:lnTo>
                <a:lnTo>
                  <a:pt x="2507" y="1566"/>
                </a:lnTo>
                <a:lnTo>
                  <a:pt x="2490" y="1625"/>
                </a:lnTo>
                <a:lnTo>
                  <a:pt x="2470" y="1685"/>
                </a:lnTo>
                <a:lnTo>
                  <a:pt x="2448" y="1745"/>
                </a:lnTo>
                <a:lnTo>
                  <a:pt x="2423" y="1803"/>
                </a:lnTo>
                <a:lnTo>
                  <a:pt x="2395" y="1860"/>
                </a:lnTo>
                <a:lnTo>
                  <a:pt x="2364" y="1915"/>
                </a:lnTo>
                <a:lnTo>
                  <a:pt x="2331" y="1968"/>
                </a:lnTo>
                <a:lnTo>
                  <a:pt x="2295" y="2020"/>
                </a:lnTo>
                <a:lnTo>
                  <a:pt x="2258" y="2070"/>
                </a:lnTo>
                <a:lnTo>
                  <a:pt x="2216" y="2118"/>
                </a:lnTo>
                <a:lnTo>
                  <a:pt x="2172" y="2164"/>
                </a:lnTo>
                <a:lnTo>
                  <a:pt x="2127" y="2207"/>
                </a:lnTo>
                <a:lnTo>
                  <a:pt x="2079" y="2249"/>
                </a:lnTo>
                <a:lnTo>
                  <a:pt x="2031" y="2288"/>
                </a:lnTo>
                <a:lnTo>
                  <a:pt x="1979" y="2324"/>
                </a:lnTo>
                <a:lnTo>
                  <a:pt x="1926" y="2358"/>
                </a:lnTo>
                <a:lnTo>
                  <a:pt x="1871" y="2389"/>
                </a:lnTo>
                <a:lnTo>
                  <a:pt x="1815" y="2417"/>
                </a:lnTo>
                <a:lnTo>
                  <a:pt x="1756" y="2443"/>
                </a:lnTo>
                <a:lnTo>
                  <a:pt x="1698" y="2466"/>
                </a:lnTo>
                <a:lnTo>
                  <a:pt x="1638" y="2485"/>
                </a:lnTo>
                <a:lnTo>
                  <a:pt x="1578" y="2502"/>
                </a:lnTo>
                <a:lnTo>
                  <a:pt x="1516" y="2515"/>
                </a:lnTo>
                <a:lnTo>
                  <a:pt x="1453" y="2526"/>
                </a:lnTo>
                <a:lnTo>
                  <a:pt x="1391" y="2533"/>
                </a:lnTo>
                <a:lnTo>
                  <a:pt x="1328" y="2538"/>
                </a:lnTo>
                <a:lnTo>
                  <a:pt x="1265" y="2540"/>
                </a:lnTo>
                <a:lnTo>
                  <a:pt x="1201" y="2537"/>
                </a:lnTo>
                <a:lnTo>
                  <a:pt x="1138" y="2533"/>
                </a:lnTo>
                <a:lnTo>
                  <a:pt x="1077" y="2524"/>
                </a:lnTo>
                <a:lnTo>
                  <a:pt x="1014" y="2513"/>
                </a:lnTo>
                <a:lnTo>
                  <a:pt x="953" y="2499"/>
                </a:lnTo>
                <a:lnTo>
                  <a:pt x="892" y="2482"/>
                </a:lnTo>
                <a:lnTo>
                  <a:pt x="832" y="2462"/>
                </a:lnTo>
                <a:lnTo>
                  <a:pt x="775" y="2439"/>
                </a:lnTo>
                <a:lnTo>
                  <a:pt x="716" y="2411"/>
                </a:lnTo>
                <a:lnTo>
                  <a:pt x="660" y="2383"/>
                </a:lnTo>
                <a:lnTo>
                  <a:pt x="606" y="2352"/>
                </a:lnTo>
                <a:lnTo>
                  <a:pt x="554" y="2317"/>
                </a:lnTo>
                <a:lnTo>
                  <a:pt x="502" y="2281"/>
                </a:lnTo>
                <a:lnTo>
                  <a:pt x="453" y="2241"/>
                </a:lnTo>
                <a:lnTo>
                  <a:pt x="405" y="2199"/>
                </a:lnTo>
                <a:lnTo>
                  <a:pt x="360" y="2155"/>
                </a:lnTo>
                <a:lnTo>
                  <a:pt x="318" y="2109"/>
                </a:lnTo>
                <a:lnTo>
                  <a:pt x="277" y="2061"/>
                </a:lnTo>
                <a:lnTo>
                  <a:pt x="239" y="2010"/>
                </a:lnTo>
                <a:lnTo>
                  <a:pt x="204" y="1958"/>
                </a:lnTo>
                <a:lnTo>
                  <a:pt x="172" y="1904"/>
                </a:lnTo>
                <a:lnTo>
                  <a:pt x="141" y="1849"/>
                </a:lnTo>
                <a:lnTo>
                  <a:pt x="113" y="1792"/>
                </a:lnTo>
                <a:lnTo>
                  <a:pt x="89" y="1735"/>
                </a:lnTo>
                <a:lnTo>
                  <a:pt x="67" y="1675"/>
                </a:lnTo>
                <a:lnTo>
                  <a:pt x="49" y="1615"/>
                </a:lnTo>
                <a:lnTo>
                  <a:pt x="33" y="1553"/>
                </a:lnTo>
                <a:lnTo>
                  <a:pt x="20" y="1493"/>
                </a:lnTo>
                <a:lnTo>
                  <a:pt x="11" y="1429"/>
                </a:lnTo>
                <a:lnTo>
                  <a:pt x="5" y="1368"/>
                </a:lnTo>
                <a:lnTo>
                  <a:pt x="1" y="1305"/>
                </a:lnTo>
                <a:lnTo>
                  <a:pt x="0" y="1241"/>
                </a:lnTo>
                <a:lnTo>
                  <a:pt x="3" y="1178"/>
                </a:lnTo>
                <a:lnTo>
                  <a:pt x="11" y="1115"/>
                </a:lnTo>
                <a:lnTo>
                  <a:pt x="19" y="1053"/>
                </a:lnTo>
                <a:lnTo>
                  <a:pt x="31" y="991"/>
                </a:lnTo>
                <a:lnTo>
                  <a:pt x="46" y="930"/>
                </a:lnTo>
                <a:lnTo>
                  <a:pt x="66" y="869"/>
                </a:lnTo>
                <a:lnTo>
                  <a:pt x="86" y="810"/>
                </a:lnTo>
                <a:lnTo>
                  <a:pt x="111" y="753"/>
                </a:lnTo>
                <a:lnTo>
                  <a:pt x="138" y="695"/>
                </a:lnTo>
                <a:lnTo>
                  <a:pt x="168" y="639"/>
                </a:lnTo>
                <a:lnTo>
                  <a:pt x="200" y="585"/>
                </a:lnTo>
                <a:lnTo>
                  <a:pt x="236" y="533"/>
                </a:lnTo>
                <a:lnTo>
                  <a:pt x="273" y="483"/>
                </a:lnTo>
                <a:lnTo>
                  <a:pt x="314" y="434"/>
                </a:lnTo>
                <a:lnTo>
                  <a:pt x="356" y="388"/>
                </a:lnTo>
                <a:lnTo>
                  <a:pt x="401" y="344"/>
                </a:lnTo>
                <a:lnTo>
                  <a:pt x="448" y="302"/>
                </a:lnTo>
                <a:lnTo>
                  <a:pt x="497" y="262"/>
                </a:lnTo>
                <a:lnTo>
                  <a:pt x="547" y="225"/>
                </a:lnTo>
                <a:lnTo>
                  <a:pt x="601" y="190"/>
                </a:lnTo>
                <a:lnTo>
                  <a:pt x="655" y="158"/>
                </a:lnTo>
                <a:lnTo>
                  <a:pt x="711" y="129"/>
                </a:lnTo>
                <a:lnTo>
                  <a:pt x="768" y="103"/>
                </a:lnTo>
                <a:lnTo>
                  <a:pt x="827" y="80"/>
                </a:lnTo>
                <a:lnTo>
                  <a:pt x="887" y="59"/>
                </a:lnTo>
                <a:lnTo>
                  <a:pt x="947" y="41"/>
                </a:lnTo>
                <a:lnTo>
                  <a:pt x="1009" y="27"/>
                </a:lnTo>
                <a:lnTo>
                  <a:pt x="1071" y="16"/>
                </a:lnTo>
                <a:lnTo>
                  <a:pt x="1132" y="6"/>
                </a:lnTo>
                <a:lnTo>
                  <a:pt x="1196" y="2"/>
                </a:lnTo>
                <a:lnTo>
                  <a:pt x="1258" y="0"/>
                </a:lnTo>
                <a:lnTo>
                  <a:pt x="1322" y="0"/>
                </a:lnTo>
                <a:lnTo>
                  <a:pt x="1385" y="5"/>
                </a:lnTo>
                <a:lnTo>
                  <a:pt x="1271" y="1270"/>
                </a:lnTo>
                <a:lnTo>
                  <a:pt x="2539" y="1189"/>
                </a:lnTo>
              </a:path>
            </a:pathLst>
          </a:custGeom>
          <a:solidFill>
            <a:srgbClr val="ffff00"/>
          </a:solidFill>
          <a:ln>
            <a:noFill/>
          </a:ln>
        </p:spPr>
        <p:style>
          <a:lnRef idx="0"/>
          <a:fillRef idx="0"/>
          <a:effectRef idx="0"/>
          <a:fontRef idx="minor"/>
        </p:style>
      </p:sp>
      <p:sp>
        <p:nvSpPr>
          <p:cNvPr id="347" name="CustomShape 7"/>
          <p:cNvSpPr/>
          <p:nvPr/>
        </p:nvSpPr>
        <p:spPr>
          <a:xfrm>
            <a:off x="5212440" y="1700640"/>
            <a:ext cx="2191680" cy="122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8000" spc="-1" strike="noStrike">
                <a:solidFill>
                  <a:srgbClr val="000000"/>
                </a:solidFill>
                <a:latin typeface="Arial"/>
                <a:ea typeface="DejaVu Sans"/>
              </a:rPr>
              <a:t>???</a:t>
            </a:r>
            <a:endParaRPr b="0" lang="en-US" sz="8000" spc="-1" strike="noStrike">
              <a:latin typeface="Arial"/>
            </a:endParaRPr>
          </a:p>
        </p:txBody>
      </p:sp>
      <p:sp>
        <p:nvSpPr>
          <p:cNvPr id="348" name="CustomShape 8"/>
          <p:cNvSpPr/>
          <p:nvPr/>
        </p:nvSpPr>
        <p:spPr>
          <a:xfrm>
            <a:off x="3383280" y="2651760"/>
            <a:ext cx="88560" cy="88560"/>
          </a:xfrm>
          <a:prstGeom prst="rect">
            <a:avLst/>
          </a:prstGeom>
          <a:solidFill>
            <a:srgbClr val="000000"/>
          </a:solidFill>
          <a:ln>
            <a:solidFill>
              <a:srgbClr val="000000"/>
            </a:solidFill>
          </a:ln>
        </p:spPr>
        <p:style>
          <a:lnRef idx="0"/>
          <a:fillRef idx="0"/>
          <a:effectRef idx="0"/>
          <a:fontRef idx="minor"/>
        </p:style>
      </p:sp>
      <p:sp>
        <p:nvSpPr>
          <p:cNvPr id="349" name="CustomShape 9"/>
          <p:cNvSpPr/>
          <p:nvPr/>
        </p:nvSpPr>
        <p:spPr>
          <a:xfrm>
            <a:off x="3931920" y="2651760"/>
            <a:ext cx="88560" cy="88560"/>
          </a:xfrm>
          <a:prstGeom prst="rect">
            <a:avLst/>
          </a:prstGeom>
          <a:solidFill>
            <a:srgbClr val="000000"/>
          </a:solidFill>
          <a:ln>
            <a:solidFill>
              <a:srgbClr val="000000"/>
            </a:solidFill>
          </a:ln>
        </p:spPr>
        <p:style>
          <a:lnRef idx="0"/>
          <a:fillRef idx="0"/>
          <a:effectRef idx="0"/>
          <a:fontRef idx="minor"/>
        </p:style>
      </p:sp>
      <p:sp>
        <p:nvSpPr>
          <p:cNvPr id="350" name="CustomShape 10"/>
          <p:cNvSpPr/>
          <p:nvPr/>
        </p:nvSpPr>
        <p:spPr>
          <a:xfrm>
            <a:off x="4480560" y="2651760"/>
            <a:ext cx="88560" cy="88560"/>
          </a:xfrm>
          <a:prstGeom prst="rect">
            <a:avLst/>
          </a:prstGeom>
          <a:solidFill>
            <a:srgbClr val="000000"/>
          </a:solidFill>
          <a:ln>
            <a:solidFill>
              <a:srgbClr val="000000"/>
            </a:solidFill>
          </a:ln>
        </p:spPr>
        <p:style>
          <a:lnRef idx="0"/>
          <a:fillRef idx="0"/>
          <a:effectRef idx="0"/>
          <a:fontRef idx="minor"/>
        </p:style>
      </p:sp>
      <p:sp>
        <p:nvSpPr>
          <p:cNvPr id="351" name="CustomShape 11"/>
          <p:cNvSpPr/>
          <p:nvPr/>
        </p:nvSpPr>
        <p:spPr>
          <a:xfrm>
            <a:off x="5029200" y="2651760"/>
            <a:ext cx="88560" cy="88560"/>
          </a:xfrm>
          <a:prstGeom prst="rect">
            <a:avLst/>
          </a:prstGeom>
          <a:solidFill>
            <a:srgbClr val="000000"/>
          </a:solidFill>
          <a:ln>
            <a:solidFill>
              <a:srgbClr val="000000"/>
            </a:solidFill>
          </a:ln>
        </p:spPr>
        <p:style>
          <a:lnRef idx="0"/>
          <a:fillRef idx="0"/>
          <a:effectRef idx="0"/>
          <a:fontRef idx="minor"/>
        </p:style>
      </p:sp>
      <p:sp>
        <p:nvSpPr>
          <p:cNvPr id="352" name="CustomShape 12"/>
          <p:cNvSpPr/>
          <p:nvPr/>
        </p:nvSpPr>
        <p:spPr>
          <a:xfrm>
            <a:off x="182880" y="1116720"/>
            <a:ext cx="42973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Οι ερωτήσεις είναι ευπρόσδεκτες</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73"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74"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75"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76"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421B8B3E-CDC3-403B-A83B-D5ADC0DCB0AD}"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77"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Σκοπός της διπλωματικής εργασίας (1/3)</a:t>
            </a:r>
            <a:endParaRPr b="0" lang="en-US" sz="2000" spc="-1" strike="noStrike">
              <a:latin typeface="Arial"/>
            </a:endParaRPr>
          </a:p>
        </p:txBody>
      </p:sp>
      <p:sp>
        <p:nvSpPr>
          <p:cNvPr id="78" name="Line 6"/>
          <p:cNvSpPr/>
          <p:nvPr/>
        </p:nvSpPr>
        <p:spPr>
          <a:xfrm>
            <a:off x="548640" y="2011680"/>
            <a:ext cx="0" cy="914400"/>
          </a:xfrm>
          <a:prstGeom prst="line">
            <a:avLst/>
          </a:prstGeom>
          <a:ln w="18360">
            <a:solidFill>
              <a:srgbClr val="000000"/>
            </a:solidFill>
            <a:round/>
            <a:headEnd len="med" type="oval" w="med"/>
            <a:tailEnd len="med" type="oval" w="med"/>
          </a:ln>
        </p:spPr>
        <p:style>
          <a:lnRef idx="0"/>
          <a:fillRef idx="0"/>
          <a:effectRef idx="0"/>
          <a:fontRef idx="minor"/>
        </p:style>
      </p:sp>
      <p:sp>
        <p:nvSpPr>
          <p:cNvPr id="79" name="CustomShape 7"/>
          <p:cNvSpPr/>
          <p:nvPr/>
        </p:nvSpPr>
        <p:spPr>
          <a:xfrm>
            <a:off x="822960" y="1920240"/>
            <a:ext cx="2831760" cy="190332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701"/>
              </a:spcBef>
              <a:spcAft>
                <a:spcPts val="1701"/>
              </a:spcAft>
            </a:pPr>
            <a:r>
              <a:rPr b="0" lang="en-US" sz="1200" spc="-1" strike="noStrike">
                <a:solidFill>
                  <a:srgbClr val="000000"/>
                </a:solidFill>
                <a:latin typeface="Arial"/>
                <a:ea typeface="Noto Sans CJK SC"/>
              </a:rPr>
              <a:t>Απεμπλοκή συστημάτων παραγωγής και κατανάλωσης μηνυμάτων</a:t>
            </a:r>
            <a:endParaRPr b="0" lang="en-US" sz="1200" spc="-1" strike="noStrike">
              <a:latin typeface="Arial"/>
            </a:endParaRPr>
          </a:p>
          <a:p>
            <a:pPr>
              <a:lnSpc>
                <a:spcPct val="100000"/>
              </a:lnSpc>
              <a:spcBef>
                <a:spcPts val="1701"/>
              </a:spcBef>
              <a:spcAft>
                <a:spcPts val="1701"/>
              </a:spcAft>
            </a:pPr>
            <a:r>
              <a:rPr b="0" lang="en-US" sz="1200" spc="-1" strike="noStrike">
                <a:solidFill>
                  <a:srgbClr val="000000"/>
                </a:solidFill>
                <a:latin typeface="Arial"/>
                <a:ea typeface="Noto Sans CJK SC"/>
              </a:rPr>
              <a:t>Προσωρινή αποθήκευση και δρομολόγηση μηνυμάτων</a:t>
            </a:r>
            <a:endParaRPr b="0" lang="en-US" sz="1200" spc="-1" strike="noStrike">
              <a:latin typeface="Arial"/>
            </a:endParaRPr>
          </a:p>
          <a:p>
            <a:pPr>
              <a:lnSpc>
                <a:spcPct val="100000"/>
              </a:lnSpc>
              <a:spcBef>
                <a:spcPts val="1701"/>
              </a:spcBef>
              <a:spcAft>
                <a:spcPts val="1701"/>
              </a:spcAft>
            </a:pPr>
            <a:r>
              <a:rPr b="0" lang="en-US" sz="1200" spc="-1" strike="noStrike">
                <a:solidFill>
                  <a:srgbClr val="000000"/>
                </a:solidFill>
                <a:latin typeface="Arial"/>
                <a:ea typeface="Noto Sans CJK SC"/>
              </a:rPr>
              <a:t>Διαχείριση μηνυμάτων με βάση ομάδες θεμάτων</a:t>
            </a:r>
            <a:endParaRPr b="0" lang="en-US" sz="1200" spc="-1" strike="noStrike">
              <a:latin typeface="Arial"/>
            </a:endParaRPr>
          </a:p>
        </p:txBody>
      </p:sp>
      <p:pic>
        <p:nvPicPr>
          <p:cNvPr id="80" name="" descr=""/>
          <p:cNvPicPr/>
          <p:nvPr/>
        </p:nvPicPr>
        <p:blipFill>
          <a:blip r:embed="rId1"/>
          <a:stretch/>
        </p:blipFill>
        <p:spPr>
          <a:xfrm>
            <a:off x="4389120" y="2789280"/>
            <a:ext cx="5300640" cy="2145600"/>
          </a:xfrm>
          <a:prstGeom prst="rect">
            <a:avLst/>
          </a:prstGeom>
          <a:ln>
            <a:noFill/>
          </a:ln>
        </p:spPr>
      </p:pic>
      <p:sp>
        <p:nvSpPr>
          <p:cNvPr id="81" name="Line 8"/>
          <p:cNvSpPr/>
          <p:nvPr/>
        </p:nvSpPr>
        <p:spPr>
          <a:xfrm>
            <a:off x="548640" y="2926080"/>
            <a:ext cx="0" cy="822960"/>
          </a:xfrm>
          <a:prstGeom prst="line">
            <a:avLst/>
          </a:prstGeom>
          <a:ln w="18360">
            <a:solidFill>
              <a:srgbClr val="000000"/>
            </a:solidFill>
            <a:round/>
            <a:headEnd len="med" type="oval" w="med"/>
            <a:tailEnd len="med" type="oval" w="med"/>
          </a:ln>
        </p:spPr>
        <p:style>
          <a:lnRef idx="0"/>
          <a:fillRef idx="0"/>
          <a:effectRef idx="0"/>
          <a:fontRef idx="minor"/>
        </p:style>
      </p:sp>
      <p:sp>
        <p:nvSpPr>
          <p:cNvPr id="82" name="CustomShape 9"/>
          <p:cNvSpPr/>
          <p:nvPr/>
        </p:nvSpPr>
        <p:spPr>
          <a:xfrm>
            <a:off x="5212800" y="1554480"/>
            <a:ext cx="2466000" cy="1168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567"/>
              </a:spcBef>
              <a:spcAft>
                <a:spcPts val="567"/>
              </a:spcAft>
            </a:pPr>
            <a:r>
              <a:rPr b="0" lang="en-US" sz="1400" spc="-1" strike="noStrike">
                <a:solidFill>
                  <a:srgbClr val="000000"/>
                </a:solidFill>
                <a:latin typeface="Arial"/>
                <a:ea typeface="DejaVu Sans"/>
              </a:rPr>
              <a:t>Τεχνολογία διαμεσολάβησης μηνυμάτων</a:t>
            </a:r>
            <a:endParaRPr b="0" lang="en-US" sz="1400" spc="-1" strike="noStrike">
              <a:latin typeface="Arial"/>
            </a:endParaRPr>
          </a:p>
          <a:p>
            <a:pPr algn="ctr">
              <a:lnSpc>
                <a:spcPct val="100000"/>
              </a:lnSpc>
              <a:spcBef>
                <a:spcPts val="567"/>
              </a:spcBef>
              <a:spcAft>
                <a:spcPts val="567"/>
              </a:spcAft>
            </a:pPr>
            <a:r>
              <a:rPr b="0" lang="en-US" sz="1400" spc="-1" strike="noStrike">
                <a:solidFill>
                  <a:srgbClr val="000000"/>
                </a:solidFill>
                <a:latin typeface="Arial"/>
                <a:ea typeface="DejaVu Sans"/>
              </a:rPr>
              <a:t>AMQP – RabbitMQ</a:t>
            </a:r>
            <a:endParaRPr b="0" lang="en-US" sz="1400" spc="-1" strike="noStrike">
              <a:latin typeface="Arial"/>
            </a:endParaRPr>
          </a:p>
          <a:p>
            <a:pPr algn="ctr">
              <a:lnSpc>
                <a:spcPct val="100000"/>
              </a:lnSpc>
              <a:spcBef>
                <a:spcPts val="567"/>
              </a:spcBef>
              <a:spcAft>
                <a:spcPts val="567"/>
              </a:spcAft>
            </a:pPr>
            <a:r>
              <a:rPr b="0" lang="en-US" sz="1400" spc="-1" strike="noStrike">
                <a:solidFill>
                  <a:srgbClr val="000000"/>
                </a:solidFill>
                <a:latin typeface="Arial"/>
                <a:ea typeface="DejaVu Sans"/>
              </a:rPr>
              <a:t>Καταναλωτές - Φίλτρα</a:t>
            </a:r>
            <a:endParaRPr b="0" lang="en-US" sz="1400" spc="-1" strike="noStrike">
              <a:latin typeface="Arial"/>
            </a:endParaRPr>
          </a:p>
        </p:txBody>
      </p:sp>
      <p:sp>
        <p:nvSpPr>
          <p:cNvPr id="83" name="CustomShape 10"/>
          <p:cNvSpPr/>
          <p:nvPr/>
        </p:nvSpPr>
        <p:spPr>
          <a:xfrm>
            <a:off x="1032480" y="1188720"/>
            <a:ext cx="210024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Στόχοι</a:t>
            </a:r>
            <a:endParaRPr b="0" lang="en-US" sz="1400" spc="-1" strike="noStrike">
              <a:latin typeface="Arial"/>
            </a:endParaRPr>
          </a:p>
        </p:txBody>
      </p:sp>
      <p:sp>
        <p:nvSpPr>
          <p:cNvPr id="84" name="Line 11"/>
          <p:cNvSpPr/>
          <p:nvPr/>
        </p:nvSpPr>
        <p:spPr>
          <a:xfrm>
            <a:off x="3931920" y="1280160"/>
            <a:ext cx="0" cy="3291840"/>
          </a:xfrm>
          <a:prstGeom prst="line">
            <a:avLst/>
          </a:prstGeom>
          <a:ln w="18360">
            <a:solidFill>
              <a:srgbClr val="000000"/>
            </a:solidFill>
            <a:round/>
          </a:ln>
        </p:spPr>
        <p:style>
          <a:lnRef idx="0"/>
          <a:fillRef idx="0"/>
          <a:effectRef idx="0"/>
          <a:fontRef idx="minor"/>
        </p:style>
      </p:sp>
      <p:sp>
        <p:nvSpPr>
          <p:cNvPr id="85" name="CustomShape 12"/>
          <p:cNvSpPr/>
          <p:nvPr/>
        </p:nvSpPr>
        <p:spPr>
          <a:xfrm>
            <a:off x="4389120" y="1645920"/>
            <a:ext cx="820080" cy="911520"/>
          </a:xfrm>
          <a:custGeom>
            <a:avLst/>
            <a:gdLst/>
            <a:ahLst/>
            <a:rect l="l" t="t" r="r" b="b"/>
            <a:pathLst>
              <a:path w="2288" h="2542">
                <a:moveTo>
                  <a:pt x="0" y="0"/>
                </a:moveTo>
                <a:lnTo>
                  <a:pt x="1536" y="0"/>
                </a:lnTo>
                <a:lnTo>
                  <a:pt x="2287" y="1270"/>
                </a:lnTo>
                <a:lnTo>
                  <a:pt x="1536" y="2541"/>
                </a:lnTo>
                <a:lnTo>
                  <a:pt x="0" y="2541"/>
                </a:lnTo>
                <a:lnTo>
                  <a:pt x="751" y="1270"/>
                </a:lnTo>
                <a:lnTo>
                  <a:pt x="0" y="0"/>
                </a:lnTo>
              </a:path>
            </a:pathLst>
          </a:custGeom>
          <a:solidFill>
            <a:srgbClr val="666666"/>
          </a:solidFill>
          <a:ln>
            <a:solidFill>
              <a:srgbClr val="00a933"/>
            </a:solidFill>
          </a:ln>
        </p:spPr>
        <p:style>
          <a:lnRef idx="0"/>
          <a:fillRef idx="0"/>
          <a:effectRef idx="0"/>
          <a:fontRef idx="minor"/>
        </p:style>
      </p:sp>
      <p:sp>
        <p:nvSpPr>
          <p:cNvPr id="86" name="CustomShape 13"/>
          <p:cNvSpPr/>
          <p:nvPr/>
        </p:nvSpPr>
        <p:spPr>
          <a:xfrm>
            <a:off x="5212080" y="1174320"/>
            <a:ext cx="219168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Τρόποι αντιμετώπισης</a:t>
            </a:r>
            <a:endParaRPr b="0" lang="en-US" sz="1400" spc="-1" strike="noStrike">
              <a:latin typeface="Arial"/>
            </a:endParaRPr>
          </a:p>
        </p:txBody>
      </p:sp>
      <p:sp>
        <p:nvSpPr>
          <p:cNvPr id="87" name="CustomShape 14"/>
          <p:cNvSpPr/>
          <p:nvPr/>
        </p:nvSpPr>
        <p:spPr>
          <a:xfrm>
            <a:off x="365760" y="4728600"/>
            <a:ext cx="4172760" cy="23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050" spc="-1" strike="noStrike" u="sng">
                <a:solidFill>
                  <a:srgbClr val="0000ff"/>
                </a:solidFill>
                <a:uFillTx/>
                <a:latin typeface="Times New Roman"/>
                <a:ea typeface="DejaVu Sans"/>
                <a:hlinkClick r:id="rId2"/>
              </a:rPr>
              <a:t>Image source: https://www.rabbitmq.com/tutorials/amqp-concepts.html</a:t>
            </a:r>
            <a:endParaRPr b="0" lang="en-US" sz="1050" spc="-1" strike="noStrike">
              <a:latin typeface="Arial"/>
            </a:endParaRPr>
          </a:p>
        </p:txBody>
      </p:sp>
      <p:sp>
        <p:nvSpPr>
          <p:cNvPr id="88" name="CustomShape 15"/>
          <p:cNvSpPr/>
          <p:nvPr/>
        </p:nvSpPr>
        <p:spPr>
          <a:xfrm rot="10798200">
            <a:off x="8323200" y="2377440"/>
            <a:ext cx="1002600" cy="1003320"/>
          </a:xfrm>
          <a:custGeom>
            <a:avLst/>
            <a:gdLst/>
            <a:ahLst/>
            <a:rect l="l" t="t" r="r" b="b"/>
            <a:pathLst>
              <a:path w="2795" h="2797">
                <a:moveTo>
                  <a:pt x="2794" y="2075"/>
                </a:moveTo>
                <a:lnTo>
                  <a:pt x="1970" y="1352"/>
                </a:lnTo>
                <a:lnTo>
                  <a:pt x="1970" y="1931"/>
                </a:lnTo>
                <a:lnTo>
                  <a:pt x="865" y="1931"/>
                </a:lnTo>
                <a:lnTo>
                  <a:pt x="865" y="825"/>
                </a:lnTo>
                <a:lnTo>
                  <a:pt x="1443" y="825"/>
                </a:lnTo>
                <a:lnTo>
                  <a:pt x="723" y="0"/>
                </a:lnTo>
                <a:lnTo>
                  <a:pt x="0" y="824"/>
                </a:lnTo>
                <a:lnTo>
                  <a:pt x="579" y="825"/>
                </a:lnTo>
                <a:lnTo>
                  <a:pt x="579" y="2217"/>
                </a:lnTo>
                <a:lnTo>
                  <a:pt x="1970" y="2217"/>
                </a:lnTo>
                <a:lnTo>
                  <a:pt x="1969" y="2796"/>
                </a:lnTo>
                <a:lnTo>
                  <a:pt x="2794" y="2075"/>
                </a:lnTo>
              </a:path>
            </a:pathLst>
          </a:custGeom>
          <a:solidFill>
            <a:srgbClr val="666666"/>
          </a:solidFill>
          <a:ln w="18360">
            <a:solidFill>
              <a:srgbClr val="00a933"/>
            </a:solidFill>
            <a:round/>
          </a:ln>
        </p:spPr>
        <p:style>
          <a:lnRef idx="0"/>
          <a:fillRef idx="0"/>
          <a:effectRef idx="0"/>
          <a:fontRef idx="minor"/>
        </p:style>
      </p:sp>
      <p:sp>
        <p:nvSpPr>
          <p:cNvPr id="89" name="CustomShape 16"/>
          <p:cNvSpPr/>
          <p:nvPr/>
        </p:nvSpPr>
        <p:spPr>
          <a:xfrm>
            <a:off x="8046720" y="274320"/>
            <a:ext cx="1825920" cy="2192040"/>
          </a:xfrm>
          <a:prstGeom prst="rect">
            <a:avLst/>
          </a:prstGeom>
          <a:noFill/>
          <a:ln w="18360">
            <a:solidFill>
              <a:srgbClr val="000000"/>
            </a:solidFill>
            <a:custDash>
              <a:ds d="100000" sp="300000"/>
              <a:ds d="100000" sp="300000"/>
            </a:custDash>
            <a:round/>
          </a:ln>
        </p:spPr>
        <p:style>
          <a:lnRef idx="0"/>
          <a:fillRef idx="0"/>
          <a:effectRef idx="0"/>
          <a:fontRef idx="minor"/>
        </p:style>
        <p:txBody>
          <a:bodyPr lIns="99000" rIns="99000" tIns="54000" bIns="54000">
            <a:noAutofit/>
          </a:bodyPr>
          <a:p>
            <a:pPr algn="r">
              <a:lnSpc>
                <a:spcPct val="100000"/>
              </a:lnSpc>
              <a:spcBef>
                <a:spcPts val="283"/>
              </a:spcBef>
              <a:spcAft>
                <a:spcPts val="283"/>
              </a:spcAft>
            </a:pPr>
            <a:r>
              <a:rPr b="1" lang="el-GR" sz="1000" spc="-1" strike="noStrike">
                <a:solidFill>
                  <a:srgbClr val="000000"/>
                </a:solidFill>
                <a:latin typeface="Arial"/>
                <a:ea typeface="DejaVu Sans"/>
              </a:rPr>
              <a:t>Παράδειγμα Φίλτρου</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΄Ονοµα Exchange : clima</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΄Ονοµα Ουράς : clima</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Κλειδί Σύνδεσης Exchange - Ουράς : #.clima.#</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Συνθήκες καταγραφής µηνυµάτων :</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 </a:t>
            </a:r>
            <a:r>
              <a:rPr b="0" lang="el-GR" sz="1000" spc="-1" strike="noStrike">
                <a:solidFill>
                  <a:srgbClr val="000000"/>
                </a:solidFill>
                <a:latin typeface="Arial"/>
                <a:ea typeface="DejaVu Sans"/>
              </a:rPr>
              <a:t>temp &gt; 25 *</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 </a:t>
            </a:r>
            <a:r>
              <a:rPr b="0" lang="el-GR" sz="1000" spc="-1" strike="noStrike">
                <a:solidFill>
                  <a:srgbClr val="000000"/>
                </a:solidFill>
                <a:latin typeface="Arial"/>
                <a:ea typeface="DejaVu Sans"/>
              </a:rPr>
              <a:t>humidity &gt; 25 *</a:t>
            </a:r>
            <a:endParaRPr b="0" lang="en-US" sz="1000" spc="-1" strike="noStrike">
              <a:latin typeface="Arial"/>
            </a:endParaRPr>
          </a:p>
          <a:p>
            <a:pPr algn="r">
              <a:lnSpc>
                <a:spcPct val="100000"/>
              </a:lnSpc>
              <a:spcBef>
                <a:spcPts val="283"/>
              </a:spcBef>
              <a:spcAft>
                <a:spcPts val="283"/>
              </a:spcAft>
            </a:pPr>
            <a:r>
              <a:rPr b="0" lang="el-GR" sz="1000" spc="-1" strike="noStrike">
                <a:solidFill>
                  <a:srgbClr val="000000"/>
                </a:solidFill>
                <a:latin typeface="Arial"/>
                <a:ea typeface="DejaVu Sans"/>
              </a:rPr>
              <a:t> </a:t>
            </a:r>
            <a:r>
              <a:rPr b="0" lang="el-GR" sz="1000" spc="-1" strike="noStrike">
                <a:solidFill>
                  <a:srgbClr val="000000"/>
                </a:solidFill>
                <a:latin typeface="Arial"/>
                <a:ea typeface="DejaVu Sans"/>
              </a:rPr>
              <a:t>toxicity = critical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90"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91"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92"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93"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D23CB989-EE5C-428E-A3C3-9DFD298E48E2}"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94"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Σκοπός της διπλωματικής εργασίας (2/3)</a:t>
            </a:r>
            <a:endParaRPr b="0" lang="en-US" sz="2000" spc="-1" strike="noStrike">
              <a:latin typeface="Arial"/>
            </a:endParaRPr>
          </a:p>
        </p:txBody>
      </p:sp>
      <p:sp>
        <p:nvSpPr>
          <p:cNvPr id="95" name="Line 6"/>
          <p:cNvSpPr/>
          <p:nvPr/>
        </p:nvSpPr>
        <p:spPr>
          <a:xfrm>
            <a:off x="548640" y="2092320"/>
            <a:ext cx="0" cy="914400"/>
          </a:xfrm>
          <a:prstGeom prst="line">
            <a:avLst/>
          </a:prstGeom>
          <a:ln w="18360">
            <a:solidFill>
              <a:srgbClr val="000000"/>
            </a:solidFill>
            <a:round/>
            <a:headEnd len="med" type="oval" w="med"/>
            <a:tailEnd len="med" type="oval" w="med"/>
          </a:ln>
        </p:spPr>
        <p:style>
          <a:lnRef idx="0"/>
          <a:fillRef idx="0"/>
          <a:effectRef idx="0"/>
          <a:fontRef idx="minor"/>
        </p:style>
      </p:sp>
      <p:sp>
        <p:nvSpPr>
          <p:cNvPr id="96" name="CustomShape 7"/>
          <p:cNvSpPr/>
          <p:nvPr/>
        </p:nvSpPr>
        <p:spPr>
          <a:xfrm>
            <a:off x="822960" y="1920240"/>
            <a:ext cx="2831760" cy="18579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spcAft>
                <a:spcPts val="1417"/>
              </a:spcAft>
            </a:pPr>
            <a:r>
              <a:rPr b="0" lang="en-US" sz="1200" spc="-1" strike="noStrike">
                <a:solidFill>
                  <a:srgbClr val="000000"/>
                </a:solidFill>
                <a:latin typeface="Arial"/>
                <a:ea typeface="Noto Sans CJK SC"/>
              </a:rPr>
              <a:t>Δημιουργία χρηστικού εργαλείου για την εφαρμογή Φίλτρων χωρίς χρήση κώδικα</a:t>
            </a:r>
            <a:endParaRPr b="0" lang="en-US" sz="1200" spc="-1" strike="noStrike">
              <a:latin typeface="Arial"/>
            </a:endParaRPr>
          </a:p>
          <a:p>
            <a:pPr>
              <a:lnSpc>
                <a:spcPct val="100000"/>
              </a:lnSpc>
              <a:spcBef>
                <a:spcPts val="1417"/>
              </a:spcBef>
              <a:spcAft>
                <a:spcPts val="1417"/>
              </a:spcAft>
            </a:pPr>
            <a:r>
              <a:rPr b="0" lang="en-US" sz="1200" spc="-1" strike="noStrike">
                <a:solidFill>
                  <a:srgbClr val="000000"/>
                </a:solidFill>
                <a:latin typeface="Arial"/>
                <a:ea typeface="Noto Sans CJK SC"/>
              </a:rPr>
              <a:t>Παρακολούθηση της διακίνησης μηνυμάτων</a:t>
            </a:r>
            <a:endParaRPr b="0" lang="en-US" sz="1200" spc="-1" strike="noStrike">
              <a:latin typeface="Arial"/>
            </a:endParaRPr>
          </a:p>
          <a:p>
            <a:pPr>
              <a:lnSpc>
                <a:spcPct val="100000"/>
              </a:lnSpc>
              <a:spcBef>
                <a:spcPts val="1417"/>
              </a:spcBef>
              <a:spcAft>
                <a:spcPts val="1417"/>
              </a:spcAft>
            </a:pPr>
            <a:r>
              <a:rPr b="0" lang="en-US" sz="1200" spc="-1" strike="noStrike">
                <a:solidFill>
                  <a:srgbClr val="000000"/>
                </a:solidFill>
                <a:latin typeface="Arial"/>
                <a:ea typeface="Noto Sans CJK SC"/>
              </a:rPr>
              <a:t>Αναγνώριση μηνυμάτων ενδιαφέροντος – Αποθήκευση στη ΒΔ</a:t>
            </a:r>
            <a:endParaRPr b="0" lang="en-US" sz="1200" spc="-1" strike="noStrike">
              <a:latin typeface="Arial"/>
            </a:endParaRPr>
          </a:p>
        </p:txBody>
      </p:sp>
      <p:sp>
        <p:nvSpPr>
          <p:cNvPr id="97" name="Line 8"/>
          <p:cNvSpPr/>
          <p:nvPr/>
        </p:nvSpPr>
        <p:spPr>
          <a:xfrm>
            <a:off x="548640" y="3006720"/>
            <a:ext cx="0" cy="822960"/>
          </a:xfrm>
          <a:prstGeom prst="line">
            <a:avLst/>
          </a:prstGeom>
          <a:ln w="18360">
            <a:solidFill>
              <a:srgbClr val="000000"/>
            </a:solidFill>
            <a:round/>
            <a:headEnd len="med" type="oval" w="med"/>
            <a:tailEnd len="med" type="oval" w="med"/>
          </a:ln>
        </p:spPr>
        <p:style>
          <a:lnRef idx="0"/>
          <a:fillRef idx="0"/>
          <a:effectRef idx="0"/>
          <a:fontRef idx="minor"/>
        </p:style>
      </p:sp>
      <p:sp>
        <p:nvSpPr>
          <p:cNvPr id="98" name="CustomShape 9"/>
          <p:cNvSpPr/>
          <p:nvPr/>
        </p:nvSpPr>
        <p:spPr>
          <a:xfrm>
            <a:off x="5669280" y="1581480"/>
            <a:ext cx="3563280" cy="29883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000000"/>
                </a:solidFill>
                <a:latin typeface="Arial"/>
                <a:ea typeface="DejaVu Sans"/>
              </a:rPr>
              <a:t>Web Εφαρμογή η οποία αποτελείται από τις εξής οντότητες:</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1) Frontend (Node.js - React.js)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2) Backend (Node.js - express.js)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3) Βάση Δεδομένων (MongoDB)</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4) Διαμεσολαβητής μηνυμάτων (RabbitMQ)</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5) Φίλτρα – Καταναλωτές (Node.js – express.js)</a:t>
            </a:r>
            <a:endParaRPr b="0" lang="en-US" sz="1200" spc="-1" strike="noStrike">
              <a:latin typeface="Arial"/>
            </a:endParaRPr>
          </a:p>
          <a:p>
            <a:pPr>
              <a:lnSpc>
                <a:spcPct val="100000"/>
              </a:lnSpc>
            </a:pPr>
            <a:endParaRPr b="0" lang="en-US" sz="1200" spc="-1" strike="noStrike">
              <a:latin typeface="Arial"/>
            </a:endParaRPr>
          </a:p>
        </p:txBody>
      </p:sp>
      <p:sp>
        <p:nvSpPr>
          <p:cNvPr id="99" name="CustomShape 10"/>
          <p:cNvSpPr/>
          <p:nvPr/>
        </p:nvSpPr>
        <p:spPr>
          <a:xfrm>
            <a:off x="1032480" y="1188720"/>
            <a:ext cx="210024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Στόχοι</a:t>
            </a:r>
            <a:endParaRPr b="0" lang="en-US" sz="1400" spc="-1" strike="noStrike">
              <a:latin typeface="Arial"/>
            </a:endParaRPr>
          </a:p>
        </p:txBody>
      </p:sp>
      <p:sp>
        <p:nvSpPr>
          <p:cNvPr id="100" name="Line 11"/>
          <p:cNvSpPr/>
          <p:nvPr/>
        </p:nvSpPr>
        <p:spPr>
          <a:xfrm>
            <a:off x="3931920" y="1280160"/>
            <a:ext cx="0" cy="3291840"/>
          </a:xfrm>
          <a:prstGeom prst="line">
            <a:avLst/>
          </a:prstGeom>
          <a:ln w="18360">
            <a:solidFill>
              <a:srgbClr val="000000"/>
            </a:solidFill>
            <a:round/>
          </a:ln>
        </p:spPr>
        <p:style>
          <a:lnRef idx="0"/>
          <a:fillRef idx="0"/>
          <a:effectRef idx="0"/>
          <a:fontRef idx="minor"/>
        </p:style>
      </p:sp>
      <p:sp>
        <p:nvSpPr>
          <p:cNvPr id="101" name="CustomShape 12"/>
          <p:cNvSpPr/>
          <p:nvPr/>
        </p:nvSpPr>
        <p:spPr>
          <a:xfrm>
            <a:off x="4297680" y="2012400"/>
            <a:ext cx="1185840" cy="911520"/>
          </a:xfrm>
          <a:custGeom>
            <a:avLst/>
            <a:gdLst/>
            <a:ahLst/>
            <a:rect l="l" t="t" r="r" b="b"/>
            <a:pathLst>
              <a:path w="3304" h="2542">
                <a:moveTo>
                  <a:pt x="0" y="0"/>
                </a:moveTo>
                <a:lnTo>
                  <a:pt x="2165" y="0"/>
                </a:lnTo>
                <a:lnTo>
                  <a:pt x="3303" y="1270"/>
                </a:lnTo>
                <a:lnTo>
                  <a:pt x="2165" y="2541"/>
                </a:lnTo>
                <a:lnTo>
                  <a:pt x="0" y="2541"/>
                </a:lnTo>
                <a:lnTo>
                  <a:pt x="1138" y="1270"/>
                </a:lnTo>
                <a:lnTo>
                  <a:pt x="0" y="0"/>
                </a:lnTo>
              </a:path>
            </a:pathLst>
          </a:custGeom>
          <a:solidFill>
            <a:srgbClr val="666666"/>
          </a:solidFill>
          <a:ln>
            <a:solidFill>
              <a:srgbClr val="00a933"/>
            </a:solidFill>
          </a:ln>
        </p:spPr>
        <p:style>
          <a:lnRef idx="0"/>
          <a:fillRef idx="0"/>
          <a:effectRef idx="0"/>
          <a:fontRef idx="minor"/>
        </p:style>
      </p:sp>
      <p:sp>
        <p:nvSpPr>
          <p:cNvPr id="102" name="CustomShape 13"/>
          <p:cNvSpPr/>
          <p:nvPr/>
        </p:nvSpPr>
        <p:spPr>
          <a:xfrm>
            <a:off x="5852160" y="1188720"/>
            <a:ext cx="219168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Τρόποι αντιμετώπισης</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103"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104"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105"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106"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BA78E102-DC23-4760-9183-1FA550E60719}"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107"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Σκοπός της διπλωματικής εργασίας (3/3)</a:t>
            </a:r>
            <a:endParaRPr b="0" lang="en-US" sz="2000" spc="-1" strike="noStrike">
              <a:latin typeface="Arial"/>
            </a:endParaRPr>
          </a:p>
        </p:txBody>
      </p:sp>
      <p:sp>
        <p:nvSpPr>
          <p:cNvPr id="108" name="Line 6"/>
          <p:cNvSpPr/>
          <p:nvPr/>
        </p:nvSpPr>
        <p:spPr>
          <a:xfrm>
            <a:off x="548640" y="2011680"/>
            <a:ext cx="0" cy="914400"/>
          </a:xfrm>
          <a:prstGeom prst="line">
            <a:avLst/>
          </a:prstGeom>
          <a:ln w="18360">
            <a:solidFill>
              <a:srgbClr val="000000"/>
            </a:solidFill>
            <a:round/>
            <a:headEnd len="med" type="oval" w="med"/>
            <a:tailEnd len="med" type="oval" w="med"/>
          </a:ln>
        </p:spPr>
        <p:style>
          <a:lnRef idx="0"/>
          <a:fillRef idx="0"/>
          <a:effectRef idx="0"/>
          <a:fontRef idx="minor"/>
        </p:style>
      </p:sp>
      <p:sp>
        <p:nvSpPr>
          <p:cNvPr id="109" name="CustomShape 7"/>
          <p:cNvSpPr/>
          <p:nvPr/>
        </p:nvSpPr>
        <p:spPr>
          <a:xfrm>
            <a:off x="822960" y="1920240"/>
            <a:ext cx="2831760" cy="17780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268"/>
              </a:spcBef>
              <a:spcAft>
                <a:spcPts val="2268"/>
              </a:spcAft>
            </a:pPr>
            <a:r>
              <a:rPr b="0" lang="en-US" sz="1200" spc="-1" strike="noStrike">
                <a:solidFill>
                  <a:srgbClr val="000000"/>
                </a:solidFill>
                <a:latin typeface="Arial"/>
                <a:ea typeface="Noto Sans CJK SC"/>
              </a:rPr>
              <a:t>Μεταφερσιμότητα</a:t>
            </a:r>
            <a:endParaRPr b="0" lang="en-US" sz="1200" spc="-1" strike="noStrike">
              <a:latin typeface="Arial"/>
            </a:endParaRPr>
          </a:p>
          <a:p>
            <a:pPr>
              <a:lnSpc>
                <a:spcPct val="100000"/>
              </a:lnSpc>
              <a:spcBef>
                <a:spcPts val="2268"/>
              </a:spcBef>
              <a:spcAft>
                <a:spcPts val="2268"/>
              </a:spcAft>
            </a:pPr>
            <a:r>
              <a:rPr b="0" lang="en-US" sz="1200" spc="-1" strike="noStrike">
                <a:solidFill>
                  <a:srgbClr val="000000"/>
                </a:solidFill>
                <a:latin typeface="Arial"/>
                <a:ea typeface="Noto Sans CJK SC"/>
              </a:rPr>
              <a:t>Ανθεκτικότητα σε αποτυχίες μεμονωμένων υποσυστημάτων</a:t>
            </a:r>
            <a:endParaRPr b="0" lang="en-US" sz="1200" spc="-1" strike="noStrike">
              <a:latin typeface="Arial"/>
            </a:endParaRPr>
          </a:p>
          <a:p>
            <a:pPr>
              <a:lnSpc>
                <a:spcPct val="100000"/>
              </a:lnSpc>
              <a:spcBef>
                <a:spcPts val="2268"/>
              </a:spcBef>
              <a:spcAft>
                <a:spcPts val="2268"/>
              </a:spcAft>
            </a:pPr>
            <a:r>
              <a:rPr b="0" lang="en-US" sz="1200" spc="-1" strike="noStrike">
                <a:solidFill>
                  <a:srgbClr val="000000"/>
                </a:solidFill>
                <a:latin typeface="Arial"/>
                <a:ea typeface="Noto Sans CJK SC"/>
              </a:rPr>
              <a:t>Κλιμάκωση συστήματος</a:t>
            </a:r>
            <a:endParaRPr b="0" lang="en-US" sz="1200" spc="-1" strike="noStrike">
              <a:latin typeface="Arial"/>
            </a:endParaRPr>
          </a:p>
        </p:txBody>
      </p:sp>
      <p:sp>
        <p:nvSpPr>
          <p:cNvPr id="110" name="Line 8"/>
          <p:cNvSpPr/>
          <p:nvPr/>
        </p:nvSpPr>
        <p:spPr>
          <a:xfrm>
            <a:off x="548640" y="2926080"/>
            <a:ext cx="0" cy="822960"/>
          </a:xfrm>
          <a:prstGeom prst="line">
            <a:avLst/>
          </a:prstGeom>
          <a:ln w="18360">
            <a:solidFill>
              <a:srgbClr val="000000"/>
            </a:solidFill>
            <a:round/>
            <a:headEnd len="med" type="oval" w="med"/>
            <a:tailEnd len="med" type="oval" w="med"/>
          </a:ln>
        </p:spPr>
        <p:style>
          <a:lnRef idx="0"/>
          <a:fillRef idx="0"/>
          <a:effectRef idx="0"/>
          <a:fontRef idx="minor"/>
        </p:style>
      </p:sp>
      <p:sp>
        <p:nvSpPr>
          <p:cNvPr id="111" name="CustomShape 9"/>
          <p:cNvSpPr/>
          <p:nvPr/>
        </p:nvSpPr>
        <p:spPr>
          <a:xfrm>
            <a:off x="5578560" y="2011680"/>
            <a:ext cx="2923200" cy="1003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567"/>
              </a:spcBef>
              <a:spcAft>
                <a:spcPts val="567"/>
              </a:spcAft>
            </a:pPr>
            <a:r>
              <a:rPr b="0" lang="en-US" sz="1400" spc="-1" strike="noStrike">
                <a:solidFill>
                  <a:srgbClr val="000000"/>
                </a:solidFill>
                <a:latin typeface="Arial"/>
                <a:ea typeface="DejaVu Sans"/>
              </a:rPr>
              <a:t>(Docker) Containers </a:t>
            </a:r>
            <a:endParaRPr b="0" lang="en-US" sz="1400" spc="-1" strike="noStrike">
              <a:latin typeface="Arial"/>
            </a:endParaRPr>
          </a:p>
          <a:p>
            <a:pPr algn="ctr">
              <a:lnSpc>
                <a:spcPct val="100000"/>
              </a:lnSpc>
              <a:spcBef>
                <a:spcPts val="567"/>
              </a:spcBef>
              <a:spcAft>
                <a:spcPts val="567"/>
              </a:spcAft>
            </a:pPr>
            <a:r>
              <a:rPr b="0" lang="en-US" sz="1400" spc="-1" strike="noStrike">
                <a:solidFill>
                  <a:srgbClr val="000000"/>
                </a:solidFill>
                <a:latin typeface="Arial"/>
                <a:ea typeface="DejaVu Sans"/>
              </a:rPr>
              <a:t>+</a:t>
            </a:r>
            <a:endParaRPr b="0" lang="en-US" sz="1400" spc="-1" strike="noStrike">
              <a:latin typeface="Arial"/>
            </a:endParaRPr>
          </a:p>
          <a:p>
            <a:pPr algn="ctr">
              <a:lnSpc>
                <a:spcPct val="100000"/>
              </a:lnSpc>
              <a:spcBef>
                <a:spcPts val="567"/>
              </a:spcBef>
              <a:spcAft>
                <a:spcPts val="567"/>
              </a:spcAft>
            </a:pPr>
            <a:r>
              <a:rPr b="0" lang="en-US" sz="1400" spc="-1" strike="noStrike">
                <a:solidFill>
                  <a:srgbClr val="000000"/>
                </a:solidFill>
                <a:latin typeface="Arial"/>
                <a:ea typeface="DejaVu Sans"/>
              </a:rPr>
              <a:t>Kubernetes through Minikube</a:t>
            </a:r>
            <a:endParaRPr b="0" lang="en-US" sz="1400" spc="-1" strike="noStrike">
              <a:latin typeface="Arial"/>
            </a:endParaRPr>
          </a:p>
        </p:txBody>
      </p:sp>
      <p:sp>
        <p:nvSpPr>
          <p:cNvPr id="112" name="CustomShape 10"/>
          <p:cNvSpPr/>
          <p:nvPr/>
        </p:nvSpPr>
        <p:spPr>
          <a:xfrm>
            <a:off x="1032480" y="1188720"/>
            <a:ext cx="210024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Στόχοι</a:t>
            </a:r>
            <a:endParaRPr b="0" lang="en-US" sz="1400" spc="-1" strike="noStrike">
              <a:latin typeface="Arial"/>
            </a:endParaRPr>
          </a:p>
        </p:txBody>
      </p:sp>
      <p:sp>
        <p:nvSpPr>
          <p:cNvPr id="113" name="Line 11"/>
          <p:cNvSpPr/>
          <p:nvPr/>
        </p:nvSpPr>
        <p:spPr>
          <a:xfrm>
            <a:off x="3931920" y="1280160"/>
            <a:ext cx="0" cy="3291840"/>
          </a:xfrm>
          <a:prstGeom prst="line">
            <a:avLst/>
          </a:prstGeom>
          <a:ln w="18360">
            <a:solidFill>
              <a:srgbClr val="000000"/>
            </a:solidFill>
            <a:round/>
          </a:ln>
        </p:spPr>
        <p:style>
          <a:lnRef idx="0"/>
          <a:fillRef idx="0"/>
          <a:effectRef idx="0"/>
          <a:fontRef idx="minor"/>
        </p:style>
      </p:sp>
      <p:sp>
        <p:nvSpPr>
          <p:cNvPr id="114" name="CustomShape 12"/>
          <p:cNvSpPr/>
          <p:nvPr/>
        </p:nvSpPr>
        <p:spPr>
          <a:xfrm>
            <a:off x="4298400" y="2011680"/>
            <a:ext cx="1185840" cy="911520"/>
          </a:xfrm>
          <a:custGeom>
            <a:avLst/>
            <a:gdLst/>
            <a:ahLst/>
            <a:rect l="l" t="t" r="r" b="b"/>
            <a:pathLst>
              <a:path w="3304" h="2542">
                <a:moveTo>
                  <a:pt x="0" y="0"/>
                </a:moveTo>
                <a:lnTo>
                  <a:pt x="2165" y="0"/>
                </a:lnTo>
                <a:lnTo>
                  <a:pt x="3303" y="1270"/>
                </a:lnTo>
                <a:lnTo>
                  <a:pt x="2165" y="2541"/>
                </a:lnTo>
                <a:lnTo>
                  <a:pt x="0" y="2541"/>
                </a:lnTo>
                <a:lnTo>
                  <a:pt x="1138" y="1270"/>
                </a:lnTo>
                <a:lnTo>
                  <a:pt x="0" y="0"/>
                </a:lnTo>
              </a:path>
            </a:pathLst>
          </a:custGeom>
          <a:solidFill>
            <a:srgbClr val="666666"/>
          </a:solidFill>
          <a:ln>
            <a:solidFill>
              <a:srgbClr val="00a933"/>
            </a:solidFill>
          </a:ln>
        </p:spPr>
        <p:style>
          <a:lnRef idx="0"/>
          <a:fillRef idx="0"/>
          <a:effectRef idx="0"/>
          <a:fontRef idx="minor"/>
        </p:style>
      </p:sp>
      <p:sp>
        <p:nvSpPr>
          <p:cNvPr id="115" name="CustomShape 13"/>
          <p:cNvSpPr/>
          <p:nvPr/>
        </p:nvSpPr>
        <p:spPr>
          <a:xfrm>
            <a:off x="5852160" y="1188720"/>
            <a:ext cx="219168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Τρόποι αντιμετώπισης</a:t>
            </a:r>
            <a:endParaRPr b="0" lang="en-US" sz="1400" spc="-1" strike="noStrike">
              <a:latin typeface="Arial"/>
            </a:endParaRPr>
          </a:p>
        </p:txBody>
      </p:sp>
      <p:sp>
        <p:nvSpPr>
          <p:cNvPr id="116" name="CustomShape 14"/>
          <p:cNvSpPr/>
          <p:nvPr/>
        </p:nvSpPr>
        <p:spPr>
          <a:xfrm>
            <a:off x="6492240" y="3383280"/>
            <a:ext cx="729360" cy="912240"/>
          </a:xfrm>
          <a:prstGeom prst="can">
            <a:avLst>
              <a:gd name="adj" fmla="val 25000"/>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50" spc="-1" strike="noStrike">
                <a:solidFill>
                  <a:srgbClr val="000000"/>
                </a:solidFill>
                <a:latin typeface="Arial"/>
                <a:ea typeface="DejaVu Sans"/>
              </a:rPr>
              <a:t>Docker</a:t>
            </a:r>
            <a:endParaRPr b="0" lang="en-US" sz="1050" spc="-1" strike="noStrike">
              <a:latin typeface="Arial"/>
            </a:endParaRPr>
          </a:p>
          <a:p>
            <a:pPr algn="ctr">
              <a:lnSpc>
                <a:spcPct val="100000"/>
              </a:lnSpc>
            </a:pPr>
            <a:r>
              <a:rPr b="0" lang="en-US" sz="1050" spc="-1" strike="noStrike">
                <a:solidFill>
                  <a:srgbClr val="000000"/>
                </a:solidFill>
                <a:latin typeface="Arial"/>
                <a:ea typeface="DejaVu Sans"/>
              </a:rPr>
              <a:t>Container</a:t>
            </a:r>
            <a:endParaRPr b="0" lang="en-US" sz="1050" spc="-1" strike="noStrike">
              <a:latin typeface="Arial"/>
            </a:endParaRPr>
          </a:p>
        </p:txBody>
      </p:sp>
      <p:sp>
        <p:nvSpPr>
          <p:cNvPr id="117" name="CustomShape 15"/>
          <p:cNvSpPr/>
          <p:nvPr/>
        </p:nvSpPr>
        <p:spPr>
          <a:xfrm>
            <a:off x="4480560" y="3474720"/>
            <a:ext cx="729360" cy="820800"/>
          </a:xfrm>
          <a:prstGeom prst="foldedCorner">
            <a:avLst>
              <a:gd name="adj" fmla="val 12500"/>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Base</a:t>
            </a:r>
            <a:endParaRPr b="0" lang="en-US" sz="1000" spc="-1" strike="noStrike">
              <a:latin typeface="Arial"/>
            </a:endParaRPr>
          </a:p>
          <a:p>
            <a:pPr algn="ctr">
              <a:lnSpc>
                <a:spcPct val="100000"/>
              </a:lnSpc>
            </a:pPr>
            <a:r>
              <a:rPr b="0" lang="en-US" sz="1000" spc="-1" strike="noStrike">
                <a:solidFill>
                  <a:srgbClr val="000000"/>
                </a:solidFill>
                <a:latin typeface="Arial"/>
                <a:ea typeface="DejaVu Sans"/>
              </a:rPr>
              <a:t>Container</a:t>
            </a:r>
            <a:endParaRPr b="0" lang="en-US" sz="1000" spc="-1" strike="noStrike">
              <a:latin typeface="Arial"/>
            </a:endParaRPr>
          </a:p>
          <a:p>
            <a:pPr algn="ctr">
              <a:lnSpc>
                <a:spcPct val="100000"/>
              </a:lnSpc>
            </a:pPr>
            <a:r>
              <a:rPr b="0" lang="en-US" sz="1000" spc="-1" strike="noStrike">
                <a:solidFill>
                  <a:srgbClr val="000000"/>
                </a:solidFill>
                <a:latin typeface="Arial"/>
                <a:ea typeface="DejaVu Sans"/>
              </a:rPr>
              <a:t>image</a:t>
            </a:r>
            <a:endParaRPr b="0" lang="en-US" sz="1000" spc="-1" strike="noStrike">
              <a:latin typeface="Arial"/>
            </a:endParaRPr>
          </a:p>
        </p:txBody>
      </p:sp>
      <p:sp>
        <p:nvSpPr>
          <p:cNvPr id="118" name="CustomShape 16"/>
          <p:cNvSpPr/>
          <p:nvPr/>
        </p:nvSpPr>
        <p:spPr>
          <a:xfrm>
            <a:off x="5486400" y="3474720"/>
            <a:ext cx="729360" cy="820800"/>
          </a:xfrm>
          <a:prstGeom prst="foldedCorner">
            <a:avLst>
              <a:gd name="adj" fmla="val 12500"/>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900" spc="-1" strike="noStrike">
                <a:solidFill>
                  <a:srgbClr val="000000"/>
                </a:solidFill>
                <a:latin typeface="Arial"/>
                <a:ea typeface="DejaVu Sans"/>
              </a:rPr>
              <a:t>Βιβλιοθήκες</a:t>
            </a:r>
            <a:endParaRPr b="0" lang="en-US" sz="900" spc="-1" strike="noStrike">
              <a:latin typeface="Arial"/>
            </a:endParaRPr>
          </a:p>
          <a:p>
            <a:pPr algn="ctr">
              <a:lnSpc>
                <a:spcPct val="100000"/>
              </a:lnSpc>
            </a:pPr>
            <a:r>
              <a:rPr b="0" lang="en-US" sz="900" spc="-1" strike="noStrike">
                <a:solidFill>
                  <a:srgbClr val="000000"/>
                </a:solidFill>
                <a:latin typeface="Arial"/>
                <a:ea typeface="DejaVu Sans"/>
              </a:rPr>
              <a:t>Λειτουργικού</a:t>
            </a:r>
            <a:endParaRPr b="0" lang="en-US" sz="900" spc="-1" strike="noStrike">
              <a:latin typeface="Arial"/>
            </a:endParaRPr>
          </a:p>
          <a:p>
            <a:pPr algn="ctr">
              <a:lnSpc>
                <a:spcPct val="100000"/>
              </a:lnSpc>
            </a:pPr>
            <a:r>
              <a:rPr b="0" lang="en-US" sz="900" spc="-1" strike="noStrike">
                <a:solidFill>
                  <a:srgbClr val="000000"/>
                </a:solidFill>
                <a:latin typeface="Arial"/>
                <a:ea typeface="DejaVu Sans"/>
              </a:rPr>
              <a:t>Συστήματος</a:t>
            </a:r>
            <a:endParaRPr b="0" lang="en-US" sz="900" spc="-1" strike="noStrike">
              <a:latin typeface="Arial"/>
            </a:endParaRPr>
          </a:p>
        </p:txBody>
      </p:sp>
      <p:sp>
        <p:nvSpPr>
          <p:cNvPr id="119" name="CustomShape 17"/>
          <p:cNvSpPr/>
          <p:nvPr/>
        </p:nvSpPr>
        <p:spPr>
          <a:xfrm>
            <a:off x="7498080" y="3474720"/>
            <a:ext cx="729360" cy="820800"/>
          </a:xfrm>
          <a:prstGeom prst="foldedCorner">
            <a:avLst>
              <a:gd name="adj" fmla="val 12500"/>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Κώδικας</a:t>
            </a:r>
            <a:endParaRPr b="0" lang="en-US" sz="1000" spc="-1" strike="noStrike">
              <a:latin typeface="Arial"/>
            </a:endParaRPr>
          </a:p>
          <a:p>
            <a:pPr algn="ctr">
              <a:lnSpc>
                <a:spcPct val="100000"/>
              </a:lnSpc>
            </a:pPr>
            <a:r>
              <a:rPr b="0" lang="en-US" sz="1000" spc="-1" strike="noStrike">
                <a:solidFill>
                  <a:srgbClr val="000000"/>
                </a:solidFill>
                <a:latin typeface="Arial"/>
                <a:ea typeface="DejaVu Sans"/>
              </a:rPr>
              <a:t>Λογισμικού</a:t>
            </a:r>
            <a:endParaRPr b="0" lang="en-US" sz="1000" spc="-1" strike="noStrike">
              <a:latin typeface="Arial"/>
            </a:endParaRPr>
          </a:p>
          <a:p>
            <a:pPr algn="ctr">
              <a:lnSpc>
                <a:spcPct val="100000"/>
              </a:lnSpc>
            </a:pPr>
            <a:r>
              <a:rPr b="0" lang="en-US" sz="1000" spc="-1" strike="noStrike">
                <a:solidFill>
                  <a:srgbClr val="000000"/>
                </a:solidFill>
                <a:latin typeface="Arial"/>
                <a:ea typeface="DejaVu Sans"/>
              </a:rPr>
              <a:t>Εφαρμογής</a:t>
            </a:r>
            <a:endParaRPr b="0" lang="en-US" sz="1000" spc="-1" strike="noStrike">
              <a:latin typeface="Arial"/>
            </a:endParaRPr>
          </a:p>
        </p:txBody>
      </p:sp>
      <p:sp>
        <p:nvSpPr>
          <p:cNvPr id="120" name="CustomShape 18"/>
          <p:cNvSpPr/>
          <p:nvPr/>
        </p:nvSpPr>
        <p:spPr>
          <a:xfrm>
            <a:off x="8503920" y="3474720"/>
            <a:ext cx="729360" cy="820800"/>
          </a:xfrm>
          <a:prstGeom prst="foldedCorner">
            <a:avLst>
              <a:gd name="adj" fmla="val 12500"/>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Άλλες </a:t>
            </a:r>
            <a:endParaRPr b="0" lang="en-US" sz="1000" spc="-1" strike="noStrike">
              <a:latin typeface="Arial"/>
            </a:endParaRPr>
          </a:p>
          <a:p>
            <a:pPr algn="ctr">
              <a:lnSpc>
                <a:spcPct val="100000"/>
              </a:lnSpc>
            </a:pPr>
            <a:r>
              <a:rPr b="0" lang="en-US" sz="1000" spc="-1" strike="noStrike">
                <a:solidFill>
                  <a:srgbClr val="000000"/>
                </a:solidFill>
                <a:latin typeface="Arial"/>
                <a:ea typeface="DejaVu Sans"/>
              </a:rPr>
              <a:t>εξαρτήσεις</a:t>
            </a:r>
            <a:endParaRPr b="0" lang="en-US" sz="1000" spc="-1" strike="noStrike">
              <a:latin typeface="Arial"/>
            </a:endParaRPr>
          </a:p>
        </p:txBody>
      </p:sp>
      <p:sp>
        <p:nvSpPr>
          <p:cNvPr id="121" name="Line 19"/>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22" name="Line 20"/>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23" name="Line 21"/>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24" name="Line 22"/>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25" name="Line 23"/>
          <p:cNvSpPr/>
          <p:nvPr/>
        </p:nvSpPr>
        <p:spPr>
          <a:xfrm>
            <a:off x="0" y="0"/>
            <a:ext cx="360" cy="360"/>
          </a:xfrm>
          <a:prstGeom prst="line">
            <a:avLst/>
          </a:prstGeom>
          <a:ln w="18360">
            <a:solidFill>
              <a:srgbClr val="00a933"/>
            </a:solidFill>
            <a:prstDash val="sysDot"/>
            <a:round/>
            <a:tailEnd len="med" type="triangle" w="med"/>
          </a:ln>
        </p:spPr>
        <p:style>
          <a:lnRef idx="0"/>
          <a:fillRef idx="0"/>
          <a:effectRef idx="0"/>
          <a:fontRef idx="minor"/>
        </p:style>
      </p:sp>
      <p:sp>
        <p:nvSpPr>
          <p:cNvPr id="126" name="Line 24"/>
          <p:cNvSpPr/>
          <p:nvPr/>
        </p:nvSpPr>
        <p:spPr>
          <a:xfrm>
            <a:off x="0" y="0"/>
            <a:ext cx="360" cy="360"/>
          </a:xfrm>
          <a:prstGeom prst="line">
            <a:avLst/>
          </a:prstGeom>
          <a:ln w="18360">
            <a:solidFill>
              <a:srgbClr val="00a933"/>
            </a:solidFill>
            <a:prstDash val="sysDot"/>
            <a:round/>
            <a:tailEnd len="med" type="triangle" w="med"/>
          </a:ln>
        </p:spPr>
        <p:style>
          <a:lnRef idx="0"/>
          <a:fillRef idx="0"/>
          <a:effectRef idx="0"/>
          <a:fontRef idx="minor"/>
        </p:style>
      </p:sp>
      <p:sp>
        <p:nvSpPr>
          <p:cNvPr id="127" name="Line 25"/>
          <p:cNvSpPr/>
          <p:nvPr/>
        </p:nvSpPr>
        <p:spPr>
          <a:xfrm>
            <a:off x="0" y="0"/>
            <a:ext cx="360" cy="360"/>
          </a:xfrm>
          <a:prstGeom prst="line">
            <a:avLst/>
          </a:prstGeom>
          <a:ln w="18360">
            <a:solidFill>
              <a:srgbClr val="00a933"/>
            </a:solidFill>
            <a:prstDash val="sysDot"/>
            <a:round/>
            <a:tailEnd len="med" type="triangle" w="med"/>
          </a:ln>
        </p:spPr>
        <p:style>
          <a:lnRef idx="0"/>
          <a:fillRef idx="0"/>
          <a:effectRef idx="0"/>
          <a:fontRef idx="minor"/>
        </p:style>
      </p:sp>
      <p:sp>
        <p:nvSpPr>
          <p:cNvPr id="128" name="Line 26"/>
          <p:cNvSpPr/>
          <p:nvPr/>
        </p:nvSpPr>
        <p:spPr>
          <a:xfrm>
            <a:off x="0" y="0"/>
            <a:ext cx="360" cy="360"/>
          </a:xfrm>
          <a:prstGeom prst="line">
            <a:avLst/>
          </a:prstGeom>
          <a:ln w="18360">
            <a:solidFill>
              <a:srgbClr val="00a933"/>
            </a:solidFill>
            <a:prstDash val="sysDot"/>
            <a:round/>
            <a:tailEnd len="med" type="triangle" w="med"/>
          </a:ln>
        </p:spPr>
        <p:style>
          <a:lnRef idx="0"/>
          <a:fillRef idx="0"/>
          <a:effectRef idx="0"/>
          <a:fontRef idx="minor"/>
        </p:style>
      </p:sp>
      <p:sp>
        <p:nvSpPr>
          <p:cNvPr id="129" name="Line 27"/>
          <p:cNvSpPr/>
          <p:nvPr/>
        </p:nvSpPr>
        <p:spPr>
          <a:xfrm>
            <a:off x="0" y="0"/>
            <a:ext cx="360" cy="360"/>
          </a:xfrm>
          <a:prstGeom prst="line">
            <a:avLst/>
          </a:prstGeom>
          <a:ln>
            <a:solidFill>
              <a:srgbClr val="00a933"/>
            </a:solidFill>
            <a:tailEnd len="med" type="triangle" w="med"/>
          </a:ln>
        </p:spPr>
        <p:style>
          <a:lnRef idx="0"/>
          <a:fillRef idx="0"/>
          <a:effectRef idx="0"/>
          <a:fontRef idx="minor"/>
        </p:style>
      </p:sp>
      <p:sp>
        <p:nvSpPr>
          <p:cNvPr id="130" name="Line 28"/>
          <p:cNvSpPr/>
          <p:nvPr/>
        </p:nvSpPr>
        <p:spPr>
          <a:xfrm>
            <a:off x="0" y="0"/>
            <a:ext cx="360" cy="360"/>
          </a:xfrm>
          <a:prstGeom prst="line">
            <a:avLst/>
          </a:prstGeom>
          <a:ln>
            <a:solidFill>
              <a:srgbClr val="00a933"/>
            </a:solidFill>
            <a:tailEnd len="med" type="triangle" w="med"/>
          </a:ln>
        </p:spPr>
        <p:style>
          <a:lnRef idx="0"/>
          <a:fillRef idx="0"/>
          <a:effectRef idx="0"/>
          <a:fontRef idx="minor"/>
        </p:style>
      </p:sp>
      <p:sp>
        <p:nvSpPr>
          <p:cNvPr id="131" name="Line 29"/>
          <p:cNvSpPr/>
          <p:nvPr/>
        </p:nvSpPr>
        <p:spPr>
          <a:xfrm>
            <a:off x="0" y="0"/>
            <a:ext cx="360" cy="360"/>
          </a:xfrm>
          <a:prstGeom prst="line">
            <a:avLst/>
          </a:prstGeom>
          <a:ln>
            <a:solidFill>
              <a:srgbClr val="00a933"/>
            </a:solidFill>
            <a:tailEnd len="med" type="triangle" w="med"/>
          </a:ln>
        </p:spPr>
        <p:style>
          <a:lnRef idx="0"/>
          <a:fillRef idx="0"/>
          <a:effectRef idx="0"/>
          <a:fontRef idx="minor"/>
        </p:style>
      </p:sp>
      <p:sp>
        <p:nvSpPr>
          <p:cNvPr id="132" name="Line 30"/>
          <p:cNvSpPr/>
          <p:nvPr/>
        </p:nvSpPr>
        <p:spPr>
          <a:xfrm>
            <a:off x="0" y="0"/>
            <a:ext cx="360" cy="360"/>
          </a:xfrm>
          <a:prstGeom prst="line">
            <a:avLst/>
          </a:prstGeom>
          <a:ln>
            <a:solidFill>
              <a:srgbClr val="00a933"/>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133"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134"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135"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136"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5465F825-A6A7-4F46-9E1E-DE82E8909D39}"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137"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Σκοπός της διπλωματικής εργασίας (3/3)</a:t>
            </a:r>
            <a:endParaRPr b="0" lang="en-US" sz="2000" spc="-1" strike="noStrike">
              <a:latin typeface="Arial"/>
            </a:endParaRPr>
          </a:p>
        </p:txBody>
      </p:sp>
      <p:sp>
        <p:nvSpPr>
          <p:cNvPr id="138" name="Line 6"/>
          <p:cNvSpPr/>
          <p:nvPr/>
        </p:nvSpPr>
        <p:spPr>
          <a:xfrm>
            <a:off x="548640" y="2011680"/>
            <a:ext cx="0" cy="914400"/>
          </a:xfrm>
          <a:prstGeom prst="line">
            <a:avLst/>
          </a:prstGeom>
          <a:ln w="18360">
            <a:solidFill>
              <a:srgbClr val="000000"/>
            </a:solidFill>
            <a:round/>
            <a:headEnd len="med" type="oval" w="med"/>
            <a:tailEnd len="med" type="oval" w="med"/>
          </a:ln>
        </p:spPr>
        <p:style>
          <a:lnRef idx="0"/>
          <a:fillRef idx="0"/>
          <a:effectRef idx="0"/>
          <a:fontRef idx="minor"/>
        </p:style>
      </p:sp>
      <p:sp>
        <p:nvSpPr>
          <p:cNvPr id="139" name="CustomShape 7"/>
          <p:cNvSpPr/>
          <p:nvPr/>
        </p:nvSpPr>
        <p:spPr>
          <a:xfrm>
            <a:off x="822960" y="1920240"/>
            <a:ext cx="2831760" cy="17780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268"/>
              </a:spcBef>
              <a:spcAft>
                <a:spcPts val="2268"/>
              </a:spcAft>
            </a:pPr>
            <a:r>
              <a:rPr b="0" lang="en-US" sz="1200" spc="-1" strike="noStrike">
                <a:solidFill>
                  <a:srgbClr val="000000"/>
                </a:solidFill>
                <a:latin typeface="Arial"/>
                <a:ea typeface="Noto Sans CJK SC"/>
              </a:rPr>
              <a:t>Μεταφερσιμότητα</a:t>
            </a:r>
            <a:endParaRPr b="0" lang="en-US" sz="1200" spc="-1" strike="noStrike">
              <a:latin typeface="Arial"/>
            </a:endParaRPr>
          </a:p>
          <a:p>
            <a:pPr>
              <a:lnSpc>
                <a:spcPct val="100000"/>
              </a:lnSpc>
              <a:spcBef>
                <a:spcPts val="2268"/>
              </a:spcBef>
              <a:spcAft>
                <a:spcPts val="2268"/>
              </a:spcAft>
            </a:pPr>
            <a:r>
              <a:rPr b="0" lang="en-US" sz="1200" spc="-1" strike="noStrike">
                <a:solidFill>
                  <a:srgbClr val="000000"/>
                </a:solidFill>
                <a:latin typeface="Arial"/>
                <a:ea typeface="Noto Sans CJK SC"/>
              </a:rPr>
              <a:t>Ανθεκτικότητα σε αποτυχίες μεμονωμένων υποσυστημάτων</a:t>
            </a:r>
            <a:endParaRPr b="0" lang="en-US" sz="1200" spc="-1" strike="noStrike">
              <a:latin typeface="Arial"/>
            </a:endParaRPr>
          </a:p>
          <a:p>
            <a:pPr>
              <a:lnSpc>
                <a:spcPct val="100000"/>
              </a:lnSpc>
              <a:spcBef>
                <a:spcPts val="2268"/>
              </a:spcBef>
              <a:spcAft>
                <a:spcPts val="2268"/>
              </a:spcAft>
            </a:pPr>
            <a:r>
              <a:rPr b="0" lang="en-US" sz="1200" spc="-1" strike="noStrike">
                <a:solidFill>
                  <a:srgbClr val="000000"/>
                </a:solidFill>
                <a:latin typeface="Arial"/>
                <a:ea typeface="Noto Sans CJK SC"/>
              </a:rPr>
              <a:t>Κλιμάκωση συστήματος</a:t>
            </a:r>
            <a:endParaRPr b="0" lang="en-US" sz="1200" spc="-1" strike="noStrike">
              <a:latin typeface="Arial"/>
            </a:endParaRPr>
          </a:p>
        </p:txBody>
      </p:sp>
      <p:sp>
        <p:nvSpPr>
          <p:cNvPr id="140" name="Line 8"/>
          <p:cNvSpPr/>
          <p:nvPr/>
        </p:nvSpPr>
        <p:spPr>
          <a:xfrm>
            <a:off x="548640" y="2926080"/>
            <a:ext cx="0" cy="822960"/>
          </a:xfrm>
          <a:prstGeom prst="line">
            <a:avLst/>
          </a:prstGeom>
          <a:ln w="18360">
            <a:solidFill>
              <a:srgbClr val="000000"/>
            </a:solidFill>
            <a:round/>
            <a:headEnd len="med" type="oval" w="med"/>
            <a:tailEnd len="med" type="oval" w="med"/>
          </a:ln>
        </p:spPr>
        <p:style>
          <a:lnRef idx="0"/>
          <a:fillRef idx="0"/>
          <a:effectRef idx="0"/>
          <a:fontRef idx="minor"/>
        </p:style>
      </p:sp>
      <p:sp>
        <p:nvSpPr>
          <p:cNvPr id="141" name="CustomShape 9"/>
          <p:cNvSpPr/>
          <p:nvPr/>
        </p:nvSpPr>
        <p:spPr>
          <a:xfrm>
            <a:off x="1032480" y="1188720"/>
            <a:ext cx="210024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Στόχοι</a:t>
            </a:r>
            <a:endParaRPr b="0" lang="en-US" sz="1400" spc="-1" strike="noStrike">
              <a:latin typeface="Arial"/>
            </a:endParaRPr>
          </a:p>
        </p:txBody>
      </p:sp>
      <p:sp>
        <p:nvSpPr>
          <p:cNvPr id="142" name="Line 10"/>
          <p:cNvSpPr/>
          <p:nvPr/>
        </p:nvSpPr>
        <p:spPr>
          <a:xfrm>
            <a:off x="3931920" y="1280160"/>
            <a:ext cx="0" cy="3291840"/>
          </a:xfrm>
          <a:prstGeom prst="line">
            <a:avLst/>
          </a:prstGeom>
          <a:ln w="18360">
            <a:solidFill>
              <a:srgbClr val="000000"/>
            </a:solidFill>
            <a:round/>
          </a:ln>
        </p:spPr>
        <p:style>
          <a:lnRef idx="0"/>
          <a:fillRef idx="0"/>
          <a:effectRef idx="0"/>
          <a:fontRef idx="minor"/>
        </p:style>
      </p:sp>
      <p:sp>
        <p:nvSpPr>
          <p:cNvPr id="143" name="CustomShape 11"/>
          <p:cNvSpPr/>
          <p:nvPr/>
        </p:nvSpPr>
        <p:spPr>
          <a:xfrm>
            <a:off x="5852160" y="1188720"/>
            <a:ext cx="2191680" cy="285840"/>
          </a:xfrm>
          <a:prstGeom prst="rect">
            <a:avLst/>
          </a:prstGeom>
          <a:noFill/>
          <a:ln>
            <a:solidFill>
              <a:srgbClr val="000000"/>
            </a:solidFill>
          </a:ln>
        </p:spPr>
        <p:style>
          <a:lnRef idx="0"/>
          <a:fillRef idx="0"/>
          <a:effectRef idx="0"/>
          <a:fontRef idx="minor"/>
        </p:style>
        <p:txBody>
          <a:bodyPr lIns="90000" rIns="90000" tIns="45000" bIns="45000">
            <a:noAutofit/>
          </a:bodyPr>
          <a:p>
            <a:pPr algn="ctr">
              <a:lnSpc>
                <a:spcPct val="100000"/>
              </a:lnSpc>
            </a:pPr>
            <a:r>
              <a:rPr b="1" lang="el-GR" sz="1400" spc="-1" strike="noStrike">
                <a:solidFill>
                  <a:srgbClr val="000000"/>
                </a:solidFill>
                <a:latin typeface="Arial"/>
                <a:ea typeface="DejaVu Sans"/>
              </a:rPr>
              <a:t>Τρόποι αντιμετώπισης</a:t>
            </a:r>
            <a:endParaRPr b="0" lang="en-US" sz="1400" spc="-1" strike="noStrike">
              <a:latin typeface="Arial"/>
            </a:endParaRPr>
          </a:p>
        </p:txBody>
      </p:sp>
      <p:sp>
        <p:nvSpPr>
          <p:cNvPr id="144" name="CustomShape 12"/>
          <p:cNvSpPr/>
          <p:nvPr/>
        </p:nvSpPr>
        <p:spPr>
          <a:xfrm>
            <a:off x="4114800" y="1645920"/>
            <a:ext cx="4569840" cy="2558160"/>
          </a:xfrm>
          <a:prstGeom prst="rect">
            <a:avLst/>
          </a:prstGeom>
          <a:noFill/>
          <a:ln w="18360">
            <a:solidFill>
              <a:srgbClr val="00a933"/>
            </a:solidFill>
            <a:round/>
          </a:ln>
        </p:spPr>
        <p:style>
          <a:lnRef idx="0"/>
          <a:fillRef idx="0"/>
          <a:effectRef idx="0"/>
          <a:fontRef idx="minor"/>
        </p:style>
      </p:sp>
      <p:sp>
        <p:nvSpPr>
          <p:cNvPr id="145" name="CustomShape 13"/>
          <p:cNvSpPr/>
          <p:nvPr/>
        </p:nvSpPr>
        <p:spPr>
          <a:xfrm>
            <a:off x="4480560" y="2369160"/>
            <a:ext cx="729360" cy="1003680"/>
          </a:xfrm>
          <a:prstGeom prst="rect">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Master</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Node</a:t>
            </a:r>
            <a:endParaRPr b="0" lang="en-US" sz="1200" spc="-1" strike="noStrike">
              <a:latin typeface="Arial"/>
            </a:endParaRPr>
          </a:p>
          <a:p>
            <a:pPr algn="ctr">
              <a:lnSpc>
                <a:spcPct val="100000"/>
              </a:lnSpc>
            </a:pPr>
            <a:endParaRPr b="0" lang="en-US" sz="1200" spc="-1" strike="noStrike">
              <a:latin typeface="Arial"/>
            </a:endParaRPr>
          </a:p>
        </p:txBody>
      </p:sp>
      <p:sp>
        <p:nvSpPr>
          <p:cNvPr id="146" name="CustomShape 14"/>
          <p:cNvSpPr/>
          <p:nvPr/>
        </p:nvSpPr>
        <p:spPr>
          <a:xfrm>
            <a:off x="7772400" y="2369160"/>
            <a:ext cx="729360" cy="1003680"/>
          </a:xfrm>
          <a:prstGeom prst="rect">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Worker</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Node</a:t>
            </a:r>
            <a:endParaRPr b="0" lang="en-US" sz="1200" spc="-1" strike="noStrike">
              <a:latin typeface="Arial"/>
            </a:endParaRPr>
          </a:p>
          <a:p>
            <a:pPr algn="ctr">
              <a:lnSpc>
                <a:spcPct val="100000"/>
              </a:lnSpc>
            </a:pPr>
            <a:endParaRPr b="0" lang="en-US" sz="1200" spc="-1" strike="noStrike">
              <a:latin typeface="Arial"/>
            </a:endParaRPr>
          </a:p>
        </p:txBody>
      </p:sp>
      <p:sp>
        <p:nvSpPr>
          <p:cNvPr id="147" name="CustomShape 15"/>
          <p:cNvSpPr/>
          <p:nvPr/>
        </p:nvSpPr>
        <p:spPr>
          <a:xfrm>
            <a:off x="6858000" y="2369160"/>
            <a:ext cx="729360" cy="1003680"/>
          </a:xfrm>
          <a:prstGeom prst="rect">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Worker</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Node</a:t>
            </a:r>
            <a:endParaRPr b="0" lang="en-US" sz="1200" spc="-1" strike="noStrike">
              <a:latin typeface="Arial"/>
            </a:endParaRPr>
          </a:p>
          <a:p>
            <a:pPr algn="ctr">
              <a:lnSpc>
                <a:spcPct val="100000"/>
              </a:lnSpc>
            </a:pPr>
            <a:endParaRPr b="0" lang="en-US" sz="1200" spc="-1" strike="noStrike">
              <a:latin typeface="Arial"/>
            </a:endParaRPr>
          </a:p>
        </p:txBody>
      </p:sp>
      <p:sp>
        <p:nvSpPr>
          <p:cNvPr id="148" name="CustomShape 16"/>
          <p:cNvSpPr/>
          <p:nvPr/>
        </p:nvSpPr>
        <p:spPr>
          <a:xfrm>
            <a:off x="5943600" y="2369160"/>
            <a:ext cx="729360" cy="1003680"/>
          </a:xfrm>
          <a:prstGeom prst="rect">
            <a:avLst/>
          </a:prstGeom>
          <a:solidFill>
            <a:srgbClr val="999999"/>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Worker</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Node</a:t>
            </a:r>
            <a:endParaRPr b="0" lang="en-US" sz="1200" spc="-1" strike="noStrike">
              <a:latin typeface="Arial"/>
            </a:endParaRPr>
          </a:p>
          <a:p>
            <a:pPr algn="ctr">
              <a:lnSpc>
                <a:spcPct val="100000"/>
              </a:lnSpc>
            </a:pPr>
            <a:endParaRPr b="0" lang="en-US" sz="1200" spc="-1" strike="noStrike">
              <a:latin typeface="Arial"/>
            </a:endParaRPr>
          </a:p>
        </p:txBody>
      </p:sp>
      <p:sp>
        <p:nvSpPr>
          <p:cNvPr id="149" name="Line 17"/>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50" name="Line 18"/>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51" name="Line 19"/>
          <p:cNvSpPr/>
          <p:nvPr/>
        </p:nvSpPr>
        <p:spPr>
          <a:xfrm>
            <a:off x="0" y="0"/>
            <a:ext cx="360" cy="360"/>
          </a:xfrm>
          <a:prstGeom prst="line">
            <a:avLst/>
          </a:prstGeom>
          <a:ln>
            <a:solidFill>
              <a:srgbClr val="00a933"/>
            </a:solidFill>
            <a:prstDash val="sysDot"/>
            <a:tailEnd len="med" type="triangle" w="med"/>
          </a:ln>
        </p:spPr>
        <p:style>
          <a:lnRef idx="0"/>
          <a:fillRef idx="0"/>
          <a:effectRef idx="0"/>
          <a:fontRef idx="minor"/>
        </p:style>
      </p:sp>
      <p:sp>
        <p:nvSpPr>
          <p:cNvPr id="152" name="CustomShape 20"/>
          <p:cNvSpPr/>
          <p:nvPr/>
        </p:nvSpPr>
        <p:spPr>
          <a:xfrm rot="16216800">
            <a:off x="6346440" y="1600920"/>
            <a:ext cx="284400" cy="4019760"/>
          </a:xfrm>
          <a:custGeom>
            <a:avLst/>
            <a:gdLst/>
            <a:ahLst/>
            <a:rect l="l" t="t" r="r" b="b"/>
            <a:pathLst>
              <a:path w="799" h="11174">
                <a:moveTo>
                  <a:pt x="793" y="0"/>
                </a:moveTo>
                <a:cubicBezTo>
                  <a:pt x="594" y="0"/>
                  <a:pt x="395" y="413"/>
                  <a:pt x="396" y="827"/>
                </a:cubicBezTo>
                <a:lnTo>
                  <a:pt x="397" y="4759"/>
                </a:lnTo>
                <a:cubicBezTo>
                  <a:pt x="397" y="5172"/>
                  <a:pt x="199" y="5586"/>
                  <a:pt x="0" y="5586"/>
                </a:cubicBezTo>
                <a:cubicBezTo>
                  <a:pt x="199" y="5586"/>
                  <a:pt x="398" y="6000"/>
                  <a:pt x="398" y="6413"/>
                </a:cubicBezTo>
                <a:lnTo>
                  <a:pt x="399" y="10345"/>
                </a:lnTo>
                <a:cubicBezTo>
                  <a:pt x="400" y="10759"/>
                  <a:pt x="599" y="11173"/>
                  <a:pt x="798" y="11173"/>
                </a:cubicBezTo>
              </a:path>
            </a:pathLst>
          </a:custGeom>
          <a:noFill/>
          <a:ln>
            <a:solidFill>
              <a:srgbClr val="00a933"/>
            </a:solidFill>
          </a:ln>
        </p:spPr>
        <p:style>
          <a:lnRef idx="0"/>
          <a:fillRef idx="0"/>
          <a:effectRef idx="0"/>
          <a:fontRef idx="minor"/>
        </p:style>
      </p:sp>
      <p:sp>
        <p:nvSpPr>
          <p:cNvPr id="153" name="CustomShape 21"/>
          <p:cNvSpPr/>
          <p:nvPr/>
        </p:nvSpPr>
        <p:spPr>
          <a:xfrm>
            <a:off x="4663440" y="3832200"/>
            <a:ext cx="3564000" cy="37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Είτε φυσικά είτε εικονικά μηχανήματα που φιλοξενούν τα containers των εφαρμογών, ομαδοποιημένα σε Pods.</a:t>
            </a:r>
            <a:endParaRPr b="0" lang="en-US" sz="1000" spc="-1" strike="noStrike">
              <a:latin typeface="Arial"/>
            </a:endParaRPr>
          </a:p>
        </p:txBody>
      </p:sp>
      <p:sp>
        <p:nvSpPr>
          <p:cNvPr id="154" name="CustomShape 22"/>
          <p:cNvSpPr/>
          <p:nvPr/>
        </p:nvSpPr>
        <p:spPr>
          <a:xfrm>
            <a:off x="4114800" y="4389120"/>
            <a:ext cx="4569840" cy="389880"/>
          </a:xfrm>
          <a:prstGeom prst="rect">
            <a:avLst/>
          </a:prstGeom>
          <a:noFill/>
          <a:ln w="18360">
            <a:solidFill>
              <a:srgbClr val="00a933"/>
            </a:solidFill>
            <a:round/>
          </a:ln>
        </p:spPr>
        <p:style>
          <a:lnRef idx="0"/>
          <a:fillRef idx="0"/>
          <a:effectRef idx="0"/>
          <a:fontRef idx="minor"/>
        </p:style>
        <p:txBody>
          <a:bodyPr lIns="99000" rIns="99000" tIns="54000" bIns="54000">
            <a:noAutofit/>
          </a:bodyPr>
          <a:p>
            <a:pPr>
              <a:lnSpc>
                <a:spcPct val="100000"/>
              </a:lnSpc>
            </a:pPr>
            <a:r>
              <a:rPr b="0" lang="en-US" sz="1000" spc="-1" strike="noStrike">
                <a:solidFill>
                  <a:srgbClr val="000000"/>
                </a:solidFill>
                <a:latin typeface="Arial"/>
                <a:ea typeface="DejaVu Sans"/>
              </a:rPr>
              <a:t>- Minikube: τοπικό K8s cluster με ένα Node, το οποίο λειτουργεί ως Master και Worker Node ταυτόχρονα.</a:t>
            </a:r>
            <a:endParaRPr b="0" lang="en-US" sz="1000" spc="-1" strike="noStrike">
              <a:latin typeface="Arial"/>
            </a:endParaRPr>
          </a:p>
        </p:txBody>
      </p:sp>
      <p:sp>
        <p:nvSpPr>
          <p:cNvPr id="155" name="CustomShape 23"/>
          <p:cNvSpPr/>
          <p:nvPr/>
        </p:nvSpPr>
        <p:spPr>
          <a:xfrm>
            <a:off x="5943600" y="3200400"/>
            <a:ext cx="455040" cy="180720"/>
          </a:xfrm>
          <a:prstGeom prst="rec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Pod1</a:t>
            </a:r>
            <a:endParaRPr b="0" lang="en-US" sz="1000" spc="-1" strike="noStrike">
              <a:latin typeface="Arial"/>
            </a:endParaRPr>
          </a:p>
        </p:txBody>
      </p:sp>
      <p:sp>
        <p:nvSpPr>
          <p:cNvPr id="156" name="CustomShape 24"/>
          <p:cNvSpPr/>
          <p:nvPr/>
        </p:nvSpPr>
        <p:spPr>
          <a:xfrm>
            <a:off x="5760720" y="1645920"/>
            <a:ext cx="1278000" cy="304560"/>
          </a:xfrm>
          <a:prstGeom prst="rect">
            <a:avLst/>
          </a:prstGeom>
          <a:noFill/>
          <a:ln w="18360">
            <a:solidFill>
              <a:srgbClr val="00a933"/>
            </a:solidFill>
            <a:round/>
          </a:ln>
        </p:spPr>
        <p:style>
          <a:lnRef idx="0"/>
          <a:fillRef idx="0"/>
          <a:effectRef idx="0"/>
          <a:fontRef idx="minor"/>
        </p:style>
        <p:txBody>
          <a:bodyPr lIns="99000" rIns="99000" tIns="54000" bIns="54000">
            <a:noAutofit/>
          </a:bodyPr>
          <a:p>
            <a:pPr algn="ctr">
              <a:lnSpc>
                <a:spcPct val="100000"/>
              </a:lnSpc>
            </a:pPr>
            <a:r>
              <a:rPr b="0" lang="en-US" sz="1400" spc="-1" strike="noStrike">
                <a:solidFill>
                  <a:srgbClr val="000000"/>
                </a:solidFill>
                <a:latin typeface="Arial"/>
                <a:ea typeface="DejaVu Sans"/>
              </a:rPr>
              <a:t>Kubernetes</a:t>
            </a:r>
            <a:endParaRPr b="0" lang="en-US" sz="1400" spc="-1" strike="noStrike">
              <a:latin typeface="Arial"/>
            </a:endParaRPr>
          </a:p>
        </p:txBody>
      </p:sp>
      <p:sp>
        <p:nvSpPr>
          <p:cNvPr id="157" name="CustomShape 25"/>
          <p:cNvSpPr/>
          <p:nvPr/>
        </p:nvSpPr>
        <p:spPr>
          <a:xfrm>
            <a:off x="6858000" y="3192120"/>
            <a:ext cx="455040" cy="180720"/>
          </a:xfrm>
          <a:prstGeom prst="rec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Pod3</a:t>
            </a:r>
            <a:endParaRPr b="0" lang="en-US" sz="1000" spc="-1" strike="noStrike">
              <a:latin typeface="Arial"/>
            </a:endParaRPr>
          </a:p>
        </p:txBody>
      </p:sp>
      <p:sp>
        <p:nvSpPr>
          <p:cNvPr id="158" name="CustomShape 26"/>
          <p:cNvSpPr/>
          <p:nvPr/>
        </p:nvSpPr>
        <p:spPr>
          <a:xfrm>
            <a:off x="6858000" y="3017520"/>
            <a:ext cx="455040" cy="180720"/>
          </a:xfrm>
          <a:prstGeom prst="rec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Pod2</a:t>
            </a:r>
            <a:endParaRPr b="0" lang="en-US" sz="1000" spc="-1" strike="noStrike">
              <a:latin typeface="Arial"/>
            </a:endParaRPr>
          </a:p>
        </p:txBody>
      </p:sp>
      <p:sp>
        <p:nvSpPr>
          <p:cNvPr id="159" name="CustomShape 27"/>
          <p:cNvSpPr/>
          <p:nvPr/>
        </p:nvSpPr>
        <p:spPr>
          <a:xfrm>
            <a:off x="7772400" y="3200400"/>
            <a:ext cx="455040" cy="180720"/>
          </a:xfrm>
          <a:prstGeom prst="rect">
            <a:avLst/>
          </a:prstGeom>
          <a:solidFill>
            <a:srgbClr val="666666"/>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Pod1</a:t>
            </a:r>
            <a:endParaRPr b="0" lang="en-US" sz="1000" spc="-1" strike="noStrike">
              <a:latin typeface="Arial"/>
            </a:endParaRPr>
          </a:p>
        </p:txBody>
      </p:sp>
      <p:sp>
        <p:nvSpPr>
          <p:cNvPr id="160" name="CustomShape 28"/>
          <p:cNvSpPr/>
          <p:nvPr/>
        </p:nvSpPr>
        <p:spPr>
          <a:xfrm>
            <a:off x="8778240" y="2214000"/>
            <a:ext cx="1278000" cy="1624320"/>
          </a:xfrm>
          <a:prstGeom prst="verticalScroll">
            <a:avLst>
              <a:gd name="adj" fmla="val 12500"/>
            </a:avLst>
          </a:prstGeom>
          <a:solidFill>
            <a:srgbClr val="808080"/>
          </a:solidFill>
          <a:ln>
            <a:solidFill>
              <a:srgbClr val="00a933"/>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Deployment</a:t>
            </a:r>
            <a:endParaRPr b="0" lang="en-US" sz="1000" spc="-1" strike="noStrike">
              <a:latin typeface="Arial"/>
            </a:endParaRPr>
          </a:p>
          <a:p>
            <a:pPr algn="ctr">
              <a:lnSpc>
                <a:spcPct val="100000"/>
              </a:lnSpc>
            </a:pPr>
            <a:endParaRPr b="0" lang="en-US" sz="1000" spc="-1" strike="noStrike">
              <a:latin typeface="Arial"/>
            </a:endParaRPr>
          </a:p>
          <a:p>
            <a:pPr>
              <a:lnSpc>
                <a:spcPct val="100000"/>
              </a:lnSpc>
            </a:pPr>
            <a:r>
              <a:rPr b="0" lang="en-US" sz="1000" spc="-1" strike="noStrike">
                <a:solidFill>
                  <a:srgbClr val="000000"/>
                </a:solidFill>
                <a:latin typeface="Arial"/>
                <a:ea typeface="DejaVu Sans"/>
              </a:rPr>
              <a:t>Pod 1</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-cont. img. 1</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-cont. img. 2</a:t>
            </a:r>
            <a:endParaRPr b="0" lang="en-US" sz="1000" spc="-1" strike="noStrike">
              <a:latin typeface="Arial"/>
            </a:endParaRPr>
          </a:p>
          <a:p>
            <a:pPr>
              <a:lnSpc>
                <a:spcPct val="100000"/>
              </a:lnSpc>
            </a:pPr>
            <a:r>
              <a:rPr b="0" lang="en-US" sz="1000" spc="-1" strike="noStrike">
                <a:solidFill>
                  <a:srgbClr val="000000"/>
                </a:solidFill>
                <a:latin typeface="Arial"/>
                <a:ea typeface="DejaVu Sans"/>
              </a:rPr>
              <a:t>Replicas: 2</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Arial"/>
                <a:ea typeface="DejaVu Sans"/>
              </a:rPr>
              <a:t>Pod 2</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a:t>
            </a:r>
            <a:endParaRPr b="0" lang="en-US" sz="1000" spc="-1" strike="noStrike">
              <a:latin typeface="Arial"/>
            </a:endParaRPr>
          </a:p>
        </p:txBody>
      </p:sp>
      <p:sp>
        <p:nvSpPr>
          <p:cNvPr id="161" name="CustomShape 29"/>
          <p:cNvSpPr/>
          <p:nvPr/>
        </p:nvSpPr>
        <p:spPr>
          <a:xfrm>
            <a:off x="8961120" y="1975680"/>
            <a:ext cx="1186560" cy="236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000000"/>
                </a:solidFill>
                <a:latin typeface="Arial"/>
                <a:ea typeface="DejaVu Sans"/>
              </a:rPr>
              <a:t>Frontend.yaml</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162"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163"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164"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165"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D10708F7-526D-4C8C-9FE9-9E287B194AFE}"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166"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Γνώσεις που αποκτήθηκαν</a:t>
            </a:r>
            <a:endParaRPr b="0" lang="en-US" sz="2000" spc="-1" strike="noStrike">
              <a:latin typeface="Arial"/>
            </a:endParaRPr>
          </a:p>
        </p:txBody>
      </p:sp>
      <p:sp>
        <p:nvSpPr>
          <p:cNvPr id="167" name="CustomShape 6"/>
          <p:cNvSpPr/>
          <p:nvPr/>
        </p:nvSpPr>
        <p:spPr>
          <a:xfrm>
            <a:off x="640800" y="1188720"/>
            <a:ext cx="5392800" cy="3381120"/>
          </a:xfrm>
          <a:prstGeom prst="rect">
            <a:avLst/>
          </a:prstGeom>
          <a:noFill/>
          <a:ln>
            <a:noFill/>
          </a:ln>
        </p:spPr>
        <p:style>
          <a:lnRef idx="0"/>
          <a:fillRef idx="0"/>
          <a:effectRef idx="0"/>
          <a:fontRef idx="minor"/>
        </p:style>
        <p:txBody>
          <a:bodyPr lIns="90000" rIns="90000" tIns="45000" bIns="45000" anchor="ctr">
            <a:noAutofit/>
          </a:bodyPr>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DejaVu Sans"/>
              </a:rPr>
              <a:t>Full stack web development</a:t>
            </a:r>
            <a:endParaRPr b="0" lang="en-US" sz="15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DejaVu Sans"/>
              </a:rPr>
              <a:t>Containerization</a:t>
            </a:r>
            <a:endParaRPr b="0" lang="en-US" sz="15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DejaVu Sans"/>
              </a:rPr>
              <a:t>Αρχιτεκτονική Kubernetes</a:t>
            </a:r>
            <a:endParaRPr b="0" lang="en-US" sz="15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DejaVu Sans"/>
              </a:rPr>
              <a:t>Τεχνολογίες Διαμεσολάβησης Μηνυμάτων</a:t>
            </a:r>
            <a:endParaRPr b="0" lang="en-US" sz="15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DejaVu Sans"/>
              </a:rPr>
              <a:t>No-code / Low-code προσεγγίσεις</a:t>
            </a:r>
            <a:endParaRPr b="0" lang="en-US" sz="1500" spc="-1" strike="noStrike">
              <a:latin typeface="Arial"/>
            </a:endParaRPr>
          </a:p>
          <a:p>
            <a:pPr marL="216000" indent="-213120">
              <a:lnSpc>
                <a:spcPct val="100000"/>
              </a:lnSpc>
              <a:spcBef>
                <a:spcPts val="1134"/>
              </a:spcBef>
              <a:spcAft>
                <a:spcPts val="1134"/>
              </a:spcAft>
              <a:buClr>
                <a:srgbClr val="000000"/>
              </a:buClr>
              <a:buSzPct val="45000"/>
              <a:buFont typeface="Wingdings" charset="2"/>
              <a:buChar char=""/>
            </a:pPr>
            <a:r>
              <a:rPr b="0" lang="en-US" sz="1500" spc="-1" strike="noStrike">
                <a:solidFill>
                  <a:srgbClr val="000000"/>
                </a:solidFill>
                <a:latin typeface="Arial"/>
                <a:ea typeface="Noto Sans CJK SC"/>
              </a:rPr>
              <a:t>Unit / Functional testing -</a:t>
            </a:r>
            <a:r>
              <a:rPr b="0" lang="en-US" sz="1050" spc="-1" strike="noStrike">
                <a:solidFill>
                  <a:srgbClr val="000000"/>
                </a:solidFill>
                <a:latin typeface="Arial"/>
                <a:ea typeface="Noto Sans CJK SC"/>
              </a:rPr>
              <a:t> </a:t>
            </a:r>
            <a:r>
              <a:rPr b="0" lang="en-US" sz="1500" spc="-1" strike="noStrike">
                <a:solidFill>
                  <a:srgbClr val="000000"/>
                </a:solidFill>
                <a:latin typeface="Arial"/>
                <a:ea typeface="Noto Sans CJK SC"/>
              </a:rPr>
              <a:t>Stress testing</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168" name="CustomShape 1"/>
          <p:cNvSpPr/>
          <p:nvPr/>
        </p:nvSpPr>
        <p:spPr>
          <a:xfrm>
            <a:off x="3840480" y="1645920"/>
            <a:ext cx="1460880" cy="1460880"/>
          </a:xfrm>
          <a:prstGeom prst="rect">
            <a:avLst/>
          </a:prstGeom>
          <a:solidFill>
            <a:srgbClr val="999999"/>
          </a:solidFill>
          <a:ln>
            <a:solidFill>
              <a:srgbClr val="00a933"/>
            </a:solidFill>
          </a:ln>
        </p:spPr>
        <p:style>
          <a:lnRef idx="0"/>
          <a:fillRef idx="0"/>
          <a:effectRef idx="0"/>
          <a:fontRef idx="minor"/>
        </p:style>
      </p:sp>
      <p:sp>
        <p:nvSpPr>
          <p:cNvPr id="169" name="Line 2"/>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170" name="CustomShape 3"/>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171" name="CustomShape 4"/>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172" name="CustomShape 5"/>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A309DBC5-66E1-4D43-A576-0F86A0966809}"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173" name="CustomShape 6"/>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Μεθοδολογία</a:t>
            </a:r>
            <a:endParaRPr b="0" lang="en-US" sz="2000" spc="-1" strike="noStrike">
              <a:latin typeface="Arial"/>
            </a:endParaRPr>
          </a:p>
        </p:txBody>
      </p:sp>
      <p:sp>
        <p:nvSpPr>
          <p:cNvPr id="174" name="CustomShape 7"/>
          <p:cNvSpPr/>
          <p:nvPr/>
        </p:nvSpPr>
        <p:spPr>
          <a:xfrm>
            <a:off x="6420600" y="4389120"/>
            <a:ext cx="3654720" cy="455040"/>
          </a:xfrm>
          <a:prstGeom prst="rect">
            <a:avLst/>
          </a:prstGeom>
          <a:noFill/>
          <a:ln>
            <a:noFill/>
          </a:ln>
        </p:spPr>
        <p:style>
          <a:lnRef idx="0"/>
          <a:fillRef idx="0"/>
          <a:effectRef idx="0"/>
          <a:fontRef idx="minor"/>
        </p:style>
        <p:txBody>
          <a:bodyPr lIns="90000" rIns="90000" tIns="45000" bIns="45000">
            <a:noAutofit/>
          </a:bodyPr>
          <a:p>
            <a:pPr marL="216000" indent="-213120" algn="r">
              <a:lnSpc>
                <a:spcPct val="100000"/>
              </a:lnSpc>
              <a:spcBef>
                <a:spcPts val="1417"/>
              </a:spcBef>
              <a:buClr>
                <a:srgbClr val="000000"/>
              </a:buClr>
              <a:buSzPct val="45000"/>
              <a:buFont typeface="Wingdings" charset="2"/>
              <a:buChar char=""/>
            </a:pPr>
            <a:r>
              <a:rPr b="0" lang="en-US" sz="1300" spc="-1" strike="noStrike">
                <a:solidFill>
                  <a:srgbClr val="000000"/>
                </a:solidFill>
                <a:latin typeface="Arial"/>
                <a:ea typeface="Noto Sans CJK SC"/>
              </a:rPr>
              <a:t>5) Ποιοτική διερεύνηση των ορίων της απόδοσης του συστήματος σε τοπικό δίκτυο</a:t>
            </a:r>
            <a:endParaRPr b="0" lang="en-US" sz="1300" spc="-1" strike="noStrike">
              <a:latin typeface="Arial"/>
            </a:endParaRPr>
          </a:p>
        </p:txBody>
      </p:sp>
      <p:sp>
        <p:nvSpPr>
          <p:cNvPr id="175" name="CustomShape 8"/>
          <p:cNvSpPr/>
          <p:nvPr/>
        </p:nvSpPr>
        <p:spPr>
          <a:xfrm>
            <a:off x="457200" y="1188720"/>
            <a:ext cx="546480" cy="637920"/>
          </a:xfrm>
          <a:prstGeom prst="foldedCorner">
            <a:avLst>
              <a:gd name="adj" fmla="val 12500"/>
            </a:avLst>
          </a:prstGeom>
          <a:solidFill>
            <a:srgbClr val="999999"/>
          </a:solidFill>
          <a:ln>
            <a:solidFill>
              <a:srgbClr val="00a933"/>
            </a:solidFill>
          </a:ln>
        </p:spPr>
        <p:style>
          <a:lnRef idx="0"/>
          <a:fillRef idx="0"/>
          <a:effectRef idx="0"/>
          <a:fontRef idx="minor"/>
        </p:style>
      </p:sp>
      <p:sp>
        <p:nvSpPr>
          <p:cNvPr id="176" name="CustomShape 9"/>
          <p:cNvSpPr/>
          <p:nvPr/>
        </p:nvSpPr>
        <p:spPr>
          <a:xfrm>
            <a:off x="548640" y="1280160"/>
            <a:ext cx="546480" cy="637920"/>
          </a:xfrm>
          <a:prstGeom prst="foldedCorner">
            <a:avLst>
              <a:gd name="adj" fmla="val 12500"/>
            </a:avLst>
          </a:prstGeom>
          <a:solidFill>
            <a:srgbClr val="999999"/>
          </a:solidFill>
          <a:ln>
            <a:solidFill>
              <a:srgbClr val="00a933"/>
            </a:solidFill>
          </a:ln>
        </p:spPr>
        <p:style>
          <a:lnRef idx="0"/>
          <a:fillRef idx="0"/>
          <a:effectRef idx="0"/>
          <a:fontRef idx="minor"/>
        </p:style>
      </p:sp>
      <p:sp>
        <p:nvSpPr>
          <p:cNvPr id="177" name="CustomShape 10"/>
          <p:cNvSpPr/>
          <p:nvPr/>
        </p:nvSpPr>
        <p:spPr>
          <a:xfrm>
            <a:off x="639360" y="1371600"/>
            <a:ext cx="546480" cy="637920"/>
          </a:xfrm>
          <a:prstGeom prst="foldedCorner">
            <a:avLst>
              <a:gd name="adj" fmla="val 12500"/>
            </a:avLst>
          </a:prstGeom>
          <a:solidFill>
            <a:srgbClr val="999999"/>
          </a:solidFill>
          <a:ln>
            <a:solidFill>
              <a:srgbClr val="00a933"/>
            </a:solidFill>
          </a:ln>
        </p:spPr>
        <p:style>
          <a:lnRef idx="0"/>
          <a:fillRef idx="0"/>
          <a:effectRef idx="0"/>
          <a:fontRef idx="minor"/>
        </p:style>
      </p:sp>
      <p:sp>
        <p:nvSpPr>
          <p:cNvPr id="178" name="CustomShape 11"/>
          <p:cNvSpPr/>
          <p:nvPr/>
        </p:nvSpPr>
        <p:spPr>
          <a:xfrm>
            <a:off x="2194560" y="1554480"/>
            <a:ext cx="455040" cy="637920"/>
          </a:xfrm>
          <a:prstGeom prst="can">
            <a:avLst>
              <a:gd name="adj" fmla="val 25000"/>
            </a:avLst>
          </a:prstGeom>
          <a:solidFill>
            <a:srgbClr val="999999"/>
          </a:solidFill>
          <a:ln>
            <a:solidFill>
              <a:srgbClr val="00a933"/>
            </a:solidFill>
          </a:ln>
        </p:spPr>
        <p:style>
          <a:lnRef idx="0"/>
          <a:fillRef idx="0"/>
          <a:effectRef idx="0"/>
          <a:fontRef idx="minor"/>
        </p:style>
      </p:sp>
      <p:sp>
        <p:nvSpPr>
          <p:cNvPr id="179" name="CustomShape 12"/>
          <p:cNvSpPr/>
          <p:nvPr/>
        </p:nvSpPr>
        <p:spPr>
          <a:xfrm>
            <a:off x="2286000" y="1645920"/>
            <a:ext cx="455040" cy="637920"/>
          </a:xfrm>
          <a:prstGeom prst="can">
            <a:avLst>
              <a:gd name="adj" fmla="val 25000"/>
            </a:avLst>
          </a:prstGeom>
          <a:solidFill>
            <a:srgbClr val="999999"/>
          </a:solidFill>
          <a:ln>
            <a:solidFill>
              <a:srgbClr val="00a933"/>
            </a:solidFill>
          </a:ln>
        </p:spPr>
        <p:style>
          <a:lnRef idx="0"/>
          <a:fillRef idx="0"/>
          <a:effectRef idx="0"/>
          <a:fontRef idx="minor"/>
        </p:style>
      </p:sp>
      <p:sp>
        <p:nvSpPr>
          <p:cNvPr id="180" name="CustomShape 13"/>
          <p:cNvSpPr/>
          <p:nvPr/>
        </p:nvSpPr>
        <p:spPr>
          <a:xfrm>
            <a:off x="4114800" y="1920240"/>
            <a:ext cx="180720" cy="272160"/>
          </a:xfrm>
          <a:prstGeom prst="can">
            <a:avLst>
              <a:gd name="adj" fmla="val 25000"/>
            </a:avLst>
          </a:prstGeom>
          <a:solidFill>
            <a:srgbClr val="808080"/>
          </a:solidFill>
          <a:ln>
            <a:solidFill>
              <a:srgbClr val="00a933"/>
            </a:solidFill>
          </a:ln>
        </p:spPr>
        <p:style>
          <a:lnRef idx="0"/>
          <a:fillRef idx="0"/>
          <a:effectRef idx="0"/>
          <a:fontRef idx="minor"/>
        </p:style>
      </p:sp>
      <p:sp>
        <p:nvSpPr>
          <p:cNvPr id="181" name="CustomShape 14"/>
          <p:cNvSpPr/>
          <p:nvPr/>
        </p:nvSpPr>
        <p:spPr>
          <a:xfrm>
            <a:off x="4846320" y="1920240"/>
            <a:ext cx="180720" cy="272160"/>
          </a:xfrm>
          <a:prstGeom prst="can">
            <a:avLst>
              <a:gd name="adj" fmla="val 25000"/>
            </a:avLst>
          </a:prstGeom>
          <a:solidFill>
            <a:srgbClr val="808080"/>
          </a:solidFill>
          <a:ln>
            <a:solidFill>
              <a:srgbClr val="00a933"/>
            </a:solidFill>
          </a:ln>
        </p:spPr>
        <p:style>
          <a:lnRef idx="0"/>
          <a:fillRef idx="0"/>
          <a:effectRef idx="0"/>
          <a:fontRef idx="minor"/>
        </p:style>
      </p:sp>
      <p:sp>
        <p:nvSpPr>
          <p:cNvPr id="182" name="CustomShape 15"/>
          <p:cNvSpPr/>
          <p:nvPr/>
        </p:nvSpPr>
        <p:spPr>
          <a:xfrm>
            <a:off x="4114800" y="2560320"/>
            <a:ext cx="180720" cy="272160"/>
          </a:xfrm>
          <a:prstGeom prst="can">
            <a:avLst>
              <a:gd name="adj" fmla="val 25000"/>
            </a:avLst>
          </a:prstGeom>
          <a:solidFill>
            <a:srgbClr val="808080"/>
          </a:solidFill>
          <a:ln>
            <a:solidFill>
              <a:srgbClr val="00a933"/>
            </a:solidFill>
          </a:ln>
        </p:spPr>
        <p:style>
          <a:lnRef idx="0"/>
          <a:fillRef idx="0"/>
          <a:effectRef idx="0"/>
          <a:fontRef idx="minor"/>
        </p:style>
      </p:sp>
      <p:sp>
        <p:nvSpPr>
          <p:cNvPr id="183" name="CustomShape 16"/>
          <p:cNvSpPr/>
          <p:nvPr/>
        </p:nvSpPr>
        <p:spPr>
          <a:xfrm>
            <a:off x="4846320" y="2560320"/>
            <a:ext cx="180720" cy="272160"/>
          </a:xfrm>
          <a:prstGeom prst="can">
            <a:avLst>
              <a:gd name="adj" fmla="val 25000"/>
            </a:avLst>
          </a:prstGeom>
          <a:solidFill>
            <a:srgbClr val="808080"/>
          </a:solidFill>
          <a:ln>
            <a:solidFill>
              <a:srgbClr val="00a933"/>
            </a:solidFill>
          </a:ln>
        </p:spPr>
        <p:style>
          <a:lnRef idx="0"/>
          <a:fillRef idx="0"/>
          <a:effectRef idx="0"/>
          <a:fontRef idx="minor"/>
        </p:style>
      </p:sp>
      <p:sp>
        <p:nvSpPr>
          <p:cNvPr id="184" name="CustomShape 17"/>
          <p:cNvSpPr/>
          <p:nvPr/>
        </p:nvSpPr>
        <p:spPr>
          <a:xfrm>
            <a:off x="4480560" y="2194560"/>
            <a:ext cx="180720" cy="272160"/>
          </a:xfrm>
          <a:prstGeom prst="can">
            <a:avLst>
              <a:gd name="adj" fmla="val 25000"/>
            </a:avLst>
          </a:prstGeom>
          <a:solidFill>
            <a:srgbClr val="808080"/>
          </a:solidFill>
          <a:ln>
            <a:solidFill>
              <a:srgbClr val="00a933"/>
            </a:solidFill>
          </a:ln>
        </p:spPr>
        <p:style>
          <a:lnRef idx="0"/>
          <a:fillRef idx="0"/>
          <a:effectRef idx="0"/>
          <a:fontRef idx="minor"/>
        </p:style>
      </p:sp>
      <p:sp>
        <p:nvSpPr>
          <p:cNvPr id="185" name="CustomShape 18"/>
          <p:cNvSpPr/>
          <p:nvPr/>
        </p:nvSpPr>
        <p:spPr>
          <a:xfrm>
            <a:off x="1463040" y="1737360"/>
            <a:ext cx="637920" cy="180720"/>
          </a:xfrm>
          <a:custGeom>
            <a:avLst/>
            <a:gdLst/>
            <a:ahLst/>
            <a:rect l="l" t="t" r="r" b="b"/>
            <a:pathLst>
              <a:path w="1780" h="510">
                <a:moveTo>
                  <a:pt x="0" y="127"/>
                </a:moveTo>
                <a:lnTo>
                  <a:pt x="1334" y="127"/>
                </a:lnTo>
                <a:lnTo>
                  <a:pt x="1334" y="0"/>
                </a:lnTo>
                <a:lnTo>
                  <a:pt x="1779" y="254"/>
                </a:lnTo>
                <a:lnTo>
                  <a:pt x="1334" y="509"/>
                </a:lnTo>
                <a:lnTo>
                  <a:pt x="1334" y="381"/>
                </a:lnTo>
                <a:lnTo>
                  <a:pt x="0" y="381"/>
                </a:lnTo>
                <a:lnTo>
                  <a:pt x="0" y="127"/>
                </a:lnTo>
              </a:path>
            </a:pathLst>
          </a:custGeom>
          <a:solidFill>
            <a:srgbClr val="999999"/>
          </a:solidFill>
          <a:ln>
            <a:solidFill>
              <a:srgbClr val="00a933"/>
            </a:solidFill>
          </a:ln>
        </p:spPr>
        <p:style>
          <a:lnRef idx="0"/>
          <a:fillRef idx="0"/>
          <a:effectRef idx="0"/>
          <a:fontRef idx="minor"/>
        </p:style>
      </p:sp>
      <p:sp>
        <p:nvSpPr>
          <p:cNvPr id="186" name="CustomShape 19"/>
          <p:cNvSpPr/>
          <p:nvPr/>
        </p:nvSpPr>
        <p:spPr>
          <a:xfrm>
            <a:off x="5577840" y="2468880"/>
            <a:ext cx="637920" cy="180720"/>
          </a:xfrm>
          <a:custGeom>
            <a:avLst/>
            <a:gdLst/>
            <a:ahLst/>
            <a:rect l="l" t="t" r="r" b="b"/>
            <a:pathLst>
              <a:path w="1780" h="510">
                <a:moveTo>
                  <a:pt x="0" y="127"/>
                </a:moveTo>
                <a:lnTo>
                  <a:pt x="1334" y="127"/>
                </a:lnTo>
                <a:lnTo>
                  <a:pt x="1334" y="0"/>
                </a:lnTo>
                <a:lnTo>
                  <a:pt x="1779" y="254"/>
                </a:lnTo>
                <a:lnTo>
                  <a:pt x="1334" y="509"/>
                </a:lnTo>
                <a:lnTo>
                  <a:pt x="1334" y="381"/>
                </a:lnTo>
                <a:lnTo>
                  <a:pt x="0" y="381"/>
                </a:lnTo>
                <a:lnTo>
                  <a:pt x="0" y="127"/>
                </a:lnTo>
              </a:path>
            </a:pathLst>
          </a:custGeom>
          <a:solidFill>
            <a:srgbClr val="999999"/>
          </a:solidFill>
          <a:ln>
            <a:solidFill>
              <a:srgbClr val="00a933"/>
            </a:solidFill>
          </a:ln>
        </p:spPr>
        <p:style>
          <a:lnRef idx="0"/>
          <a:fillRef idx="0"/>
          <a:effectRef idx="0"/>
          <a:fontRef idx="minor"/>
        </p:style>
      </p:sp>
      <p:sp>
        <p:nvSpPr>
          <p:cNvPr id="187" name="CustomShape 20"/>
          <p:cNvSpPr/>
          <p:nvPr/>
        </p:nvSpPr>
        <p:spPr>
          <a:xfrm>
            <a:off x="2377440" y="1737360"/>
            <a:ext cx="455040" cy="637920"/>
          </a:xfrm>
          <a:prstGeom prst="can">
            <a:avLst>
              <a:gd name="adj" fmla="val 25000"/>
            </a:avLst>
          </a:prstGeom>
          <a:solidFill>
            <a:srgbClr val="999999"/>
          </a:solidFill>
          <a:ln>
            <a:solidFill>
              <a:srgbClr val="00a933"/>
            </a:solidFill>
          </a:ln>
        </p:spPr>
        <p:style>
          <a:lnRef idx="0"/>
          <a:fillRef idx="0"/>
          <a:effectRef idx="0"/>
          <a:fontRef idx="minor"/>
        </p:style>
      </p:sp>
      <p:sp>
        <p:nvSpPr>
          <p:cNvPr id="188" name="CustomShape 21"/>
          <p:cNvSpPr/>
          <p:nvPr/>
        </p:nvSpPr>
        <p:spPr>
          <a:xfrm>
            <a:off x="3017520" y="2011680"/>
            <a:ext cx="637920" cy="180720"/>
          </a:xfrm>
          <a:custGeom>
            <a:avLst/>
            <a:gdLst/>
            <a:ahLst/>
            <a:rect l="l" t="t" r="r" b="b"/>
            <a:pathLst>
              <a:path w="1780" h="510">
                <a:moveTo>
                  <a:pt x="0" y="127"/>
                </a:moveTo>
                <a:lnTo>
                  <a:pt x="1334" y="127"/>
                </a:lnTo>
                <a:lnTo>
                  <a:pt x="1334" y="0"/>
                </a:lnTo>
                <a:lnTo>
                  <a:pt x="1779" y="254"/>
                </a:lnTo>
                <a:lnTo>
                  <a:pt x="1334" y="509"/>
                </a:lnTo>
                <a:lnTo>
                  <a:pt x="1334" y="381"/>
                </a:lnTo>
                <a:lnTo>
                  <a:pt x="0" y="381"/>
                </a:lnTo>
                <a:lnTo>
                  <a:pt x="0" y="127"/>
                </a:lnTo>
              </a:path>
            </a:pathLst>
          </a:custGeom>
          <a:solidFill>
            <a:srgbClr val="999999"/>
          </a:solidFill>
          <a:ln>
            <a:solidFill>
              <a:srgbClr val="00a933"/>
            </a:solidFill>
          </a:ln>
        </p:spPr>
        <p:style>
          <a:lnRef idx="0"/>
          <a:fillRef idx="0"/>
          <a:effectRef idx="0"/>
          <a:fontRef idx="minor"/>
        </p:style>
      </p:sp>
      <p:sp>
        <p:nvSpPr>
          <p:cNvPr id="189" name="CustomShape 22"/>
          <p:cNvSpPr/>
          <p:nvPr/>
        </p:nvSpPr>
        <p:spPr>
          <a:xfrm>
            <a:off x="6400800" y="2103120"/>
            <a:ext cx="1460880" cy="1460880"/>
          </a:xfrm>
          <a:prstGeom prst="rect">
            <a:avLst/>
          </a:prstGeom>
          <a:solidFill>
            <a:srgbClr val="999999"/>
          </a:solidFill>
          <a:ln>
            <a:solidFill>
              <a:srgbClr val="00a933"/>
            </a:solidFill>
          </a:ln>
        </p:spPr>
        <p:style>
          <a:lnRef idx="0"/>
          <a:fillRef idx="0"/>
          <a:effectRef idx="0"/>
          <a:fontRef idx="minor"/>
        </p:style>
      </p:sp>
      <p:sp>
        <p:nvSpPr>
          <p:cNvPr id="190" name="CustomShape 23"/>
          <p:cNvSpPr/>
          <p:nvPr/>
        </p:nvSpPr>
        <p:spPr>
          <a:xfrm>
            <a:off x="6492240" y="2194560"/>
            <a:ext cx="363600" cy="455040"/>
          </a:xfrm>
          <a:prstGeom prst="can">
            <a:avLst>
              <a:gd name="adj" fmla="val 25000"/>
            </a:avLst>
          </a:prstGeom>
          <a:solidFill>
            <a:srgbClr val="808080"/>
          </a:solidFill>
          <a:ln>
            <a:solidFill>
              <a:srgbClr val="00a933"/>
            </a:solidFill>
          </a:ln>
        </p:spPr>
        <p:style>
          <a:lnRef idx="0"/>
          <a:fillRef idx="0"/>
          <a:effectRef idx="0"/>
          <a:fontRef idx="minor"/>
        </p:style>
      </p:sp>
      <p:sp>
        <p:nvSpPr>
          <p:cNvPr id="191" name="CustomShape 24"/>
          <p:cNvSpPr/>
          <p:nvPr/>
        </p:nvSpPr>
        <p:spPr>
          <a:xfrm>
            <a:off x="7406640" y="2194560"/>
            <a:ext cx="363600" cy="455040"/>
          </a:xfrm>
          <a:prstGeom prst="can">
            <a:avLst>
              <a:gd name="adj" fmla="val 25000"/>
            </a:avLst>
          </a:prstGeom>
          <a:solidFill>
            <a:srgbClr val="808080"/>
          </a:solidFill>
          <a:ln>
            <a:solidFill>
              <a:srgbClr val="00a933"/>
            </a:solidFill>
          </a:ln>
        </p:spPr>
        <p:style>
          <a:lnRef idx="0"/>
          <a:fillRef idx="0"/>
          <a:effectRef idx="0"/>
          <a:fontRef idx="minor"/>
        </p:style>
      </p:sp>
      <p:sp>
        <p:nvSpPr>
          <p:cNvPr id="192" name="CustomShape 25"/>
          <p:cNvSpPr/>
          <p:nvPr/>
        </p:nvSpPr>
        <p:spPr>
          <a:xfrm>
            <a:off x="6492240" y="3017520"/>
            <a:ext cx="363600" cy="455040"/>
          </a:xfrm>
          <a:prstGeom prst="can">
            <a:avLst>
              <a:gd name="adj" fmla="val 25000"/>
            </a:avLst>
          </a:prstGeom>
          <a:solidFill>
            <a:srgbClr val="808080"/>
          </a:solidFill>
          <a:ln>
            <a:solidFill>
              <a:srgbClr val="00a933"/>
            </a:solidFill>
          </a:ln>
        </p:spPr>
        <p:style>
          <a:lnRef idx="0"/>
          <a:fillRef idx="0"/>
          <a:effectRef idx="0"/>
          <a:fontRef idx="minor"/>
        </p:style>
      </p:sp>
      <p:sp>
        <p:nvSpPr>
          <p:cNvPr id="193" name="CustomShape 26"/>
          <p:cNvSpPr/>
          <p:nvPr/>
        </p:nvSpPr>
        <p:spPr>
          <a:xfrm>
            <a:off x="7406640" y="3017520"/>
            <a:ext cx="363600" cy="455040"/>
          </a:xfrm>
          <a:prstGeom prst="can">
            <a:avLst>
              <a:gd name="adj" fmla="val 25000"/>
            </a:avLst>
          </a:prstGeom>
          <a:solidFill>
            <a:srgbClr val="808080"/>
          </a:solidFill>
          <a:ln>
            <a:solidFill>
              <a:srgbClr val="00a933"/>
            </a:solidFill>
          </a:ln>
        </p:spPr>
        <p:style>
          <a:lnRef idx="0"/>
          <a:fillRef idx="0"/>
          <a:effectRef idx="0"/>
          <a:fontRef idx="minor"/>
        </p:style>
      </p:sp>
      <p:sp>
        <p:nvSpPr>
          <p:cNvPr id="194" name="CustomShape 27"/>
          <p:cNvSpPr/>
          <p:nvPr/>
        </p:nvSpPr>
        <p:spPr>
          <a:xfrm>
            <a:off x="6949440" y="2651760"/>
            <a:ext cx="363600" cy="455040"/>
          </a:xfrm>
          <a:prstGeom prst="can">
            <a:avLst>
              <a:gd name="adj" fmla="val 25000"/>
            </a:avLst>
          </a:prstGeom>
          <a:solidFill>
            <a:srgbClr val="808080"/>
          </a:solidFill>
          <a:ln>
            <a:solidFill>
              <a:srgbClr val="00a933"/>
            </a:solidFill>
          </a:ln>
        </p:spPr>
        <p:style>
          <a:lnRef idx="0"/>
          <a:fillRef idx="0"/>
          <a:effectRef idx="0"/>
          <a:fontRef idx="minor"/>
        </p:style>
      </p:sp>
      <p:sp>
        <p:nvSpPr>
          <p:cNvPr id="195" name="CustomShape 28"/>
          <p:cNvSpPr/>
          <p:nvPr/>
        </p:nvSpPr>
        <p:spPr>
          <a:xfrm>
            <a:off x="91440" y="2011680"/>
            <a:ext cx="1918080" cy="6876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1300" spc="-1" strike="noStrike">
                <a:solidFill>
                  <a:srgbClr val="000000"/>
                </a:solidFill>
                <a:latin typeface="Arial"/>
                <a:ea typeface="DejaVu Sans"/>
              </a:rPr>
              <a:t>1) Ανάπτυξη απλοποιημένων επιμέρους συστημάτων </a:t>
            </a:r>
            <a:endParaRPr b="0" lang="en-US" sz="1300" spc="-1" strike="noStrike">
              <a:latin typeface="Arial"/>
            </a:endParaRPr>
          </a:p>
        </p:txBody>
      </p:sp>
      <p:sp>
        <p:nvSpPr>
          <p:cNvPr id="196" name="CustomShape 29"/>
          <p:cNvSpPr/>
          <p:nvPr/>
        </p:nvSpPr>
        <p:spPr>
          <a:xfrm>
            <a:off x="1737360" y="2651400"/>
            <a:ext cx="1643760" cy="27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300" spc="-1" strike="noStrike">
                <a:solidFill>
                  <a:srgbClr val="000000"/>
                </a:solidFill>
                <a:latin typeface="Arial"/>
                <a:ea typeface="DejaVu Sans"/>
              </a:rPr>
              <a:t>2) Containerization</a:t>
            </a:r>
            <a:endParaRPr b="0" lang="en-US" sz="1300" spc="-1" strike="noStrike">
              <a:latin typeface="Arial"/>
            </a:endParaRPr>
          </a:p>
        </p:txBody>
      </p:sp>
      <p:sp>
        <p:nvSpPr>
          <p:cNvPr id="197" name="CustomShape 30"/>
          <p:cNvSpPr/>
          <p:nvPr/>
        </p:nvSpPr>
        <p:spPr>
          <a:xfrm>
            <a:off x="3017520" y="3200400"/>
            <a:ext cx="2899080" cy="6411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1300" spc="-1" strike="noStrike">
                <a:solidFill>
                  <a:srgbClr val="000000"/>
                </a:solidFill>
                <a:latin typeface="Arial"/>
                <a:ea typeface="DejaVu Sans"/>
              </a:rPr>
              <a:t>3) Ένταξη σε περιβάλλον Kubernetes &amp; υλοποίηση επικοινωνιών εντός του cluster</a:t>
            </a:r>
            <a:endParaRPr b="0" lang="en-US" sz="1300" spc="-1" strike="noStrike">
              <a:latin typeface="Arial"/>
            </a:endParaRPr>
          </a:p>
        </p:txBody>
      </p:sp>
      <p:sp>
        <p:nvSpPr>
          <p:cNvPr id="198" name="CustomShape 31"/>
          <p:cNvSpPr/>
          <p:nvPr/>
        </p:nvSpPr>
        <p:spPr>
          <a:xfrm>
            <a:off x="6108840" y="3655800"/>
            <a:ext cx="2118600" cy="456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1300" spc="-1" strike="noStrike">
                <a:solidFill>
                  <a:srgbClr val="000000"/>
                </a:solidFill>
                <a:latin typeface="Arial"/>
                <a:ea typeface="DejaVu Sans"/>
              </a:rPr>
              <a:t>4) Υλοποίηση των λειτουργικών απαιτήσεων</a:t>
            </a:r>
            <a:endParaRPr b="0" lang="en-US" sz="1300" spc="-1" strike="noStrike">
              <a:latin typeface="Arial"/>
            </a:endParaRPr>
          </a:p>
        </p:txBody>
      </p:sp>
      <p:sp>
        <p:nvSpPr>
          <p:cNvPr id="199" name="CustomShape 32"/>
          <p:cNvSpPr/>
          <p:nvPr/>
        </p:nvSpPr>
        <p:spPr>
          <a:xfrm>
            <a:off x="8138160" y="3108960"/>
            <a:ext cx="637920" cy="180720"/>
          </a:xfrm>
          <a:custGeom>
            <a:avLst/>
            <a:gdLst/>
            <a:ahLst/>
            <a:rect l="l" t="t" r="r" b="b"/>
            <a:pathLst>
              <a:path w="1780" h="510">
                <a:moveTo>
                  <a:pt x="0" y="127"/>
                </a:moveTo>
                <a:lnTo>
                  <a:pt x="1334" y="127"/>
                </a:lnTo>
                <a:lnTo>
                  <a:pt x="1334" y="0"/>
                </a:lnTo>
                <a:lnTo>
                  <a:pt x="1779" y="254"/>
                </a:lnTo>
                <a:lnTo>
                  <a:pt x="1334" y="509"/>
                </a:lnTo>
                <a:lnTo>
                  <a:pt x="1334" y="381"/>
                </a:lnTo>
                <a:lnTo>
                  <a:pt x="0" y="381"/>
                </a:lnTo>
                <a:lnTo>
                  <a:pt x="0" y="127"/>
                </a:lnTo>
              </a:path>
            </a:pathLst>
          </a:custGeom>
          <a:solidFill>
            <a:srgbClr val="999999"/>
          </a:solidFill>
          <a:ln>
            <a:solidFill>
              <a:srgbClr val="00a933"/>
            </a:solidFill>
          </a:ln>
        </p:spPr>
        <p:style>
          <a:lnRef idx="0"/>
          <a:fillRef idx="0"/>
          <a:effectRef idx="0"/>
          <a:fontRef idx="minor"/>
        </p:style>
      </p:sp>
      <p:sp>
        <p:nvSpPr>
          <p:cNvPr id="200" name="CustomShape 33"/>
          <p:cNvSpPr/>
          <p:nvPr/>
        </p:nvSpPr>
        <p:spPr>
          <a:xfrm rot="676200">
            <a:off x="8879400" y="2694240"/>
            <a:ext cx="609480" cy="1701720"/>
          </a:xfrm>
          <a:custGeom>
            <a:avLst/>
            <a:gdLst/>
            <a:ahLst/>
            <a:rect l="l" t="t" r="r" b="b"/>
            <a:pathLst>
              <a:path w="640" h="861">
                <a:moveTo>
                  <a:pt x="640" y="233"/>
                </a:moveTo>
                <a:lnTo>
                  <a:pt x="221" y="293"/>
                </a:lnTo>
                <a:lnTo>
                  <a:pt x="506" y="12"/>
                </a:lnTo>
                <a:lnTo>
                  <a:pt x="367" y="0"/>
                </a:lnTo>
                <a:lnTo>
                  <a:pt x="29" y="406"/>
                </a:lnTo>
                <a:lnTo>
                  <a:pt x="431" y="347"/>
                </a:lnTo>
                <a:lnTo>
                  <a:pt x="145" y="645"/>
                </a:lnTo>
                <a:lnTo>
                  <a:pt x="99" y="520"/>
                </a:lnTo>
                <a:lnTo>
                  <a:pt x="0" y="861"/>
                </a:lnTo>
                <a:lnTo>
                  <a:pt x="326" y="765"/>
                </a:lnTo>
                <a:lnTo>
                  <a:pt x="209" y="711"/>
                </a:lnTo>
                <a:lnTo>
                  <a:pt x="640" y="233"/>
                </a:lnTo>
                <a:lnTo>
                  <a:pt x="640" y="233"/>
                </a:lnTo>
                <a:close/>
              </a:path>
            </a:pathLst>
          </a:custGeom>
          <a:solidFill>
            <a:srgbClr val="999999"/>
          </a:solidFill>
          <a:ln>
            <a:solidFill>
              <a:srgbClr val="00a9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2b2"/>
        </a:solidFill>
      </p:bgPr>
    </p:bg>
    <p:spTree>
      <p:nvGrpSpPr>
        <p:cNvPr id="1" name=""/>
        <p:cNvGrpSpPr/>
        <p:nvPr/>
      </p:nvGrpSpPr>
      <p:grpSpPr>
        <a:xfrm>
          <a:off x="0" y="0"/>
          <a:ext cx="0" cy="0"/>
          <a:chOff x="0" y="0"/>
          <a:chExt cx="0" cy="0"/>
        </a:xfrm>
      </p:grpSpPr>
      <p:sp>
        <p:nvSpPr>
          <p:cNvPr id="201" name="Line 1"/>
          <p:cNvSpPr/>
          <p:nvPr/>
        </p:nvSpPr>
        <p:spPr>
          <a:xfrm>
            <a:off x="274320" y="5029200"/>
            <a:ext cx="9509760" cy="0"/>
          </a:xfrm>
          <a:prstGeom prst="line">
            <a:avLst/>
          </a:prstGeom>
          <a:ln w="54720">
            <a:solidFill>
              <a:srgbClr val="00a933"/>
            </a:solidFill>
            <a:round/>
          </a:ln>
        </p:spPr>
        <p:style>
          <a:lnRef idx="0"/>
          <a:fillRef idx="0"/>
          <a:effectRef idx="0"/>
          <a:fontRef idx="minor"/>
        </p:style>
      </p:sp>
      <p:sp>
        <p:nvSpPr>
          <p:cNvPr id="202" name="CustomShape 2"/>
          <p:cNvSpPr/>
          <p:nvPr/>
        </p:nvSpPr>
        <p:spPr>
          <a:xfrm>
            <a:off x="2889360" y="5118840"/>
            <a:ext cx="4294800" cy="45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666666"/>
                </a:solidFill>
                <a:latin typeface="Arial"/>
                <a:ea typeface="DejaVu Sans"/>
              </a:rPr>
              <a:t>Πλατφόρμα δυναμικής εφαρμογής φίλτρων σε μηνύματα για αρχιτεκτονικές IoT με διαµεσολάβητές µηνυµάτων</a:t>
            </a:r>
            <a:endParaRPr b="0" lang="en-US" sz="1300" spc="-1" strike="noStrike">
              <a:latin typeface="Arial"/>
            </a:endParaRPr>
          </a:p>
        </p:txBody>
      </p:sp>
      <p:sp>
        <p:nvSpPr>
          <p:cNvPr id="203" name="CustomShape 3"/>
          <p:cNvSpPr/>
          <p:nvPr/>
        </p:nvSpPr>
        <p:spPr>
          <a:xfrm>
            <a:off x="365760" y="5212080"/>
            <a:ext cx="1460160" cy="28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l-GR" sz="1400" spc="-1" strike="noStrike">
                <a:solidFill>
                  <a:srgbClr val="666666"/>
                </a:solidFill>
                <a:latin typeface="Arial"/>
                <a:ea typeface="DejaVu Sans"/>
              </a:rPr>
              <a:t>01/11/2021</a:t>
            </a:r>
            <a:endParaRPr b="0" lang="en-US" sz="1400" spc="-1" strike="noStrike">
              <a:latin typeface="Arial"/>
            </a:endParaRPr>
          </a:p>
        </p:txBody>
      </p:sp>
      <p:sp>
        <p:nvSpPr>
          <p:cNvPr id="204" name="CustomShape 4"/>
          <p:cNvSpPr/>
          <p:nvPr/>
        </p:nvSpPr>
        <p:spPr>
          <a:xfrm>
            <a:off x="9235440" y="5150520"/>
            <a:ext cx="545760" cy="424440"/>
          </a:xfrm>
          <a:prstGeom prst="rect">
            <a:avLst/>
          </a:prstGeom>
          <a:noFill/>
          <a:ln>
            <a:noFill/>
          </a:ln>
        </p:spPr>
        <p:style>
          <a:lnRef idx="0"/>
          <a:fillRef idx="0"/>
          <a:effectRef idx="0"/>
          <a:fontRef idx="minor"/>
        </p:style>
        <p:txBody>
          <a:bodyPr lIns="90000" rIns="90000" tIns="45000" bIns="45000">
            <a:noAutofit/>
          </a:bodyPr>
          <a:p>
            <a:pPr>
              <a:lnSpc>
                <a:spcPct val="100000"/>
              </a:lnSpc>
            </a:pPr>
            <a:fld id="{BA5E810B-2F31-446B-95AA-4AD120FBE2B6}" type="slidenum">
              <a:rPr b="0" lang="el-GR" sz="2400" spc="-1" strike="noStrike">
                <a:solidFill>
                  <a:srgbClr val="333333"/>
                </a:solidFill>
                <a:latin typeface="Times New Roman"/>
                <a:ea typeface="DejaVu Sans"/>
              </a:rPr>
              <a:t>20</a:t>
            </a:fld>
            <a:endParaRPr b="0" lang="en-US" sz="2400" spc="-1" strike="noStrike">
              <a:latin typeface="Arial"/>
            </a:endParaRPr>
          </a:p>
        </p:txBody>
      </p:sp>
      <p:sp>
        <p:nvSpPr>
          <p:cNvPr id="205" name="CustomShape 5"/>
          <p:cNvSpPr/>
          <p:nvPr/>
        </p:nvSpPr>
        <p:spPr>
          <a:xfrm>
            <a:off x="0" y="274320"/>
            <a:ext cx="5757840" cy="728640"/>
          </a:xfrm>
          <a:custGeom>
            <a:avLst/>
            <a:gdLst/>
            <a:ahLst/>
            <a:rect l="l" t="t" r="r" b="b"/>
            <a:pathLst>
              <a:path w="16004" h="2034">
                <a:moveTo>
                  <a:pt x="0" y="0"/>
                </a:moveTo>
                <a:lnTo>
                  <a:pt x="14922" y="0"/>
                </a:lnTo>
                <a:lnTo>
                  <a:pt x="16003" y="1016"/>
                </a:lnTo>
                <a:lnTo>
                  <a:pt x="14922" y="2033"/>
                </a:lnTo>
                <a:lnTo>
                  <a:pt x="0" y="2033"/>
                </a:lnTo>
                <a:lnTo>
                  <a:pt x="0" y="0"/>
                </a:lnTo>
              </a:path>
            </a:pathLst>
          </a:custGeom>
          <a:solidFill>
            <a:srgbClr val="00a933"/>
          </a:solidFill>
          <a:ln>
            <a:solidFill>
              <a:srgbClr val="666666"/>
            </a:solidFill>
          </a:ln>
        </p:spPr>
        <p:style>
          <a:lnRef idx="0"/>
          <a:fillRef idx="0"/>
          <a:effectRef idx="0"/>
          <a:fontRef idx="minor"/>
        </p:style>
        <p:txBody>
          <a:bodyPr wrap="none" lIns="90000" rIns="90000" tIns="45000" bIns="45000" anchor="ctr">
            <a:noAutofit/>
          </a:bodyPr>
          <a:p>
            <a:pPr>
              <a:lnSpc>
                <a:spcPct val="90000"/>
              </a:lnSpc>
            </a:pPr>
            <a:r>
              <a:rPr b="0" lang="el-GR" sz="2000" spc="-1" strike="noStrike">
                <a:solidFill>
                  <a:srgbClr val="000000"/>
                </a:solidFill>
                <a:latin typeface="Calibri Light"/>
                <a:ea typeface="DejaVu Sans"/>
              </a:rPr>
              <a:t>Υλοποίηση (1/4): Αρχιτεκτονική</a:t>
            </a:r>
            <a:endParaRPr b="0" lang="en-US" sz="2000" spc="-1" strike="noStrike">
              <a:latin typeface="Arial"/>
            </a:endParaRPr>
          </a:p>
        </p:txBody>
      </p:sp>
      <p:pic>
        <p:nvPicPr>
          <p:cNvPr id="206" name="" descr=""/>
          <p:cNvPicPr/>
          <p:nvPr/>
        </p:nvPicPr>
        <p:blipFill>
          <a:blip r:embed="rId1"/>
          <a:srcRect l="3699" t="8011" r="2736" b="38729"/>
          <a:stretch/>
        </p:blipFill>
        <p:spPr>
          <a:xfrm>
            <a:off x="4754880" y="1222920"/>
            <a:ext cx="4386240" cy="3530160"/>
          </a:xfrm>
          <a:prstGeom prst="rect">
            <a:avLst/>
          </a:prstGeom>
          <a:ln>
            <a:noFill/>
          </a:ln>
        </p:spPr>
      </p:pic>
      <p:sp>
        <p:nvSpPr>
          <p:cNvPr id="207" name="CustomShape 6"/>
          <p:cNvSpPr/>
          <p:nvPr/>
        </p:nvSpPr>
        <p:spPr>
          <a:xfrm>
            <a:off x="365760" y="2011680"/>
            <a:ext cx="4021560" cy="1992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1200" spc="-1" strike="noStrike">
                <a:solidFill>
                  <a:srgbClr val="000000"/>
                </a:solidFill>
                <a:latin typeface="Arial"/>
                <a:ea typeface="DejaVu Sans"/>
              </a:rPr>
              <a:t>Οντότητες με πρόσβαση χρηστών</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Frontend: </a:t>
            </a:r>
            <a:endParaRPr b="0" lang="en-US" sz="1200" spc="-1" strike="noStrike">
              <a:latin typeface="Arial"/>
            </a:endParaRPr>
          </a:p>
          <a:p>
            <a:pPr lvl="1" marL="432000" indent="-214200">
              <a:lnSpc>
                <a:spcPct val="100000"/>
              </a:lnSpc>
              <a:buClr>
                <a:srgbClr val="000000"/>
              </a:buClr>
              <a:buSzPct val="45000"/>
              <a:buFont typeface="Wingdings" charset="2"/>
              <a:buChar char=""/>
            </a:pPr>
            <a:r>
              <a:rPr b="0" lang="en-US" sz="1200" spc="-1" strike="noStrike">
                <a:solidFill>
                  <a:srgbClr val="000000"/>
                </a:solidFill>
                <a:latin typeface="Arial"/>
                <a:ea typeface="DejaVu Sans"/>
              </a:rPr>
              <a:t>Παροχή αρχείων της διεπαφής του χρήστη</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Διαμεσολαβητής Μηνυμάτων: </a:t>
            </a:r>
            <a:endParaRPr b="0" lang="en-US" sz="1200" spc="-1" strike="noStrike">
              <a:latin typeface="Arial"/>
            </a:endParaRPr>
          </a:p>
          <a:p>
            <a:pPr lvl="1" marL="432000" indent="-214200">
              <a:lnSpc>
                <a:spcPct val="100000"/>
              </a:lnSpc>
              <a:buClr>
                <a:srgbClr val="000000"/>
              </a:buClr>
              <a:buSzPct val="45000"/>
              <a:buFont typeface="Wingdings" charset="2"/>
              <a:buChar char=""/>
            </a:pPr>
            <a:r>
              <a:rPr b="0" lang="en-US" sz="1200" spc="-1" strike="noStrike">
                <a:solidFill>
                  <a:srgbClr val="000000"/>
                </a:solidFill>
                <a:latin typeface="Arial"/>
                <a:ea typeface="DejaVu Sans"/>
              </a:rPr>
              <a:t>Λήψη μηνυμάτων από εξωτερικές συσκευές / υποσυστήματα</a:t>
            </a:r>
            <a:endParaRPr b="0" lang="en-US" sz="1200" spc="-1" strike="noStrike">
              <a:latin typeface="Arial"/>
            </a:endParaRPr>
          </a:p>
          <a:p>
            <a:pPr lvl="1" marL="432000" indent="-214200">
              <a:lnSpc>
                <a:spcPct val="100000"/>
              </a:lnSpc>
              <a:buClr>
                <a:srgbClr val="000000"/>
              </a:buClr>
              <a:buSzPct val="45000"/>
              <a:buFont typeface="Wingdings" charset="2"/>
              <a:buChar char=""/>
            </a:pPr>
            <a:r>
              <a:rPr b="0" lang="en-US" sz="1200" spc="-1" strike="noStrike">
                <a:solidFill>
                  <a:srgbClr val="000000"/>
                </a:solidFill>
                <a:latin typeface="Arial"/>
                <a:ea typeface="DejaVu Sans"/>
              </a:rPr>
              <a:t>Παροχή υπηρεσιών επισκόπησης της διακίνησης μηνυμάτων μέσω του Διαμεσολαβητή στους χρήστες</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3076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2021-10-25T20:42:18Z</dcterms:created>
  <dc:creator/>
  <dc:description/>
  <dc:language>en-US</dc:language>
  <cp:lastModifiedBy/>
  <dcterms:modified xsi:type="dcterms:W3CDTF">2021-11-04T01:15:38Z</dcterms:modified>
  <cp:revision>55</cp:revision>
  <dc:subject/>
  <dc:title/>
</cp:coreProperties>
</file>