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C2E44B1-9E72-4E7C-BF12-1FA54AB5455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4200" cy="4007880"/>
          </a:xfrm>
          <a:prstGeom prst="rect">
            <a:avLst/>
          </a:prstGeom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5029200"/>
            <a:ext cx="6046560" cy="4809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Αύξηση διαθέσιμων ενεργειών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Εμπλουτισμός παρακολούθησης και διαχείρισης μηνυμάτων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Παροχή προτύπων παραμετροποίησης Φίλτρων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Ανάπτυξη μιας DSL για την εφαρμογή Φίλτρων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000" spc="-1" strike="noStrike"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000" cy="3084480"/>
          </a:xfrm>
          <a:prstGeom prst="rect">
            <a:avLst/>
          </a:prstGeom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0C3C79B-730A-4C2E-9561-89C0CA71210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000" cy="3084480"/>
          </a:xfrm>
          <a:prstGeom prst="rect">
            <a:avLst/>
          </a:prstGeom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96A7EA7-1210-4364-B890-48CA3596732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000" cy="3084480"/>
          </a:xfrm>
          <a:prstGeom prst="rect">
            <a:avLst/>
          </a:prstGeom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0386E86-3D0A-48CE-8202-EF5D146336B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000" cy="3084480"/>
          </a:xfrm>
          <a:prstGeom prst="rect">
            <a:avLst/>
          </a:prstGeom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EAE956F-5905-429D-93DF-FEED4F0F425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000" cy="3084480"/>
          </a:xfrm>
          <a:prstGeom prst="rect">
            <a:avLst/>
          </a:prstGeom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E21A3A0-45F3-425A-B24E-F6BFE635886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https://www.rabbitmq.com/tutorials/amqp-concepts.html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48640" y="1920240"/>
            <a:ext cx="7907760" cy="155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l-GR" sz="2200" spc="-1" strike="noStrike">
                <a:solidFill>
                  <a:srgbClr val="000000"/>
                </a:solidFill>
                <a:latin typeface="Calibri Light"/>
                <a:ea typeface="DejaVu Sans"/>
              </a:rPr>
              <a:t>Υλοποίηση εργαλείου πλήρους στοίβας σε περιβάλλον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l-GR" sz="2200" spc="-1" strike="noStrike">
                <a:solidFill>
                  <a:srgbClr val="000000"/>
                </a:solidFill>
                <a:latin typeface="Calibri Light"/>
                <a:ea typeface="DejaVu Sans"/>
              </a:rPr>
              <a:t>Kubernetes για την αυτοµατοποίηση εφαρµογής ϕίλτρων σε µηνύµατα µε χρήση της τεχνολογίας διαµεσολάβησης µηνυµάτων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1383480" y="90000"/>
            <a:ext cx="901800" cy="118944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6417000" y="640440"/>
            <a:ext cx="1334520" cy="506520"/>
          </a:xfrm>
          <a:prstGeom prst="rect">
            <a:avLst/>
          </a:prstGeom>
          <a:ln>
            <a:noFill/>
          </a:ln>
        </p:spPr>
      </p:pic>
      <p:sp>
        <p:nvSpPr>
          <p:cNvPr id="161" name="CustomShape 2"/>
          <p:cNvSpPr/>
          <p:nvPr/>
        </p:nvSpPr>
        <p:spPr>
          <a:xfrm>
            <a:off x="4297680" y="3840480"/>
            <a:ext cx="4388400" cy="183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568"/>
              </a:spcBef>
              <a:spcAft>
                <a:spcPts val="567"/>
              </a:spcAft>
              <a:tabLst>
                <a:tab algn="l" pos="0"/>
              </a:tabLst>
            </a:pPr>
            <a:r>
              <a:rPr b="0" lang="el-GR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Συνεπιβλέποντες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17"/>
              </a:spcBef>
              <a:spcAft>
                <a:spcPts val="567"/>
              </a:spcAft>
              <a:tabLst>
                <a:tab algn="l" pos="0"/>
              </a:tabLst>
            </a:pPr>
            <a:r>
              <a:rPr b="0" lang="el-G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Τσαρδούλιας Εμμανουήλ, Μεταδιδακτορικός Ερευνητής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50"/>
              </a:spcBef>
              <a:tabLst>
                <a:tab algn="l" pos="0"/>
              </a:tabLst>
            </a:pPr>
            <a:r>
              <a:rPr b="0" lang="el-G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&amp;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l-G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Παναγιώτου Κωσταντίνος,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34"/>
              </a:spcBef>
              <a:tabLst>
                <a:tab algn="l" pos="0"/>
              </a:tabLst>
            </a:pPr>
            <a:r>
              <a:rPr b="0" lang="el-G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Υπ. Διδάκτορας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914400" y="3931920"/>
            <a:ext cx="2925360" cy="11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l-GR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Επιβλέπων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l-G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Συμεωνίδης Ανδρέας, Αν. Καθηγητής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914400" y="5852160"/>
            <a:ext cx="7497360" cy="69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l-G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Διπλωματική εργασία του Ζήση-Μήλη Εμμανουήλ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l-G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ΑΕΜ: 8053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Line 5"/>
          <p:cNvSpPr/>
          <p:nvPr/>
        </p:nvSpPr>
        <p:spPr>
          <a:xfrm>
            <a:off x="640080" y="1920240"/>
            <a:ext cx="7680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6"/>
          <p:cNvSpPr/>
          <p:nvPr/>
        </p:nvSpPr>
        <p:spPr>
          <a:xfrm>
            <a:off x="640080" y="3474720"/>
            <a:ext cx="7680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7"/>
          <p:cNvSpPr/>
          <p:nvPr/>
        </p:nvSpPr>
        <p:spPr>
          <a:xfrm>
            <a:off x="365760" y="1217880"/>
            <a:ext cx="3084120" cy="88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l-G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Τμήμα Ηλεκτρολόγων Μηχανικών &amp; Μηχανικών Υπολογιστών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67" name="CustomShape 8"/>
          <p:cNvSpPr/>
          <p:nvPr/>
        </p:nvSpPr>
        <p:spPr>
          <a:xfrm>
            <a:off x="5577840" y="1188720"/>
            <a:ext cx="2925360" cy="6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Εργαστήριο Ευφυών Συστημάτων και Τεχνολογίας Λογισμικού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8" name="CustomShape 9"/>
          <p:cNvSpPr/>
          <p:nvPr/>
        </p:nvSpPr>
        <p:spPr>
          <a:xfrm>
            <a:off x="182880" y="6400800"/>
            <a:ext cx="2102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Νοέμβριος 2021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628560" y="365040"/>
            <a:ext cx="788508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l-G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Συμπεράσματα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628560" y="1825560"/>
            <a:ext cx="788508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3"/>
          <p:cNvSpPr/>
          <p:nvPr/>
        </p:nvSpPr>
        <p:spPr>
          <a:xfrm>
            <a:off x="628560" y="6356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Νοέμβριος 2021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3029040" y="6356520"/>
            <a:ext cx="3084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l-GR" sz="1100" spc="-1" strike="noStrike">
                <a:solidFill>
                  <a:srgbClr val="8b8b8b"/>
                </a:solidFill>
                <a:latin typeface="Calibri"/>
                <a:ea typeface="DejaVu Sans"/>
              </a:rPr>
              <a:t>Διπλωματική εργασία του Ζήση – Μήλη Εμμανουήλ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6458040" y="6356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FD7395C-D599-4AB8-BF91-F4342ACD5AF1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28" name="CustomShape 6"/>
          <p:cNvSpPr/>
          <p:nvPr/>
        </p:nvSpPr>
        <p:spPr>
          <a:xfrm>
            <a:off x="457200" y="173736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Επιδείνωση του συστήµατος µε κάθε προσθήκη Καταναλωτή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Βέλτιστη λύση για 1 Φίλτρο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Κρίσιµη συχνότητα εισαγωγής µηνυµάτων στο σύστηµα τα 420 µηνύµατα / δευτερόλεπτο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Η προσθήκη Καταναλωτών επιβάρυνε πρόσκαιρα την απόδοση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628560" y="365040"/>
            <a:ext cx="788508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l-G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Μελλοντική Εργασία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628560" y="1825560"/>
            <a:ext cx="788508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3"/>
          <p:cNvSpPr/>
          <p:nvPr/>
        </p:nvSpPr>
        <p:spPr>
          <a:xfrm>
            <a:off x="628560" y="6356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Νοέμβριος 2021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3029040" y="6356520"/>
            <a:ext cx="3084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l-GR" sz="1100" spc="-1" strike="noStrike">
                <a:solidFill>
                  <a:srgbClr val="8b8b8b"/>
                </a:solidFill>
                <a:latin typeface="Calibri"/>
                <a:ea typeface="DejaVu Sans"/>
              </a:rPr>
              <a:t>Διπλωματική εργασία του Ζήση – Μήλη Εμμανουήλ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33" name="CustomShape 5"/>
          <p:cNvSpPr/>
          <p:nvPr/>
        </p:nvSpPr>
        <p:spPr>
          <a:xfrm>
            <a:off x="6458040" y="6356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56626AD-0744-4DF2-A21D-8A857989A462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34" name="CustomShape 6"/>
          <p:cNvSpPr/>
          <p:nvPr/>
        </p:nvSpPr>
        <p:spPr>
          <a:xfrm>
            <a:off x="457560" y="1604520"/>
            <a:ext cx="82281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492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Αύξηση δυνατοτήτων συστήματος</a:t>
            </a:r>
            <a:endParaRPr b="0" lang="en-US" sz="3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Ανάπτυξη σε cloud υποδομή</a:t>
            </a:r>
            <a:endParaRPr b="0" lang="en-US" sz="3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Ανάπτυξη υποδομής ασφαλείας / πιστοποιητικών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628560" y="365040"/>
            <a:ext cx="788508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l-G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Διακρίσεις, Δημοσιεύδεις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628560" y="1825560"/>
            <a:ext cx="788508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(If applicable)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628560" y="6356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&lt;Μήνας&gt; &lt;Χρονιά&gt;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3029040" y="6356520"/>
            <a:ext cx="3084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l-GR" sz="1100" spc="-1" strike="noStrike">
                <a:solidFill>
                  <a:srgbClr val="8b8b8b"/>
                </a:solidFill>
                <a:latin typeface="Calibri"/>
                <a:ea typeface="DejaVu Sans"/>
              </a:rPr>
              <a:t>Διπλωματική εργασία του Ζήση – Μήλη Εμμανουήλ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39" name="CustomShape 5"/>
          <p:cNvSpPr/>
          <p:nvPr/>
        </p:nvSpPr>
        <p:spPr>
          <a:xfrm>
            <a:off x="6458040" y="6356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2B1F55F-0F38-4990-BA27-8DE5861ECA31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628560" y="365040"/>
            <a:ext cx="788508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l-G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Ευχαριστίες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628560" y="1825560"/>
            <a:ext cx="788508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3"/>
          <p:cNvSpPr/>
          <p:nvPr/>
        </p:nvSpPr>
        <p:spPr>
          <a:xfrm>
            <a:off x="628560" y="6356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Νοέμβριος 2021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3029040" y="6356520"/>
            <a:ext cx="3084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l-GR" sz="1100" spc="-1" strike="noStrike">
                <a:solidFill>
                  <a:srgbClr val="8b8b8b"/>
                </a:solidFill>
                <a:latin typeface="Calibri"/>
                <a:ea typeface="DejaVu Sans"/>
              </a:rPr>
              <a:t>Διπλωματική εργασία του Ζήση – Μήλη Εμμανουήλ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44" name="CustomShape 5"/>
          <p:cNvSpPr/>
          <p:nvPr/>
        </p:nvSpPr>
        <p:spPr>
          <a:xfrm>
            <a:off x="6458040" y="6356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C2C7714-0EF3-4262-AD71-2EF27386EFB4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45" name="CustomShape 6"/>
          <p:cNvSpPr/>
          <p:nvPr/>
        </p:nvSpPr>
        <p:spPr>
          <a:xfrm>
            <a:off x="548640" y="1645920"/>
            <a:ext cx="329148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Θα ήθελα να ευχαριστήσω τον Καθηγητή και τους επιβλέποντές μου για την καθοδήγηση και την ευκαιρία για ενασχόληση με τόσο ενδιαφέροντα αντικείμενα...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CustomShape 7"/>
          <p:cNvSpPr/>
          <p:nvPr/>
        </p:nvSpPr>
        <p:spPr>
          <a:xfrm>
            <a:off x="5029200" y="3366360"/>
            <a:ext cx="292572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…</a:t>
            </a:r>
            <a:r>
              <a:rPr b="0" lang="en-US" sz="1800" spc="-1" strike="noStrike">
                <a:latin typeface="Arial"/>
              </a:rPr>
              <a:t>τους φίλους και γνωστούς που με στήριξαν και έκαναν αυτό το ταξίδι δυνατό και ευχάριστο..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CustomShape 8"/>
          <p:cNvSpPr/>
          <p:nvPr/>
        </p:nvSpPr>
        <p:spPr>
          <a:xfrm>
            <a:off x="1463040" y="4754880"/>
            <a:ext cx="310860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...μα πάνω απ’ όλα την οικογένεια μου για την αγάπη την κατανόηση και την εμπιστοσύνη τους όλα  αυτά τα χρόνια.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628560" y="365040"/>
            <a:ext cx="788508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l-G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Ερωτήσεις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628560" y="1825560"/>
            <a:ext cx="788508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3"/>
          <p:cNvSpPr/>
          <p:nvPr/>
        </p:nvSpPr>
        <p:spPr>
          <a:xfrm>
            <a:off x="628560" y="6356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Νοέμβριος 2021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3029040" y="6356520"/>
            <a:ext cx="3084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l-GR" sz="1100" spc="-1" strike="noStrike">
                <a:solidFill>
                  <a:srgbClr val="8b8b8b"/>
                </a:solidFill>
                <a:latin typeface="Calibri"/>
                <a:ea typeface="DejaVu Sans"/>
              </a:rPr>
              <a:t>Διπλωματική εργασία του Ζήση – Μήλη Εμμανουήλ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52" name="CustomShape 5"/>
          <p:cNvSpPr/>
          <p:nvPr/>
        </p:nvSpPr>
        <p:spPr>
          <a:xfrm>
            <a:off x="6458040" y="6356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438F356-8F90-461A-A297-5D8EBEBB8B6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28560" y="365040"/>
            <a:ext cx="788508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l-G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Σκοπός της διπλωματικής εργασίας (1/3)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628560" y="1005840"/>
            <a:ext cx="7885080" cy="51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3"/>
          <p:cNvSpPr/>
          <p:nvPr/>
        </p:nvSpPr>
        <p:spPr>
          <a:xfrm>
            <a:off x="628560" y="6356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8b8b8b"/>
                </a:solidFill>
                <a:latin typeface="Calibri"/>
                <a:ea typeface="DejaVu Sans"/>
              </a:rPr>
              <a:t>Νοέμβριος 2021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3029040" y="6356520"/>
            <a:ext cx="3084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l-GR" sz="1100" spc="-1" strike="noStrike">
                <a:solidFill>
                  <a:srgbClr val="8b8b8b"/>
                </a:solidFill>
                <a:latin typeface="Calibri"/>
                <a:ea typeface="DejaVu Sans"/>
              </a:rPr>
              <a:t>Διπλωματική εργασία του Ζήση – Μήλη Εμμανουήλ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6458040" y="6356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D8D36C7-9904-4651-8C9C-398FE56518AA}" type="slidenum">
              <a:rPr b="0" lang="en-US" sz="11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457200" y="2651760"/>
            <a:ext cx="4835160" cy="25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Παραγωγή και κατανάλωση μηνυμάτων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Προσωρινή αποθήκευση και δρομολόγηση μηνυμάτων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Διαχείριση μηνυμάτων με βάση ομάδες θεμάτων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4744080" y="2723760"/>
            <a:ext cx="822240" cy="217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78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2780" spc="-1" strike="noStrike">
              <a:latin typeface="Arial"/>
            </a:endParaRPr>
          </a:p>
        </p:txBody>
      </p:sp>
      <p:sp>
        <p:nvSpPr>
          <p:cNvPr id="176" name="CustomShape 8"/>
          <p:cNvSpPr/>
          <p:nvPr/>
        </p:nvSpPr>
        <p:spPr>
          <a:xfrm>
            <a:off x="5658480" y="3180960"/>
            <a:ext cx="3108240" cy="16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Τεχνολογία διαμεσολάβησης μηνυμάτων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AMQP – RabbitMQ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Καταναλωτές - Φίλτρα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28560" y="365040"/>
            <a:ext cx="788508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l-G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Σκοπός της διπλωματικής εργασίας (1/3)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28560" y="6356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8b8b8b"/>
                </a:solidFill>
                <a:latin typeface="Calibri"/>
                <a:ea typeface="DejaVu Sans"/>
              </a:rPr>
              <a:t>Νοέμβριος 2021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029040" y="6356520"/>
            <a:ext cx="3084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l-GR" sz="1100" spc="-1" strike="noStrike">
                <a:solidFill>
                  <a:srgbClr val="8b8b8b"/>
                </a:solidFill>
                <a:latin typeface="Calibri"/>
                <a:ea typeface="DejaVu Sans"/>
              </a:rPr>
              <a:t>Διπλωματική εργασία του Ζήση – Μήλη Εμμανουήλ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6458040" y="6356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32C6359-2212-49CC-A5B8-613571B452F6}" type="slidenum">
              <a:rPr b="0" lang="en-US" sz="11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182880" y="1920240"/>
            <a:ext cx="8777880" cy="3748680"/>
          </a:xfrm>
          <a:prstGeom prst="rect">
            <a:avLst/>
          </a:prstGeom>
          <a:ln>
            <a:noFill/>
          </a:ln>
        </p:spPr>
      </p:pic>
      <p:sp>
        <p:nvSpPr>
          <p:cNvPr id="182" name="CustomShape 5"/>
          <p:cNvSpPr/>
          <p:nvPr/>
        </p:nvSpPr>
        <p:spPr>
          <a:xfrm>
            <a:off x="1005840" y="6036120"/>
            <a:ext cx="74671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Times New Roman"/>
                <a:hlinkClick r:id="rId2"/>
              </a:rPr>
              <a:t>Image source: https://www.rabbitmq.com/tutorials/amqp-concepts.html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628560" y="365040"/>
            <a:ext cx="788508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l-G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Σκοπός της διπλωματικής εργασίας (2/3)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628560" y="1005840"/>
            <a:ext cx="7885080" cy="51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3"/>
          <p:cNvSpPr/>
          <p:nvPr/>
        </p:nvSpPr>
        <p:spPr>
          <a:xfrm>
            <a:off x="628560" y="6356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8b8b8b"/>
                </a:solidFill>
                <a:latin typeface="Calibri"/>
                <a:ea typeface="DejaVu Sans"/>
              </a:rPr>
              <a:t>Νοέμβριος 2021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3029040" y="6356520"/>
            <a:ext cx="3084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l-GR" sz="1100" spc="-1" strike="noStrike">
                <a:solidFill>
                  <a:srgbClr val="8b8b8b"/>
                </a:solidFill>
                <a:latin typeface="Calibri"/>
                <a:ea typeface="DejaVu Sans"/>
              </a:rPr>
              <a:t>Διπλωματική εργασία του Ζήση – Μήλη Εμμανουήλ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6458040" y="6356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7E3E336-DA71-4A19-9162-65732FE6A9BD}" type="slidenum">
              <a:rPr b="0" lang="en-US" sz="11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188" name="CustomShape 6"/>
          <p:cNvSpPr/>
          <p:nvPr/>
        </p:nvSpPr>
        <p:spPr>
          <a:xfrm>
            <a:off x="457200" y="2103120"/>
            <a:ext cx="4296960" cy="320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Δημιουργία χρηστικού εργαλείου για την εφαρμογή Φίλτρων χωρίς χρήση κώδικα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Παρακολούθηση της διακίνησης μηνυμάτων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Αναγνώριση μηνυμάτων ενδιαφέροντος – Αποθήκευση στη ΒΔ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89" name="CustomShape 7"/>
          <p:cNvSpPr/>
          <p:nvPr/>
        </p:nvSpPr>
        <p:spPr>
          <a:xfrm>
            <a:off x="4846320" y="2484720"/>
            <a:ext cx="822240" cy="217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78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2780" spc="-1" strike="noStrike">
              <a:latin typeface="Arial"/>
            </a:endParaRPr>
          </a:p>
        </p:txBody>
      </p:sp>
      <p:sp>
        <p:nvSpPr>
          <p:cNvPr id="190" name="CustomShape 8"/>
          <p:cNvSpPr/>
          <p:nvPr/>
        </p:nvSpPr>
        <p:spPr>
          <a:xfrm>
            <a:off x="5852160" y="1922400"/>
            <a:ext cx="2925360" cy="392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Web Εφαρμογή πλήρους στοίβας: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Frontend (React.js)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Backend (express.js)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Βάση Δεδομένων (MongoDB)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 Διαμεσολαβητής μηνυμάτων (RabbitMQ)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5) Φίλτρα - Καταναλωτές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628560" y="365040"/>
            <a:ext cx="788508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l-G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Σκοπός της διπλωματικής εργασίας (3/3)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628560" y="1005840"/>
            <a:ext cx="7885080" cy="51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3"/>
          <p:cNvSpPr/>
          <p:nvPr/>
        </p:nvSpPr>
        <p:spPr>
          <a:xfrm>
            <a:off x="628560" y="6356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8b8b8b"/>
                </a:solidFill>
                <a:latin typeface="Calibri"/>
                <a:ea typeface="DejaVu Sans"/>
              </a:rPr>
              <a:t>Νοέμβριος 2021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3029040" y="6356520"/>
            <a:ext cx="3084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l-GR" sz="1100" spc="-1" strike="noStrike">
                <a:solidFill>
                  <a:srgbClr val="8b8b8b"/>
                </a:solidFill>
                <a:latin typeface="Calibri"/>
                <a:ea typeface="DejaVu Sans"/>
              </a:rPr>
              <a:t>Διπλωματική εργασία του Ζήση – Μήλη Εμμανουήλ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6458040" y="6356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51529CE-E3F4-4BCE-83C2-15E717399AC9}" type="slidenum">
              <a:rPr b="0" lang="en-US" sz="11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196" name="CustomShape 6"/>
          <p:cNvSpPr/>
          <p:nvPr/>
        </p:nvSpPr>
        <p:spPr>
          <a:xfrm>
            <a:off x="365760" y="2560320"/>
            <a:ext cx="4845600" cy="185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Μεταφερσιμότητα</a:t>
            </a:r>
            <a:endParaRPr b="0" lang="en-US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Ανθεκτικότητα σε αποτυχίες</a:t>
            </a:r>
            <a:endParaRPr b="0" lang="en-US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Κλιμάκωση συστήματος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7" name="CustomShape 7"/>
          <p:cNvSpPr/>
          <p:nvPr/>
        </p:nvSpPr>
        <p:spPr>
          <a:xfrm>
            <a:off x="5120640" y="2468880"/>
            <a:ext cx="822240" cy="19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78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2780" spc="-1" strike="noStrike">
              <a:latin typeface="Arial"/>
            </a:endParaRPr>
          </a:p>
        </p:txBody>
      </p:sp>
      <p:sp>
        <p:nvSpPr>
          <p:cNvPr id="198" name="CustomShape 8"/>
          <p:cNvSpPr/>
          <p:nvPr/>
        </p:nvSpPr>
        <p:spPr>
          <a:xfrm>
            <a:off x="6045480" y="2834640"/>
            <a:ext cx="2468160" cy="12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Containers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Kubernetes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628560" y="365040"/>
            <a:ext cx="788508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l-G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Γνώσεις που αποκτήθηκαν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628560" y="1825560"/>
            <a:ext cx="788508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3"/>
          <p:cNvSpPr/>
          <p:nvPr/>
        </p:nvSpPr>
        <p:spPr>
          <a:xfrm>
            <a:off x="628560" y="6356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Νοέμβριος 2021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3029040" y="6356520"/>
            <a:ext cx="3084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l-GR" sz="1100" spc="-1" strike="noStrike">
                <a:solidFill>
                  <a:srgbClr val="8b8b8b"/>
                </a:solidFill>
                <a:latin typeface="Calibri"/>
                <a:ea typeface="DejaVu Sans"/>
              </a:rPr>
              <a:t>Διπλωματική εργασία του Ζήση – Μήλη Εμμανουήλ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6458040" y="6356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C5790CA-AC4C-41C9-ADF3-752E898E5B84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04" name="CustomShape 6"/>
          <p:cNvSpPr/>
          <p:nvPr/>
        </p:nvSpPr>
        <p:spPr>
          <a:xfrm>
            <a:off x="619920" y="1591920"/>
            <a:ext cx="82281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49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Επικοινωνία Frontend – Backend</a:t>
            </a:r>
            <a:endParaRPr b="0" lang="en-US" sz="2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Containerization</a:t>
            </a:r>
            <a:endParaRPr b="0" lang="en-US" sz="2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Αρχιτεκτονική Kubernetes</a:t>
            </a:r>
            <a:endParaRPr b="0" lang="en-US" sz="2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Message Brokered Technologies</a:t>
            </a:r>
            <a:endParaRPr b="0" lang="en-US" sz="2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No-code / Low-code προσεγγίσεις</a:t>
            </a:r>
            <a:endParaRPr b="0" lang="en-US" sz="2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Πραγματοποίηση μετρήσεων /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Stress testing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628560" y="365040"/>
            <a:ext cx="788508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l-G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Μεθοδολογία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628560" y="1825560"/>
            <a:ext cx="788508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3"/>
          <p:cNvSpPr/>
          <p:nvPr/>
        </p:nvSpPr>
        <p:spPr>
          <a:xfrm>
            <a:off x="628560" y="6356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Νοέμβριος 2021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3029040" y="6356520"/>
            <a:ext cx="3084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l-GR" sz="1100" spc="-1" strike="noStrike">
                <a:solidFill>
                  <a:srgbClr val="8b8b8b"/>
                </a:solidFill>
                <a:latin typeface="Calibri"/>
                <a:ea typeface="DejaVu Sans"/>
              </a:rPr>
              <a:t>Διπλωματική εργασία του Ζήση – Μήλη Εμμανουήλ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09" name="CustomShape 5"/>
          <p:cNvSpPr/>
          <p:nvPr/>
        </p:nvSpPr>
        <p:spPr>
          <a:xfrm>
            <a:off x="6458040" y="6356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2336086-ADBB-4A08-9502-8BA7E7989B4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10" name="CustomShape 6"/>
          <p:cNvSpPr/>
          <p:nvPr/>
        </p:nvSpPr>
        <p:spPr>
          <a:xfrm>
            <a:off x="457200" y="1783800"/>
            <a:ext cx="8228520" cy="33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Ανάπτυξη απλοποιημένων επιμέρους συστημάτων 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Containerization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Ένταξη σε περιβάλλον Kubernetes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Υλοποίηση των λειτουργικών απαιτήσεων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Ποιοτική διερεύνηση των ορίων της απόδοσης του συστήματος σε τοπικό δίκτυο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628560" y="365040"/>
            <a:ext cx="788508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l-G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Αποτελέσματα (1/2)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628560" y="1825560"/>
            <a:ext cx="788508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3"/>
          <p:cNvSpPr/>
          <p:nvPr/>
        </p:nvSpPr>
        <p:spPr>
          <a:xfrm>
            <a:off x="628560" y="6356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Νοέμβριος 2021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3029040" y="6356520"/>
            <a:ext cx="3084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l-GR" sz="1100" spc="-1" strike="noStrike">
                <a:solidFill>
                  <a:srgbClr val="8b8b8b"/>
                </a:solidFill>
                <a:latin typeface="Calibri"/>
                <a:ea typeface="DejaVu Sans"/>
              </a:rPr>
              <a:t>Διπλωματική εργασία του Ζήση – Μήλη Εμμανουήλ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15" name="CustomShape 5"/>
          <p:cNvSpPr/>
          <p:nvPr/>
        </p:nvSpPr>
        <p:spPr>
          <a:xfrm>
            <a:off x="6458040" y="6356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968E7F6-ACCD-4A97-995C-0C266D104A2A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1097280" y="1554480"/>
            <a:ext cx="6766200" cy="4510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628560" y="365040"/>
            <a:ext cx="788508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l-G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Αποτελέσματα (2/2)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628560" y="1825560"/>
            <a:ext cx="788508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3"/>
          <p:cNvSpPr/>
          <p:nvPr/>
        </p:nvSpPr>
        <p:spPr>
          <a:xfrm>
            <a:off x="628560" y="6356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Νοέμβριος 2021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3029040" y="6356520"/>
            <a:ext cx="3084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l-GR" sz="1100" spc="-1" strike="noStrike">
                <a:solidFill>
                  <a:srgbClr val="8b8b8b"/>
                </a:solidFill>
                <a:latin typeface="Calibri"/>
                <a:ea typeface="DejaVu Sans"/>
              </a:rPr>
              <a:t>Διπλωματική εργασία του Ζήση – Μήλη Εμμανουήλ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6458040" y="6356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2C8C8F1-1A26-40F3-B070-204B3E6FF985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628560" y="1630080"/>
            <a:ext cx="8056440" cy="449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2021-10-12T21:09:18Z</dcterms:created>
  <dc:creator/>
  <dc:description/>
  <dc:language>en-US</dc:language>
  <cp:lastModifiedBy/>
  <dcterms:modified xsi:type="dcterms:W3CDTF">2021-10-26T21:58:31Z</dcterms:modified>
  <cp:revision>22</cp:revision>
  <dc:subject/>
  <dc:title>Τίτλος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