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E5"/>
    <a:srgbClr val="FAF6FB"/>
    <a:srgbClr val="FFFFFF"/>
    <a:srgbClr val="54D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495BC-E03F-4655-BB5C-2E8DF166B4B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C2477-80EF-44CF-A07C-658540FEE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68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C2477-80EF-44CF-A07C-658540FEED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66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35E92FF1-EBD1-4EE2-A2D5-461BB31E2C71}" type="datetime1">
              <a:rPr lang="zh-CN" altLang="en-US" smtClean="0"/>
              <a:pPr/>
              <a:t>2019/9/29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90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0EA0-CB1E-4F3E-AC30-EC55CE3FC03A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64AF-8F8F-44CA-B20D-B0E6A32ADC1D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p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B973-0F6B-4493-881A-3F41C77551F1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37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1F28-AA8A-445D-BB44-D1734D9308D8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5D13-7232-400A-8FBA-361F0F7A58D2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8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CD83-4FAE-44F6-85FF-A1247BB34C45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0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3B50-C296-459C-8BBD-FCB7CF5ACBF0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A802-E058-441F-AD4E-36C51342AD1B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3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741E-5483-4F72-86B3-831295B50D40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F83A-81CA-43A7-81B2-82B453F05892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7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A66B-978C-4F3B-91EA-3CE55E5C38A7}" type="datetime1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C9DAE-D03E-402B-A6CD-15D194A0B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8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清华式学生</a:t>
            </a:r>
            <a:r>
              <a:rPr lang="en-US" altLang="zh-CN" dirty="0" smtClean="0"/>
              <a:t>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 smtClean="0"/>
              <a:t>——《</a:t>
            </a:r>
            <a:r>
              <a:rPr lang="zh-CN" altLang="en-US" sz="3600" dirty="0" smtClean="0"/>
              <a:t>软件工程</a:t>
            </a:r>
            <a:r>
              <a:rPr lang="en-US" altLang="zh-CN" sz="3600" dirty="0" smtClean="0"/>
              <a:t>》</a:t>
            </a:r>
            <a:r>
              <a:rPr lang="zh-CN" altLang="en-US" sz="3600" dirty="0" smtClean="0"/>
              <a:t>课程项目选题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42616" y="4415854"/>
            <a:ext cx="3858768" cy="1482026"/>
          </a:xfrm>
        </p:spPr>
        <p:txBody>
          <a:bodyPr numCol="2">
            <a:normAutofit fontScale="62500" lnSpcReduction="20000"/>
          </a:bodyPr>
          <a:lstStyle/>
          <a:p>
            <a:r>
              <a:rPr lang="zh-CN" altLang="en-US" dirty="0" smtClean="0"/>
              <a:t>黄</a:t>
            </a:r>
            <a:r>
              <a:rPr lang="zh-CN" altLang="en-US" dirty="0"/>
              <a:t>天</a:t>
            </a:r>
            <a:r>
              <a:rPr lang="zh-CN" altLang="en-US" dirty="0" smtClean="0"/>
              <a:t>翼</a:t>
            </a:r>
            <a:r>
              <a:rPr lang="en-US" altLang="zh-CN" dirty="0" smtClean="0"/>
              <a:t> </a:t>
            </a:r>
            <a:r>
              <a:rPr lang="zh-CN" altLang="en-US" dirty="0"/>
              <a:t>工物</a:t>
            </a:r>
            <a:r>
              <a:rPr lang="en-US" altLang="zh-CN" dirty="0"/>
              <a:t>60</a:t>
            </a:r>
          </a:p>
          <a:p>
            <a:r>
              <a:rPr lang="zh-CN" altLang="en-US" dirty="0"/>
              <a:t>江世</a:t>
            </a:r>
            <a:r>
              <a:rPr lang="zh-CN" altLang="en-US" dirty="0" smtClean="0"/>
              <a:t>航</a:t>
            </a:r>
            <a:r>
              <a:rPr lang="en-US" altLang="zh-CN" dirty="0" smtClean="0"/>
              <a:t> </a:t>
            </a:r>
            <a:r>
              <a:rPr lang="zh-CN" altLang="en-US" dirty="0"/>
              <a:t>工物</a:t>
            </a:r>
            <a:r>
              <a:rPr lang="en-US" altLang="zh-CN" dirty="0"/>
              <a:t>60</a:t>
            </a:r>
          </a:p>
          <a:p>
            <a:r>
              <a:rPr lang="zh-CN" altLang="en-US" dirty="0"/>
              <a:t>赵家</a:t>
            </a:r>
            <a:r>
              <a:rPr lang="zh-CN" altLang="en-US" dirty="0" smtClean="0"/>
              <a:t>贝</a:t>
            </a:r>
            <a:r>
              <a:rPr lang="en-US" altLang="zh-CN" dirty="0" smtClean="0"/>
              <a:t> </a:t>
            </a:r>
            <a:r>
              <a:rPr lang="zh-CN" altLang="en-US" dirty="0"/>
              <a:t>能动</a:t>
            </a:r>
            <a:r>
              <a:rPr lang="en-US" altLang="zh-CN" dirty="0"/>
              <a:t>64</a:t>
            </a:r>
          </a:p>
          <a:p>
            <a:r>
              <a:rPr lang="zh-CN" altLang="en-US" dirty="0"/>
              <a:t>米泓</a:t>
            </a:r>
            <a:r>
              <a:rPr lang="zh-CN" altLang="en-US" dirty="0" smtClean="0"/>
              <a:t>博</a:t>
            </a:r>
            <a:r>
              <a:rPr lang="en-US" altLang="zh-CN" dirty="0" smtClean="0"/>
              <a:t> </a:t>
            </a:r>
            <a:r>
              <a:rPr lang="zh-CN" altLang="en-US" dirty="0"/>
              <a:t>能动</a:t>
            </a:r>
            <a:r>
              <a:rPr lang="en-US" altLang="zh-CN" dirty="0"/>
              <a:t>62</a:t>
            </a:r>
          </a:p>
          <a:p>
            <a:r>
              <a:rPr lang="zh-CN" altLang="en-US" dirty="0"/>
              <a:t>阎华</a:t>
            </a:r>
            <a:r>
              <a:rPr lang="zh-CN" altLang="en-US" dirty="0" smtClean="0"/>
              <a:t>毅</a:t>
            </a:r>
            <a:r>
              <a:rPr lang="en-US" altLang="zh-CN" dirty="0" smtClean="0"/>
              <a:t> </a:t>
            </a:r>
            <a:r>
              <a:rPr lang="zh-CN" altLang="en-US" dirty="0"/>
              <a:t>精</a:t>
            </a:r>
            <a:r>
              <a:rPr lang="en-US" altLang="zh-CN" dirty="0"/>
              <a:t>72</a:t>
            </a:r>
          </a:p>
          <a:p>
            <a:r>
              <a:rPr lang="zh-CN" altLang="en-US" dirty="0" smtClean="0"/>
              <a:t>林逸晗</a:t>
            </a:r>
            <a:r>
              <a:rPr lang="en-US" altLang="zh-CN" dirty="0" smtClean="0"/>
              <a:t> </a:t>
            </a:r>
            <a:r>
              <a:rPr lang="zh-CN" altLang="en-US" dirty="0"/>
              <a:t>精</a:t>
            </a:r>
            <a:r>
              <a:rPr lang="en-US" altLang="zh-CN" dirty="0"/>
              <a:t>61</a:t>
            </a:r>
          </a:p>
          <a:p>
            <a:r>
              <a:rPr lang="zh-CN" altLang="en-US" dirty="0" smtClean="0"/>
              <a:t>卢宇芳</a:t>
            </a:r>
            <a:r>
              <a:rPr lang="en-US" altLang="zh-CN" dirty="0" smtClean="0"/>
              <a:t> </a:t>
            </a:r>
            <a:r>
              <a:rPr lang="zh-CN" altLang="en-US" dirty="0"/>
              <a:t>汽</a:t>
            </a:r>
            <a:r>
              <a:rPr lang="en-US" altLang="zh-CN" dirty="0"/>
              <a:t>65</a:t>
            </a:r>
          </a:p>
          <a:p>
            <a:r>
              <a:rPr lang="zh-CN" altLang="en-US" dirty="0"/>
              <a:t>余冬</a:t>
            </a:r>
            <a:r>
              <a:rPr lang="zh-CN" altLang="en-US" dirty="0" smtClean="0"/>
              <a:t>杰</a:t>
            </a:r>
            <a:r>
              <a:rPr lang="en-US" altLang="zh-CN" dirty="0" smtClean="0"/>
              <a:t> </a:t>
            </a:r>
            <a:r>
              <a:rPr lang="zh-CN" altLang="en-US" dirty="0"/>
              <a:t>汽</a:t>
            </a:r>
            <a:r>
              <a:rPr lang="en-US" altLang="zh-CN" dirty="0"/>
              <a:t>63</a:t>
            </a:r>
          </a:p>
          <a:p>
            <a:r>
              <a:rPr lang="zh-CN" altLang="en-US" dirty="0" smtClean="0"/>
              <a:t>邹文俊</a:t>
            </a:r>
            <a:r>
              <a:rPr lang="en-US" altLang="zh-CN" dirty="0" smtClean="0"/>
              <a:t> </a:t>
            </a:r>
            <a:r>
              <a:rPr lang="zh-CN" altLang="en-US" dirty="0"/>
              <a:t>汽</a:t>
            </a:r>
            <a:r>
              <a:rPr lang="en-US" altLang="zh-CN" dirty="0"/>
              <a:t>63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63840" y="3778242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小组：在座各位只有我们是辣鸡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F40-DB5E-4C3A-B509-0B852FF13E4B}" type="datetime1">
              <a:rPr lang="zh-CN" altLang="en-US" smtClean="0"/>
              <a:t>2019/9/29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530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游戏素材初步规划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9888"/>
            <a:ext cx="7886700" cy="4787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所有背景图片来源于现场拍照</a:t>
            </a:r>
            <a:r>
              <a:rPr lang="en-US" altLang="zh-CN" dirty="0" smtClean="0"/>
              <a:t>+</a:t>
            </a:r>
            <a:r>
              <a:rPr lang="zh-CN" altLang="en-US" dirty="0" smtClean="0"/>
              <a:t>滤镜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随游戏进度，场景变化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配乐自编，主线一首、支线三首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目测难度较大，可能选取开源作品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游戏台本、场景均原创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石墨文档搜集创意并规范化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530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9889"/>
            <a:ext cx="7886700" cy="402335"/>
          </a:xfrm>
        </p:spPr>
        <p:txBody>
          <a:bodyPr anchor="ctr">
            <a:normAutofit lnSpcReduction="10000"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创意来源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游戏风格：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28650" y="4773168"/>
            <a:ext cx="7886700" cy="1765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开发目标：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模拟清华日常生活的准静态场景、模拟养成类游戏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刚刚进入清华大学不知所措的大一新生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/>
        </p:nvPicPr>
        <p:blipFill rotWithShape="1">
          <a:blip r:embed="rId2"/>
          <a:srcRect t="1917" r="16373"/>
          <a:stretch/>
        </p:blipFill>
        <p:spPr>
          <a:xfrm>
            <a:off x="628650" y="1892558"/>
            <a:ext cx="2548699" cy="1893312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063227" y="3927317"/>
            <a:ext cx="1679544" cy="704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金庸群侠传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0" indent="0" algn="ctr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静态场景</a:t>
            </a:r>
          </a:p>
        </p:txBody>
      </p:sp>
      <p:pic>
        <p:nvPicPr>
          <p:cNvPr id="1026" name="Picture 2" descr="https://timgsa.baidu.com/timg?image&amp;quality=80&amp;size=b9999_10000&amp;sec=1570344399&amp;di=7bbf2dc64f4e7a300630a299346b2c3a&amp;imgtype=jpg&amp;er=1&amp;src=http%3A%2F%2Fimgv.plures.net%2F12456ef8426b4e3197862437201d9a7d_118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0" r="12507"/>
          <a:stretch/>
        </p:blipFill>
        <p:spPr bwMode="auto">
          <a:xfrm>
            <a:off x="3426714" y="1892557"/>
            <a:ext cx="2522580" cy="189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3732456" y="3927317"/>
            <a:ext cx="1911096" cy="845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高考恋爱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0" indent="0" algn="ctr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Gal game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212300" y="1892557"/>
            <a:ext cx="2548699" cy="1893311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6531101" y="3927317"/>
            <a:ext cx="1911096" cy="84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中国式家长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0" indent="0" algn="ctr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模拟养成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530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过程模型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5374" y="1389889"/>
            <a:ext cx="4645152" cy="30500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螺旋模型</a:t>
            </a:r>
            <a:endParaRPr lang="en-US" altLang="zh-CN" sz="2400" dirty="0" smtClean="0"/>
          </a:p>
          <a:p>
            <a:pPr lvl="1"/>
            <a:r>
              <a:rPr lang="zh-CN" altLang="zh-CN" sz="2000" dirty="0"/>
              <a:t>引入了风险分析与规避</a:t>
            </a:r>
            <a:r>
              <a:rPr lang="zh-CN" altLang="zh-CN" sz="2000" dirty="0" smtClean="0"/>
              <a:t>机制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结合</a:t>
            </a:r>
            <a:r>
              <a:rPr lang="zh-CN" altLang="zh-CN" sz="2000" dirty="0" smtClean="0"/>
              <a:t>瀑布模型</a:t>
            </a:r>
            <a:r>
              <a:rPr lang="zh-CN" altLang="zh-CN" sz="2000" dirty="0"/>
              <a:t>、快速原型方法和风险分析</a:t>
            </a:r>
            <a:r>
              <a:rPr lang="zh-CN" altLang="zh-CN" sz="2000" dirty="0" smtClean="0"/>
              <a:t>方法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针对软件</a:t>
            </a:r>
            <a:r>
              <a:rPr lang="zh-CN" altLang="en-US" sz="2000" dirty="0" smtClean="0">
                <a:solidFill>
                  <a:srgbClr val="FF0000"/>
                </a:solidFill>
              </a:rPr>
              <a:t>模块化</a:t>
            </a:r>
            <a:r>
              <a:rPr lang="zh-CN" altLang="en-US" sz="2000" dirty="0" smtClean="0"/>
              <a:t>特色，</a:t>
            </a:r>
            <a:r>
              <a:rPr lang="zh-CN" altLang="zh-CN" sz="2000" dirty="0" smtClean="0">
                <a:solidFill>
                  <a:srgbClr val="FF0000"/>
                </a:solidFill>
              </a:rPr>
              <a:t>各阶段</a:t>
            </a:r>
            <a:r>
              <a:rPr lang="zh-CN" altLang="zh-CN" sz="2000" dirty="0">
                <a:solidFill>
                  <a:srgbClr val="FF0000"/>
                </a:solidFill>
              </a:rPr>
              <a:t>创建原型</a:t>
            </a:r>
            <a:r>
              <a:rPr lang="zh-CN" altLang="zh-CN" sz="2000" dirty="0" smtClean="0"/>
              <a:t>进行试验，降低</a:t>
            </a:r>
            <a:r>
              <a:rPr lang="zh-CN" altLang="zh-CN" sz="2000" dirty="0"/>
              <a:t>各个</a:t>
            </a:r>
            <a:r>
              <a:rPr lang="zh-CN" altLang="zh-CN" sz="2000" dirty="0" smtClean="0"/>
              <a:t>阶段风险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2050" name="Picture 2" descr="https://timgsa.baidu.com/timg?image&amp;quality=80&amp;size=b9999_10000&amp;sec=1569750695532&amp;di=d4b83527ece92932e1299111323c914f&amp;imgtype=jpg&amp;src=http%3A%2F%2Fimg1.imgtn.bdimg.com%2Fit%2Fu%3D1864994326%2C882533164%26fm%3D214%26gp%3D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1" y="1389889"/>
            <a:ext cx="2745485" cy="226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ttps://upload-images.jianshu.io/upload_images/13674079-b4a630c0abdbceee.png?imageMogr2/auto-orient/strip|imageView2/2/w/3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675" t="1141" r="-1"/>
          <a:stretch/>
        </p:blipFill>
        <p:spPr>
          <a:xfrm>
            <a:off x="3395819" y="3953161"/>
            <a:ext cx="2295471" cy="2503015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524384" y="4023617"/>
            <a:ext cx="2807214" cy="243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极限编程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多次迭代与增量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注重</a:t>
            </a:r>
            <a:r>
              <a:rPr lang="zh-CN" altLang="en-US" sz="2000" dirty="0" smtClean="0"/>
              <a:t>交流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减少漫长冗余的前期设计</a:t>
            </a:r>
            <a:endParaRPr lang="en-US" altLang="zh-CN" sz="20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6" b="37333"/>
          <a:stretch/>
        </p:blipFill>
        <p:spPr>
          <a:xfrm>
            <a:off x="6061394" y="3962440"/>
            <a:ext cx="2083852" cy="28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530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初步分工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流程图: 过程 5"/>
          <p:cNvSpPr/>
          <p:nvPr/>
        </p:nvSpPr>
        <p:spPr bwMode="auto">
          <a:xfrm>
            <a:off x="3596075" y="1170433"/>
            <a:ext cx="1665604" cy="439964"/>
          </a:xfrm>
          <a:prstGeom prst="flowChartProcess">
            <a:avLst/>
          </a:prstGeom>
          <a:solidFill>
            <a:srgbClr val="0070C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开发工作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过程 6"/>
          <p:cNvSpPr/>
          <p:nvPr/>
        </p:nvSpPr>
        <p:spPr bwMode="auto">
          <a:xfrm>
            <a:off x="1654594" y="1946653"/>
            <a:ext cx="1665604" cy="733273"/>
          </a:xfrm>
          <a:prstGeom prst="flowChartProcess">
            <a:avLst/>
          </a:prstGeom>
          <a:solidFill>
            <a:srgbClr val="FF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25629" y="1946653"/>
            <a:ext cx="1677531" cy="73327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管理分工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/>
          <p:cNvSpPr/>
          <p:nvPr/>
        </p:nvSpPr>
        <p:spPr>
          <a:xfrm rot="16200000">
            <a:off x="4328331" y="-64194"/>
            <a:ext cx="201092" cy="3820604"/>
          </a:xfrm>
          <a:prstGeom prst="rightBrace">
            <a:avLst>
              <a:gd name="adj1" fmla="val 1522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 bwMode="auto">
          <a:xfrm>
            <a:off x="4686574" y="2895128"/>
            <a:ext cx="3355640" cy="3748612"/>
          </a:xfrm>
          <a:prstGeom prst="roundRect">
            <a:avLst>
              <a:gd name="adj" fmla="val 6136"/>
            </a:avLst>
          </a:prstGeom>
          <a:noFill/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维护小组页面与仓库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林逸晗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各成员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各自维护本地分支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林、余、邹测试并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多媒体素材管理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黄天翼、江世航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维护、新创意整合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闫华毅、卢宇芳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809576" y="2898677"/>
            <a:ext cx="3355640" cy="3748612"/>
          </a:xfrm>
          <a:prstGeom prst="roundRect">
            <a:avLst>
              <a:gd name="adj" fmla="val 6136"/>
            </a:avLst>
          </a:prstGeom>
          <a:noFill/>
          <a:ln w="19050" cap="flat" cmpd="sng" algn="ctr">
            <a:solidFill>
              <a:srgbClr val="4F81BD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的三位负责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程序框架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设计程序框架模板与流程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赵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贝、林逸晗、卢宇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芳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支线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任务、与主线通信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余冬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杰、邹文俊、米泓博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支线任务接口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翼、江世航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系统、人物属性系统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闫华毅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可视化与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林逸晗、赵家贝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0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530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管理方案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38439"/>
            <a:ext cx="4682821" cy="2585764"/>
          </a:xfrm>
        </p:spPr>
        <p:txBody>
          <a:bodyPr/>
          <a:lstStyle/>
          <a:p>
            <a:r>
              <a:rPr lang="en-US" altLang="zh-CN" dirty="0" smtClean="0"/>
              <a:t>Github+</a:t>
            </a:r>
            <a:r>
              <a:rPr lang="zh-CN" altLang="en-US" dirty="0" smtClean="0"/>
              <a:t>云盘</a:t>
            </a:r>
            <a:r>
              <a:rPr lang="en-US" altLang="zh-CN" dirty="0" smtClean="0"/>
              <a:t>+</a:t>
            </a:r>
            <a:r>
              <a:rPr lang="zh-CN" altLang="en-US" dirty="0" smtClean="0"/>
              <a:t>本地磁盘备份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4" y="1951008"/>
            <a:ext cx="7527591" cy="212681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auto">
          <a:xfrm rot="16200000">
            <a:off x="3555642" y="1547986"/>
            <a:ext cx="1742942" cy="7596926"/>
          </a:xfrm>
          <a:prstGeom prst="roundRect">
            <a:avLst>
              <a:gd name="adj" fmla="val 6136"/>
            </a:avLst>
          </a:prstGeom>
          <a:noFill/>
          <a:ln w="19050" cap="flat" cmpd="sng" algn="ctr">
            <a:solidFill>
              <a:srgbClr val="4F81BD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楷体_GB2312" pitchFamily="49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45045" y="5064810"/>
            <a:ext cx="7336108" cy="718698"/>
            <a:chOff x="1011126" y="2199209"/>
            <a:chExt cx="7336108" cy="718698"/>
          </a:xfrm>
        </p:grpSpPr>
        <p:sp>
          <p:nvSpPr>
            <p:cNvPr id="8" name="流程图: 可选过程 7"/>
            <p:cNvSpPr/>
            <p:nvPr/>
          </p:nvSpPr>
          <p:spPr bwMode="auto">
            <a:xfrm>
              <a:off x="1011126" y="2274993"/>
              <a:ext cx="1391962" cy="577047"/>
            </a:xfrm>
            <a:prstGeom prst="flowChartAlternateProcess">
              <a:avLst/>
            </a:prstGeom>
            <a:solidFill>
              <a:srgbClr val="92D05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实现主线</a:t>
              </a:r>
              <a:endPara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流程可行性</a:t>
              </a:r>
              <a:endPara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流程图: 过程 8"/>
            <p:cNvSpPr/>
            <p:nvPr/>
          </p:nvSpPr>
          <p:spPr bwMode="auto">
            <a:xfrm>
              <a:off x="2703237" y="2205932"/>
              <a:ext cx="1490812" cy="705252"/>
            </a:xfrm>
            <a:prstGeom prst="flowChartProcess">
              <a:avLst/>
            </a:prstGeom>
            <a:solidFill>
              <a:srgbClr val="0070C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添加支线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noProof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完整功能</a:t>
              </a:r>
              <a:endPara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积累图形素材</a:t>
              </a:r>
              <a:endPara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流程图: 过程 9"/>
            <p:cNvSpPr/>
            <p:nvPr/>
          </p:nvSpPr>
          <p:spPr bwMode="auto">
            <a:xfrm>
              <a:off x="4593783" y="2199209"/>
              <a:ext cx="1806765" cy="718698"/>
            </a:xfrm>
            <a:prstGeom prst="flowChartProcess">
              <a:avLst/>
            </a:prstGeom>
            <a:solidFill>
              <a:srgbClr val="FF00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存档功能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测试测试测试</a:t>
              </a:r>
              <a:endPara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流程图: 可选过程 10"/>
            <p:cNvSpPr/>
            <p:nvPr/>
          </p:nvSpPr>
          <p:spPr bwMode="auto">
            <a:xfrm>
              <a:off x="6712542" y="2308740"/>
              <a:ext cx="1634692" cy="501803"/>
            </a:xfrm>
            <a:prstGeom prst="flowChartAlternateProcess">
              <a:avLst/>
            </a:prstGeom>
            <a:solidFill>
              <a:srgbClr val="00B05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BGM</a:t>
              </a:r>
              <a:r>
                <a:rPr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等元素</a:t>
              </a:r>
              <a:endPara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完成重构</a:t>
              </a:r>
              <a:endPara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 bwMode="auto">
            <a:xfrm flipV="1">
              <a:off x="2403088" y="2558558"/>
              <a:ext cx="300149" cy="49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9" idx="3"/>
              <a:endCxn id="10" idx="1"/>
            </p:cNvCxnSpPr>
            <p:nvPr/>
          </p:nvCxnSpPr>
          <p:spPr bwMode="auto">
            <a:xfrm>
              <a:off x="4194049" y="2558558"/>
              <a:ext cx="39973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10" idx="3"/>
              <a:endCxn id="11" idx="1"/>
            </p:cNvCxnSpPr>
            <p:nvPr/>
          </p:nvCxnSpPr>
          <p:spPr bwMode="auto">
            <a:xfrm>
              <a:off x="6400548" y="2558558"/>
              <a:ext cx="311994" cy="10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5" name="矩形 14"/>
          <p:cNvSpPr/>
          <p:nvPr/>
        </p:nvSpPr>
        <p:spPr>
          <a:xfrm>
            <a:off x="937555" y="4604378"/>
            <a:ext cx="1006942" cy="4589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ver1.0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2982" y="4619347"/>
            <a:ext cx="910769" cy="4589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ver1.1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75701" y="4605902"/>
            <a:ext cx="910769" cy="4589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ver2.0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06220" y="4599101"/>
            <a:ext cx="910769" cy="4589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ver3.0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8080" y="5678968"/>
            <a:ext cx="1006942" cy="4589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week5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3507" y="5693937"/>
            <a:ext cx="910769" cy="4589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week7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56226" y="5680492"/>
            <a:ext cx="1162172" cy="5078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week10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94998" y="5673691"/>
            <a:ext cx="1066853" cy="5078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week12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9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530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40620"/>
              </p:ext>
            </p:extLst>
          </p:nvPr>
        </p:nvGraphicFramePr>
        <p:xfrm>
          <a:off x="628650" y="1416572"/>
          <a:ext cx="7470002" cy="511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7">
                  <a:extLst>
                    <a:ext uri="{9D8B030D-6E8A-4147-A177-3AD203B41FA5}">
                      <a16:colId xmlns:a16="http://schemas.microsoft.com/office/drawing/2014/main" val="1996791389"/>
                    </a:ext>
                  </a:extLst>
                </a:gridCol>
                <a:gridCol w="1195517">
                  <a:extLst>
                    <a:ext uri="{9D8B030D-6E8A-4147-A177-3AD203B41FA5}">
                      <a16:colId xmlns:a16="http://schemas.microsoft.com/office/drawing/2014/main" val="2982780129"/>
                    </a:ext>
                  </a:extLst>
                </a:gridCol>
                <a:gridCol w="1960899">
                  <a:extLst>
                    <a:ext uri="{9D8B030D-6E8A-4147-A177-3AD203B41FA5}">
                      <a16:colId xmlns:a16="http://schemas.microsoft.com/office/drawing/2014/main" val="1650729903"/>
                    </a:ext>
                  </a:extLst>
                </a:gridCol>
                <a:gridCol w="1960899">
                  <a:extLst>
                    <a:ext uri="{9D8B030D-6E8A-4147-A177-3AD203B41FA5}">
                      <a16:colId xmlns:a16="http://schemas.microsoft.com/office/drawing/2014/main" val="2618658286"/>
                    </a:ext>
                  </a:extLst>
                </a:gridCol>
              </a:tblGrid>
              <a:tr h="477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可能存在的风险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6500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分级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6500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解释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6500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应对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6500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64776"/>
                  </a:ext>
                </a:extLst>
              </a:tr>
              <a:tr h="60283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计划编制风险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缺乏用户，额外需求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宣策</a:t>
                      </a:r>
                      <a:endParaRPr lang="en-US" altLang="zh-CN" sz="14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做好模块化，可拓展性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94481"/>
                  </a:ext>
                </a:extLst>
              </a:tr>
              <a:tr h="462282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CDA3D6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组员能力无法满足需求</a:t>
                      </a:r>
                      <a:endParaRPr lang="en-US" altLang="zh-CN" sz="14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领导者计划不现实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双人维护同一工作</a:t>
                      </a:r>
                      <a:endParaRPr lang="en-US" altLang="zh-CN" sz="14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螺旋开发多次迭代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102981"/>
                  </a:ext>
                </a:extLst>
              </a:tr>
              <a:tr h="5868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开发环境风险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电脑故障</a:t>
                      </a:r>
                      <a:endParaRPr lang="en-US" altLang="zh-CN" sz="14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 404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小组人均电脑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&gt;1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467729"/>
                  </a:ext>
                </a:extLst>
              </a:tr>
              <a:tr h="586895"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过程风险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大量纸面工作拖累进度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完善的前期工作</a:t>
                      </a:r>
                      <a:endParaRPr lang="en-US" altLang="zh-CN" sz="1400" b="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积极沟通</a:t>
                      </a:r>
                      <a:endParaRPr lang="en-US" altLang="zh-CN" sz="1400" b="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堆时间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88127"/>
                  </a:ext>
                </a:extLst>
              </a:tr>
              <a:tr h="586895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前期质量保证行为失真</a:t>
                      </a:r>
                      <a:endParaRPr lang="en-US" altLang="zh-CN" sz="14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后期重复工作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924692"/>
                  </a:ext>
                </a:extLst>
              </a:tr>
              <a:tr h="586895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缺乏规范</a:t>
                      </a:r>
                      <a:endParaRPr lang="en-US" altLang="zh-CN" sz="14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沟通不足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31877"/>
                  </a:ext>
                </a:extLst>
              </a:tr>
              <a:tr h="586895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教条地遵守规范</a:t>
                      </a:r>
                      <a:endParaRPr lang="en-US" altLang="zh-CN" sz="14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浪费时间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55074"/>
                  </a:ext>
                </a:extLst>
              </a:tr>
              <a:tr h="586895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重大项目风险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66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530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6734" y="712121"/>
            <a:ext cx="6789916" cy="643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530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游戏流程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081" y="1318330"/>
            <a:ext cx="3943218" cy="1554908"/>
          </a:xfrm>
        </p:spPr>
        <p:txBody>
          <a:bodyPr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创建角色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回答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问题获取基础加成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点数分配决定大部分属性值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随机奖励决定最终属性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89363" y="1270618"/>
            <a:ext cx="3377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80078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才艺、爱心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780078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智商、情商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780078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780078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22025" y="1270618"/>
            <a:ext cx="3512595" cy="931893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91138" y="1270618"/>
            <a:ext cx="430887" cy="93189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89363" y="2281759"/>
            <a:ext cx="33779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80078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体力、心理健康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780078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压力、生理健康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780078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22025" y="2281760"/>
            <a:ext cx="3512595" cy="738664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91138" y="2281760"/>
            <a:ext cx="430887" cy="7386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231081" y="4499296"/>
            <a:ext cx="3943218" cy="1920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上课系统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学期*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白天上课，问答小游戏形式影响属性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压力、学习等属性决定期末，特奖准入门槛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264211" y="2950999"/>
            <a:ext cx="3943218" cy="155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选课系统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志愿、掉课、最低学分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学分与最低压力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稀有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课程与停开（随机）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99" y="3491449"/>
            <a:ext cx="4676666" cy="256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530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当前进度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9DAE-D03E-402B-A6CD-15D194A0BED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 bwMode="auto">
          <a:xfrm>
            <a:off x="628650" y="1310010"/>
            <a:ext cx="3585541" cy="3667508"/>
          </a:xfrm>
          <a:prstGeom prst="roundRect">
            <a:avLst>
              <a:gd name="adj" fmla="val 6136"/>
            </a:avLst>
          </a:prstGeom>
          <a:noFill/>
          <a:ln w="19050" cap="flat" cmpd="sng" algn="ctr">
            <a:solidFill>
              <a:srgbClr val="4F81BD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课后系统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下课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周末的自由选择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每天一件事，决定属性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直线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自习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学习科目、科创（课题组、论文、美赛）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科研、社团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艺术、体育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477082" y="1310009"/>
            <a:ext cx="3975155" cy="3667509"/>
          </a:xfrm>
          <a:prstGeom prst="roundRect">
            <a:avLst>
              <a:gd name="adj" fmla="val 6136"/>
            </a:avLst>
          </a:prstGeom>
          <a:noFill/>
          <a:ln w="19050" cap="flat" cmpd="sng" algn="ctr">
            <a:solidFill>
              <a:srgbClr val="9933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分支剧情（目前的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宿舍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角落发现学长留下的祖传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吉米多维奇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，增加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特定时间如果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数学属性高于一定阈值，可以被招募加入类脑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计算中心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压力值过高、体魄值过低有概率生病，错过数天课程并降低属性</a:t>
            </a:r>
            <a:endParaRPr lang="zh-CN" altLang="en-US" dirty="0">
              <a:latin typeface="Arial" charset="0"/>
              <a:ea typeface="楷体_GB2312" pitchFamily="49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加入社团后会随机触发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，影响学业、对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其他属性有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极端事件：地震、重病、家里破产、失窃、绑架、车祸（皆小几率）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28650" y="5117094"/>
            <a:ext cx="2997146" cy="1410927"/>
          </a:xfrm>
          <a:prstGeom prst="roundRect">
            <a:avLst>
              <a:gd name="adj" fmla="val 6136"/>
            </a:avLst>
          </a:prstGeom>
          <a:noFill/>
          <a:ln w="1905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学年末奖学金评选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特奖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系统（低概率评选）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言论攻击、自我夸耀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其他奖项（学业、社工）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832529" y="5144370"/>
            <a:ext cx="4619707" cy="1383651"/>
          </a:xfrm>
          <a:prstGeom prst="roundRect">
            <a:avLst>
              <a:gd name="adj" fmla="val 6136"/>
            </a:avLst>
          </a:prstGeom>
          <a:noFill/>
          <a:ln w="1905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成就系统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进度成就、稀有成就、史诗成就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毕业、第一堂课、第一个奖学金、第一次挂科</a:t>
            </a:r>
            <a:endParaRPr lang="en-US" altLang="zh-CN" dirty="0">
              <a:latin typeface="Arial" charset="0"/>
              <a:ea typeface="楷体_GB2312" pitchFamily="49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隐藏书籍、极端事件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特奖、退学、学习属性炸裂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6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756</Words>
  <Application>Microsoft Office PowerPoint</Application>
  <PresentationFormat>全屏显示(4:3)</PresentationFormat>
  <Paragraphs>168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楷体_GB2312</vt:lpstr>
      <vt:lpstr>微软雅黑</vt:lpstr>
      <vt:lpstr>Arial</vt:lpstr>
      <vt:lpstr>Calibri</vt:lpstr>
      <vt:lpstr>Calibri Light</vt:lpstr>
      <vt:lpstr>Wingdings</vt:lpstr>
      <vt:lpstr>Office 主题​​</vt:lpstr>
      <vt:lpstr>《清华式学生》 ——《软件工程》课程项目选题</vt:lpstr>
      <vt:lpstr>软件简介</vt:lpstr>
      <vt:lpstr>过程模型 &amp; 开发方法</vt:lpstr>
      <vt:lpstr>初步分工</vt:lpstr>
      <vt:lpstr>版本管理方案</vt:lpstr>
      <vt:lpstr>风险管理方案</vt:lpstr>
      <vt:lpstr>软件架构</vt:lpstr>
      <vt:lpstr>当前进度-游戏流程</vt:lpstr>
      <vt:lpstr>当前进度-游戏流程</vt:lpstr>
      <vt:lpstr>游戏素材初步规划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《清华式学生》 ——《软件工程》课程项目选题</dc:title>
  <dc:creator>余 冬杰</dc:creator>
  <cp:lastModifiedBy>余 冬杰</cp:lastModifiedBy>
  <cp:revision>19</cp:revision>
  <dcterms:created xsi:type="dcterms:W3CDTF">2019-09-29T06:08:51Z</dcterms:created>
  <dcterms:modified xsi:type="dcterms:W3CDTF">2019-09-29T09:44:42Z</dcterms:modified>
</cp:coreProperties>
</file>