
<file path=[Content_Types].xml><?xml version="1.0" encoding="utf-8"?>
<Types xmlns="http://schemas.openxmlformats.org/package/2006/content-types">
  <Default Extension="jpeg" ContentType="image/jpeg"/>
  <Default Extension="m4v" ContentType="video/mp4"/>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0" r:id="rId2"/>
    <p:sldId id="277" r:id="rId3"/>
    <p:sldId id="290" r:id="rId4"/>
    <p:sldId id="291" r:id="rId5"/>
    <p:sldId id="288" r:id="rId6"/>
    <p:sldId id="289"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 initials="g" lastIdx="1" clrIdx="0">
    <p:extLst>
      <p:ext uri="{19B8F6BF-5375-455C-9EA6-DF929625EA0E}">
        <p15:presenceInfo xmlns:p15="http://schemas.microsoft.com/office/powerpoint/2012/main" userId="b75ad705845c6f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DDF4"/>
    <a:srgbClr val="000080"/>
    <a:srgbClr val="79F104"/>
    <a:srgbClr val="C21F30"/>
    <a:srgbClr val="27A7DF"/>
    <a:srgbClr val="F14A4B"/>
    <a:srgbClr val="F1902C"/>
    <a:srgbClr val="2A1304"/>
    <a:srgbClr val="7D5BA7"/>
    <a:srgbClr val="5C9E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6467" autoAdjust="0"/>
  </p:normalViewPr>
  <p:slideViewPr>
    <p:cSldViewPr snapToGrid="0">
      <p:cViewPr varScale="1">
        <p:scale>
          <a:sx n="93" d="100"/>
          <a:sy n="93" d="100"/>
        </p:scale>
        <p:origin x="116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54EFD-CCA7-4373-B981-F454E62D6603}" type="datetimeFigureOut">
              <a:rPr lang="LID4096" smtClean="0"/>
              <a:t>12/23/2023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96D22-A716-4BA4-AAE4-E7A1B0C278F6}" type="slidenum">
              <a:rPr lang="LID4096" smtClean="0"/>
              <a:t>‹#›</a:t>
            </a:fld>
            <a:endParaRPr lang="LID4096"/>
          </a:p>
        </p:txBody>
      </p:sp>
    </p:spTree>
    <p:extLst>
      <p:ext uri="{BB962C8B-B14F-4D97-AF65-F5344CB8AC3E}">
        <p14:creationId xmlns:p14="http://schemas.microsoft.com/office/powerpoint/2010/main" val="334943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In this video, we will discuss how JavaScript is part of the  </a:t>
            </a:r>
            <a:r>
              <a:rPr lang="en-US" sz="1200" b="0" i="0" kern="1200" dirty="0" err="1">
                <a:solidFill>
                  <a:schemeClr val="tx1"/>
                </a:solidFill>
                <a:effectLst/>
                <a:latin typeface="+mn-lt"/>
                <a:ea typeface="+mn-ea"/>
                <a:cs typeface="+mn-cs"/>
              </a:rPr>
              <a:t>Provengo’s</a:t>
            </a:r>
            <a:r>
              <a:rPr lang="en-US" sz="1200" b="0" i="0" kern="1200" dirty="0">
                <a:solidFill>
                  <a:schemeClr val="tx1"/>
                </a:solidFill>
                <a:effectLst/>
                <a:latin typeface="+mn-lt"/>
                <a:ea typeface="+mn-ea"/>
                <a:cs typeface="+mn-cs"/>
              </a:rPr>
              <a:t> modelling language and show how it can be used in this context.</a:t>
            </a:r>
            <a:endParaRPr lang="LID4096" dirty="0"/>
          </a:p>
        </p:txBody>
      </p:sp>
      <p:sp>
        <p:nvSpPr>
          <p:cNvPr id="4" name="Slide Number Placeholder 3"/>
          <p:cNvSpPr>
            <a:spLocks noGrp="1"/>
          </p:cNvSpPr>
          <p:nvPr>
            <p:ph type="sldNum" sz="quarter" idx="5"/>
          </p:nvPr>
        </p:nvSpPr>
        <p:spPr/>
        <p:txBody>
          <a:bodyPr/>
          <a:lstStyle/>
          <a:p>
            <a:fld id="{5F696D22-A716-4BA4-AAE4-E7A1B0C278F6}" type="slidenum">
              <a:rPr lang="LID4096" smtClean="0"/>
              <a:t>1</a:t>
            </a:fld>
            <a:endParaRPr lang="LID4096"/>
          </a:p>
        </p:txBody>
      </p:sp>
    </p:spTree>
    <p:extLst>
      <p:ext uri="{BB962C8B-B14F-4D97-AF65-F5344CB8AC3E}">
        <p14:creationId xmlns:p14="http://schemas.microsoft.com/office/powerpoint/2010/main" val="313757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Our modeling language, embedded within JavaScript, allows us to leverage all the language features for parametrizing our b-threads. In this example, we’ve parametrized both the set of events and the length of each subsequence. Instead of repeating the creation of the b-threads for each event ‘A,’ ‘B,’ and ‘C,’ we use a loop over the set of events and create the b-thread inside this loop. Additionally, instead of repeating the line that requests three times, we use another loop to repeat this line. The number of repetitions is now specified using the LENGTH parameter.</a:t>
            </a:r>
            <a:endParaRPr lang="en-US" dirty="0">
              <a:effectLst/>
            </a:endParaRPr>
          </a:p>
        </p:txBody>
      </p:sp>
      <p:sp>
        <p:nvSpPr>
          <p:cNvPr id="4" name="Slide Number Placeholder 3"/>
          <p:cNvSpPr>
            <a:spLocks noGrp="1"/>
          </p:cNvSpPr>
          <p:nvPr>
            <p:ph type="sldNum" sz="quarter" idx="5"/>
          </p:nvPr>
        </p:nvSpPr>
        <p:spPr/>
        <p:txBody>
          <a:bodyPr/>
          <a:lstStyle/>
          <a:p>
            <a:fld id="{5F696D22-A716-4BA4-AAE4-E7A1B0C278F6}" type="slidenum">
              <a:rPr lang="LID4096" smtClean="0"/>
              <a:t>2</a:t>
            </a:fld>
            <a:endParaRPr lang="LID4096"/>
          </a:p>
        </p:txBody>
      </p:sp>
    </p:spTree>
    <p:extLst>
      <p:ext uri="{BB962C8B-B14F-4D97-AF65-F5344CB8AC3E}">
        <p14:creationId xmlns:p14="http://schemas.microsoft.com/office/powerpoint/2010/main" val="341871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JavaScript can also be used to design more powerful b-threads. To allow flexibility, the sync function allows one to request, wait-for, or block a list of events. Additionally, the function returns the event that has been chosen. The demonstrated code utilizes these features to ensure that the same event cannot be selected consecutively. This is achieved by maintaining a variable named ‘last,’ which stores the most recently triggered event, initially undefined, used to block an immediate repetition of the previous event.</a:t>
            </a:r>
            <a:endParaRPr lang="en-US" b="0" i="0" dirty="0">
              <a:solidFill>
                <a:srgbClr val="000000"/>
              </a:solidFill>
              <a:effectLst/>
            </a:endParaRPr>
          </a:p>
        </p:txBody>
      </p:sp>
      <p:sp>
        <p:nvSpPr>
          <p:cNvPr id="4" name="Slide Number Placeholder 3"/>
          <p:cNvSpPr>
            <a:spLocks noGrp="1"/>
          </p:cNvSpPr>
          <p:nvPr>
            <p:ph type="sldNum" sz="quarter" idx="5"/>
          </p:nvPr>
        </p:nvSpPr>
        <p:spPr/>
        <p:txBody>
          <a:bodyPr/>
          <a:lstStyle/>
          <a:p>
            <a:fld id="{5F696D22-A716-4BA4-AAE4-E7A1B0C278F6}" type="slidenum">
              <a:rPr lang="LID4096" smtClean="0"/>
              <a:t>3</a:t>
            </a:fld>
            <a:endParaRPr lang="LID4096"/>
          </a:p>
        </p:txBody>
      </p:sp>
    </p:spTree>
    <p:extLst>
      <p:ext uri="{BB962C8B-B14F-4D97-AF65-F5344CB8AC3E}">
        <p14:creationId xmlns:p14="http://schemas.microsoft.com/office/powerpoint/2010/main" val="157050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When these four b-threads are executed concurrently, the resulting diagram is as depicted. This diagram illustrates all possible sequences that comprise two ‘A’ events, two ‘B’ events, and two ‘C’ events where no two consecutive events are of the same type.</a:t>
            </a:r>
            <a:endParaRPr lang="he-IL" dirty="0"/>
          </a:p>
        </p:txBody>
      </p:sp>
      <p:sp>
        <p:nvSpPr>
          <p:cNvPr id="4" name="Slide Number Placeholder 3"/>
          <p:cNvSpPr>
            <a:spLocks noGrp="1"/>
          </p:cNvSpPr>
          <p:nvPr>
            <p:ph type="sldNum" sz="quarter" idx="5"/>
          </p:nvPr>
        </p:nvSpPr>
        <p:spPr/>
        <p:txBody>
          <a:bodyPr/>
          <a:lstStyle/>
          <a:p>
            <a:fld id="{5F696D22-A716-4BA4-AAE4-E7A1B0C278F6}" type="slidenum">
              <a:rPr lang="LID4096" smtClean="0"/>
              <a:t>4</a:t>
            </a:fld>
            <a:endParaRPr lang="LID4096"/>
          </a:p>
        </p:txBody>
      </p:sp>
    </p:spTree>
    <p:extLst>
      <p:ext uri="{BB962C8B-B14F-4D97-AF65-F5344CB8AC3E}">
        <p14:creationId xmlns:p14="http://schemas.microsoft.com/office/powerpoint/2010/main" val="186132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5F696D22-A716-4BA4-AAE4-E7A1B0C278F6}" type="slidenum">
              <a:rPr lang="LID4096" smtClean="0"/>
              <a:t>5</a:t>
            </a:fld>
            <a:endParaRPr lang="LID4096"/>
          </a:p>
        </p:txBody>
      </p:sp>
    </p:spTree>
    <p:extLst>
      <p:ext uri="{BB962C8B-B14F-4D97-AF65-F5344CB8AC3E}">
        <p14:creationId xmlns:p14="http://schemas.microsoft.com/office/powerpoint/2010/main" val="429128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concludes our lesson. We have learned how </a:t>
            </a:r>
            <a:r>
              <a:rPr lang="en-US" baseline="0" dirty="0" err="1"/>
              <a:t>javascript</a:t>
            </a:r>
            <a:r>
              <a:rPr lang="en-US" baseline="0" dirty="0"/>
              <a:t> can be used in </a:t>
            </a:r>
            <a:r>
              <a:rPr lang="en-US" baseline="0" dirty="0" err="1"/>
              <a:t>Provengo’s</a:t>
            </a:r>
            <a:r>
              <a:rPr lang="en-US" baseline="0" dirty="0"/>
              <a:t> models.</a:t>
            </a:r>
            <a:endParaRPr lang="LID4096" dirty="0"/>
          </a:p>
        </p:txBody>
      </p:sp>
      <p:sp>
        <p:nvSpPr>
          <p:cNvPr id="4" name="Slide Number Placeholder 3"/>
          <p:cNvSpPr>
            <a:spLocks noGrp="1"/>
          </p:cNvSpPr>
          <p:nvPr>
            <p:ph type="sldNum" sz="quarter" idx="5"/>
          </p:nvPr>
        </p:nvSpPr>
        <p:spPr/>
        <p:txBody>
          <a:bodyPr/>
          <a:lstStyle/>
          <a:p>
            <a:fld id="{5F696D22-A716-4BA4-AAE4-E7A1B0C278F6}" type="slidenum">
              <a:rPr lang="LID4096" smtClean="0"/>
              <a:t>6</a:t>
            </a:fld>
            <a:endParaRPr lang="LID4096"/>
          </a:p>
        </p:txBody>
      </p:sp>
    </p:spTree>
    <p:extLst>
      <p:ext uri="{BB962C8B-B14F-4D97-AF65-F5344CB8AC3E}">
        <p14:creationId xmlns:p14="http://schemas.microsoft.com/office/powerpoint/2010/main" val="30474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ECD9-229C-403D-B422-5D6BCAC3E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8884A422-3EF4-402F-82CF-F3B6F1EA8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7020FC54-3C60-48F6-B1C7-4634F60FD767}"/>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42E921F5-4EC4-48D4-B17E-B29BB8FC1E3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EEA8C7E-FA44-42BA-89A0-EACD5120CC93}"/>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8894838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CFF-5229-457A-94B4-CBC112D60B6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841EDF-77BA-4ECE-A5B4-959A42797F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4D5319-F84E-4ABD-8B1B-55D48BF4F2C5}"/>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239140DA-C513-49C5-94A0-9840687328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78F7C81-229A-4510-9F8E-D219CAD07762}"/>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36220706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E992D1-7648-4DF0-8EC5-E41ECF008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D818D5-4E3E-45F6-832C-AEFC6D08D4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C0D958D-5502-4E87-8EC6-16A34EDED6B0}"/>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33476FC9-F50D-4554-ABDC-5A87254917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B0F0372-7753-49C3-8964-7C425F72911B}"/>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188960469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45E2-0CB1-4F33-BFF8-58CFF968B09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F925931-79B5-4F3F-A554-86E7EFF82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22B4521-3939-4A1B-99EA-2D8CB373C6AC}"/>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EB0F2DEC-890D-4EF0-9B58-026CAB30180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531D779-B805-4C72-88B3-EFDFB19354A0}"/>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2843884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AFAE-33B1-47E8-A08D-4DD5BF7F6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78F09A63-E790-4000-9473-7EDFAF3BC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CB94CF-5E48-4E0A-8F82-540E68471713}"/>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820AB575-03D4-455A-B32B-5B2CC483FDE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4B1472F-AEA8-4DD2-A4AF-6A7B2E0C0AC1}"/>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6596964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1D29-C206-4CC3-8F43-96F5D25E383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D555EA7-9DF6-461E-A13E-B3B64D6A77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265BE905-7C64-4D7D-A9FD-CDD39981AF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E5D7DE6-48FE-4FA0-A138-65837AE86CB3}"/>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A8E23128-7FDD-4400-9BDE-AC9EE43657F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1A8698E-394E-4DD3-8DC0-73F4EA35431F}"/>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9479395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CC5-99C3-4536-AEFB-832A354B4679}"/>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B443A93-C6E7-4315-BC65-CEAD44AC4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6B4178-3AA8-454E-A18F-8D22C1009D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1CF121A0-8EE7-4F30-A112-2944DF335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BBCB5-8770-4965-857F-8E01073E36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48EC2DE5-7A06-4871-AC3C-9F9F27BE0954}"/>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8" name="Footer Placeholder 7">
            <a:extLst>
              <a:ext uri="{FF2B5EF4-FFF2-40B4-BE49-F238E27FC236}">
                <a16:creationId xmlns:a16="http://schemas.microsoft.com/office/drawing/2014/main" id="{7C4C8194-C9BA-49BD-B616-B8817CDD210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AB749C2-1EDD-41DB-B926-3A5177934C0F}"/>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37908410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DA74-96A8-44FE-86D0-A4269272DE2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05257E3-7014-4DD5-870A-BF110B776769}"/>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4" name="Footer Placeholder 3">
            <a:extLst>
              <a:ext uri="{FF2B5EF4-FFF2-40B4-BE49-F238E27FC236}">
                <a16:creationId xmlns:a16="http://schemas.microsoft.com/office/drawing/2014/main" id="{8EA5842A-3A81-408D-A334-793CF0BACE6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33833CF-4141-4568-84CF-55E2BED86458}"/>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10919655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1CD7B-A84F-4728-8B57-D1222E11CDDD}"/>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3" name="Footer Placeholder 2">
            <a:extLst>
              <a:ext uri="{FF2B5EF4-FFF2-40B4-BE49-F238E27FC236}">
                <a16:creationId xmlns:a16="http://schemas.microsoft.com/office/drawing/2014/main" id="{9C3DFFAE-4E87-4143-8CA0-AC00904A68BC}"/>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2D8D0BA-507C-4D69-B701-468FEDC11548}"/>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4623885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2100-14D6-45E6-807D-C47D49252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097B350-6F08-44B6-9B39-9FF857D07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70C5670-F484-456F-9C15-5EB78691C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5A9FAC-80B1-47F4-A719-B530189BAEA6}"/>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63D07B5C-F9A1-4E82-B860-A77836522D2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7ED8C31-F1A1-47AB-A0E5-9D53D70D755D}"/>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42549832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3BAA-E7BD-4229-8B5D-C6A8FE89E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C60102C1-EADC-4AB7-9B90-5B451126F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C20C6D2-550A-4EFE-9215-1121BFC37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49FECF-00B5-4AA3-9217-C7741277433E}"/>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C4E0ECDB-A25C-4B6E-8C51-1D4D12710F7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61A388D-5733-401A-9FA1-1B46C87623EC}"/>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42167353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EE113-1DF3-4C56-B57A-292FAC27F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CC54400-5651-4FAC-8345-1377066CB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6145CC-8763-449C-B358-F8586C6CE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4C8E56DF-CDB8-4D90-9048-0A0952D2C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49CB2138-BE7C-4E5F-B080-6883E89EE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C8B17-F0A4-4F50-98AA-F9D876870E6F}" type="slidenum">
              <a:rPr lang="LID4096" smtClean="0"/>
              <a:t>‹#›</a:t>
            </a:fld>
            <a:endParaRPr lang="LID4096"/>
          </a:p>
        </p:txBody>
      </p:sp>
    </p:spTree>
    <p:extLst>
      <p:ext uri="{BB962C8B-B14F-4D97-AF65-F5344CB8AC3E}">
        <p14:creationId xmlns:p14="http://schemas.microsoft.com/office/powerpoint/2010/main" val="181576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p3"/><Relationship Id="rId7" Type="http://schemas.openxmlformats.org/officeDocument/2006/relationships/image" Target="../media/image1.png"/><Relationship Id="rId2" Type="http://schemas.openxmlformats.org/officeDocument/2006/relationships/video" Target="../media/media1.m4v"/><Relationship Id="rId1" Type="http://schemas.microsoft.com/office/2007/relationships/media" Target="../media/media1.m4v"/><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6.mp3"/><Relationship Id="rId7" Type="http://schemas.openxmlformats.org/officeDocument/2006/relationships/image" Target="../media/image1.png"/><Relationship Id="rId2" Type="http://schemas.openxmlformats.org/officeDocument/2006/relationships/video" Target="../media/media1.m4v"/><Relationship Id="rId1" Type="http://schemas.microsoft.com/office/2007/relationships/media" Target="../media/media1.m4v"/><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audio" Target="../media/media6.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 animation-white">
            <a:hlinkClick r:id="" action="ppaction://media"/>
            <a:extLst>
              <a:ext uri="{FF2B5EF4-FFF2-40B4-BE49-F238E27FC236}">
                <a16:creationId xmlns:a16="http://schemas.microsoft.com/office/drawing/2014/main" id="{9154203E-4836-F275-7CC5-76EECFB93E1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503487" y="3285162"/>
            <a:ext cx="5441879" cy="3061057"/>
          </a:xfrm>
          <a:prstGeom prst="rect">
            <a:avLst/>
          </a:prstGeom>
        </p:spPr>
      </p:pic>
      <p:sp>
        <p:nvSpPr>
          <p:cNvPr id="6" name="Title 5">
            <a:extLst>
              <a:ext uri="{FF2B5EF4-FFF2-40B4-BE49-F238E27FC236}">
                <a16:creationId xmlns:a16="http://schemas.microsoft.com/office/drawing/2014/main" id="{E5F649C0-C09A-78B2-4693-2686FCD751D7}"/>
              </a:ext>
            </a:extLst>
          </p:cNvPr>
          <p:cNvSpPr>
            <a:spLocks noGrp="1"/>
          </p:cNvSpPr>
          <p:nvPr>
            <p:ph type="title"/>
          </p:nvPr>
        </p:nvSpPr>
        <p:spPr>
          <a:xfrm>
            <a:off x="838200" y="1249363"/>
            <a:ext cx="10515600" cy="1325563"/>
          </a:xfrm>
        </p:spPr>
        <p:txBody>
          <a:bodyPr>
            <a:noAutofit/>
          </a:bodyPr>
          <a:lstStyle/>
          <a:p>
            <a:r>
              <a:rPr lang="en-US" sz="6600" dirty="0"/>
              <a:t>Using JavaScript in our models</a:t>
            </a:r>
            <a:endParaRPr lang="LID4096" sz="6600" dirty="0"/>
          </a:p>
        </p:txBody>
      </p:sp>
      <p:pic>
        <p:nvPicPr>
          <p:cNvPr id="2" name="Thu Dec 21 2023">
            <a:hlinkClick r:id="" action="ppaction://media"/>
            <a:extLst>
              <a:ext uri="{FF2B5EF4-FFF2-40B4-BE49-F238E27FC236}">
                <a16:creationId xmlns:a16="http://schemas.microsoft.com/office/drawing/2014/main" id="{879A778A-665A-E383-34DC-D655AB0D70B5}"/>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1227138" y="1331913"/>
            <a:ext cx="609600" cy="609600"/>
          </a:xfrm>
          <a:prstGeom prst="rect">
            <a:avLst/>
          </a:prstGeom>
        </p:spPr>
      </p:pic>
    </p:spTree>
    <p:extLst>
      <p:ext uri="{BB962C8B-B14F-4D97-AF65-F5344CB8AC3E}">
        <p14:creationId xmlns:p14="http://schemas.microsoft.com/office/powerpoint/2010/main" val="19993260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200" fill="hold"/>
                                        <p:tgtEl>
                                          <p:spTgt spid="4"/>
                                        </p:tgtEl>
                                      </p:cBhvr>
                                    </p:cmd>
                                  </p:childTnLst>
                                </p:cTn>
                              </p:par>
                              <p:par>
                                <p:cTn id="7" presetID="1" presetClass="mediacall" presetSubtype="0" fill="hold" nodeType="withEffect">
                                  <p:stCondLst>
                                    <p:cond delay="0"/>
                                  </p:stCondLst>
                                  <p:childTnLst>
                                    <p:cmd type="call" cmd="playFrom(0.0)">
                                      <p:cBhvr>
                                        <p:cTn id="8" dur="122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withEffect">
                                  <p:stCondLst>
                                    <p:cond delay="0"/>
                                  </p:stCondLst>
                                  <p:childTnLst>
                                    <p:cmd type="call" cmd="togglePause">
                                      <p:cBhvr>
                                        <p:cTn id="13" dur="1" fill="hold"/>
                                        <p:tgtEl>
                                          <p:spTgt spid="4"/>
                                        </p:tgtEl>
                                      </p:cBhvr>
                                    </p:cmd>
                                  </p:childTnLst>
                                </p:cTn>
                              </p:par>
                            </p:childTnLst>
                          </p:cTn>
                        </p:par>
                      </p:childTnLst>
                    </p:cTn>
                  </p:par>
                </p:childTnLst>
              </p:cTn>
              <p:nextCondLst>
                <p:cond evt="onClick" delay="0">
                  <p:tgtEl>
                    <p:spTgt spid="4"/>
                  </p:tgtEl>
                </p:cond>
              </p:nextCondLst>
            </p:seq>
            <p:video>
              <p:cMediaNode vol="80000">
                <p:cTn id="14" fill="hold" display="0">
                  <p:stCondLst>
                    <p:cond delay="indefinite"/>
                  </p:stCondLst>
                </p:cTn>
                <p:tgtEl>
                  <p:spTgt spid="4"/>
                </p:tgtEl>
              </p:cMediaNode>
            </p:video>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60F33C-93B8-8800-1B66-8139EC154739}"/>
              </a:ext>
            </a:extLst>
          </p:cNvPr>
          <p:cNvSpPr txBox="1"/>
          <p:nvPr/>
        </p:nvSpPr>
        <p:spPr>
          <a:xfrm>
            <a:off x="743650" y="457747"/>
            <a:ext cx="4387649" cy="4278094"/>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 sequence "</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E20E2A78-C149-4AC9-08F6-38D478330D8D}"/>
              </a:ext>
            </a:extLst>
          </p:cNvPr>
          <p:cNvSpPr txBox="1"/>
          <p:nvPr/>
        </p:nvSpPr>
        <p:spPr>
          <a:xfrm>
            <a:off x="5712430" y="4084525"/>
            <a:ext cx="6154221" cy="2554545"/>
          </a:xfrm>
          <a:prstGeom prst="rect">
            <a:avLst/>
          </a:prstGeom>
          <a:solidFill>
            <a:schemeClr val="tx1">
              <a:lumMod val="85000"/>
              <a:lumOff val="15000"/>
            </a:schemeClr>
          </a:solidFill>
        </p:spPr>
        <p:txBody>
          <a:bodyPr wrap="square" anchor="t">
            <a:spAutoFit/>
          </a:bodyPr>
          <a:lstStyle/>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err="1">
                <a:solidFill>
                  <a:srgbClr val="4FC1FF"/>
                </a:solidFill>
                <a:effectLst/>
                <a:latin typeface="Consolas" panose="020B0609020204030204" pitchFamily="49" charset="0"/>
              </a:rPr>
              <a:t>events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forEach</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e.name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var</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&lt;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12" name="Arrow: Bent 11">
            <a:extLst>
              <a:ext uri="{FF2B5EF4-FFF2-40B4-BE49-F238E27FC236}">
                <a16:creationId xmlns:a16="http://schemas.microsoft.com/office/drawing/2014/main" id="{8D59D64F-8C65-F736-DC05-E3D25200EF48}"/>
              </a:ext>
            </a:extLst>
          </p:cNvPr>
          <p:cNvSpPr/>
          <p:nvPr/>
        </p:nvSpPr>
        <p:spPr>
          <a:xfrm rot="16200000" flipH="1" flipV="1">
            <a:off x="6619125" y="911831"/>
            <a:ext cx="1695236" cy="4176447"/>
          </a:xfrm>
          <a:prstGeom prst="bentArrow">
            <a:avLst>
              <a:gd name="adj1" fmla="val 25000"/>
              <a:gd name="adj2" fmla="val 2401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13" name="TextBox 12">
            <a:extLst>
              <a:ext uri="{FF2B5EF4-FFF2-40B4-BE49-F238E27FC236}">
                <a16:creationId xmlns:a16="http://schemas.microsoft.com/office/drawing/2014/main" id="{65A98CF8-1FF1-890A-46CD-3A15F78147EC}"/>
              </a:ext>
            </a:extLst>
          </p:cNvPr>
          <p:cNvSpPr txBox="1"/>
          <p:nvPr/>
        </p:nvSpPr>
        <p:spPr>
          <a:xfrm>
            <a:off x="5467086" y="2201507"/>
            <a:ext cx="3046090" cy="369332"/>
          </a:xfrm>
          <a:prstGeom prst="rect">
            <a:avLst/>
          </a:prstGeom>
          <a:noFill/>
        </p:spPr>
        <p:txBody>
          <a:bodyPr wrap="none" rtlCol="0">
            <a:spAutoFit/>
          </a:bodyPr>
          <a:lstStyle/>
          <a:p>
            <a:r>
              <a:rPr lang="en-US" dirty="0">
                <a:solidFill>
                  <a:schemeClr val="bg1"/>
                </a:solidFill>
              </a:rPr>
              <a:t>Same, same, but parametrized</a:t>
            </a:r>
            <a:endParaRPr lang="LID4096" dirty="0">
              <a:solidFill>
                <a:schemeClr val="bg1"/>
              </a:solidFill>
            </a:endParaRPr>
          </a:p>
        </p:txBody>
      </p:sp>
      <p:pic>
        <p:nvPicPr>
          <p:cNvPr id="2" name="Sat Dec 23 2023">
            <a:hlinkClick r:id="" action="ppaction://media"/>
            <a:extLst>
              <a:ext uri="{FF2B5EF4-FFF2-40B4-BE49-F238E27FC236}">
                <a16:creationId xmlns:a16="http://schemas.microsoft.com/office/drawing/2014/main" id="{4BC6B229-9364-E5EE-608D-2C23BBC1689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9029" y="787221"/>
            <a:ext cx="609600" cy="609600"/>
          </a:xfrm>
          <a:prstGeom prst="rect">
            <a:avLst/>
          </a:prstGeom>
        </p:spPr>
      </p:pic>
    </p:spTree>
    <p:extLst>
      <p:ext uri="{BB962C8B-B14F-4D97-AF65-F5344CB8AC3E}">
        <p14:creationId xmlns:p14="http://schemas.microsoft.com/office/powerpoint/2010/main" val="205417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5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B59750-EE61-7918-41B7-79697C9EDD4D}"/>
              </a:ext>
            </a:extLst>
          </p:cNvPr>
          <p:cNvSpPr txBox="1"/>
          <p:nvPr/>
        </p:nvSpPr>
        <p:spPr>
          <a:xfrm>
            <a:off x="1787945" y="2337918"/>
            <a:ext cx="9643523" cy="1815882"/>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"Don't allow two consecutive events of the same type"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pic>
        <p:nvPicPr>
          <p:cNvPr id="2" name="Sat Dec 23 2023 (1)">
            <a:hlinkClick r:id="" action="ppaction://media"/>
            <a:extLst>
              <a:ext uri="{FF2B5EF4-FFF2-40B4-BE49-F238E27FC236}">
                <a16:creationId xmlns:a16="http://schemas.microsoft.com/office/drawing/2014/main" id="{B97AE206-FA5D-2364-64A3-9FD23CBB93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2091" y="705154"/>
            <a:ext cx="609600" cy="609600"/>
          </a:xfrm>
          <a:prstGeom prst="rect">
            <a:avLst/>
          </a:prstGeom>
        </p:spPr>
      </p:pic>
    </p:spTree>
    <p:extLst>
      <p:ext uri="{BB962C8B-B14F-4D97-AF65-F5344CB8AC3E}">
        <p14:creationId xmlns:p14="http://schemas.microsoft.com/office/powerpoint/2010/main" val="22286155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849C5A4-17F8-5B9C-265D-350E74312E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34332" y="3067580"/>
            <a:ext cx="7728101" cy="3494814"/>
          </a:xfrm>
          <a:prstGeom prst="rect">
            <a:avLst/>
          </a:prstGeom>
          <a:effectLst>
            <a:glow rad="139700">
              <a:schemeClr val="accent3">
                <a:satMod val="175000"/>
                <a:alpha val="40000"/>
              </a:schemeClr>
            </a:glow>
          </a:effectLst>
        </p:spPr>
      </p:pic>
      <p:pic>
        <p:nvPicPr>
          <p:cNvPr id="5" name="Thu Dec 21 2023 (4)">
            <a:hlinkClick r:id="" action="ppaction://media"/>
            <a:extLst>
              <a:ext uri="{FF2B5EF4-FFF2-40B4-BE49-F238E27FC236}">
                <a16:creationId xmlns:a16="http://schemas.microsoft.com/office/drawing/2014/main" id="{3514FA17-E703-72BE-24F8-81CCCFC82DE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6500" y="920750"/>
            <a:ext cx="609600" cy="609600"/>
          </a:xfrm>
          <a:prstGeom prst="rect">
            <a:avLst/>
          </a:prstGeom>
        </p:spPr>
      </p:pic>
      <p:sp>
        <p:nvSpPr>
          <p:cNvPr id="3" name="TextBox 2">
            <a:extLst>
              <a:ext uri="{FF2B5EF4-FFF2-40B4-BE49-F238E27FC236}">
                <a16:creationId xmlns:a16="http://schemas.microsoft.com/office/drawing/2014/main" id="{19EBCD2A-3766-0E7F-D740-AC73B4EB2182}"/>
              </a:ext>
            </a:extLst>
          </p:cNvPr>
          <p:cNvSpPr txBox="1"/>
          <p:nvPr/>
        </p:nvSpPr>
        <p:spPr>
          <a:xfrm>
            <a:off x="61008" y="199915"/>
            <a:ext cx="5871959" cy="2554545"/>
          </a:xfrm>
          <a:prstGeom prst="rect">
            <a:avLst/>
          </a:prstGeom>
          <a:solidFill>
            <a:schemeClr val="tx1">
              <a:lumMod val="85000"/>
              <a:lumOff val="15000"/>
            </a:schemeClr>
          </a:solidFill>
        </p:spPr>
        <p:txBody>
          <a:bodyPr wrap="square" anchor="t">
            <a:spAutoFit/>
          </a:bodyPr>
          <a:lstStyle/>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dirty="0">
                <a:solidFill>
                  <a:srgbClr val="B5CEA8"/>
                </a:solidFill>
                <a:latin typeface="Consolas" panose="020B0609020204030204" pitchFamily="49" charset="0"/>
              </a:rPr>
              <a:t>2</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err="1">
                <a:solidFill>
                  <a:srgbClr val="4FC1FF"/>
                </a:solidFill>
                <a:effectLst/>
                <a:latin typeface="Consolas" panose="020B0609020204030204" pitchFamily="49" charset="0"/>
              </a:rPr>
              <a:t>events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forEach</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e.name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var</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&lt;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46649463-ED1B-E883-F5A9-9EDA98928D35}"/>
              </a:ext>
            </a:extLst>
          </p:cNvPr>
          <p:cNvSpPr txBox="1"/>
          <p:nvPr/>
        </p:nvSpPr>
        <p:spPr>
          <a:xfrm>
            <a:off x="5998277" y="938578"/>
            <a:ext cx="6122082" cy="1815882"/>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“No stuttering"</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8304214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9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B59750-EE61-7918-41B7-79697C9EDD4D}"/>
              </a:ext>
            </a:extLst>
          </p:cNvPr>
          <p:cNvSpPr txBox="1"/>
          <p:nvPr/>
        </p:nvSpPr>
        <p:spPr>
          <a:xfrm>
            <a:off x="1144342" y="1238583"/>
            <a:ext cx="9643523" cy="3539430"/>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"Don't allow three consecutive events of the same type"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6144831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 animation-white">
            <a:hlinkClick r:id="" action="ppaction://media"/>
            <a:extLst>
              <a:ext uri="{FF2B5EF4-FFF2-40B4-BE49-F238E27FC236}">
                <a16:creationId xmlns:a16="http://schemas.microsoft.com/office/drawing/2014/main" id="{9154203E-4836-F275-7CC5-76EECFB93E1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0"/>
            <a:ext cx="12192000" cy="6858000"/>
          </a:xfrm>
          <a:prstGeom prst="rect">
            <a:avLst/>
          </a:prstGeom>
        </p:spPr>
      </p:pic>
      <p:pic>
        <p:nvPicPr>
          <p:cNvPr id="2" name="Thu Dec 21 2023 (5)">
            <a:hlinkClick r:id="" action="ppaction://media"/>
            <a:extLst>
              <a:ext uri="{FF2B5EF4-FFF2-40B4-BE49-F238E27FC236}">
                <a16:creationId xmlns:a16="http://schemas.microsoft.com/office/drawing/2014/main" id="{808123B2-2C99-F134-E16F-E309617471A1}"/>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969963" y="1042988"/>
            <a:ext cx="609600" cy="609600"/>
          </a:xfrm>
          <a:prstGeom prst="rect">
            <a:avLst/>
          </a:prstGeom>
        </p:spPr>
      </p:pic>
    </p:spTree>
    <p:extLst>
      <p:ext uri="{BB962C8B-B14F-4D97-AF65-F5344CB8AC3E}">
        <p14:creationId xmlns:p14="http://schemas.microsoft.com/office/powerpoint/2010/main" val="26605218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200" fill="hold"/>
                                        <p:tgtEl>
                                          <p:spTgt spid="4"/>
                                        </p:tgtEl>
                                      </p:cBhvr>
                                    </p:cmd>
                                  </p:childTnLst>
                                </p:cTn>
                              </p:par>
                              <p:par>
                                <p:cTn id="7" presetID="1" presetClass="mediacall" presetSubtype="0" fill="hold" nodeType="withEffect">
                                  <p:stCondLst>
                                    <p:cond delay="0"/>
                                  </p:stCondLst>
                                  <p:childTnLst>
                                    <p:cmd type="call" cmd="playFrom(0.0)">
                                      <p:cBhvr>
                                        <p:cTn id="8" dur="81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withEffect">
                                  <p:stCondLst>
                                    <p:cond delay="0"/>
                                  </p:stCondLst>
                                  <p:childTnLst>
                                    <p:cmd type="call" cmd="togglePause">
                                      <p:cBhvr>
                                        <p:cTn id="13" dur="1" fill="hold"/>
                                        <p:tgtEl>
                                          <p:spTgt spid="4"/>
                                        </p:tgtEl>
                                      </p:cBhvr>
                                    </p:cmd>
                                  </p:childTnLst>
                                </p:cTn>
                              </p:par>
                            </p:childTnLst>
                          </p:cTn>
                        </p:par>
                      </p:childTnLst>
                    </p:cTn>
                  </p:par>
                </p:childTnLst>
              </p:cTn>
              <p:nextCondLst>
                <p:cond evt="onClick" delay="0">
                  <p:tgtEl>
                    <p:spTgt spid="4"/>
                  </p:tgtEl>
                </p:cond>
              </p:nextCondLst>
            </p:seq>
            <p:video>
              <p:cMediaNode vol="80000">
                <p:cTn id="14" fill="hold" display="0">
                  <p:stCondLst>
                    <p:cond delay="indefinite"/>
                  </p:stCondLst>
                </p:cTn>
                <p:tgtEl>
                  <p:spTgt spid="4"/>
                </p:tgtEl>
              </p:cMediaNode>
            </p:video>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7995</TotalTime>
  <Words>751</Words>
  <Application>Microsoft Office PowerPoint</Application>
  <PresentationFormat>Widescreen</PresentationFormat>
  <Paragraphs>71</Paragraphs>
  <Slides>6</Slides>
  <Notes>6</Notes>
  <HiddenSlides>1</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Consolas</vt:lpstr>
      <vt:lpstr>Poppins</vt:lpstr>
      <vt:lpstr>Office Theme</vt:lpstr>
      <vt:lpstr>Using JavaScript in our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dc:creator>
  <cp:lastModifiedBy>Gera Weiss</cp:lastModifiedBy>
  <cp:revision>97</cp:revision>
  <dcterms:created xsi:type="dcterms:W3CDTF">2022-11-30T16:30:03Z</dcterms:created>
  <dcterms:modified xsi:type="dcterms:W3CDTF">2023-12-23T08:36:02Z</dcterms:modified>
</cp:coreProperties>
</file>