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1" r:id="rId2"/>
    <p:sldId id="263" r:id="rId3"/>
    <p:sldId id="316" r:id="rId4"/>
    <p:sldId id="302" r:id="rId5"/>
    <p:sldId id="318" r:id="rId6"/>
    <p:sldId id="319" r:id="rId7"/>
    <p:sldId id="320" r:id="rId8"/>
    <p:sldId id="299" r:id="rId9"/>
    <p:sldId id="321" r:id="rId10"/>
    <p:sldId id="322" r:id="rId11"/>
    <p:sldId id="295" r:id="rId12"/>
    <p:sldId id="267" r:id="rId13"/>
  </p:sldIdLst>
  <p:sldSz cx="20104100" cy="11309350"/>
  <p:notesSz cx="9872663" cy="6797675"/>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88877" autoAdjust="0"/>
  </p:normalViewPr>
  <p:slideViewPr>
    <p:cSldViewPr>
      <p:cViewPr varScale="1">
        <p:scale>
          <a:sx n="37" d="100"/>
          <a:sy n="37" d="100"/>
        </p:scale>
        <p:origin x="840" y="3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4278362" cy="340647"/>
          </a:xfrm>
          <a:prstGeom prst="rect">
            <a:avLst/>
          </a:prstGeom>
        </p:spPr>
        <p:txBody>
          <a:bodyPr vert="horz" lIns="48518" tIns="24259" rIns="48518" bIns="24259" rtlCol="0"/>
          <a:lstStyle>
            <a:lvl1pPr algn="l">
              <a:defRPr sz="600"/>
            </a:lvl1pPr>
          </a:lstStyle>
          <a:p>
            <a:endParaRPr lang="nl-NL"/>
          </a:p>
        </p:txBody>
      </p:sp>
      <p:sp>
        <p:nvSpPr>
          <p:cNvPr id="3" name="Tijdelijke aanduiding voor datum 2"/>
          <p:cNvSpPr>
            <a:spLocks noGrp="1"/>
          </p:cNvSpPr>
          <p:nvPr>
            <p:ph type="dt" idx="1"/>
          </p:nvPr>
        </p:nvSpPr>
        <p:spPr>
          <a:xfrm>
            <a:off x="5591963" y="0"/>
            <a:ext cx="4278362" cy="340647"/>
          </a:xfrm>
          <a:prstGeom prst="rect">
            <a:avLst/>
          </a:prstGeom>
        </p:spPr>
        <p:txBody>
          <a:bodyPr vert="horz" lIns="48518" tIns="24259" rIns="48518" bIns="24259" rtlCol="0"/>
          <a:lstStyle>
            <a:lvl1pPr algn="r">
              <a:defRPr sz="600"/>
            </a:lvl1pPr>
          </a:lstStyle>
          <a:p>
            <a:fld id="{FDCF67AB-5BBE-6F41-ACAD-BA1EA5E65409}" type="datetimeFigureOut">
              <a:rPr lang="nl-NL" smtClean="0"/>
              <a:t>26-1-2023</a:t>
            </a:fld>
            <a:endParaRPr lang="nl-NL"/>
          </a:p>
        </p:txBody>
      </p:sp>
      <p:sp>
        <p:nvSpPr>
          <p:cNvPr id="4" name="Tijdelijke aanduiding voor dia-afbeelding 3"/>
          <p:cNvSpPr>
            <a:spLocks noGrp="1" noRot="1" noChangeAspect="1"/>
          </p:cNvSpPr>
          <p:nvPr>
            <p:ph type="sldImg" idx="2"/>
          </p:nvPr>
        </p:nvSpPr>
        <p:spPr>
          <a:xfrm>
            <a:off x="2898775" y="850900"/>
            <a:ext cx="4075113" cy="2293938"/>
          </a:xfrm>
          <a:prstGeom prst="rect">
            <a:avLst/>
          </a:prstGeom>
          <a:noFill/>
          <a:ln w="12700">
            <a:solidFill>
              <a:prstClr val="black"/>
            </a:solidFill>
          </a:ln>
        </p:spPr>
        <p:txBody>
          <a:bodyPr vert="horz" lIns="48518" tIns="24259" rIns="48518" bIns="24259" rtlCol="0" anchor="ctr"/>
          <a:lstStyle/>
          <a:p>
            <a:endParaRPr lang="nl-NL"/>
          </a:p>
        </p:txBody>
      </p:sp>
      <p:sp>
        <p:nvSpPr>
          <p:cNvPr id="5" name="Tijdelijke aanduiding voor notities 4"/>
          <p:cNvSpPr>
            <a:spLocks noGrp="1"/>
          </p:cNvSpPr>
          <p:nvPr>
            <p:ph type="body" sz="quarter" idx="3"/>
          </p:nvPr>
        </p:nvSpPr>
        <p:spPr>
          <a:xfrm>
            <a:off x="986955" y="3270976"/>
            <a:ext cx="7898754" cy="2677467"/>
          </a:xfrm>
          <a:prstGeom prst="rect">
            <a:avLst/>
          </a:prstGeom>
        </p:spPr>
        <p:txBody>
          <a:bodyPr vert="horz" lIns="48518" tIns="24259" rIns="48518" bIns="24259"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6457028"/>
            <a:ext cx="4278362" cy="340647"/>
          </a:xfrm>
          <a:prstGeom prst="rect">
            <a:avLst/>
          </a:prstGeom>
        </p:spPr>
        <p:txBody>
          <a:bodyPr vert="horz" lIns="48518" tIns="24259" rIns="48518" bIns="24259" rtlCol="0" anchor="b"/>
          <a:lstStyle>
            <a:lvl1pPr algn="l">
              <a:defRPr sz="600"/>
            </a:lvl1pPr>
          </a:lstStyle>
          <a:p>
            <a:endParaRPr lang="nl-NL"/>
          </a:p>
        </p:txBody>
      </p:sp>
      <p:sp>
        <p:nvSpPr>
          <p:cNvPr id="7" name="Tijdelijke aanduiding voor dianummer 6"/>
          <p:cNvSpPr>
            <a:spLocks noGrp="1"/>
          </p:cNvSpPr>
          <p:nvPr>
            <p:ph type="sldNum" sz="quarter" idx="5"/>
          </p:nvPr>
        </p:nvSpPr>
        <p:spPr>
          <a:xfrm>
            <a:off x="5591963" y="6457028"/>
            <a:ext cx="4278362" cy="340647"/>
          </a:xfrm>
          <a:prstGeom prst="rect">
            <a:avLst/>
          </a:prstGeom>
        </p:spPr>
        <p:txBody>
          <a:bodyPr vert="horz" lIns="48518" tIns="24259" rIns="48518" bIns="24259" rtlCol="0" anchor="b"/>
          <a:lstStyle>
            <a:lvl1pPr algn="r">
              <a:defRPr sz="600"/>
            </a:lvl1pPr>
          </a:lstStyle>
          <a:p>
            <a:fld id="{2CC605E7-515D-BA45-BAC9-B860EB9FFAFE}" type="slidenum">
              <a:rPr lang="nl-NL" smtClean="0"/>
              <a:t>‹nr.›</a:t>
            </a:fld>
            <a:endParaRPr lang="nl-NL"/>
          </a:p>
        </p:txBody>
      </p:sp>
    </p:spTree>
    <p:extLst>
      <p:ext uri="{BB962C8B-B14F-4D97-AF65-F5344CB8AC3E}">
        <p14:creationId xmlns:p14="http://schemas.microsoft.com/office/powerpoint/2010/main" val="371196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CC605E7-515D-BA45-BAC9-B860EB9FFAFE}" type="slidenum">
              <a:rPr lang="nl-NL" smtClean="0"/>
              <a:t>1</a:t>
            </a:fld>
            <a:endParaRPr lang="nl-NL"/>
          </a:p>
        </p:txBody>
      </p:sp>
    </p:spTree>
    <p:extLst>
      <p:ext uri="{BB962C8B-B14F-4D97-AF65-F5344CB8AC3E}">
        <p14:creationId xmlns:p14="http://schemas.microsoft.com/office/powerpoint/2010/main" val="1217957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CC605E7-515D-BA45-BAC9-B860EB9FFAFE}" type="slidenum">
              <a:rPr lang="nl-NL" smtClean="0"/>
              <a:t>2</a:t>
            </a:fld>
            <a:endParaRPr lang="nl-NL"/>
          </a:p>
        </p:txBody>
      </p:sp>
    </p:spTree>
    <p:extLst>
      <p:ext uri="{BB962C8B-B14F-4D97-AF65-F5344CB8AC3E}">
        <p14:creationId xmlns:p14="http://schemas.microsoft.com/office/powerpoint/2010/main" val="383695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smtClean="0">
                <a:solidFill>
                  <a:schemeClr val="tx1"/>
                </a:solidFill>
                <a:effectLst/>
                <a:latin typeface="+mn-lt"/>
                <a:ea typeface="+mn-ea"/>
                <a:cs typeface="+mn-cs"/>
              </a:rPr>
              <a:t>Er bestaan</a:t>
            </a:r>
            <a:r>
              <a:rPr lang="nl-NL" sz="1200" kern="1200" baseline="0" dirty="0" smtClean="0">
                <a:solidFill>
                  <a:schemeClr val="tx1"/>
                </a:solidFill>
                <a:effectLst/>
                <a:latin typeface="+mn-lt"/>
                <a:ea typeface="+mn-ea"/>
                <a:cs typeface="+mn-cs"/>
              </a:rPr>
              <a:t> </a:t>
            </a:r>
            <a:r>
              <a:rPr lang="nl-NL" sz="1200" kern="1200" dirty="0" smtClean="0">
                <a:solidFill>
                  <a:schemeClr val="tx1"/>
                </a:solidFill>
                <a:effectLst/>
                <a:latin typeface="+mn-lt"/>
                <a:ea typeface="+mn-ea"/>
                <a:cs typeface="+mn-cs"/>
              </a:rPr>
              <a:t>verschillende publicatieprocessen </a:t>
            </a:r>
            <a:r>
              <a:rPr lang="nl-NL" sz="1200" kern="1200" smtClean="0">
                <a:solidFill>
                  <a:schemeClr val="tx1"/>
                </a:solidFill>
                <a:effectLst/>
                <a:latin typeface="+mn-lt"/>
                <a:ea typeface="+mn-ea"/>
                <a:cs typeface="+mn-cs"/>
              </a:rPr>
              <a:t>naast elkaar en </a:t>
            </a:r>
            <a:r>
              <a:rPr lang="nl-NL" sz="1200" kern="1200" dirty="0" smtClean="0">
                <a:solidFill>
                  <a:schemeClr val="tx1"/>
                </a:solidFill>
                <a:effectLst/>
                <a:latin typeface="+mn-lt"/>
                <a:ea typeface="+mn-ea"/>
                <a:cs typeface="+mn-cs"/>
              </a:rPr>
              <a:t>dit leidt tot onduidelijkheid. De meest officiële documenten worden door Peter de Haze gepubliceerd via Corsa, bijvoorbeeld officiële publicatie art 44 vragen, </a:t>
            </a:r>
            <a:r>
              <a:rPr lang="nl-NL" sz="1200" kern="1200" dirty="0" err="1" smtClean="0">
                <a:solidFill>
                  <a:schemeClr val="tx1"/>
                </a:solidFill>
                <a:effectLst/>
                <a:latin typeface="+mn-lt"/>
                <a:ea typeface="+mn-ea"/>
                <a:cs typeface="+mn-cs"/>
              </a:rPr>
              <a:t>wob</a:t>
            </a:r>
            <a:r>
              <a:rPr lang="nl-NL" sz="1200" kern="1200" dirty="0" smtClean="0">
                <a:solidFill>
                  <a:schemeClr val="tx1"/>
                </a:solidFill>
                <a:effectLst/>
                <a:latin typeface="+mn-lt"/>
                <a:ea typeface="+mn-ea"/>
                <a:cs typeface="+mn-cs"/>
              </a:rPr>
              <a:t> verzoeken en beschikkingen. Steeds meer brieven en andere documenten worden via iBabs direct geëxporteerd naar de website. Daarnaast worden bepaalde publicatiedocument rechtstreeks geplaatst op de website, bijvoorbeeld persberichten. </a:t>
            </a:r>
          </a:p>
          <a:p>
            <a:r>
              <a:rPr lang="nl-NL" sz="1200" kern="1200" dirty="0" smtClean="0">
                <a:solidFill>
                  <a:schemeClr val="tx1"/>
                </a:solidFill>
                <a:effectLst/>
                <a:latin typeface="+mn-lt"/>
                <a:ea typeface="+mn-ea"/>
                <a:cs typeface="+mn-cs"/>
              </a:rPr>
              <a:t> </a:t>
            </a:r>
          </a:p>
          <a:p>
            <a:r>
              <a:rPr lang="nl-NL" sz="1200" kern="1200" dirty="0" smtClean="0">
                <a:solidFill>
                  <a:schemeClr val="tx1"/>
                </a:solidFill>
                <a:effectLst/>
                <a:latin typeface="+mn-lt"/>
                <a:ea typeface="+mn-ea"/>
                <a:cs typeface="+mn-cs"/>
              </a:rPr>
              <a:t>Het nieuwe Content Publicatiesysteem willen we inzetten als centrale publicatieomgeving. Vanuit dit punt wordt de content op uniforme wijze gepubliceerd. We willen dit nieuwe systeem vanaf het begin op robuust wijze opzetten en fasegewijs </a:t>
            </a:r>
            <a:r>
              <a:rPr lang="nl-NL" sz="1200" kern="1200" dirty="0" err="1" smtClean="0">
                <a:solidFill>
                  <a:schemeClr val="tx1"/>
                </a:solidFill>
                <a:effectLst/>
                <a:latin typeface="+mn-lt"/>
                <a:ea typeface="+mn-ea"/>
                <a:cs typeface="+mn-cs"/>
              </a:rPr>
              <a:t>doorontwikkelen</a:t>
            </a:r>
            <a:r>
              <a:rPr lang="nl-NL" sz="1200" kern="1200" dirty="0" smtClean="0">
                <a:solidFill>
                  <a:schemeClr val="tx1"/>
                </a:solidFill>
                <a:effectLst/>
                <a:latin typeface="+mn-lt"/>
                <a:ea typeface="+mn-ea"/>
                <a:cs typeface="+mn-cs"/>
              </a:rPr>
              <a:t>.</a:t>
            </a:r>
          </a:p>
          <a:p>
            <a:endParaRPr lang="nl-NL" dirty="0"/>
          </a:p>
        </p:txBody>
      </p:sp>
      <p:sp>
        <p:nvSpPr>
          <p:cNvPr id="4" name="Tijdelijke aanduiding voor dianummer 3"/>
          <p:cNvSpPr>
            <a:spLocks noGrp="1"/>
          </p:cNvSpPr>
          <p:nvPr>
            <p:ph type="sldNum" sz="quarter" idx="10"/>
          </p:nvPr>
        </p:nvSpPr>
        <p:spPr/>
        <p:txBody>
          <a:bodyPr/>
          <a:lstStyle/>
          <a:p>
            <a:fld id="{2CC605E7-515D-BA45-BAC9-B860EB9FFAFE}" type="slidenum">
              <a:rPr lang="nl-NL" smtClean="0"/>
              <a:t>3</a:t>
            </a:fld>
            <a:endParaRPr lang="nl-NL"/>
          </a:p>
        </p:txBody>
      </p:sp>
    </p:spTree>
    <p:extLst>
      <p:ext uri="{BB962C8B-B14F-4D97-AF65-F5344CB8AC3E}">
        <p14:creationId xmlns:p14="http://schemas.microsoft.com/office/powerpoint/2010/main" val="26510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CC605E7-515D-BA45-BAC9-B860EB9FFAFE}" type="slidenum">
              <a:rPr lang="nl-NL" smtClean="0"/>
              <a:t>4</a:t>
            </a:fld>
            <a:endParaRPr lang="nl-NL"/>
          </a:p>
        </p:txBody>
      </p:sp>
    </p:spTree>
    <p:extLst>
      <p:ext uri="{BB962C8B-B14F-4D97-AF65-F5344CB8AC3E}">
        <p14:creationId xmlns:p14="http://schemas.microsoft.com/office/powerpoint/2010/main" val="2231806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CC605E7-515D-BA45-BAC9-B860EB9FFAFE}" type="slidenum">
              <a:rPr lang="nl-NL" smtClean="0"/>
              <a:t>8</a:t>
            </a:fld>
            <a:endParaRPr lang="nl-NL"/>
          </a:p>
        </p:txBody>
      </p:sp>
    </p:spTree>
    <p:extLst>
      <p:ext uri="{BB962C8B-B14F-4D97-AF65-F5344CB8AC3E}">
        <p14:creationId xmlns:p14="http://schemas.microsoft.com/office/powerpoint/2010/main" val="2723939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CC605E7-515D-BA45-BAC9-B860EB9FFAFE}" type="slidenum">
              <a:rPr lang="nl-NL" smtClean="0"/>
              <a:t>9</a:t>
            </a:fld>
            <a:endParaRPr lang="nl-NL"/>
          </a:p>
        </p:txBody>
      </p:sp>
    </p:spTree>
    <p:extLst>
      <p:ext uri="{BB962C8B-B14F-4D97-AF65-F5344CB8AC3E}">
        <p14:creationId xmlns:p14="http://schemas.microsoft.com/office/powerpoint/2010/main" val="4183478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CC605E7-515D-BA45-BAC9-B860EB9FFAFE}" type="slidenum">
              <a:rPr lang="nl-NL" smtClean="0"/>
              <a:t>10</a:t>
            </a:fld>
            <a:endParaRPr lang="nl-NL"/>
          </a:p>
        </p:txBody>
      </p:sp>
    </p:spTree>
    <p:extLst>
      <p:ext uri="{BB962C8B-B14F-4D97-AF65-F5344CB8AC3E}">
        <p14:creationId xmlns:p14="http://schemas.microsoft.com/office/powerpoint/2010/main" val="3031614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2CC605E7-515D-BA45-BAC9-B860EB9FFAFE}" type="slidenum">
              <a:rPr lang="nl-NL" smtClean="0"/>
              <a:t>11</a:t>
            </a:fld>
            <a:endParaRPr lang="nl-NL"/>
          </a:p>
        </p:txBody>
      </p:sp>
    </p:spTree>
    <p:extLst>
      <p:ext uri="{BB962C8B-B14F-4D97-AF65-F5344CB8AC3E}">
        <p14:creationId xmlns:p14="http://schemas.microsoft.com/office/powerpoint/2010/main" val="206373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defTabSz="485181">
              <a:defRPr/>
            </a:pP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2CC605E7-515D-BA45-BAC9-B860EB9FFAFE}" type="slidenum">
              <a:rPr lang="nl-NL" smtClean="0"/>
              <a:t>12</a:t>
            </a:fld>
            <a:endParaRPr lang="nl-NL"/>
          </a:p>
        </p:txBody>
      </p:sp>
    </p:spTree>
    <p:extLst>
      <p:ext uri="{BB962C8B-B14F-4D97-AF65-F5344CB8AC3E}">
        <p14:creationId xmlns:p14="http://schemas.microsoft.com/office/powerpoint/2010/main" val="1312945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dia">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r>
              <a:rPr lang="nl-NL" smtClean="0"/>
              <a:t>Klik om de stijl te bewerken</a:t>
            </a:r>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r>
              <a:rPr lang="nl-NL" smtClean="0"/>
              <a:t>Klik om de ondertitelstijl van het model te bewerken</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20104100" cy="2077720"/>
          </a:xfrm>
          <a:custGeom>
            <a:avLst/>
            <a:gdLst/>
            <a:ahLst/>
            <a:cxnLst/>
            <a:rect l="l" t="t" r="r" b="b"/>
            <a:pathLst>
              <a:path w="20104100" h="2077720">
                <a:moveTo>
                  <a:pt x="0" y="2077685"/>
                </a:moveTo>
                <a:lnTo>
                  <a:pt x="20104099" y="2077685"/>
                </a:lnTo>
                <a:lnTo>
                  <a:pt x="20104099" y="0"/>
                </a:lnTo>
                <a:lnTo>
                  <a:pt x="0" y="0"/>
                </a:lnTo>
                <a:lnTo>
                  <a:pt x="0" y="2077685"/>
                </a:lnTo>
                <a:close/>
              </a:path>
            </a:pathLst>
          </a:custGeom>
          <a:solidFill>
            <a:srgbClr val="9E0520"/>
          </a:solidFill>
        </p:spPr>
        <p:txBody>
          <a:bodyPr wrap="square" lIns="0" tIns="0" rIns="0" bIns="0" rtlCol="0"/>
          <a:lstStyle/>
          <a:p>
            <a:endParaRPr/>
          </a:p>
        </p:txBody>
      </p:sp>
      <p:sp>
        <p:nvSpPr>
          <p:cNvPr id="17" name="bk object 17"/>
          <p:cNvSpPr/>
          <p:nvPr/>
        </p:nvSpPr>
        <p:spPr>
          <a:xfrm>
            <a:off x="2" y="0"/>
            <a:ext cx="988060" cy="1192530"/>
          </a:xfrm>
          <a:custGeom>
            <a:avLst/>
            <a:gdLst/>
            <a:ahLst/>
            <a:cxnLst/>
            <a:rect l="l" t="t" r="r" b="b"/>
            <a:pathLst>
              <a:path w="988060" h="1192530">
                <a:moveTo>
                  <a:pt x="987760" y="0"/>
                </a:moveTo>
                <a:lnTo>
                  <a:pt x="251018" y="0"/>
                </a:lnTo>
                <a:lnTo>
                  <a:pt x="0" y="302975"/>
                </a:lnTo>
                <a:lnTo>
                  <a:pt x="0" y="1192173"/>
                </a:lnTo>
                <a:lnTo>
                  <a:pt x="987760" y="0"/>
                </a:lnTo>
                <a:close/>
              </a:path>
            </a:pathLst>
          </a:custGeom>
          <a:solidFill>
            <a:srgbClr val="C40452"/>
          </a:solidFill>
        </p:spPr>
        <p:txBody>
          <a:bodyPr wrap="square" lIns="0" tIns="0" rIns="0" bIns="0" rtlCol="0"/>
          <a:lstStyle/>
          <a:p>
            <a:endParaRPr/>
          </a:p>
        </p:txBody>
      </p:sp>
      <p:sp>
        <p:nvSpPr>
          <p:cNvPr id="18" name="bk object 18"/>
          <p:cNvSpPr/>
          <p:nvPr/>
        </p:nvSpPr>
        <p:spPr>
          <a:xfrm>
            <a:off x="3253" y="0"/>
            <a:ext cx="2458720" cy="2077720"/>
          </a:xfrm>
          <a:custGeom>
            <a:avLst/>
            <a:gdLst/>
            <a:ahLst/>
            <a:cxnLst/>
            <a:rect l="l" t="t" r="r" b="b"/>
            <a:pathLst>
              <a:path w="2458720" h="2077720">
                <a:moveTo>
                  <a:pt x="2458218" y="0"/>
                </a:moveTo>
                <a:lnTo>
                  <a:pt x="1721434" y="0"/>
                </a:lnTo>
                <a:lnTo>
                  <a:pt x="0" y="2077685"/>
                </a:lnTo>
                <a:lnTo>
                  <a:pt x="736783" y="2077685"/>
                </a:lnTo>
                <a:lnTo>
                  <a:pt x="2458218" y="0"/>
                </a:lnTo>
                <a:close/>
              </a:path>
            </a:pathLst>
          </a:custGeom>
          <a:solidFill>
            <a:srgbClr val="C40452"/>
          </a:solidFill>
        </p:spPr>
        <p:txBody>
          <a:bodyPr wrap="square" lIns="0" tIns="0" rIns="0" bIns="0" rtlCol="0"/>
          <a:lstStyle/>
          <a:p>
            <a:endParaRPr/>
          </a:p>
        </p:txBody>
      </p:sp>
      <p:sp>
        <p:nvSpPr>
          <p:cNvPr id="19" name="bk object 19"/>
          <p:cNvSpPr/>
          <p:nvPr/>
        </p:nvSpPr>
        <p:spPr>
          <a:xfrm>
            <a:off x="1476885" y="0"/>
            <a:ext cx="2458720" cy="2077720"/>
          </a:xfrm>
          <a:custGeom>
            <a:avLst/>
            <a:gdLst/>
            <a:ahLst/>
            <a:cxnLst/>
            <a:rect l="l" t="t" r="r" b="b"/>
            <a:pathLst>
              <a:path w="2458720" h="2077720">
                <a:moveTo>
                  <a:pt x="2458228" y="0"/>
                </a:moveTo>
                <a:lnTo>
                  <a:pt x="1721434" y="0"/>
                </a:lnTo>
                <a:lnTo>
                  <a:pt x="0" y="2077685"/>
                </a:lnTo>
                <a:lnTo>
                  <a:pt x="736794" y="2077685"/>
                </a:lnTo>
                <a:lnTo>
                  <a:pt x="2458228" y="0"/>
                </a:lnTo>
                <a:close/>
              </a:path>
            </a:pathLst>
          </a:custGeom>
          <a:solidFill>
            <a:srgbClr val="C40452"/>
          </a:solidFill>
        </p:spPr>
        <p:txBody>
          <a:bodyPr wrap="square" lIns="0" tIns="0" rIns="0" bIns="0" rtlCol="0"/>
          <a:lstStyle/>
          <a:p>
            <a:endParaRPr/>
          </a:p>
        </p:txBody>
      </p:sp>
      <p:sp>
        <p:nvSpPr>
          <p:cNvPr id="20" name="bk object 20"/>
          <p:cNvSpPr/>
          <p:nvPr/>
        </p:nvSpPr>
        <p:spPr>
          <a:xfrm>
            <a:off x="2950548" y="0"/>
            <a:ext cx="2458720" cy="2077720"/>
          </a:xfrm>
          <a:custGeom>
            <a:avLst/>
            <a:gdLst/>
            <a:ahLst/>
            <a:cxnLst/>
            <a:rect l="l" t="t" r="r" b="b"/>
            <a:pathLst>
              <a:path w="2458720" h="2077720">
                <a:moveTo>
                  <a:pt x="2458270" y="0"/>
                </a:moveTo>
                <a:lnTo>
                  <a:pt x="1721424" y="0"/>
                </a:lnTo>
                <a:lnTo>
                  <a:pt x="0" y="2077685"/>
                </a:lnTo>
                <a:lnTo>
                  <a:pt x="736836" y="2077685"/>
                </a:lnTo>
                <a:lnTo>
                  <a:pt x="2458270" y="0"/>
                </a:lnTo>
                <a:close/>
              </a:path>
            </a:pathLst>
          </a:custGeom>
          <a:solidFill>
            <a:srgbClr val="C40452"/>
          </a:solidFill>
        </p:spPr>
        <p:txBody>
          <a:bodyPr wrap="square" lIns="0" tIns="0" rIns="0" bIns="0" rtlCol="0"/>
          <a:lstStyle/>
          <a:p>
            <a:endParaRPr/>
          </a:p>
        </p:txBody>
      </p:sp>
      <p:sp>
        <p:nvSpPr>
          <p:cNvPr id="21" name="bk object 21"/>
          <p:cNvSpPr/>
          <p:nvPr/>
        </p:nvSpPr>
        <p:spPr>
          <a:xfrm>
            <a:off x="4424167" y="0"/>
            <a:ext cx="2458720" cy="2077720"/>
          </a:xfrm>
          <a:custGeom>
            <a:avLst/>
            <a:gdLst/>
            <a:ahLst/>
            <a:cxnLst/>
            <a:rect l="l" t="t" r="r" b="b"/>
            <a:pathLst>
              <a:path w="2458720" h="2077720">
                <a:moveTo>
                  <a:pt x="2458302" y="0"/>
                </a:moveTo>
                <a:lnTo>
                  <a:pt x="1721434" y="0"/>
                </a:lnTo>
                <a:lnTo>
                  <a:pt x="0" y="2077685"/>
                </a:lnTo>
                <a:lnTo>
                  <a:pt x="736867" y="2077685"/>
                </a:lnTo>
                <a:lnTo>
                  <a:pt x="2458302" y="0"/>
                </a:lnTo>
                <a:close/>
              </a:path>
            </a:pathLst>
          </a:custGeom>
          <a:solidFill>
            <a:srgbClr val="C40452"/>
          </a:solidFill>
        </p:spPr>
        <p:txBody>
          <a:bodyPr wrap="square" lIns="0" tIns="0" rIns="0" bIns="0" rtlCol="0"/>
          <a:lstStyle/>
          <a:p>
            <a:endParaRPr/>
          </a:p>
        </p:txBody>
      </p:sp>
      <p:sp>
        <p:nvSpPr>
          <p:cNvPr id="22" name="bk object 22"/>
          <p:cNvSpPr/>
          <p:nvPr/>
        </p:nvSpPr>
        <p:spPr>
          <a:xfrm>
            <a:off x="5897846" y="0"/>
            <a:ext cx="14206855" cy="2077720"/>
          </a:xfrm>
          <a:custGeom>
            <a:avLst/>
            <a:gdLst/>
            <a:ahLst/>
            <a:cxnLst/>
            <a:rect l="l" t="t" r="r" b="b"/>
            <a:pathLst>
              <a:path w="14206855" h="2077720">
                <a:moveTo>
                  <a:pt x="2458281" y="0"/>
                </a:moveTo>
                <a:lnTo>
                  <a:pt x="1721434" y="0"/>
                </a:lnTo>
                <a:lnTo>
                  <a:pt x="0" y="2077685"/>
                </a:lnTo>
                <a:lnTo>
                  <a:pt x="736846" y="2077685"/>
                </a:lnTo>
                <a:lnTo>
                  <a:pt x="2458281" y="0"/>
                </a:lnTo>
                <a:close/>
              </a:path>
              <a:path w="14206855" h="2077720">
                <a:moveTo>
                  <a:pt x="14206248" y="939144"/>
                </a:moveTo>
                <a:lnTo>
                  <a:pt x="13262936" y="2077685"/>
                </a:lnTo>
                <a:lnTo>
                  <a:pt x="13999772" y="2077685"/>
                </a:lnTo>
                <a:lnTo>
                  <a:pt x="14206248" y="1828467"/>
                </a:lnTo>
                <a:lnTo>
                  <a:pt x="14206248" y="939144"/>
                </a:lnTo>
                <a:close/>
              </a:path>
            </a:pathLst>
          </a:custGeom>
          <a:solidFill>
            <a:srgbClr val="C40452"/>
          </a:solidFill>
        </p:spPr>
        <p:txBody>
          <a:bodyPr wrap="square" lIns="0" tIns="0" rIns="0" bIns="0" rtlCol="0"/>
          <a:lstStyle/>
          <a:p>
            <a:endParaRPr/>
          </a:p>
        </p:txBody>
      </p:sp>
      <p:sp>
        <p:nvSpPr>
          <p:cNvPr id="23" name="bk object 23"/>
          <p:cNvSpPr/>
          <p:nvPr/>
        </p:nvSpPr>
        <p:spPr>
          <a:xfrm>
            <a:off x="7371507" y="0"/>
            <a:ext cx="12733020" cy="2077720"/>
          </a:xfrm>
          <a:custGeom>
            <a:avLst/>
            <a:gdLst/>
            <a:ahLst/>
            <a:cxnLst/>
            <a:rect l="l" t="t" r="r" b="b"/>
            <a:pathLst>
              <a:path w="12733019" h="2077720">
                <a:moveTo>
                  <a:pt x="12732586" y="0"/>
                </a:moveTo>
                <a:lnTo>
                  <a:pt x="12037036" y="0"/>
                </a:lnTo>
                <a:lnTo>
                  <a:pt x="10315612" y="2077685"/>
                </a:lnTo>
                <a:lnTo>
                  <a:pt x="11052459" y="2077685"/>
                </a:lnTo>
                <a:lnTo>
                  <a:pt x="12732586" y="49851"/>
                </a:lnTo>
                <a:lnTo>
                  <a:pt x="12732586" y="0"/>
                </a:lnTo>
                <a:close/>
              </a:path>
              <a:path w="12733019" h="2077720">
                <a:moveTo>
                  <a:pt x="2458270" y="0"/>
                </a:moveTo>
                <a:lnTo>
                  <a:pt x="1721424" y="0"/>
                </a:lnTo>
                <a:lnTo>
                  <a:pt x="0" y="2077685"/>
                </a:lnTo>
                <a:lnTo>
                  <a:pt x="736836" y="2077685"/>
                </a:lnTo>
                <a:lnTo>
                  <a:pt x="2458270" y="0"/>
                </a:lnTo>
                <a:close/>
              </a:path>
            </a:pathLst>
          </a:custGeom>
          <a:solidFill>
            <a:srgbClr val="C40452"/>
          </a:solidFill>
        </p:spPr>
        <p:txBody>
          <a:bodyPr wrap="square" lIns="0" tIns="0" rIns="0" bIns="0" rtlCol="0"/>
          <a:lstStyle/>
          <a:p>
            <a:endParaRPr/>
          </a:p>
        </p:txBody>
      </p:sp>
      <p:sp>
        <p:nvSpPr>
          <p:cNvPr id="24" name="bk object 24"/>
          <p:cNvSpPr/>
          <p:nvPr/>
        </p:nvSpPr>
        <p:spPr>
          <a:xfrm>
            <a:off x="8845193" y="0"/>
            <a:ext cx="9826625" cy="2077720"/>
          </a:xfrm>
          <a:custGeom>
            <a:avLst/>
            <a:gdLst/>
            <a:ahLst/>
            <a:cxnLst/>
            <a:rect l="l" t="t" r="r" b="b"/>
            <a:pathLst>
              <a:path w="9826625" h="2077720">
                <a:moveTo>
                  <a:pt x="2458270" y="0"/>
                </a:moveTo>
                <a:lnTo>
                  <a:pt x="1721434" y="0"/>
                </a:lnTo>
                <a:lnTo>
                  <a:pt x="0" y="2077685"/>
                </a:lnTo>
                <a:lnTo>
                  <a:pt x="736836" y="2077685"/>
                </a:lnTo>
                <a:lnTo>
                  <a:pt x="2458270" y="0"/>
                </a:lnTo>
                <a:close/>
              </a:path>
              <a:path w="9826625" h="2077720">
                <a:moveTo>
                  <a:pt x="3931932" y="0"/>
                </a:moveTo>
                <a:lnTo>
                  <a:pt x="3195138" y="0"/>
                </a:lnTo>
                <a:lnTo>
                  <a:pt x="1473693" y="2077685"/>
                </a:lnTo>
                <a:lnTo>
                  <a:pt x="2210498" y="2077685"/>
                </a:lnTo>
                <a:lnTo>
                  <a:pt x="3931932" y="0"/>
                </a:lnTo>
                <a:close/>
              </a:path>
              <a:path w="9826625" h="2077720">
                <a:moveTo>
                  <a:pt x="5405594" y="0"/>
                </a:moveTo>
                <a:lnTo>
                  <a:pt x="4668737" y="0"/>
                </a:lnTo>
                <a:lnTo>
                  <a:pt x="2947302" y="2077685"/>
                </a:lnTo>
                <a:lnTo>
                  <a:pt x="3684160" y="2077685"/>
                </a:lnTo>
                <a:lnTo>
                  <a:pt x="5405594" y="0"/>
                </a:lnTo>
                <a:close/>
              </a:path>
              <a:path w="9826625" h="2077720">
                <a:moveTo>
                  <a:pt x="6879287" y="0"/>
                </a:moveTo>
                <a:lnTo>
                  <a:pt x="6142420" y="0"/>
                </a:lnTo>
                <a:lnTo>
                  <a:pt x="4420985" y="2077685"/>
                </a:lnTo>
                <a:lnTo>
                  <a:pt x="5157853" y="2077685"/>
                </a:lnTo>
                <a:lnTo>
                  <a:pt x="6879287" y="0"/>
                </a:lnTo>
                <a:close/>
              </a:path>
              <a:path w="9826625" h="2077720">
                <a:moveTo>
                  <a:pt x="8352855" y="0"/>
                </a:moveTo>
                <a:lnTo>
                  <a:pt x="7616082" y="0"/>
                </a:lnTo>
                <a:lnTo>
                  <a:pt x="5894637" y="2077685"/>
                </a:lnTo>
                <a:lnTo>
                  <a:pt x="6631421" y="2077685"/>
                </a:lnTo>
                <a:lnTo>
                  <a:pt x="8352855" y="0"/>
                </a:lnTo>
                <a:close/>
              </a:path>
              <a:path w="9826625" h="2077720">
                <a:moveTo>
                  <a:pt x="9826548" y="0"/>
                </a:moveTo>
                <a:lnTo>
                  <a:pt x="9089702" y="0"/>
                </a:lnTo>
                <a:lnTo>
                  <a:pt x="7368267" y="2077685"/>
                </a:lnTo>
                <a:lnTo>
                  <a:pt x="8105114" y="2077685"/>
                </a:lnTo>
                <a:lnTo>
                  <a:pt x="9826548" y="0"/>
                </a:lnTo>
                <a:close/>
              </a:path>
            </a:pathLst>
          </a:custGeom>
          <a:solidFill>
            <a:srgbClr val="C40452"/>
          </a:solidFill>
        </p:spPr>
        <p:txBody>
          <a:bodyPr wrap="square" lIns="0" tIns="0" rIns="0" bIns="0" rtlCol="0"/>
          <a:lstStyle/>
          <a:p>
            <a:endParaRPr/>
          </a:p>
        </p:txBody>
      </p:sp>
      <p:sp>
        <p:nvSpPr>
          <p:cNvPr id="25" name="bk object 25"/>
          <p:cNvSpPr/>
          <p:nvPr/>
        </p:nvSpPr>
        <p:spPr>
          <a:xfrm>
            <a:off x="4236791" y="0"/>
            <a:ext cx="15867380" cy="2077720"/>
          </a:xfrm>
          <a:custGeom>
            <a:avLst/>
            <a:gdLst/>
            <a:ahLst/>
            <a:cxnLst/>
            <a:rect l="l" t="t" r="r" b="b"/>
            <a:pathLst>
              <a:path w="15867380" h="2077720">
                <a:moveTo>
                  <a:pt x="15867308" y="0"/>
                </a:moveTo>
                <a:lnTo>
                  <a:pt x="0" y="0"/>
                </a:lnTo>
                <a:lnTo>
                  <a:pt x="78294" y="76912"/>
                </a:lnTo>
                <a:lnTo>
                  <a:pt x="245726" y="238982"/>
                </a:lnTo>
                <a:lnTo>
                  <a:pt x="413919" y="398679"/>
                </a:lnTo>
                <a:lnTo>
                  <a:pt x="582768" y="556055"/>
                </a:lnTo>
                <a:lnTo>
                  <a:pt x="752171" y="711163"/>
                </a:lnTo>
                <a:lnTo>
                  <a:pt x="964547" y="901941"/>
                </a:lnTo>
                <a:lnTo>
                  <a:pt x="1177427" y="1089362"/>
                </a:lnTo>
                <a:lnTo>
                  <a:pt x="1433266" y="1309981"/>
                </a:lnTo>
                <a:lnTo>
                  <a:pt x="1689194" y="1526094"/>
                </a:lnTo>
                <a:lnTo>
                  <a:pt x="1987426" y="1772768"/>
                </a:lnTo>
                <a:lnTo>
                  <a:pt x="2364421" y="2077685"/>
                </a:lnTo>
                <a:lnTo>
                  <a:pt x="15867308" y="2077685"/>
                </a:lnTo>
                <a:lnTo>
                  <a:pt x="15867308" y="0"/>
                </a:lnTo>
                <a:close/>
              </a:path>
            </a:pathLst>
          </a:custGeom>
          <a:solidFill>
            <a:srgbClr val="9E0520"/>
          </a:solidFill>
        </p:spPr>
        <p:txBody>
          <a:bodyPr wrap="square" lIns="0" tIns="0" rIns="0" bIns="0" rtlCol="0"/>
          <a:lstStyle/>
          <a:p>
            <a:endParaRPr/>
          </a:p>
        </p:txBody>
      </p:sp>
      <p:sp>
        <p:nvSpPr>
          <p:cNvPr id="26" name="bk object 26"/>
          <p:cNvSpPr/>
          <p:nvPr/>
        </p:nvSpPr>
        <p:spPr>
          <a:xfrm>
            <a:off x="4236794" y="8"/>
            <a:ext cx="3281679" cy="2077720"/>
          </a:xfrm>
          <a:custGeom>
            <a:avLst/>
            <a:gdLst/>
            <a:ahLst/>
            <a:cxnLst/>
            <a:rect l="l" t="t" r="r" b="b"/>
            <a:pathLst>
              <a:path w="3281679" h="2077720">
                <a:moveTo>
                  <a:pt x="819980" y="0"/>
                </a:moveTo>
                <a:lnTo>
                  <a:pt x="0" y="0"/>
                </a:lnTo>
                <a:lnTo>
                  <a:pt x="78291" y="76910"/>
                </a:lnTo>
                <a:lnTo>
                  <a:pt x="245724" y="238980"/>
                </a:lnTo>
                <a:lnTo>
                  <a:pt x="413917" y="398677"/>
                </a:lnTo>
                <a:lnTo>
                  <a:pt x="582766" y="556053"/>
                </a:lnTo>
                <a:lnTo>
                  <a:pt x="752170" y="711162"/>
                </a:lnTo>
                <a:lnTo>
                  <a:pt x="964546" y="901940"/>
                </a:lnTo>
                <a:lnTo>
                  <a:pt x="1177427" y="1089360"/>
                </a:lnTo>
                <a:lnTo>
                  <a:pt x="1433266" y="1309980"/>
                </a:lnTo>
                <a:lnTo>
                  <a:pt x="1689195" y="1526092"/>
                </a:lnTo>
                <a:lnTo>
                  <a:pt x="1987428" y="1772766"/>
                </a:lnTo>
                <a:lnTo>
                  <a:pt x="2364427" y="2077685"/>
                </a:lnTo>
                <a:lnTo>
                  <a:pt x="3281086" y="2077685"/>
                </a:lnTo>
                <a:lnTo>
                  <a:pt x="2787080" y="1688805"/>
                </a:lnTo>
                <a:lnTo>
                  <a:pt x="2412936" y="1387248"/>
                </a:lnTo>
                <a:lnTo>
                  <a:pt x="2079053" y="1111774"/>
                </a:lnTo>
                <a:lnTo>
                  <a:pt x="1828343" y="900334"/>
                </a:lnTo>
                <a:lnTo>
                  <a:pt x="1577760" y="684567"/>
                </a:lnTo>
                <a:lnTo>
                  <a:pt x="1369288" y="501334"/>
                </a:lnTo>
                <a:lnTo>
                  <a:pt x="1161341" y="314884"/>
                </a:lnTo>
                <a:lnTo>
                  <a:pt x="995498" y="163343"/>
                </a:lnTo>
                <a:lnTo>
                  <a:pt x="830220" y="9632"/>
                </a:lnTo>
                <a:lnTo>
                  <a:pt x="819980" y="0"/>
                </a:lnTo>
                <a:close/>
              </a:path>
            </a:pathLst>
          </a:custGeom>
          <a:solidFill>
            <a:srgbClr val="C40452"/>
          </a:solidFill>
        </p:spPr>
        <p:txBody>
          <a:bodyPr wrap="square" lIns="0" tIns="0" rIns="0" bIns="0" rtlCol="0"/>
          <a:lstStyle/>
          <a:p>
            <a:endParaRPr/>
          </a:p>
        </p:txBody>
      </p:sp>
      <p:sp>
        <p:nvSpPr>
          <p:cNvPr id="27" name="bk object 27"/>
          <p:cNvSpPr/>
          <p:nvPr/>
        </p:nvSpPr>
        <p:spPr>
          <a:xfrm>
            <a:off x="5897861" y="0"/>
            <a:ext cx="3486150" cy="2077720"/>
          </a:xfrm>
          <a:custGeom>
            <a:avLst/>
            <a:gdLst/>
            <a:ahLst/>
            <a:cxnLst/>
            <a:rect l="l" t="t" r="r" b="b"/>
            <a:pathLst>
              <a:path w="3486150" h="2077720">
                <a:moveTo>
                  <a:pt x="856237" y="0"/>
                </a:moveTo>
                <a:lnTo>
                  <a:pt x="0" y="0"/>
                </a:lnTo>
                <a:lnTo>
                  <a:pt x="72266" y="64519"/>
                </a:lnTo>
                <a:lnTo>
                  <a:pt x="276235" y="244172"/>
                </a:lnTo>
                <a:lnTo>
                  <a:pt x="521497" y="455795"/>
                </a:lnTo>
                <a:lnTo>
                  <a:pt x="766981" y="663243"/>
                </a:lnTo>
                <a:lnTo>
                  <a:pt x="1053205" y="900195"/>
                </a:lnTo>
                <a:lnTo>
                  <a:pt x="1420097" y="1197200"/>
                </a:lnTo>
                <a:lnTo>
                  <a:pt x="1865263" y="1549228"/>
                </a:lnTo>
                <a:lnTo>
                  <a:pt x="2549500" y="2077685"/>
                </a:lnTo>
                <a:lnTo>
                  <a:pt x="3485718" y="2077685"/>
                </a:lnTo>
                <a:lnTo>
                  <a:pt x="2392235" y="1241021"/>
                </a:lnTo>
                <a:lnTo>
                  <a:pt x="1867857" y="830023"/>
                </a:lnTo>
                <a:lnTo>
                  <a:pt x="1504253" y="538342"/>
                </a:lnTo>
                <a:lnTo>
                  <a:pt x="1181522" y="273565"/>
                </a:lnTo>
                <a:lnTo>
                  <a:pt x="900031" y="37266"/>
                </a:lnTo>
                <a:lnTo>
                  <a:pt x="856237" y="0"/>
                </a:lnTo>
                <a:close/>
              </a:path>
            </a:pathLst>
          </a:custGeom>
          <a:solidFill>
            <a:srgbClr val="C40452"/>
          </a:solidFill>
        </p:spPr>
        <p:txBody>
          <a:bodyPr wrap="square" lIns="0" tIns="0" rIns="0" bIns="0" rtlCol="0"/>
          <a:lstStyle/>
          <a:p>
            <a:endParaRPr/>
          </a:p>
        </p:txBody>
      </p:sp>
      <p:sp>
        <p:nvSpPr>
          <p:cNvPr id="28" name="bk object 28"/>
          <p:cNvSpPr/>
          <p:nvPr/>
        </p:nvSpPr>
        <p:spPr>
          <a:xfrm>
            <a:off x="7640293" y="9"/>
            <a:ext cx="3603625" cy="2077720"/>
          </a:xfrm>
          <a:custGeom>
            <a:avLst/>
            <a:gdLst/>
            <a:ahLst/>
            <a:cxnLst/>
            <a:rect l="l" t="t" r="r" b="b"/>
            <a:pathLst>
              <a:path w="3603625" h="2077720">
                <a:moveTo>
                  <a:pt x="905735" y="0"/>
                </a:moveTo>
                <a:lnTo>
                  <a:pt x="0" y="0"/>
                </a:lnTo>
                <a:lnTo>
                  <a:pt x="145035" y="118143"/>
                </a:lnTo>
                <a:lnTo>
                  <a:pt x="540420" y="434704"/>
                </a:lnTo>
                <a:lnTo>
                  <a:pt x="1053550" y="835986"/>
                </a:lnTo>
                <a:lnTo>
                  <a:pt x="2678223" y="2077685"/>
                </a:lnTo>
                <a:lnTo>
                  <a:pt x="3603240" y="2077685"/>
                </a:lnTo>
                <a:lnTo>
                  <a:pt x="2842941" y="1489128"/>
                </a:lnTo>
                <a:lnTo>
                  <a:pt x="1417130" y="399855"/>
                </a:lnTo>
                <a:lnTo>
                  <a:pt x="905735" y="0"/>
                </a:lnTo>
                <a:close/>
              </a:path>
            </a:pathLst>
          </a:custGeom>
          <a:solidFill>
            <a:srgbClr val="C40452"/>
          </a:solidFill>
        </p:spPr>
        <p:txBody>
          <a:bodyPr wrap="square" lIns="0" tIns="0" rIns="0" bIns="0" rtlCol="0"/>
          <a:lstStyle/>
          <a:p>
            <a:endParaRPr/>
          </a:p>
        </p:txBody>
      </p:sp>
      <p:sp>
        <p:nvSpPr>
          <p:cNvPr id="29" name="bk object 29"/>
          <p:cNvSpPr/>
          <p:nvPr/>
        </p:nvSpPr>
        <p:spPr>
          <a:xfrm>
            <a:off x="9467991" y="1"/>
            <a:ext cx="10636250" cy="2077720"/>
          </a:xfrm>
          <a:custGeom>
            <a:avLst/>
            <a:gdLst/>
            <a:ahLst/>
            <a:cxnLst/>
            <a:rect l="l" t="t" r="r" b="b"/>
            <a:pathLst>
              <a:path w="10636250" h="2077720">
                <a:moveTo>
                  <a:pt x="932995" y="0"/>
                </a:moveTo>
                <a:lnTo>
                  <a:pt x="0" y="0"/>
                </a:lnTo>
                <a:lnTo>
                  <a:pt x="1972525" y="1511041"/>
                </a:lnTo>
                <a:lnTo>
                  <a:pt x="2401019" y="1849676"/>
                </a:lnTo>
                <a:lnTo>
                  <a:pt x="2682429" y="2077685"/>
                </a:lnTo>
                <a:lnTo>
                  <a:pt x="3558837" y="2077685"/>
                </a:lnTo>
                <a:lnTo>
                  <a:pt x="3373320" y="1918064"/>
                </a:lnTo>
                <a:lnTo>
                  <a:pt x="3175026" y="1751117"/>
                </a:lnTo>
                <a:lnTo>
                  <a:pt x="2932965" y="1551700"/>
                </a:lnTo>
                <a:lnTo>
                  <a:pt x="2603957" y="1286979"/>
                </a:lnTo>
                <a:lnTo>
                  <a:pt x="2099113" y="891254"/>
                </a:lnTo>
                <a:lnTo>
                  <a:pt x="932995" y="0"/>
                </a:lnTo>
                <a:close/>
              </a:path>
              <a:path w="10636250" h="2077720">
                <a:moveTo>
                  <a:pt x="10636107" y="0"/>
                </a:moveTo>
                <a:lnTo>
                  <a:pt x="10203943" y="0"/>
                </a:lnTo>
                <a:lnTo>
                  <a:pt x="10240706" y="47264"/>
                </a:lnTo>
                <a:lnTo>
                  <a:pt x="10276068" y="93112"/>
                </a:lnTo>
                <a:lnTo>
                  <a:pt x="10311275" y="139135"/>
                </a:lnTo>
                <a:lnTo>
                  <a:pt x="10346324" y="185336"/>
                </a:lnTo>
                <a:lnTo>
                  <a:pt x="10381215" y="231713"/>
                </a:lnTo>
                <a:lnTo>
                  <a:pt x="10415946" y="278270"/>
                </a:lnTo>
                <a:lnTo>
                  <a:pt x="10450516" y="325006"/>
                </a:lnTo>
                <a:lnTo>
                  <a:pt x="10484922" y="371923"/>
                </a:lnTo>
                <a:lnTo>
                  <a:pt x="10519162" y="419022"/>
                </a:lnTo>
                <a:lnTo>
                  <a:pt x="10553236" y="466303"/>
                </a:lnTo>
                <a:lnTo>
                  <a:pt x="10587142" y="513769"/>
                </a:lnTo>
                <a:lnTo>
                  <a:pt x="10620878" y="561419"/>
                </a:lnTo>
                <a:lnTo>
                  <a:pt x="10636107" y="583123"/>
                </a:lnTo>
                <a:lnTo>
                  <a:pt x="10636107" y="0"/>
                </a:lnTo>
                <a:close/>
              </a:path>
            </a:pathLst>
          </a:custGeom>
          <a:solidFill>
            <a:srgbClr val="C40452"/>
          </a:solidFill>
        </p:spPr>
        <p:txBody>
          <a:bodyPr wrap="square" lIns="0" tIns="0" rIns="0" bIns="0" rtlCol="0"/>
          <a:lstStyle/>
          <a:p>
            <a:endParaRPr/>
          </a:p>
        </p:txBody>
      </p:sp>
      <p:sp>
        <p:nvSpPr>
          <p:cNvPr id="30" name="bk object 30"/>
          <p:cNvSpPr/>
          <p:nvPr/>
        </p:nvSpPr>
        <p:spPr>
          <a:xfrm>
            <a:off x="18188680" y="0"/>
            <a:ext cx="1915795" cy="2077720"/>
          </a:xfrm>
          <a:custGeom>
            <a:avLst/>
            <a:gdLst/>
            <a:ahLst/>
            <a:cxnLst/>
            <a:rect l="l" t="t" r="r" b="b"/>
            <a:pathLst>
              <a:path w="1915794" h="2077720">
                <a:moveTo>
                  <a:pt x="751155" y="0"/>
                </a:moveTo>
                <a:lnTo>
                  <a:pt x="0" y="0"/>
                </a:lnTo>
                <a:lnTo>
                  <a:pt x="55724" y="63133"/>
                </a:lnTo>
                <a:lnTo>
                  <a:pt x="126619" y="144512"/>
                </a:lnTo>
                <a:lnTo>
                  <a:pt x="196992" y="226456"/>
                </a:lnTo>
                <a:lnTo>
                  <a:pt x="266830" y="308973"/>
                </a:lnTo>
                <a:lnTo>
                  <a:pt x="336121" y="392070"/>
                </a:lnTo>
                <a:lnTo>
                  <a:pt x="404852" y="475754"/>
                </a:lnTo>
                <a:lnTo>
                  <a:pt x="473010" y="560031"/>
                </a:lnTo>
                <a:lnTo>
                  <a:pt x="540583" y="644909"/>
                </a:lnTo>
                <a:lnTo>
                  <a:pt x="574146" y="687575"/>
                </a:lnTo>
                <a:lnTo>
                  <a:pt x="607558" y="730394"/>
                </a:lnTo>
                <a:lnTo>
                  <a:pt x="640817" y="773367"/>
                </a:lnTo>
                <a:lnTo>
                  <a:pt x="673922" y="816495"/>
                </a:lnTo>
                <a:lnTo>
                  <a:pt x="706871" y="859777"/>
                </a:lnTo>
                <a:lnTo>
                  <a:pt x="739663" y="903216"/>
                </a:lnTo>
                <a:lnTo>
                  <a:pt x="772295" y="946813"/>
                </a:lnTo>
                <a:lnTo>
                  <a:pt x="804767" y="990567"/>
                </a:lnTo>
                <a:lnTo>
                  <a:pt x="837077" y="1034480"/>
                </a:lnTo>
                <a:lnTo>
                  <a:pt x="869223" y="1078553"/>
                </a:lnTo>
                <a:lnTo>
                  <a:pt x="901204" y="1122786"/>
                </a:lnTo>
                <a:lnTo>
                  <a:pt x="933018" y="1167181"/>
                </a:lnTo>
                <a:lnTo>
                  <a:pt x="964663" y="1211738"/>
                </a:lnTo>
                <a:lnTo>
                  <a:pt x="996139" y="1256459"/>
                </a:lnTo>
                <a:lnTo>
                  <a:pt x="1027442" y="1301343"/>
                </a:lnTo>
                <a:lnTo>
                  <a:pt x="1058573" y="1346393"/>
                </a:lnTo>
                <a:lnTo>
                  <a:pt x="1089528" y="1391608"/>
                </a:lnTo>
                <a:lnTo>
                  <a:pt x="1120308" y="1436990"/>
                </a:lnTo>
                <a:lnTo>
                  <a:pt x="1150909" y="1482540"/>
                </a:lnTo>
                <a:lnTo>
                  <a:pt x="1181330" y="1528258"/>
                </a:lnTo>
                <a:lnTo>
                  <a:pt x="1211571" y="1574146"/>
                </a:lnTo>
                <a:lnTo>
                  <a:pt x="1241628" y="1620203"/>
                </a:lnTo>
                <a:lnTo>
                  <a:pt x="1271502" y="1666432"/>
                </a:lnTo>
                <a:lnTo>
                  <a:pt x="1301189" y="1712833"/>
                </a:lnTo>
                <a:lnTo>
                  <a:pt x="1330689" y="1759406"/>
                </a:lnTo>
                <a:lnTo>
                  <a:pt x="1360000" y="1806153"/>
                </a:lnTo>
                <a:lnTo>
                  <a:pt x="1389120" y="1853075"/>
                </a:lnTo>
                <a:lnTo>
                  <a:pt x="1418048" y="1900172"/>
                </a:lnTo>
                <a:lnTo>
                  <a:pt x="1446782" y="1947446"/>
                </a:lnTo>
                <a:lnTo>
                  <a:pt x="1475321" y="1994897"/>
                </a:lnTo>
                <a:lnTo>
                  <a:pt x="1503662" y="2042525"/>
                </a:lnTo>
                <a:lnTo>
                  <a:pt x="1524360" y="2077685"/>
                </a:lnTo>
                <a:lnTo>
                  <a:pt x="1915417" y="2077685"/>
                </a:lnTo>
                <a:lnTo>
                  <a:pt x="1915417" y="1622723"/>
                </a:lnTo>
                <a:lnTo>
                  <a:pt x="1886929" y="1576054"/>
                </a:lnTo>
                <a:lnTo>
                  <a:pt x="1856872" y="1527321"/>
                </a:lnTo>
                <a:lnTo>
                  <a:pt x="1826622" y="1478776"/>
                </a:lnTo>
                <a:lnTo>
                  <a:pt x="1796182" y="1430417"/>
                </a:lnTo>
                <a:lnTo>
                  <a:pt x="1765553" y="1382243"/>
                </a:lnTo>
                <a:lnTo>
                  <a:pt x="1734736" y="1334254"/>
                </a:lnTo>
                <a:lnTo>
                  <a:pt x="1703732" y="1286449"/>
                </a:lnTo>
                <a:lnTo>
                  <a:pt x="1672545" y="1238826"/>
                </a:lnTo>
                <a:lnTo>
                  <a:pt x="1641174" y="1191385"/>
                </a:lnTo>
                <a:lnTo>
                  <a:pt x="1609622" y="1144125"/>
                </a:lnTo>
                <a:lnTo>
                  <a:pt x="1577891" y="1097044"/>
                </a:lnTo>
                <a:lnTo>
                  <a:pt x="1545982" y="1050142"/>
                </a:lnTo>
                <a:lnTo>
                  <a:pt x="1513896" y="1003418"/>
                </a:lnTo>
                <a:lnTo>
                  <a:pt x="1481636" y="956871"/>
                </a:lnTo>
                <a:lnTo>
                  <a:pt x="1449202" y="910500"/>
                </a:lnTo>
                <a:lnTo>
                  <a:pt x="1416596" y="864304"/>
                </a:lnTo>
                <a:lnTo>
                  <a:pt x="1383821" y="818283"/>
                </a:lnTo>
                <a:lnTo>
                  <a:pt x="1350877" y="772434"/>
                </a:lnTo>
                <a:lnTo>
                  <a:pt x="1317767" y="726758"/>
                </a:lnTo>
                <a:lnTo>
                  <a:pt x="1284491" y="681252"/>
                </a:lnTo>
                <a:lnTo>
                  <a:pt x="1251051" y="635917"/>
                </a:lnTo>
                <a:lnTo>
                  <a:pt x="1217450" y="590752"/>
                </a:lnTo>
                <a:lnTo>
                  <a:pt x="1183688" y="545755"/>
                </a:lnTo>
                <a:lnTo>
                  <a:pt x="1149768" y="500925"/>
                </a:lnTo>
                <a:lnTo>
                  <a:pt x="1115690" y="456262"/>
                </a:lnTo>
                <a:lnTo>
                  <a:pt x="1081457" y="411764"/>
                </a:lnTo>
                <a:lnTo>
                  <a:pt x="1047069" y="367431"/>
                </a:lnTo>
                <a:lnTo>
                  <a:pt x="1012530" y="323262"/>
                </a:lnTo>
                <a:lnTo>
                  <a:pt x="977839" y="279255"/>
                </a:lnTo>
                <a:lnTo>
                  <a:pt x="908012" y="191727"/>
                </a:lnTo>
                <a:lnTo>
                  <a:pt x="837602" y="104837"/>
                </a:lnTo>
                <a:lnTo>
                  <a:pt x="766620" y="18580"/>
                </a:lnTo>
                <a:lnTo>
                  <a:pt x="751155" y="0"/>
                </a:lnTo>
                <a:close/>
              </a:path>
            </a:pathLst>
          </a:custGeom>
          <a:solidFill>
            <a:srgbClr val="C40452"/>
          </a:solidFill>
        </p:spPr>
        <p:txBody>
          <a:bodyPr wrap="square" lIns="0" tIns="0" rIns="0" bIns="0" rtlCol="0"/>
          <a:lstStyle/>
          <a:p>
            <a:endParaRPr/>
          </a:p>
        </p:txBody>
      </p:sp>
      <p:sp>
        <p:nvSpPr>
          <p:cNvPr id="31" name="bk object 31"/>
          <p:cNvSpPr/>
          <p:nvPr/>
        </p:nvSpPr>
        <p:spPr>
          <a:xfrm>
            <a:off x="11337756" y="2"/>
            <a:ext cx="3358515" cy="2077720"/>
          </a:xfrm>
          <a:custGeom>
            <a:avLst/>
            <a:gdLst/>
            <a:ahLst/>
            <a:cxnLst/>
            <a:rect l="l" t="t" r="r" b="b"/>
            <a:pathLst>
              <a:path w="3358515" h="2077720">
                <a:moveTo>
                  <a:pt x="932003" y="0"/>
                </a:moveTo>
                <a:lnTo>
                  <a:pt x="0" y="0"/>
                </a:lnTo>
                <a:lnTo>
                  <a:pt x="693960" y="533519"/>
                </a:lnTo>
                <a:lnTo>
                  <a:pt x="1152510" y="894543"/>
                </a:lnTo>
                <a:lnTo>
                  <a:pt x="1479097" y="1158360"/>
                </a:lnTo>
                <a:lnTo>
                  <a:pt x="1719593" y="1357319"/>
                </a:lnTo>
                <a:lnTo>
                  <a:pt x="1916782" y="1524035"/>
                </a:lnTo>
                <a:lnTo>
                  <a:pt x="2110801" y="1691739"/>
                </a:lnTo>
                <a:lnTo>
                  <a:pt x="2263583" y="1826710"/>
                </a:lnTo>
                <a:lnTo>
                  <a:pt x="2414076" y="1962477"/>
                </a:lnTo>
                <a:lnTo>
                  <a:pt x="2539141" y="2077685"/>
                </a:lnTo>
                <a:lnTo>
                  <a:pt x="3358152" y="2077685"/>
                </a:lnTo>
                <a:lnTo>
                  <a:pt x="3280264" y="2000182"/>
                </a:lnTo>
                <a:lnTo>
                  <a:pt x="3174077" y="1896357"/>
                </a:lnTo>
                <a:lnTo>
                  <a:pt x="3066504" y="1793162"/>
                </a:lnTo>
                <a:lnTo>
                  <a:pt x="2957587" y="1690567"/>
                </a:lnTo>
                <a:lnTo>
                  <a:pt x="2847370" y="1588540"/>
                </a:lnTo>
                <a:lnTo>
                  <a:pt x="2698465" y="1453334"/>
                </a:lnTo>
                <a:lnTo>
                  <a:pt x="2547428" y="1319009"/>
                </a:lnTo>
                <a:lnTo>
                  <a:pt x="2355787" y="1152227"/>
                </a:lnTo>
                <a:lnTo>
                  <a:pt x="2161171" y="986561"/>
                </a:lnTo>
                <a:lnTo>
                  <a:pt x="1923988" y="789029"/>
                </a:lnTo>
                <a:lnTo>
                  <a:pt x="1642683" y="560008"/>
                </a:lnTo>
                <a:lnTo>
                  <a:pt x="1233281" y="234758"/>
                </a:lnTo>
                <a:lnTo>
                  <a:pt x="932003" y="0"/>
                </a:lnTo>
                <a:close/>
              </a:path>
            </a:pathLst>
          </a:custGeom>
          <a:solidFill>
            <a:srgbClr val="C40452"/>
          </a:solidFill>
        </p:spPr>
        <p:txBody>
          <a:bodyPr wrap="square" lIns="0" tIns="0" rIns="0" bIns="0" rtlCol="0"/>
          <a:lstStyle/>
          <a:p>
            <a:endParaRPr/>
          </a:p>
        </p:txBody>
      </p:sp>
      <p:sp>
        <p:nvSpPr>
          <p:cNvPr id="32" name="bk object 32"/>
          <p:cNvSpPr/>
          <p:nvPr/>
        </p:nvSpPr>
        <p:spPr>
          <a:xfrm>
            <a:off x="13189312" y="0"/>
            <a:ext cx="3056255" cy="2077720"/>
          </a:xfrm>
          <a:custGeom>
            <a:avLst/>
            <a:gdLst/>
            <a:ahLst/>
            <a:cxnLst/>
            <a:rect l="l" t="t" r="r" b="b"/>
            <a:pathLst>
              <a:path w="3056255" h="2077720">
                <a:moveTo>
                  <a:pt x="900623" y="0"/>
                </a:moveTo>
                <a:lnTo>
                  <a:pt x="0" y="0"/>
                </a:lnTo>
                <a:lnTo>
                  <a:pt x="238711" y="191716"/>
                </a:lnTo>
                <a:lnTo>
                  <a:pt x="516256" y="419075"/>
                </a:lnTo>
                <a:lnTo>
                  <a:pt x="750416" y="615352"/>
                </a:lnTo>
                <a:lnTo>
                  <a:pt x="942682" y="780092"/>
                </a:lnTo>
                <a:lnTo>
                  <a:pt x="1132150" y="946056"/>
                </a:lnTo>
                <a:lnTo>
                  <a:pt x="1281592" y="1079804"/>
                </a:lnTo>
                <a:lnTo>
                  <a:pt x="1429039" y="1214501"/>
                </a:lnTo>
                <a:lnTo>
                  <a:pt x="1538261" y="1316191"/>
                </a:lnTo>
                <a:lnTo>
                  <a:pt x="1646272" y="1418488"/>
                </a:lnTo>
                <a:lnTo>
                  <a:pt x="1753033" y="1521422"/>
                </a:lnTo>
                <a:lnTo>
                  <a:pt x="1858506" y="1625025"/>
                </a:lnTo>
                <a:lnTo>
                  <a:pt x="1962652" y="1729328"/>
                </a:lnTo>
                <a:lnTo>
                  <a:pt x="2031327" y="1799267"/>
                </a:lnTo>
                <a:lnTo>
                  <a:pt x="2099384" y="1869540"/>
                </a:lnTo>
                <a:lnTo>
                  <a:pt x="2166812" y="1940157"/>
                </a:lnTo>
                <a:lnTo>
                  <a:pt x="2233600" y="2011127"/>
                </a:lnTo>
                <a:lnTo>
                  <a:pt x="2295326" y="2077685"/>
                </a:lnTo>
                <a:lnTo>
                  <a:pt x="3055729" y="2077685"/>
                </a:lnTo>
                <a:lnTo>
                  <a:pt x="3017123" y="2032386"/>
                </a:lnTo>
                <a:lnTo>
                  <a:pt x="2953985" y="1959314"/>
                </a:lnTo>
                <a:lnTo>
                  <a:pt x="2890197" y="1886658"/>
                </a:lnTo>
                <a:lnTo>
                  <a:pt x="2825768" y="1814408"/>
                </a:lnTo>
                <a:lnTo>
                  <a:pt x="2760710" y="1742556"/>
                </a:lnTo>
                <a:lnTo>
                  <a:pt x="2695031" y="1671092"/>
                </a:lnTo>
                <a:lnTo>
                  <a:pt x="2628742" y="1600007"/>
                </a:lnTo>
                <a:lnTo>
                  <a:pt x="2561854" y="1529292"/>
                </a:lnTo>
                <a:lnTo>
                  <a:pt x="2494375" y="1458937"/>
                </a:lnTo>
                <a:lnTo>
                  <a:pt x="2426318" y="1388935"/>
                </a:lnTo>
                <a:lnTo>
                  <a:pt x="2323168" y="1284570"/>
                </a:lnTo>
                <a:lnTo>
                  <a:pt x="2218771" y="1180945"/>
                </a:lnTo>
                <a:lnTo>
                  <a:pt x="2113163" y="1078030"/>
                </a:lnTo>
                <a:lnTo>
                  <a:pt x="2006376" y="975793"/>
                </a:lnTo>
                <a:lnTo>
                  <a:pt x="1898446" y="874203"/>
                </a:lnTo>
                <a:lnTo>
                  <a:pt x="1752820" y="739704"/>
                </a:lnTo>
                <a:lnTo>
                  <a:pt x="1605303" y="606229"/>
                </a:lnTo>
                <a:lnTo>
                  <a:pt x="1455977" y="473703"/>
                </a:lnTo>
                <a:lnTo>
                  <a:pt x="1266899" y="309272"/>
                </a:lnTo>
                <a:lnTo>
                  <a:pt x="1036666" y="113563"/>
                </a:lnTo>
                <a:lnTo>
                  <a:pt x="900623" y="0"/>
                </a:lnTo>
                <a:close/>
              </a:path>
            </a:pathLst>
          </a:custGeom>
          <a:solidFill>
            <a:srgbClr val="C40452"/>
          </a:solidFill>
        </p:spPr>
        <p:txBody>
          <a:bodyPr wrap="square" lIns="0" tIns="0" rIns="0" bIns="0" rtlCol="0"/>
          <a:lstStyle/>
          <a:p>
            <a:endParaRPr/>
          </a:p>
        </p:txBody>
      </p:sp>
      <p:sp>
        <p:nvSpPr>
          <p:cNvPr id="33" name="bk object 33"/>
          <p:cNvSpPr/>
          <p:nvPr/>
        </p:nvSpPr>
        <p:spPr>
          <a:xfrm>
            <a:off x="16631910" y="0"/>
            <a:ext cx="2418080" cy="2077720"/>
          </a:xfrm>
          <a:custGeom>
            <a:avLst/>
            <a:gdLst/>
            <a:ahLst/>
            <a:cxnLst/>
            <a:rect l="l" t="t" r="r" b="b"/>
            <a:pathLst>
              <a:path w="2418080" h="2077720">
                <a:moveTo>
                  <a:pt x="791124" y="0"/>
                </a:moveTo>
                <a:lnTo>
                  <a:pt x="0" y="0"/>
                </a:lnTo>
                <a:lnTo>
                  <a:pt x="85494" y="85097"/>
                </a:lnTo>
                <a:lnTo>
                  <a:pt x="190852" y="191661"/>
                </a:lnTo>
                <a:lnTo>
                  <a:pt x="295216" y="299137"/>
                </a:lnTo>
                <a:lnTo>
                  <a:pt x="398551" y="407549"/>
                </a:lnTo>
                <a:lnTo>
                  <a:pt x="466853" y="480357"/>
                </a:lnTo>
                <a:lnTo>
                  <a:pt x="534673" y="553599"/>
                </a:lnTo>
                <a:lnTo>
                  <a:pt x="602000" y="627284"/>
                </a:lnTo>
                <a:lnTo>
                  <a:pt x="668824" y="701418"/>
                </a:lnTo>
                <a:lnTo>
                  <a:pt x="735135" y="776010"/>
                </a:lnTo>
                <a:lnTo>
                  <a:pt x="800924" y="851065"/>
                </a:lnTo>
                <a:lnTo>
                  <a:pt x="866179" y="926593"/>
                </a:lnTo>
                <a:lnTo>
                  <a:pt x="930892" y="1002600"/>
                </a:lnTo>
                <a:lnTo>
                  <a:pt x="995050" y="1079094"/>
                </a:lnTo>
                <a:lnTo>
                  <a:pt x="1058646" y="1156082"/>
                </a:lnTo>
                <a:lnTo>
                  <a:pt x="1121668" y="1233572"/>
                </a:lnTo>
                <a:lnTo>
                  <a:pt x="1184106" y="1311571"/>
                </a:lnTo>
                <a:lnTo>
                  <a:pt x="1215104" y="1350764"/>
                </a:lnTo>
                <a:lnTo>
                  <a:pt x="1245951" y="1390087"/>
                </a:lnTo>
                <a:lnTo>
                  <a:pt x="1276647" y="1429540"/>
                </a:lnTo>
                <a:lnTo>
                  <a:pt x="1307192" y="1469126"/>
                </a:lnTo>
                <a:lnTo>
                  <a:pt x="1337582" y="1508844"/>
                </a:lnTo>
                <a:lnTo>
                  <a:pt x="1367818" y="1548697"/>
                </a:lnTo>
                <a:lnTo>
                  <a:pt x="1397898" y="1588684"/>
                </a:lnTo>
                <a:lnTo>
                  <a:pt x="1427821" y="1628806"/>
                </a:lnTo>
                <a:lnTo>
                  <a:pt x="1457585" y="1669065"/>
                </a:lnTo>
                <a:lnTo>
                  <a:pt x="1487189" y="1709462"/>
                </a:lnTo>
                <a:lnTo>
                  <a:pt x="1516632" y="1749997"/>
                </a:lnTo>
                <a:lnTo>
                  <a:pt x="1545912" y="1790671"/>
                </a:lnTo>
                <a:lnTo>
                  <a:pt x="1575029" y="1831486"/>
                </a:lnTo>
                <a:lnTo>
                  <a:pt x="1603982" y="1872442"/>
                </a:lnTo>
                <a:lnTo>
                  <a:pt x="1632767" y="1913539"/>
                </a:lnTo>
                <a:lnTo>
                  <a:pt x="1661386" y="1954780"/>
                </a:lnTo>
                <a:lnTo>
                  <a:pt x="1689836" y="1996165"/>
                </a:lnTo>
                <a:lnTo>
                  <a:pt x="1718116" y="2037695"/>
                </a:lnTo>
                <a:lnTo>
                  <a:pt x="1745087" y="2077685"/>
                </a:lnTo>
                <a:lnTo>
                  <a:pt x="2417893" y="2077685"/>
                </a:lnTo>
                <a:lnTo>
                  <a:pt x="2387846" y="2030002"/>
                </a:lnTo>
                <a:lnTo>
                  <a:pt x="2361038" y="1987910"/>
                </a:lnTo>
                <a:lnTo>
                  <a:pt x="2334006" y="1945865"/>
                </a:lnTo>
                <a:lnTo>
                  <a:pt x="2306750" y="1903868"/>
                </a:lnTo>
                <a:lnTo>
                  <a:pt x="2279270" y="1861918"/>
                </a:lnTo>
                <a:lnTo>
                  <a:pt x="2251566" y="1820014"/>
                </a:lnTo>
                <a:lnTo>
                  <a:pt x="2223636" y="1778157"/>
                </a:lnTo>
                <a:lnTo>
                  <a:pt x="2195482" y="1736346"/>
                </a:lnTo>
                <a:lnTo>
                  <a:pt x="2167103" y="1694579"/>
                </a:lnTo>
                <a:lnTo>
                  <a:pt x="2138498" y="1652858"/>
                </a:lnTo>
                <a:lnTo>
                  <a:pt x="2109667" y="1611181"/>
                </a:lnTo>
                <a:lnTo>
                  <a:pt x="2080611" y="1569549"/>
                </a:lnTo>
                <a:lnTo>
                  <a:pt x="2051328" y="1527960"/>
                </a:lnTo>
                <a:lnTo>
                  <a:pt x="2021818" y="1486414"/>
                </a:lnTo>
                <a:lnTo>
                  <a:pt x="1992082" y="1444911"/>
                </a:lnTo>
                <a:lnTo>
                  <a:pt x="1962119" y="1403451"/>
                </a:lnTo>
                <a:lnTo>
                  <a:pt x="1931928" y="1362033"/>
                </a:lnTo>
                <a:lnTo>
                  <a:pt x="1901509" y="1320656"/>
                </a:lnTo>
                <a:lnTo>
                  <a:pt x="1870863" y="1279321"/>
                </a:lnTo>
                <a:lnTo>
                  <a:pt x="1839989" y="1238026"/>
                </a:lnTo>
                <a:lnTo>
                  <a:pt x="1808886" y="1196772"/>
                </a:lnTo>
                <a:lnTo>
                  <a:pt x="1777555" y="1155557"/>
                </a:lnTo>
                <a:lnTo>
                  <a:pt x="1745994" y="1114383"/>
                </a:lnTo>
                <a:lnTo>
                  <a:pt x="1714205" y="1073247"/>
                </a:lnTo>
                <a:lnTo>
                  <a:pt x="1682186" y="1032150"/>
                </a:lnTo>
                <a:lnTo>
                  <a:pt x="1649937" y="991092"/>
                </a:lnTo>
                <a:lnTo>
                  <a:pt x="1617458" y="950071"/>
                </a:lnTo>
                <a:lnTo>
                  <a:pt x="1551810" y="868142"/>
                </a:lnTo>
                <a:lnTo>
                  <a:pt x="1485238" y="786359"/>
                </a:lnTo>
                <a:lnTo>
                  <a:pt x="1417741" y="704720"/>
                </a:lnTo>
                <a:lnTo>
                  <a:pt x="1349317" y="623221"/>
                </a:lnTo>
                <a:lnTo>
                  <a:pt x="1279963" y="541858"/>
                </a:lnTo>
                <a:lnTo>
                  <a:pt x="1209678" y="460629"/>
                </a:lnTo>
                <a:lnTo>
                  <a:pt x="1138459" y="379529"/>
                </a:lnTo>
                <a:lnTo>
                  <a:pt x="1066304" y="298557"/>
                </a:lnTo>
                <a:lnTo>
                  <a:pt x="993212" y="217708"/>
                </a:lnTo>
                <a:lnTo>
                  <a:pt x="919179" y="136978"/>
                </a:lnTo>
                <a:lnTo>
                  <a:pt x="844205" y="56366"/>
                </a:lnTo>
                <a:lnTo>
                  <a:pt x="791124" y="0"/>
                </a:lnTo>
                <a:close/>
              </a:path>
            </a:pathLst>
          </a:custGeom>
          <a:solidFill>
            <a:srgbClr val="C40452"/>
          </a:solidFill>
        </p:spPr>
        <p:txBody>
          <a:bodyPr wrap="square" lIns="0" tIns="0" rIns="0" bIns="0" rtlCol="0"/>
          <a:lstStyle/>
          <a:p>
            <a:endParaRPr/>
          </a:p>
        </p:txBody>
      </p:sp>
      <p:sp>
        <p:nvSpPr>
          <p:cNvPr id="34" name="bk object 34"/>
          <p:cNvSpPr/>
          <p:nvPr/>
        </p:nvSpPr>
        <p:spPr>
          <a:xfrm>
            <a:off x="14960496" y="0"/>
            <a:ext cx="2722245" cy="2077720"/>
          </a:xfrm>
          <a:custGeom>
            <a:avLst/>
            <a:gdLst/>
            <a:ahLst/>
            <a:cxnLst/>
            <a:rect l="l" t="t" r="r" b="b"/>
            <a:pathLst>
              <a:path w="2722244" h="2077720">
                <a:moveTo>
                  <a:pt x="848831" y="0"/>
                </a:moveTo>
                <a:lnTo>
                  <a:pt x="0" y="0"/>
                </a:lnTo>
                <a:lnTo>
                  <a:pt x="144771" y="128042"/>
                </a:lnTo>
                <a:lnTo>
                  <a:pt x="292446" y="261029"/>
                </a:lnTo>
                <a:lnTo>
                  <a:pt x="438636" y="395243"/>
                </a:lnTo>
                <a:lnTo>
                  <a:pt x="474941" y="428995"/>
                </a:lnTo>
                <a:lnTo>
                  <a:pt x="619146" y="564823"/>
                </a:lnTo>
                <a:lnTo>
                  <a:pt x="726194" y="667581"/>
                </a:lnTo>
                <a:lnTo>
                  <a:pt x="832251" y="771126"/>
                </a:lnTo>
                <a:lnTo>
                  <a:pt x="937278" y="875482"/>
                </a:lnTo>
                <a:lnTo>
                  <a:pt x="1041236" y="980673"/>
                </a:lnTo>
                <a:lnTo>
                  <a:pt x="1144086" y="1086722"/>
                </a:lnTo>
                <a:lnTo>
                  <a:pt x="1212017" y="1157911"/>
                </a:lnTo>
                <a:lnTo>
                  <a:pt x="1279427" y="1229499"/>
                </a:lnTo>
                <a:lnTo>
                  <a:pt x="1346304" y="1301494"/>
                </a:lnTo>
                <a:lnTo>
                  <a:pt x="1412637" y="1373902"/>
                </a:lnTo>
                <a:lnTo>
                  <a:pt x="1478413" y="1446732"/>
                </a:lnTo>
                <a:lnTo>
                  <a:pt x="1543622" y="1519989"/>
                </a:lnTo>
                <a:lnTo>
                  <a:pt x="1608252" y="1593682"/>
                </a:lnTo>
                <a:lnTo>
                  <a:pt x="1672312" y="1667842"/>
                </a:lnTo>
                <a:lnTo>
                  <a:pt x="1735727" y="1742401"/>
                </a:lnTo>
                <a:lnTo>
                  <a:pt x="1798549" y="1817442"/>
                </a:lnTo>
                <a:lnTo>
                  <a:pt x="1860746" y="1892947"/>
                </a:lnTo>
                <a:lnTo>
                  <a:pt x="1891606" y="1930875"/>
                </a:lnTo>
                <a:lnTo>
                  <a:pt x="1922306" y="1968922"/>
                </a:lnTo>
                <a:lnTo>
                  <a:pt x="1952843" y="2007089"/>
                </a:lnTo>
                <a:lnTo>
                  <a:pt x="1983217" y="2045375"/>
                </a:lnTo>
                <a:lnTo>
                  <a:pt x="2008629" y="2077685"/>
                </a:lnTo>
                <a:lnTo>
                  <a:pt x="2721966" y="2077685"/>
                </a:lnTo>
                <a:lnTo>
                  <a:pt x="2678350" y="2017873"/>
                </a:lnTo>
                <a:lnTo>
                  <a:pt x="2649268" y="1978470"/>
                </a:lnTo>
                <a:lnTo>
                  <a:pt x="2620022" y="1939196"/>
                </a:lnTo>
                <a:lnTo>
                  <a:pt x="2590615" y="1900051"/>
                </a:lnTo>
                <a:lnTo>
                  <a:pt x="2561046" y="1861035"/>
                </a:lnTo>
                <a:lnTo>
                  <a:pt x="2531319" y="1822145"/>
                </a:lnTo>
                <a:lnTo>
                  <a:pt x="2501433" y="1783382"/>
                </a:lnTo>
                <a:lnTo>
                  <a:pt x="2471390" y="1744745"/>
                </a:lnTo>
                <a:lnTo>
                  <a:pt x="2441192" y="1706232"/>
                </a:lnTo>
                <a:lnTo>
                  <a:pt x="2410819" y="1667817"/>
                </a:lnTo>
                <a:lnTo>
                  <a:pt x="2380334" y="1629575"/>
                </a:lnTo>
                <a:lnTo>
                  <a:pt x="2318871" y="1553407"/>
                </a:lnTo>
                <a:lnTo>
                  <a:pt x="2256811" y="1477719"/>
                </a:lnTo>
                <a:lnTo>
                  <a:pt x="2194167" y="1402504"/>
                </a:lnTo>
                <a:lnTo>
                  <a:pt x="2130947" y="1327755"/>
                </a:lnTo>
                <a:lnTo>
                  <a:pt x="2067164" y="1253465"/>
                </a:lnTo>
                <a:lnTo>
                  <a:pt x="2002826" y="1179628"/>
                </a:lnTo>
                <a:lnTo>
                  <a:pt x="1937945" y="1106236"/>
                </a:lnTo>
                <a:lnTo>
                  <a:pt x="1872532" y="1033281"/>
                </a:lnTo>
                <a:lnTo>
                  <a:pt x="1806596" y="960758"/>
                </a:lnTo>
                <a:lnTo>
                  <a:pt x="1740148" y="888658"/>
                </a:lnTo>
                <a:lnTo>
                  <a:pt x="1673199" y="816974"/>
                </a:lnTo>
                <a:lnTo>
                  <a:pt x="1605759" y="745701"/>
                </a:lnTo>
                <a:lnTo>
                  <a:pt x="1503702" y="639543"/>
                </a:lnTo>
                <a:lnTo>
                  <a:pt x="1400599" y="534267"/>
                </a:lnTo>
                <a:lnTo>
                  <a:pt x="1296487" y="429848"/>
                </a:lnTo>
                <a:lnTo>
                  <a:pt x="1261564" y="395229"/>
                </a:lnTo>
                <a:lnTo>
                  <a:pt x="1156159" y="291917"/>
                </a:lnTo>
                <a:lnTo>
                  <a:pt x="1049827" y="189407"/>
                </a:lnTo>
                <a:lnTo>
                  <a:pt x="906669" y="53934"/>
                </a:lnTo>
                <a:lnTo>
                  <a:pt x="848831" y="0"/>
                </a:lnTo>
                <a:close/>
              </a:path>
            </a:pathLst>
          </a:custGeom>
          <a:solidFill>
            <a:srgbClr val="C40452"/>
          </a:solidFill>
        </p:spPr>
        <p:txBody>
          <a:bodyPr wrap="square" lIns="0" tIns="0" rIns="0" bIns="0" rtlCol="0"/>
          <a:lstStyle/>
          <a:p>
            <a:endParaRPr/>
          </a:p>
        </p:txBody>
      </p:sp>
      <p:sp>
        <p:nvSpPr>
          <p:cNvPr id="35" name="bk object 35"/>
          <p:cNvSpPr/>
          <p:nvPr/>
        </p:nvSpPr>
        <p:spPr>
          <a:xfrm>
            <a:off x="1043791" y="9913538"/>
            <a:ext cx="18031460" cy="0"/>
          </a:xfrm>
          <a:custGeom>
            <a:avLst/>
            <a:gdLst/>
            <a:ahLst/>
            <a:cxnLst/>
            <a:rect l="l" t="t" r="r" b="b"/>
            <a:pathLst>
              <a:path w="18031460">
                <a:moveTo>
                  <a:pt x="0" y="0"/>
                </a:moveTo>
                <a:lnTo>
                  <a:pt x="18031356" y="0"/>
                </a:lnTo>
              </a:path>
            </a:pathLst>
          </a:custGeom>
          <a:ln w="20941">
            <a:solidFill>
              <a:srgbClr val="CE095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600" b="1" i="0">
                <a:solidFill>
                  <a:schemeClr val="bg1"/>
                </a:solidFill>
                <a:latin typeface="PF Din Stencil"/>
                <a:cs typeface="PF Din Stencil"/>
              </a:defRPr>
            </a:lvl1pPr>
          </a:lstStyle>
          <a:p>
            <a:r>
              <a:rPr lang="nl-NL" smtClean="0"/>
              <a:t>Klik om de stijl te bewerken</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nl-NL" smtClean="0"/>
              <a:t>Tekststijl van het model bewerken</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houd van twee">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bg1"/>
                </a:solidFill>
                <a:latin typeface="PF Din Stencil"/>
                <a:cs typeface="PF Din Stencil"/>
              </a:defRPr>
            </a:lvl1pPr>
          </a:lstStyle>
          <a:p>
            <a:r>
              <a:rPr lang="nl-NL" smtClean="0"/>
              <a:t>Klik om de stijl te bewerken</a:t>
            </a:r>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pPr lvl="0"/>
            <a:r>
              <a:rPr lang="nl-NL" smtClean="0"/>
              <a:t>Tekststijl van het model bewerken</a:t>
            </a: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pPr lvl="0"/>
            <a:r>
              <a:rPr lang="nl-NL" smtClean="0"/>
              <a:t>Tekststijl van het model bewerken</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lleen titel">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bg1"/>
                </a:solidFill>
                <a:latin typeface="PF Din Stencil"/>
                <a:cs typeface="PF Din Stencil"/>
              </a:defRPr>
            </a:lvl1pPr>
          </a:lstStyle>
          <a:p>
            <a:r>
              <a:rPr lang="nl-NL" smtClean="0"/>
              <a:t>Klik om de stijl te bewerken</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e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31091" y="475391"/>
            <a:ext cx="18041917" cy="1030605"/>
          </a:xfrm>
          <a:prstGeom prst="rect">
            <a:avLst/>
          </a:prstGeom>
        </p:spPr>
        <p:txBody>
          <a:bodyPr wrap="square" lIns="0" tIns="0" rIns="0" bIns="0">
            <a:spAutoFit/>
          </a:bodyPr>
          <a:lstStyle>
            <a:lvl1pPr>
              <a:defRPr sz="6600" b="1" i="0">
                <a:solidFill>
                  <a:schemeClr val="bg1"/>
                </a:solidFill>
                <a:latin typeface="PF Din Stencil"/>
                <a:cs typeface="PF Din Stencil"/>
              </a:defRPr>
            </a:lvl1pPr>
          </a:lstStyle>
          <a:p>
            <a:endParaRPr/>
          </a:p>
        </p:txBody>
      </p:sp>
      <p:sp>
        <p:nvSpPr>
          <p:cNvPr id="3" name="Holder 3"/>
          <p:cNvSpPr>
            <a:spLocks noGrp="1"/>
          </p:cNvSpPr>
          <p:nvPr>
            <p:ph type="body" idx="1"/>
          </p:nvPr>
        </p:nvSpPr>
        <p:spPr>
          <a:xfrm>
            <a:off x="1031091" y="2480609"/>
            <a:ext cx="18041917" cy="69367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provinciezeeland.sharepoint.com/sites/Content.acc/SitePages/Home.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ps-zeeland-acc.azurewebsites.net/content/ZLD2023-4" TargetMode="External"/><Relationship Id="rId4" Type="http://schemas.openxmlformats.org/officeDocument/2006/relationships/hyperlink" Target="https://cps-zeeland-acc.azurewebsites.net/metadata/ZLD2023-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em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rovincieZeeland/content_publicatie_systee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8" name="Afbeelding 127">
            <a:extLst>
              <a:ext uri="{FF2B5EF4-FFF2-40B4-BE49-F238E27FC236}">
                <a16:creationId xmlns:a16="http://schemas.microsoft.com/office/drawing/2014/main" id="{7F4BE5E1-DB6D-344B-B522-CEEBB9639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4"/>
            <a:ext cx="20104100" cy="11308556"/>
          </a:xfrm>
          <a:prstGeom prst="rect">
            <a:avLst/>
          </a:prstGeom>
        </p:spPr>
      </p:pic>
      <p:pic>
        <p:nvPicPr>
          <p:cNvPr id="129" name="Afbeelding 128">
            <a:extLst>
              <a:ext uri="{FF2B5EF4-FFF2-40B4-BE49-F238E27FC236}">
                <a16:creationId xmlns:a16="http://schemas.microsoft.com/office/drawing/2014/main" id="{C2883285-07E5-854F-9881-80C517D963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19650" y="10363752"/>
            <a:ext cx="1663700" cy="508000"/>
          </a:xfrm>
          <a:prstGeom prst="rect">
            <a:avLst/>
          </a:prstGeom>
        </p:spPr>
      </p:pic>
      <p:pic>
        <p:nvPicPr>
          <p:cNvPr id="130" name="Afbeelding 129">
            <a:extLst>
              <a:ext uri="{FF2B5EF4-FFF2-40B4-BE49-F238E27FC236}">
                <a16:creationId xmlns:a16="http://schemas.microsoft.com/office/drawing/2014/main" id="{BC7442C5-0BF2-B548-B63F-A19F5A8439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35225" y="10150475"/>
            <a:ext cx="1521618" cy="896089"/>
          </a:xfrm>
          <a:prstGeom prst="rect">
            <a:avLst/>
          </a:prstGeom>
        </p:spPr>
      </p:pic>
      <p:sp>
        <p:nvSpPr>
          <p:cNvPr id="2" name="Titel 1"/>
          <p:cNvSpPr>
            <a:spLocks noGrp="1"/>
          </p:cNvSpPr>
          <p:nvPr>
            <p:ph type="title"/>
          </p:nvPr>
        </p:nvSpPr>
        <p:spPr>
          <a:xfrm>
            <a:off x="1051050" y="5078611"/>
            <a:ext cx="16192400" cy="2862322"/>
          </a:xfrm>
        </p:spPr>
        <p:txBody>
          <a:bodyPr/>
          <a:lstStyle/>
          <a:p>
            <a:r>
              <a:rPr lang="nl-NL" dirty="0" smtClean="0"/>
              <a:t>Content Publicatie Systeem</a:t>
            </a:r>
            <a:br>
              <a:rPr lang="nl-NL" dirty="0" smtClean="0"/>
            </a:br>
            <a:r>
              <a:rPr lang="nl-NL" sz="4000" dirty="0" smtClean="0"/>
              <a:t>Presentatie werkgroep aansluiting PLOOI</a:t>
            </a:r>
            <a:br>
              <a:rPr lang="nl-NL" sz="4000" dirty="0" smtClean="0"/>
            </a:br>
            <a:r>
              <a:rPr lang="nl-NL" sz="4000" dirty="0" smtClean="0"/>
              <a:t/>
            </a:r>
            <a:br>
              <a:rPr lang="nl-NL" sz="4000" dirty="0" smtClean="0"/>
            </a:br>
            <a:r>
              <a:rPr lang="nl-NL" sz="4000" dirty="0" smtClean="0"/>
              <a:t>26 januari 2023</a:t>
            </a:r>
            <a:r>
              <a:rPr lang="nl-NL" sz="3600" dirty="0" smtClean="0"/>
              <a:t>, Aart Allemekinders</a:t>
            </a:r>
            <a:endParaRPr lang="nl-NL"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5544" y="449284"/>
            <a:ext cx="19073009" cy="1015663"/>
          </a:xfrm>
        </p:spPr>
        <p:txBody>
          <a:bodyPr/>
          <a:lstStyle/>
          <a:p>
            <a:r>
              <a:rPr lang="nl-NL" dirty="0" smtClean="0"/>
              <a:t>Demo</a:t>
            </a:r>
            <a:endParaRPr lang="nl-NL" dirty="0"/>
          </a:p>
        </p:txBody>
      </p:sp>
      <p:sp>
        <p:nvSpPr>
          <p:cNvPr id="3" name="Tijdelijke aanduiding voor tekst 2"/>
          <p:cNvSpPr>
            <a:spLocks noGrp="1"/>
          </p:cNvSpPr>
          <p:nvPr>
            <p:ph type="body" idx="1"/>
          </p:nvPr>
        </p:nvSpPr>
        <p:spPr>
          <a:xfrm>
            <a:off x="691010" y="1476427"/>
            <a:ext cx="18794088" cy="3323987"/>
          </a:xfrm>
        </p:spPr>
        <p:txBody>
          <a:bodyPr/>
          <a:lstStyle/>
          <a:p>
            <a:pPr marL="685800" indent="-685800">
              <a:buFont typeface="Arial" panose="020B0604020202020204" pitchFamily="34" charset="0"/>
              <a:buChar char="•"/>
            </a:pPr>
            <a:endParaRPr lang="nl-NL" sz="4800" dirty="0" smtClean="0">
              <a:latin typeface="DIN Next LT Pro"/>
            </a:endParaRPr>
          </a:p>
          <a:p>
            <a:endParaRPr lang="nl-NL" sz="4800" dirty="0" smtClean="0">
              <a:latin typeface="DIN Next LT Pro"/>
            </a:endParaRPr>
          </a:p>
          <a:p>
            <a:endParaRPr lang="nl-NL" sz="4800" dirty="0" smtClean="0">
              <a:latin typeface="DIN Next LT Pro"/>
            </a:endParaRPr>
          </a:p>
          <a:p>
            <a:endParaRPr lang="nl-NL" sz="4800" dirty="0" smtClean="0">
              <a:latin typeface="DIN Next LT Pro"/>
            </a:endParaRPr>
          </a:p>
          <a:p>
            <a:endParaRPr lang="nl-NL" sz="2400" kern="1200" dirty="0"/>
          </a:p>
        </p:txBody>
      </p:sp>
      <p:sp>
        <p:nvSpPr>
          <p:cNvPr id="4" name="Rechthoek 3"/>
          <p:cNvSpPr/>
          <p:nvPr/>
        </p:nvSpPr>
        <p:spPr>
          <a:xfrm>
            <a:off x="619002" y="3124748"/>
            <a:ext cx="4550413" cy="461665"/>
          </a:xfrm>
          <a:prstGeom prst="rect">
            <a:avLst/>
          </a:prstGeom>
        </p:spPr>
        <p:txBody>
          <a:bodyPr wrap="none">
            <a:spAutoFit/>
          </a:bodyPr>
          <a:lstStyle/>
          <a:p>
            <a:r>
              <a:rPr lang="nl-NL" sz="2400" dirty="0" err="1" smtClean="0">
                <a:hlinkClick r:id="rId3"/>
              </a:rPr>
              <a:t>Content.acc</a:t>
            </a:r>
            <a:r>
              <a:rPr lang="nl-NL" sz="2400" dirty="0" smtClean="0">
                <a:hlinkClick r:id="rId3"/>
              </a:rPr>
              <a:t> - </a:t>
            </a:r>
            <a:r>
              <a:rPr lang="nl-NL" sz="2400" dirty="0" err="1" smtClean="0">
                <a:hlinkClick r:id="rId3"/>
              </a:rPr>
              <a:t>Sharepoint</a:t>
            </a:r>
            <a:r>
              <a:rPr lang="nl-NL" sz="2400" dirty="0" smtClean="0">
                <a:hlinkClick r:id="rId3"/>
              </a:rPr>
              <a:t> omgeving</a:t>
            </a:r>
            <a:endParaRPr lang="nl-NL" sz="2400" dirty="0"/>
          </a:p>
        </p:txBody>
      </p:sp>
      <p:sp>
        <p:nvSpPr>
          <p:cNvPr id="9" name="Rechthoek 8"/>
          <p:cNvSpPr/>
          <p:nvPr/>
        </p:nvSpPr>
        <p:spPr>
          <a:xfrm>
            <a:off x="631311" y="4350229"/>
            <a:ext cx="4132863" cy="461665"/>
          </a:xfrm>
          <a:prstGeom prst="rect">
            <a:avLst/>
          </a:prstGeom>
        </p:spPr>
        <p:txBody>
          <a:bodyPr wrap="none">
            <a:spAutoFit/>
          </a:bodyPr>
          <a:lstStyle/>
          <a:p>
            <a:r>
              <a:rPr lang="nl-NL" sz="2400" dirty="0" smtClean="0">
                <a:hlinkClick r:id="rId4"/>
              </a:rPr>
              <a:t>Opvragen metadata ZLD2023-4</a:t>
            </a:r>
            <a:r>
              <a:rPr lang="nl-NL" sz="2400" dirty="0" smtClean="0"/>
              <a:t> </a:t>
            </a:r>
            <a:endParaRPr lang="nl-NL" sz="2400" dirty="0"/>
          </a:p>
        </p:txBody>
      </p:sp>
      <p:sp>
        <p:nvSpPr>
          <p:cNvPr id="10" name="Rechthoek 9"/>
          <p:cNvSpPr/>
          <p:nvPr/>
        </p:nvSpPr>
        <p:spPr>
          <a:xfrm>
            <a:off x="643622" y="5534612"/>
            <a:ext cx="4602542" cy="461665"/>
          </a:xfrm>
          <a:prstGeom prst="rect">
            <a:avLst/>
          </a:prstGeom>
        </p:spPr>
        <p:txBody>
          <a:bodyPr wrap="none">
            <a:spAutoFit/>
          </a:bodyPr>
          <a:lstStyle/>
          <a:p>
            <a:r>
              <a:rPr lang="nl-NL" sz="2400" u="sng" dirty="0" smtClean="0">
                <a:solidFill>
                  <a:srgbClr val="44546A"/>
                </a:solidFill>
                <a:latin typeface="Arial" panose="020B0604020202020204" pitchFamily="34" charset="0"/>
                <a:ea typeface="Calibri" panose="020F0502020204030204" pitchFamily="34" charset="0"/>
                <a:hlinkClick r:id="rId5"/>
              </a:rPr>
              <a:t>Opvragen document ZLD2023-4</a:t>
            </a:r>
            <a:endParaRPr lang="nl-NL" sz="2400" dirty="0"/>
          </a:p>
        </p:txBody>
      </p:sp>
    </p:spTree>
    <p:extLst>
      <p:ext uri="{BB962C8B-B14F-4D97-AF65-F5344CB8AC3E}">
        <p14:creationId xmlns:p14="http://schemas.microsoft.com/office/powerpoint/2010/main" val="32919883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Vragen</a:t>
            </a:r>
            <a:endParaRPr lang="nl-NL" dirty="0"/>
          </a:p>
        </p:txBody>
      </p:sp>
      <p:pic>
        <p:nvPicPr>
          <p:cNvPr id="4" name="Afbeelding 3"/>
          <p:cNvPicPr>
            <a:picLocks noChangeAspect="1"/>
          </p:cNvPicPr>
          <p:nvPr/>
        </p:nvPicPr>
        <p:blipFill>
          <a:blip r:embed="rId3"/>
          <a:stretch>
            <a:fillRect/>
          </a:stretch>
        </p:blipFill>
        <p:spPr>
          <a:xfrm>
            <a:off x="6811690" y="3278411"/>
            <a:ext cx="5739718" cy="5014417"/>
          </a:xfrm>
          <a:prstGeom prst="rect">
            <a:avLst/>
          </a:prstGeom>
        </p:spPr>
      </p:pic>
    </p:spTree>
    <p:extLst>
      <p:ext uri="{BB962C8B-B14F-4D97-AF65-F5344CB8AC3E}">
        <p14:creationId xmlns:p14="http://schemas.microsoft.com/office/powerpoint/2010/main" val="4161282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Afbeelding 12">
            <a:extLst>
              <a:ext uri="{FF2B5EF4-FFF2-40B4-BE49-F238E27FC236}">
                <a16:creationId xmlns:a16="http://schemas.microsoft.com/office/drawing/2014/main" id="{DFA66748-BB6D-494D-B2C5-139F5A8AC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7"/>
            <a:ext cx="20104100" cy="11308556"/>
          </a:xfrm>
          <a:prstGeom prst="rect">
            <a:avLst/>
          </a:prstGeom>
        </p:spPr>
      </p:pic>
      <p:pic>
        <p:nvPicPr>
          <p:cNvPr id="14" name="Afbeelding 13">
            <a:extLst>
              <a:ext uri="{FF2B5EF4-FFF2-40B4-BE49-F238E27FC236}">
                <a16:creationId xmlns:a16="http://schemas.microsoft.com/office/drawing/2014/main" id="{7686C4DD-EF55-C14F-8B55-ED339524B8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19650" y="10363752"/>
            <a:ext cx="1663700" cy="508000"/>
          </a:xfrm>
          <a:prstGeom prst="rect">
            <a:avLst/>
          </a:prstGeom>
        </p:spPr>
      </p:pic>
      <p:pic>
        <p:nvPicPr>
          <p:cNvPr id="15" name="Afbeelding 14">
            <a:extLst>
              <a:ext uri="{FF2B5EF4-FFF2-40B4-BE49-F238E27FC236}">
                <a16:creationId xmlns:a16="http://schemas.microsoft.com/office/drawing/2014/main" id="{1F925019-87F5-3247-8296-8A58E7C8A5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035225" y="10150475"/>
            <a:ext cx="1521618" cy="896089"/>
          </a:xfrm>
          <a:prstGeom prst="rect">
            <a:avLst/>
          </a:prstGeom>
        </p:spPr>
      </p:pic>
      <p:sp>
        <p:nvSpPr>
          <p:cNvPr id="5" name="Titel 2"/>
          <p:cNvSpPr txBox="1">
            <a:spLocks/>
          </p:cNvSpPr>
          <p:nvPr/>
        </p:nvSpPr>
        <p:spPr>
          <a:xfrm>
            <a:off x="6739682" y="3407517"/>
            <a:ext cx="5976664" cy="2246769"/>
          </a:xfrm>
          <a:prstGeom prst="rect">
            <a:avLst/>
          </a:prstGeom>
        </p:spPr>
        <p:txBody>
          <a:bodyPr wrap="square" lIns="0" tIns="0" rIns="0" bIns="0">
            <a:spAutoFit/>
          </a:bodyPr>
          <a:lstStyle>
            <a:lvl1pPr eaLnBrk="1" hangingPunct="1">
              <a:defRPr sz="6600" b="1" i="0">
                <a:solidFill>
                  <a:schemeClr val="bg1"/>
                </a:solidFill>
                <a:latin typeface="PF Din Stencil"/>
                <a:ea typeface="+mj-ea"/>
                <a:cs typeface="PF Din Stencil"/>
              </a:defRPr>
            </a:lvl1pPr>
          </a:lstStyle>
          <a:p>
            <a:r>
              <a:rPr lang="nl-NL" kern="0" dirty="0" smtClean="0"/>
              <a:t/>
            </a:r>
            <a:br>
              <a:rPr lang="nl-NL" kern="0" dirty="0" smtClean="0"/>
            </a:br>
            <a:r>
              <a:rPr lang="nl-NL" sz="8000" kern="0" dirty="0" smtClean="0"/>
              <a:t>Afsluiting</a:t>
            </a:r>
            <a:endParaRPr lang="nl-NL" sz="8000" kern="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3D72EF9-C105-2845-8B21-F4C7F6CED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7"/>
            <a:ext cx="20104100" cy="11308556"/>
          </a:xfrm>
          <a:prstGeom prst="rect">
            <a:avLst/>
          </a:prstGeom>
        </p:spPr>
      </p:pic>
      <p:pic>
        <p:nvPicPr>
          <p:cNvPr id="5" name="Afbeelding 4">
            <a:extLst>
              <a:ext uri="{FF2B5EF4-FFF2-40B4-BE49-F238E27FC236}">
                <a16:creationId xmlns:a16="http://schemas.microsoft.com/office/drawing/2014/main" id="{71B73B7A-0558-9A48-B6BB-911C9AFB3F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46419" y="10254196"/>
            <a:ext cx="1905000" cy="791883"/>
          </a:xfrm>
          <a:prstGeom prst="rect">
            <a:avLst/>
          </a:prstGeom>
        </p:spPr>
      </p:pic>
      <p:pic>
        <p:nvPicPr>
          <p:cNvPr id="6" name="Afbeelding 5">
            <a:extLst>
              <a:ext uri="{FF2B5EF4-FFF2-40B4-BE49-F238E27FC236}">
                <a16:creationId xmlns:a16="http://schemas.microsoft.com/office/drawing/2014/main" id="{3E1315AA-E0A9-3A4B-9B6D-36DB903AD7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175872" y="10363752"/>
            <a:ext cx="1147984" cy="526519"/>
          </a:xfrm>
          <a:prstGeom prst="rect">
            <a:avLst/>
          </a:prstGeom>
        </p:spPr>
      </p:pic>
      <p:sp>
        <p:nvSpPr>
          <p:cNvPr id="2" name="Titel 1"/>
          <p:cNvSpPr>
            <a:spLocks noGrp="1"/>
          </p:cNvSpPr>
          <p:nvPr>
            <p:ph type="title"/>
          </p:nvPr>
        </p:nvSpPr>
        <p:spPr/>
        <p:txBody>
          <a:bodyPr/>
          <a:lstStyle/>
          <a:p>
            <a:r>
              <a:rPr lang="nl-NL" dirty="0" smtClean="0"/>
              <a:t>Agenda</a:t>
            </a:r>
            <a:endParaRPr lang="nl-NL" dirty="0"/>
          </a:p>
        </p:txBody>
      </p:sp>
      <p:sp>
        <p:nvSpPr>
          <p:cNvPr id="7" name="Tijdelijke aanduiding voor tekst 2"/>
          <p:cNvSpPr>
            <a:spLocks noGrp="1"/>
          </p:cNvSpPr>
          <p:nvPr>
            <p:ph type="body" idx="1"/>
          </p:nvPr>
        </p:nvSpPr>
        <p:spPr>
          <a:xfrm>
            <a:off x="1031091" y="2480609"/>
            <a:ext cx="18041917" cy="4924425"/>
          </a:xfrm>
        </p:spPr>
        <p:txBody>
          <a:bodyPr/>
          <a:lstStyle/>
          <a:p>
            <a:r>
              <a:rPr lang="nl-NL" sz="4800" dirty="0">
                <a:latin typeface="DIN Next LT Pro"/>
              </a:rPr>
              <a:t>Doel/Programma: </a:t>
            </a:r>
          </a:p>
          <a:p>
            <a:pPr marL="685800" indent="-685800">
              <a:buFont typeface="Arial" panose="020B0604020202020204" pitchFamily="34" charset="0"/>
              <a:buChar char="•"/>
            </a:pPr>
            <a:r>
              <a:rPr lang="nl-NL" sz="4800" dirty="0" smtClean="0">
                <a:latin typeface="DIN Next LT Pro"/>
              </a:rPr>
              <a:t>Aanleiding</a:t>
            </a:r>
          </a:p>
          <a:p>
            <a:pPr marL="685800" indent="-685800">
              <a:buFont typeface="Arial" panose="020B0604020202020204" pitchFamily="34" charset="0"/>
              <a:buChar char="•"/>
            </a:pPr>
            <a:r>
              <a:rPr lang="nl-NL" sz="4800" dirty="0" smtClean="0">
                <a:latin typeface="DIN Next LT Pro"/>
              </a:rPr>
              <a:t>Beoogde oplossing</a:t>
            </a:r>
          </a:p>
          <a:p>
            <a:pPr marL="685800" indent="-685800">
              <a:buFont typeface="Arial" panose="020B0604020202020204" pitchFamily="34" charset="0"/>
              <a:buChar char="•"/>
            </a:pPr>
            <a:r>
              <a:rPr lang="nl-NL" sz="4800" dirty="0" smtClean="0">
                <a:latin typeface="DIN Next LT Pro"/>
              </a:rPr>
              <a:t>doelarchitectuur</a:t>
            </a:r>
          </a:p>
          <a:p>
            <a:pPr marL="685800" indent="-685800">
              <a:buFont typeface="Arial" panose="020B0604020202020204" pitchFamily="34" charset="0"/>
              <a:buChar char="•"/>
            </a:pPr>
            <a:r>
              <a:rPr lang="nl-NL" sz="4800" dirty="0" smtClean="0">
                <a:latin typeface="DIN Next LT Pro"/>
              </a:rPr>
              <a:t>Voorstel vervolg</a:t>
            </a:r>
            <a:endParaRPr lang="nl-NL" sz="4800" dirty="0">
              <a:latin typeface="DIN Next LT Pro"/>
            </a:endParaRPr>
          </a:p>
          <a:p>
            <a:pPr marL="685800" indent="-685800">
              <a:buFont typeface="Arial" panose="020B0604020202020204" pitchFamily="34" charset="0"/>
              <a:buChar char="•"/>
            </a:pPr>
            <a:r>
              <a:rPr lang="nl-NL" sz="4800" dirty="0" smtClean="0">
                <a:latin typeface="DIN Next LT Pro"/>
              </a:rPr>
              <a:t>Afsluiting/vragen</a:t>
            </a:r>
            <a:endParaRPr lang="nl-NL" sz="4800" dirty="0">
              <a:latin typeface="DIN Next LT Pro"/>
            </a:endParaRPr>
          </a:p>
          <a:p>
            <a:endParaRPr lang="nl-NL" sz="3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5544" y="449284"/>
            <a:ext cx="19073009" cy="1015663"/>
          </a:xfrm>
        </p:spPr>
        <p:txBody>
          <a:bodyPr/>
          <a:lstStyle/>
          <a:p>
            <a:r>
              <a:rPr lang="nl-NL" dirty="0" smtClean="0"/>
              <a:t>Aanleiding: vernieuwing Documentenmagazijn</a:t>
            </a:r>
            <a:endParaRPr lang="nl-NL" dirty="0"/>
          </a:p>
        </p:txBody>
      </p:sp>
      <p:sp>
        <p:nvSpPr>
          <p:cNvPr id="3" name="Tijdelijke aanduiding voor tekst 2"/>
          <p:cNvSpPr>
            <a:spLocks noGrp="1"/>
          </p:cNvSpPr>
          <p:nvPr>
            <p:ph type="body" idx="1"/>
          </p:nvPr>
        </p:nvSpPr>
        <p:spPr>
          <a:xfrm>
            <a:off x="1031091" y="2480609"/>
            <a:ext cx="18041917" cy="8863965"/>
          </a:xfrm>
        </p:spPr>
        <p:txBody>
          <a:bodyPr/>
          <a:lstStyle/>
          <a:p>
            <a:pPr marL="685800" indent="-685800">
              <a:buFont typeface="Arial" panose="020B0604020202020204" pitchFamily="34" charset="0"/>
              <a:buChar char="•"/>
            </a:pPr>
            <a:r>
              <a:rPr lang="nl-NL" sz="4800" dirty="0">
                <a:latin typeface="DIN Next LT Pro"/>
              </a:rPr>
              <a:t>Het huidige documentenmagazijn is verouderd</a:t>
            </a:r>
          </a:p>
          <a:p>
            <a:pPr marL="685800" indent="-685800">
              <a:buFont typeface="Arial" panose="020B0604020202020204" pitchFamily="34" charset="0"/>
              <a:buChar char="•"/>
            </a:pPr>
            <a:r>
              <a:rPr lang="nl-NL" sz="4800" dirty="0" smtClean="0">
                <a:latin typeface="DIN Next LT Pro"/>
              </a:rPr>
              <a:t>De </a:t>
            </a:r>
            <a:r>
              <a:rPr lang="nl-NL" sz="4800" dirty="0">
                <a:latin typeface="DIN Next LT Pro"/>
              </a:rPr>
              <a:t>opslag en ontsluiting loopt nog via verouderde systemen Corsa in combinatie met Oracle, beide </a:t>
            </a:r>
            <a:r>
              <a:rPr lang="nl-NL" sz="4800" dirty="0" smtClean="0">
                <a:latin typeface="DIN Next LT Pro"/>
              </a:rPr>
              <a:t>systemen willen we </a:t>
            </a:r>
            <a:r>
              <a:rPr lang="nl-NL" sz="4800" dirty="0" err="1">
                <a:latin typeface="DIN Next LT Pro"/>
              </a:rPr>
              <a:t>uitfaseren</a:t>
            </a:r>
            <a:endParaRPr lang="nl-NL" sz="4800" dirty="0">
              <a:latin typeface="DIN Next LT Pro"/>
            </a:endParaRPr>
          </a:p>
          <a:p>
            <a:pPr marL="685800" indent="-685800">
              <a:buFont typeface="Arial" panose="020B0604020202020204" pitchFamily="34" charset="0"/>
              <a:buChar char="•"/>
            </a:pPr>
            <a:r>
              <a:rPr lang="nl-NL" sz="4800" dirty="0" smtClean="0">
                <a:latin typeface="DIN Next LT Pro"/>
              </a:rPr>
              <a:t>De </a:t>
            </a:r>
            <a:r>
              <a:rPr lang="nl-NL" sz="4800" dirty="0">
                <a:latin typeface="DIN Next LT Pro"/>
              </a:rPr>
              <a:t>architectuur van de koppelvlakken is </a:t>
            </a:r>
            <a:r>
              <a:rPr lang="nl-NL" sz="4800" dirty="0" smtClean="0">
                <a:latin typeface="DIN Next LT Pro"/>
              </a:rPr>
              <a:t>verouderd</a:t>
            </a:r>
            <a:endParaRPr lang="nl-NL" sz="4800" dirty="0">
              <a:latin typeface="DIN Next LT Pro"/>
            </a:endParaRPr>
          </a:p>
          <a:p>
            <a:pPr marL="685800" indent="-685800">
              <a:buFont typeface="Arial" panose="020B0604020202020204" pitchFamily="34" charset="0"/>
              <a:buChar char="•"/>
            </a:pPr>
            <a:r>
              <a:rPr lang="nl-NL" sz="4800" dirty="0" smtClean="0">
                <a:latin typeface="DIN Next LT Pro"/>
              </a:rPr>
              <a:t>Op dit moment is er geen structurele oplossing voor </a:t>
            </a:r>
            <a:r>
              <a:rPr lang="nl-NL" sz="4800" dirty="0">
                <a:latin typeface="DIN Next LT Pro"/>
              </a:rPr>
              <a:t>archivering van de verkoopfacturen</a:t>
            </a:r>
            <a:r>
              <a:rPr lang="nl-NL" sz="4800" dirty="0" smtClean="0">
                <a:latin typeface="DIN Next LT Pro"/>
              </a:rPr>
              <a:t>.</a:t>
            </a:r>
          </a:p>
          <a:p>
            <a:pPr marL="685800" indent="-685800">
              <a:buFont typeface="Arial" panose="020B0604020202020204" pitchFamily="34" charset="0"/>
              <a:buChar char="•"/>
            </a:pPr>
            <a:endParaRPr lang="nl-NL" sz="4800" dirty="0">
              <a:latin typeface="DIN Next LT Pro"/>
            </a:endParaRPr>
          </a:p>
          <a:p>
            <a:pPr marL="685800" indent="-685800">
              <a:buFont typeface="Arial" panose="020B0604020202020204" pitchFamily="34" charset="0"/>
              <a:buChar char="•"/>
            </a:pPr>
            <a:r>
              <a:rPr lang="nl-NL" sz="4800" dirty="0">
                <a:latin typeface="DIN Next LT Pro"/>
              </a:rPr>
              <a:t>Er bestaan verschillende publicatieprocessen naast elkaar en de processen zijn niet eenduidig</a:t>
            </a:r>
          </a:p>
          <a:p>
            <a:endParaRPr lang="nl-NL" sz="4800" dirty="0" smtClean="0">
              <a:latin typeface="DIN Next LT Pro"/>
            </a:endParaRPr>
          </a:p>
          <a:p>
            <a:endParaRPr lang="nl-NL" sz="4800" dirty="0">
              <a:latin typeface="DIN Next LT Pro"/>
            </a:endParaRPr>
          </a:p>
        </p:txBody>
      </p:sp>
    </p:spTree>
    <p:extLst>
      <p:ext uri="{BB962C8B-B14F-4D97-AF65-F5344CB8AC3E}">
        <p14:creationId xmlns:p14="http://schemas.microsoft.com/office/powerpoint/2010/main" val="935369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5544" y="449284"/>
            <a:ext cx="19073009" cy="1015663"/>
          </a:xfrm>
        </p:spPr>
        <p:txBody>
          <a:bodyPr/>
          <a:lstStyle/>
          <a:p>
            <a:r>
              <a:rPr lang="nl-NL" dirty="0" smtClean="0"/>
              <a:t>Doorontwikkeling/ kansen</a:t>
            </a:r>
            <a:endParaRPr lang="nl-NL" dirty="0"/>
          </a:p>
        </p:txBody>
      </p:sp>
      <p:sp>
        <p:nvSpPr>
          <p:cNvPr id="3" name="Tijdelijke aanduiding voor tekst 2"/>
          <p:cNvSpPr>
            <a:spLocks noGrp="1"/>
          </p:cNvSpPr>
          <p:nvPr>
            <p:ph type="body" idx="1"/>
          </p:nvPr>
        </p:nvSpPr>
        <p:spPr>
          <a:xfrm>
            <a:off x="1031091" y="2480609"/>
            <a:ext cx="18041917" cy="5170646"/>
          </a:xfrm>
        </p:spPr>
        <p:txBody>
          <a:bodyPr/>
          <a:lstStyle/>
          <a:p>
            <a:pPr marL="685800" indent="-685800">
              <a:buFont typeface="Arial" panose="020B0604020202020204" pitchFamily="34" charset="0"/>
              <a:buChar char="•"/>
            </a:pPr>
            <a:endParaRPr lang="nl-NL" sz="4800" dirty="0" smtClean="0">
              <a:latin typeface="DIN Next LT Pro"/>
            </a:endParaRPr>
          </a:p>
          <a:p>
            <a:pPr marL="685800" indent="-685800">
              <a:buFont typeface="Arial" panose="020B0604020202020204" pitchFamily="34" charset="0"/>
              <a:buChar char="•"/>
            </a:pPr>
            <a:r>
              <a:rPr lang="nl-NL" sz="4800" dirty="0" smtClean="0">
                <a:latin typeface="DIN Next LT Pro"/>
              </a:rPr>
              <a:t>Opzet biedt kansen om het systeem generiek in te zetten</a:t>
            </a:r>
          </a:p>
          <a:p>
            <a:pPr marL="685800" indent="-685800">
              <a:buFont typeface="Arial" panose="020B0604020202020204" pitchFamily="34" charset="0"/>
              <a:buChar char="•"/>
            </a:pPr>
            <a:r>
              <a:rPr lang="nl-NL" sz="4800" dirty="0" smtClean="0">
                <a:latin typeface="DIN Next LT Pro"/>
              </a:rPr>
              <a:t>Als generieke Content Publicatievoorziening voor diverse toepassingen en aansluiting op ontwikkelingen Open Overheid.</a:t>
            </a:r>
          </a:p>
          <a:p>
            <a:pPr marL="685800" indent="-685800">
              <a:buFont typeface="Arial" panose="020B0604020202020204" pitchFamily="34" charset="0"/>
              <a:buChar char="•"/>
            </a:pPr>
            <a:r>
              <a:rPr lang="nl-NL" sz="4800" dirty="0" smtClean="0">
                <a:latin typeface="DIN Next LT Pro"/>
              </a:rPr>
              <a:t>Optimaliseren aansluiting op nieuwe MS365 werkplekconcept</a:t>
            </a:r>
          </a:p>
          <a:p>
            <a:endParaRPr lang="nl-NL" sz="4800" dirty="0" smtClean="0">
              <a:latin typeface="DIN Next LT Pro"/>
            </a:endParaRPr>
          </a:p>
          <a:p>
            <a:endParaRPr lang="nl-NL" sz="4800" dirty="0">
              <a:latin typeface="DIN Next LT Pro"/>
            </a:endParaRPr>
          </a:p>
        </p:txBody>
      </p:sp>
    </p:spTree>
    <p:extLst>
      <p:ext uri="{BB962C8B-B14F-4D97-AF65-F5344CB8AC3E}">
        <p14:creationId xmlns:p14="http://schemas.microsoft.com/office/powerpoint/2010/main" val="148448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91010" y="0"/>
            <a:ext cx="18041917" cy="2031325"/>
          </a:xfrm>
        </p:spPr>
        <p:txBody>
          <a:bodyPr/>
          <a:lstStyle/>
          <a:p>
            <a:r>
              <a:rPr lang="nl-NL" dirty="0" smtClean="0"/>
              <a:t>Doelarchitectuur – interne </a:t>
            </a:r>
            <a:r>
              <a:rPr lang="nl-NL" dirty="0" smtClean="0"/>
              <a:t>inwinning, opslag en ontsluiting</a:t>
            </a:r>
            <a:endParaRPr lang="nl-NL" dirty="0"/>
          </a:p>
        </p:txBody>
      </p:sp>
      <p:pic>
        <p:nvPicPr>
          <p:cNvPr id="3" name="Afbeelding 2"/>
          <p:cNvPicPr>
            <a:picLocks noChangeAspect="1"/>
          </p:cNvPicPr>
          <p:nvPr/>
        </p:nvPicPr>
        <p:blipFill>
          <a:blip r:embed="rId2"/>
          <a:stretch>
            <a:fillRect/>
          </a:stretch>
        </p:blipFill>
        <p:spPr>
          <a:xfrm>
            <a:off x="1031091" y="2198290"/>
            <a:ext cx="12765375" cy="7750971"/>
          </a:xfrm>
          <a:prstGeom prst="rect">
            <a:avLst/>
          </a:prstGeom>
        </p:spPr>
      </p:pic>
    </p:spTree>
    <p:extLst>
      <p:ext uri="{BB962C8B-B14F-4D97-AF65-F5344CB8AC3E}">
        <p14:creationId xmlns:p14="http://schemas.microsoft.com/office/powerpoint/2010/main" val="91391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3018" y="199742"/>
            <a:ext cx="18041917" cy="1015663"/>
          </a:xfrm>
        </p:spPr>
        <p:txBody>
          <a:bodyPr/>
          <a:lstStyle/>
          <a:p>
            <a:r>
              <a:rPr lang="nl-NL" dirty="0" smtClean="0"/>
              <a:t>Doelarchitectuur – externe publicatie</a:t>
            </a:r>
            <a:endParaRPr lang="nl-NL" dirty="0"/>
          </a:p>
        </p:txBody>
      </p:sp>
      <p:pic>
        <p:nvPicPr>
          <p:cNvPr id="5" name="Afbeelding 4"/>
          <p:cNvPicPr>
            <a:picLocks noChangeAspect="1"/>
          </p:cNvPicPr>
          <p:nvPr/>
        </p:nvPicPr>
        <p:blipFill>
          <a:blip r:embed="rId2"/>
          <a:stretch>
            <a:fillRect/>
          </a:stretch>
        </p:blipFill>
        <p:spPr>
          <a:xfrm>
            <a:off x="835026" y="2270299"/>
            <a:ext cx="13897544" cy="7681493"/>
          </a:xfrm>
          <a:prstGeom prst="rect">
            <a:avLst/>
          </a:prstGeom>
        </p:spPr>
      </p:pic>
    </p:spTree>
    <p:extLst>
      <p:ext uri="{BB962C8B-B14F-4D97-AF65-F5344CB8AC3E}">
        <p14:creationId xmlns:p14="http://schemas.microsoft.com/office/powerpoint/2010/main" val="184829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3018" y="199742"/>
            <a:ext cx="18041917" cy="1015663"/>
          </a:xfrm>
        </p:spPr>
        <p:txBody>
          <a:bodyPr/>
          <a:lstStyle/>
          <a:p>
            <a:r>
              <a:rPr lang="nl-NL" dirty="0" smtClean="0"/>
              <a:t>Doelarchitectuur – </a:t>
            </a:r>
            <a:r>
              <a:rPr lang="nl-NL" dirty="0" err="1" smtClean="0"/>
              <a:t>webservices</a:t>
            </a:r>
            <a:endParaRPr lang="nl-NL" dirty="0"/>
          </a:p>
        </p:txBody>
      </p:sp>
      <p:pic>
        <p:nvPicPr>
          <p:cNvPr id="3" name="Afbeelding 2"/>
          <p:cNvPicPr>
            <a:picLocks noChangeAspect="1"/>
          </p:cNvPicPr>
          <p:nvPr/>
        </p:nvPicPr>
        <p:blipFill>
          <a:blip r:embed="rId2"/>
          <a:stretch>
            <a:fillRect/>
          </a:stretch>
        </p:blipFill>
        <p:spPr>
          <a:xfrm>
            <a:off x="979042" y="2342307"/>
            <a:ext cx="12889432" cy="7525154"/>
          </a:xfrm>
          <a:prstGeom prst="rect">
            <a:avLst/>
          </a:prstGeom>
        </p:spPr>
      </p:pic>
    </p:spTree>
    <p:extLst>
      <p:ext uri="{BB962C8B-B14F-4D97-AF65-F5344CB8AC3E}">
        <p14:creationId xmlns:p14="http://schemas.microsoft.com/office/powerpoint/2010/main" val="419371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5544" y="449284"/>
            <a:ext cx="19073009" cy="1015663"/>
          </a:xfrm>
        </p:spPr>
        <p:txBody>
          <a:bodyPr/>
          <a:lstStyle/>
          <a:p>
            <a:r>
              <a:rPr lang="nl-NL" dirty="0" smtClean="0"/>
              <a:t>Opdracht i-Experts - Basisfunctionaliteit</a:t>
            </a:r>
            <a:endParaRPr lang="nl-NL" dirty="0"/>
          </a:p>
        </p:txBody>
      </p:sp>
      <p:sp>
        <p:nvSpPr>
          <p:cNvPr id="3" name="Tijdelijke aanduiding voor tekst 2"/>
          <p:cNvSpPr>
            <a:spLocks noGrp="1"/>
          </p:cNvSpPr>
          <p:nvPr>
            <p:ph type="body" idx="1"/>
          </p:nvPr>
        </p:nvSpPr>
        <p:spPr>
          <a:xfrm>
            <a:off x="691010" y="1476427"/>
            <a:ext cx="18041917" cy="10033516"/>
          </a:xfrm>
        </p:spPr>
        <p:txBody>
          <a:bodyPr/>
          <a:lstStyle/>
          <a:p>
            <a:pPr marL="685800" indent="-685800">
              <a:buFont typeface="Arial" panose="020B0604020202020204" pitchFamily="34" charset="0"/>
              <a:buChar char="•"/>
            </a:pPr>
            <a:endParaRPr lang="nl-NL" sz="4800" dirty="0" smtClean="0">
              <a:latin typeface="DIN Next LT Pro"/>
            </a:endParaRPr>
          </a:p>
          <a:p>
            <a:pPr marL="685800" indent="-685800">
              <a:buFont typeface="Arial" panose="020B0604020202020204" pitchFamily="34" charset="0"/>
              <a:buChar char="•"/>
            </a:pPr>
            <a:r>
              <a:rPr lang="nl-NL" sz="4800" dirty="0" smtClean="0">
                <a:latin typeface="DIN Next LT Pro"/>
              </a:rPr>
              <a:t>Microsoft cloud oplossing</a:t>
            </a:r>
            <a:br>
              <a:rPr lang="nl-NL" sz="4800" dirty="0" smtClean="0">
                <a:latin typeface="DIN Next LT Pro"/>
              </a:rPr>
            </a:br>
            <a:r>
              <a:rPr lang="nl-NL" sz="4800" dirty="0" smtClean="0">
                <a:latin typeface="DIN Next LT Pro"/>
              </a:rPr>
              <a:t>* toekomstbestendig</a:t>
            </a:r>
            <a:br>
              <a:rPr lang="nl-NL" sz="4800" dirty="0" smtClean="0">
                <a:latin typeface="DIN Next LT Pro"/>
              </a:rPr>
            </a:br>
            <a:r>
              <a:rPr lang="nl-NL" sz="4800" dirty="0" smtClean="0">
                <a:latin typeface="DIN Next LT Pro"/>
              </a:rPr>
              <a:t>* sluit naadloos aan bij de toekomstige werkplekomgeving</a:t>
            </a:r>
            <a:br>
              <a:rPr lang="nl-NL" sz="4800" dirty="0" smtClean="0">
                <a:latin typeface="DIN Next LT Pro"/>
              </a:rPr>
            </a:br>
            <a:r>
              <a:rPr lang="nl-NL" sz="4800" dirty="0" smtClean="0">
                <a:latin typeface="DIN Next LT Pro"/>
              </a:rPr>
              <a:t>* services op basis van open standaarden </a:t>
            </a:r>
            <a:r>
              <a:rPr lang="nl-NL" sz="4800" dirty="0">
                <a:latin typeface="DIN Next LT Pro"/>
              </a:rPr>
              <a:t/>
            </a:r>
            <a:br>
              <a:rPr lang="nl-NL" sz="4800" dirty="0">
                <a:latin typeface="DIN Next LT Pro"/>
              </a:rPr>
            </a:br>
            <a:r>
              <a:rPr lang="nl-NL" sz="4800" dirty="0" smtClean="0">
                <a:latin typeface="DIN Next LT Pro"/>
              </a:rPr>
              <a:t>* hoog beschikbaar, schaalbaar</a:t>
            </a:r>
          </a:p>
          <a:p>
            <a:pPr marL="685800" indent="-685800">
              <a:buFont typeface="Arial" panose="020B0604020202020204" pitchFamily="34" charset="0"/>
              <a:buChar char="•"/>
            </a:pPr>
            <a:r>
              <a:rPr lang="nl-NL" sz="4800" dirty="0" smtClean="0">
                <a:latin typeface="DIN Next LT Pro"/>
              </a:rPr>
              <a:t>Vervanging huidige documentencontainer, dataconversie</a:t>
            </a:r>
            <a:br>
              <a:rPr lang="nl-NL" sz="4800" dirty="0" smtClean="0">
                <a:latin typeface="DIN Next LT Pro"/>
              </a:rPr>
            </a:br>
            <a:r>
              <a:rPr lang="nl-NL" sz="2800" dirty="0" smtClean="0">
                <a:latin typeface="DIN Next LT Pro"/>
              </a:rPr>
              <a:t>(te migreren: circa 80.000 PDF documenten, ook verwijzingen vanuit Unit 4 Financials)</a:t>
            </a:r>
          </a:p>
          <a:p>
            <a:pPr marL="685800" indent="-685800">
              <a:buFont typeface="Arial" panose="020B0604020202020204" pitchFamily="34" charset="0"/>
              <a:buChar char="•"/>
            </a:pPr>
            <a:r>
              <a:rPr lang="nl-NL" sz="4800" dirty="0" smtClean="0">
                <a:latin typeface="DIN Next LT Pro"/>
              </a:rPr>
              <a:t>Ontwikkeling en implementatie: interne/externe experts in teamverband </a:t>
            </a:r>
            <a:endParaRPr lang="nl-NL" sz="4800" dirty="0">
              <a:latin typeface="DIN Next LT Pro"/>
            </a:endParaRPr>
          </a:p>
          <a:p>
            <a:pPr marL="685800" indent="-685800">
              <a:buFont typeface="Arial" panose="020B0604020202020204" pitchFamily="34" charset="0"/>
              <a:buChar char="•"/>
            </a:pPr>
            <a:r>
              <a:rPr lang="nl-NL" sz="4800" dirty="0" smtClean="0">
                <a:latin typeface="DIN Next LT Pro"/>
              </a:rPr>
              <a:t>Ontwerp, documentatie, software: open source beschikbaar op </a:t>
            </a:r>
            <a:r>
              <a:rPr lang="nl-NL" sz="4800" dirty="0" err="1" smtClean="0">
                <a:latin typeface="DIN Next LT Pro"/>
              </a:rPr>
              <a:t>github</a:t>
            </a:r>
            <a:r>
              <a:rPr lang="nl-NL" sz="4800" dirty="0" smtClean="0">
                <a:latin typeface="DIN Next LT Pro"/>
              </a:rPr>
              <a:t> Provincie Zeeland</a:t>
            </a:r>
          </a:p>
          <a:p>
            <a:endParaRPr lang="nl-NL" sz="4800" dirty="0" smtClean="0">
              <a:latin typeface="DIN Next LT Pro"/>
            </a:endParaRPr>
          </a:p>
          <a:p>
            <a:endParaRPr lang="nl-NL" sz="4800" dirty="0">
              <a:latin typeface="DIN Next LT Pro"/>
            </a:endParaRPr>
          </a:p>
        </p:txBody>
      </p:sp>
    </p:spTree>
    <p:extLst>
      <p:ext uri="{BB962C8B-B14F-4D97-AF65-F5344CB8AC3E}">
        <p14:creationId xmlns:p14="http://schemas.microsoft.com/office/powerpoint/2010/main" val="1857716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15544" y="449284"/>
            <a:ext cx="19073009" cy="1015663"/>
          </a:xfrm>
        </p:spPr>
        <p:txBody>
          <a:bodyPr/>
          <a:lstStyle/>
          <a:p>
            <a:r>
              <a:rPr lang="nl-NL" dirty="0" smtClean="0"/>
              <a:t>Opdracht i-Experts – Huidige situatie</a:t>
            </a:r>
            <a:endParaRPr lang="nl-NL" dirty="0"/>
          </a:p>
        </p:txBody>
      </p:sp>
      <p:sp>
        <p:nvSpPr>
          <p:cNvPr id="3" name="Tijdelijke aanduiding voor tekst 2"/>
          <p:cNvSpPr>
            <a:spLocks noGrp="1"/>
          </p:cNvSpPr>
          <p:nvPr>
            <p:ph type="body" idx="1"/>
          </p:nvPr>
        </p:nvSpPr>
        <p:spPr>
          <a:xfrm>
            <a:off x="691010" y="1476427"/>
            <a:ext cx="19082120" cy="10341293"/>
          </a:xfrm>
        </p:spPr>
        <p:txBody>
          <a:bodyPr/>
          <a:lstStyle/>
          <a:p>
            <a:pPr marL="685800" indent="-685800">
              <a:buFont typeface="Arial" panose="020B0604020202020204" pitchFamily="34" charset="0"/>
              <a:buChar char="•"/>
            </a:pPr>
            <a:endParaRPr lang="nl-NL" sz="4800" dirty="0" smtClean="0">
              <a:latin typeface="DIN Next LT Pro"/>
            </a:endParaRPr>
          </a:p>
          <a:p>
            <a:pPr marL="685800" indent="-685800">
              <a:buFont typeface="Arial" panose="020B0604020202020204" pitchFamily="34" charset="0"/>
              <a:buChar char="•"/>
            </a:pPr>
            <a:r>
              <a:rPr lang="nl-NL" sz="4800" dirty="0" smtClean="0">
                <a:latin typeface="DIN Next LT Pro"/>
              </a:rPr>
              <a:t>Functioneel en technisch ontwerp opgeleverd, zie </a:t>
            </a:r>
            <a:r>
              <a:rPr lang="nl-NL" sz="4800" dirty="0">
                <a:latin typeface="DIN Next LT Pro"/>
                <a:hlinkClick r:id="rId3"/>
              </a:rPr>
              <a:t>https://</a:t>
            </a:r>
            <a:r>
              <a:rPr lang="nl-NL" sz="4800" dirty="0" smtClean="0">
                <a:latin typeface="DIN Next LT Pro"/>
                <a:hlinkClick r:id="rId3"/>
              </a:rPr>
              <a:t>github.com/ProvincieZeeland/content_publicatie_systeem</a:t>
            </a:r>
            <a:r>
              <a:rPr lang="nl-NL" sz="4800" dirty="0" smtClean="0">
                <a:latin typeface="DIN Next LT Pro"/>
              </a:rPr>
              <a:t> </a:t>
            </a:r>
          </a:p>
          <a:p>
            <a:pPr marL="685800" indent="-685800">
              <a:buFont typeface="Arial" panose="020B0604020202020204" pitchFamily="34" charset="0"/>
              <a:buChar char="•"/>
            </a:pPr>
            <a:r>
              <a:rPr lang="nl-NL" sz="4800" dirty="0" smtClean="0">
                <a:latin typeface="DIN Next LT Pro"/>
              </a:rPr>
              <a:t>Ontwikkeling is gaande, eerste resultaten opgeleverd</a:t>
            </a:r>
          </a:p>
          <a:p>
            <a:endParaRPr lang="nl-NL" sz="4800" dirty="0" smtClean="0">
              <a:latin typeface="DIN Next LT Pro"/>
            </a:endParaRPr>
          </a:p>
          <a:p>
            <a:pPr marL="685800" indent="-685800">
              <a:buFont typeface="Arial" panose="020B0604020202020204" pitchFamily="34" charset="0"/>
              <a:buChar char="•"/>
            </a:pPr>
            <a:r>
              <a:rPr lang="nl-NL" sz="4800" dirty="0" smtClean="0">
                <a:latin typeface="DIN Next LT Pro"/>
              </a:rPr>
              <a:t>Planning: </a:t>
            </a:r>
          </a:p>
          <a:p>
            <a:pPr marL="1143000" lvl="1" indent="-685800">
              <a:buFont typeface="Arial" panose="020B0604020202020204" pitchFamily="34" charset="0"/>
              <a:buChar char="•"/>
            </a:pPr>
            <a:r>
              <a:rPr lang="nl-NL" sz="4800" dirty="0" smtClean="0">
                <a:latin typeface="DIN Next LT Pro"/>
              </a:rPr>
              <a:t>Basisfunctionaliteit </a:t>
            </a:r>
            <a:r>
              <a:rPr lang="nl-NL" sz="4800" dirty="0" smtClean="0">
                <a:latin typeface="DIN Next LT Pro"/>
              </a:rPr>
              <a:t>opgeleverd, getest</a:t>
            </a:r>
            <a:r>
              <a:rPr lang="nl-NL" sz="4800" dirty="0" smtClean="0">
                <a:latin typeface="DIN Next LT Pro"/>
              </a:rPr>
              <a:t> en geïmplementeerd </a:t>
            </a:r>
            <a:br>
              <a:rPr lang="nl-NL" sz="4800" dirty="0" smtClean="0">
                <a:latin typeface="DIN Next LT Pro"/>
              </a:rPr>
            </a:br>
            <a:r>
              <a:rPr lang="nl-NL" sz="4800" dirty="0" smtClean="0">
                <a:latin typeface="DIN Next LT Pro"/>
              </a:rPr>
              <a:t>(september 2023)</a:t>
            </a:r>
          </a:p>
          <a:p>
            <a:pPr marL="1143000" lvl="1" indent="-685800">
              <a:buFont typeface="Arial" panose="020B0604020202020204" pitchFamily="34" charset="0"/>
              <a:buChar char="•"/>
            </a:pPr>
            <a:r>
              <a:rPr lang="nl-NL" sz="4800" dirty="0" smtClean="0">
                <a:latin typeface="DIN Next LT Pro"/>
              </a:rPr>
              <a:t>Aanbesteding doorontwikkeling, technisch beheer en support </a:t>
            </a:r>
            <a:br>
              <a:rPr lang="nl-NL" sz="4800" dirty="0" smtClean="0">
                <a:latin typeface="DIN Next LT Pro"/>
              </a:rPr>
            </a:br>
            <a:r>
              <a:rPr lang="nl-NL" sz="4800" dirty="0" smtClean="0">
                <a:latin typeface="DIN Next LT Pro"/>
              </a:rPr>
              <a:t>(2</a:t>
            </a:r>
            <a:r>
              <a:rPr lang="nl-NL" sz="4800" baseline="30000" dirty="0" smtClean="0">
                <a:latin typeface="DIN Next LT Pro"/>
              </a:rPr>
              <a:t>e</a:t>
            </a:r>
            <a:r>
              <a:rPr lang="nl-NL" sz="4800" dirty="0" smtClean="0">
                <a:latin typeface="DIN Next LT Pro"/>
              </a:rPr>
              <a:t> halfjaar 2023)</a:t>
            </a:r>
            <a:endParaRPr lang="nl-NL" sz="4800" dirty="0" smtClean="0">
              <a:latin typeface="DIN Next LT Pro"/>
            </a:endParaRPr>
          </a:p>
          <a:p>
            <a:pPr marL="685800" indent="-685800">
              <a:buFont typeface="Arial" panose="020B0604020202020204" pitchFamily="34" charset="0"/>
              <a:buChar char="•"/>
            </a:pPr>
            <a:endParaRPr lang="nl-NL" sz="4800" dirty="0" smtClean="0">
              <a:latin typeface="DIN Next LT Pro"/>
            </a:endParaRPr>
          </a:p>
          <a:p>
            <a:pPr marL="685800" indent="-685800">
              <a:buFont typeface="Arial" panose="020B0604020202020204" pitchFamily="34" charset="0"/>
              <a:buChar char="•"/>
            </a:pPr>
            <a:endParaRPr lang="nl-NL" sz="4800" dirty="0" smtClean="0">
              <a:latin typeface="DIN Next LT Pro"/>
            </a:endParaRPr>
          </a:p>
          <a:p>
            <a:endParaRPr lang="nl-NL" sz="4800" dirty="0" smtClean="0">
              <a:latin typeface="DIN Next LT Pro"/>
            </a:endParaRPr>
          </a:p>
          <a:p>
            <a:endParaRPr lang="nl-NL" sz="4800" dirty="0">
              <a:latin typeface="DIN Next LT Pro"/>
            </a:endParaRPr>
          </a:p>
        </p:txBody>
      </p:sp>
    </p:spTree>
    <p:extLst>
      <p:ext uri="{BB962C8B-B14F-4D97-AF65-F5344CB8AC3E}">
        <p14:creationId xmlns:p14="http://schemas.microsoft.com/office/powerpoint/2010/main" val="3901781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ovincie Zeeland sjabloon handleiding_v2.pptx" id="{5294F9AD-D44E-495E-817A-AC2937216742}" vid="{130E31CD-289C-44D7-A10D-B385F4ADEB6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Zeeland</Template>
  <TotalTime>1452</TotalTime>
  <Words>387</Words>
  <Application>Microsoft Office PowerPoint</Application>
  <PresentationFormat>Aangepast</PresentationFormat>
  <Paragraphs>60</Paragraphs>
  <Slides>12</Slides>
  <Notes>9</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12</vt:i4>
      </vt:variant>
    </vt:vector>
  </HeadingPairs>
  <TitlesOfParts>
    <vt:vector size="17" baseType="lpstr">
      <vt:lpstr>Arial</vt:lpstr>
      <vt:lpstr>Calibri</vt:lpstr>
      <vt:lpstr>DIN Next LT Pro</vt:lpstr>
      <vt:lpstr>PF Din Stencil</vt:lpstr>
      <vt:lpstr>Kantoorthema</vt:lpstr>
      <vt:lpstr>Content Publicatie Systeem Presentatie werkgroep aansluiting PLOOI  26 januari 2023, Aart Allemekinders</vt:lpstr>
      <vt:lpstr>Agenda</vt:lpstr>
      <vt:lpstr>Aanleiding: vernieuwing Documentenmagazijn</vt:lpstr>
      <vt:lpstr>Doorontwikkeling/ kansen</vt:lpstr>
      <vt:lpstr>Doelarchitectuur – interne inwinning, opslag en ontsluiting</vt:lpstr>
      <vt:lpstr>Doelarchitectuur – externe publicatie</vt:lpstr>
      <vt:lpstr>Doelarchitectuur – webservices</vt:lpstr>
      <vt:lpstr>Opdracht i-Experts - Basisfunctionaliteit</vt:lpstr>
      <vt:lpstr>Opdracht i-Experts – Huidige situatie</vt:lpstr>
      <vt:lpstr>Demo</vt:lpstr>
      <vt:lpstr>Vragen</vt:lpstr>
      <vt:lpstr>PowerPoint-presentatie</vt:lpstr>
    </vt:vector>
  </TitlesOfParts>
  <Company>Provincie Zeeland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Provincie Zeeland sjabloon handleiding</dc:title>
  <dc:creator>Allemekinders A.P. (Aart)</dc:creator>
  <cp:lastModifiedBy>Allemekinders A.P. (Aart)</cp:lastModifiedBy>
  <cp:revision>309</cp:revision>
  <cp:lastPrinted>2021-09-27T06:40:12Z</cp:lastPrinted>
  <dcterms:created xsi:type="dcterms:W3CDTF">2020-10-28T13:51:51Z</dcterms:created>
  <dcterms:modified xsi:type="dcterms:W3CDTF">2023-01-26T07:57:05Z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2020-05-25T00:00:00Z</vt:filetime>
  </property>
  <property fmtid="{D5CDD505-2E9C-101B-9397-08002B2CF9AE}" pid="3" name="Creator">
    <vt:lpwstr>Adobe InDesign 15.0 (Macintosh)</vt:lpwstr>
  </property>
  <property fmtid="{D5CDD505-2E9C-101B-9397-08002B2CF9AE}" pid="4" name="LastSaved">
    <vt:filetime>2020-05-25T00:00:00Z</vt:filetime>
  </property>
</Properties>
</file>