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36"/>
  </p:notesMasterIdLst>
  <p:sldIdLst>
    <p:sldId id="311" r:id="rId4"/>
    <p:sldId id="340" r:id="rId5"/>
    <p:sldId id="324" r:id="rId6"/>
    <p:sldId id="325" r:id="rId7"/>
    <p:sldId id="329" r:id="rId8"/>
    <p:sldId id="367" r:id="rId9"/>
    <p:sldId id="371" r:id="rId10"/>
    <p:sldId id="372" r:id="rId11"/>
    <p:sldId id="373" r:id="rId12"/>
    <p:sldId id="374" r:id="rId13"/>
    <p:sldId id="375" r:id="rId14"/>
    <p:sldId id="326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DA8F"/>
    <a:srgbClr val="FFCC66"/>
    <a:srgbClr val="FF6600"/>
    <a:srgbClr val="5F5F5F"/>
    <a:srgbClr val="808080"/>
    <a:srgbClr val="CC3300"/>
    <a:srgbClr val="6D7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8" autoAdjust="0"/>
    <p:restoredTop sz="78508" autoAdjust="0"/>
  </p:normalViewPr>
  <p:slideViewPr>
    <p:cSldViewPr>
      <p:cViewPr varScale="1">
        <p:scale>
          <a:sx n="82" d="100"/>
          <a:sy n="82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F0E535-1BDB-1A6F-740B-C48A31E5D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BB44F-0791-69DC-82B0-C18C7D5189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D7173CD-72AE-4027-8283-63B5A1F56F5B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3A667F-F408-C105-7739-93C19E20B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DF34B2-06D3-2674-B669-BA2547F75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0272-56F3-B631-BA31-78C898192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0772F-4F2C-B4DF-5D5D-585F36C16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054C01-054F-4849-82E9-CEA2B4A0FC29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04_back">
            <a:extLst>
              <a:ext uri="{FF2B5EF4-FFF2-40B4-BE49-F238E27FC236}">
                <a16:creationId xmlns:a16="http://schemas.microsoft.com/office/drawing/2014/main" id="{590AF398-64E7-8C2F-29CC-7317E89D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942975"/>
            <a:ext cx="836771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>
            <a:extLst>
              <a:ext uri="{FF2B5EF4-FFF2-40B4-BE49-F238E27FC236}">
                <a16:creationId xmlns:a16="http://schemas.microsoft.com/office/drawing/2014/main" id="{7F8C5D4C-DB1E-D0AA-05BD-0EB69F7C35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62400" y="62484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2400" b="1">
                <a:solidFill>
                  <a:schemeClr val="folHlink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C4C0680B-D06F-3F1D-9611-53AC2174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942975"/>
            <a:ext cx="8405812" cy="5133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tr-TR" altLang="tr-TR"/>
          </a:p>
        </p:txBody>
      </p:sp>
      <p:sp>
        <p:nvSpPr>
          <p:cNvPr id="5" name="Line 29">
            <a:extLst>
              <a:ext uri="{FF2B5EF4-FFF2-40B4-BE49-F238E27FC236}">
                <a16:creationId xmlns:a16="http://schemas.microsoft.com/office/drawing/2014/main" id="{5A80E09C-9453-9B0B-D25E-399BB1AB8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000375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" name="Picture 34" descr="04_icon_f">
            <a:extLst>
              <a:ext uri="{FF2B5EF4-FFF2-40B4-BE49-F238E27FC236}">
                <a16:creationId xmlns:a16="http://schemas.microsoft.com/office/drawing/2014/main" id="{1A4FF53F-F849-521F-08B9-C4BA093BF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2238375"/>
            <a:ext cx="14208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76575"/>
            <a:ext cx="4038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533400" y="2390775"/>
            <a:ext cx="4648200" cy="5334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B5B7F5-B24D-1574-FA67-DFFA12AE3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133600" cy="244475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2A3D78-C36E-3135-A6A5-B73245744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 algn="ctr">
              <a:defRPr sz="1000" b="0" i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A269A0-528C-1B0B-B489-A6441106B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553200"/>
            <a:ext cx="2133600" cy="244475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0FEAF7D6-4FC8-45A6-B1E9-8262196B311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487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CFE156-5442-A676-C7D3-E7AE5CAF1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762B32-EB67-4D7C-E58A-A2D591A85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9F5324-E40B-9FCA-29EE-AB8D0C58E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3E412-C5E3-4740-8FEC-60B8261E889D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4379ED1-194F-63EA-94AB-489A3306FD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5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022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022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BE1205-6E47-A5A8-FFC4-FA34650E8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84649-EEE9-0C7D-37E0-F199FF7B0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51E9B0-1ADB-8B06-1788-A13A38640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8BE52-32AE-481C-AECF-4D7EB4FE38E2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D1496D0-F9D7-95B9-80BF-433816DF6D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2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6375"/>
            <a:ext cx="8686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93395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73D60E-245B-3315-4DE5-48FB4F73E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DBE66B-7E0D-6BA0-0F23-C0FAA9709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EF3F04-36FE-82CC-412A-E348A9C00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A82D6-97E1-4D54-B3B8-662B90F4312C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8DB1293-0723-320E-234B-E8D61D9B5C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9C030D-0CF6-B501-3E3D-1836E7345E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8C6C66-0F6D-F3AB-9C19-E1FEFBDB0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06ABA7-1A4C-6F90-E689-0B0339C11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E83FC-5038-4CFF-8EA4-292F7465C268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67586" name="Picture 2">
            <a:extLst>
              <a:ext uri="{FF2B5EF4-FFF2-40B4-BE49-F238E27FC236}">
                <a16:creationId xmlns:a16="http://schemas.microsoft.com/office/drawing/2014/main" id="{B1BF70F8-1D2C-6678-E872-26E1B99A5C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7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FB93D5-8CB9-8C67-0238-BB8033970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50C49-EC94-7E23-CB90-A3EA64B5B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4993CE-7DC0-53DE-500F-9EAF1A06E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7E68D-E84D-4E3B-8EED-5B9771556E87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05DC9D-6CDE-934E-5E29-218BE5161B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7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6615A-5395-3552-0CBA-164593DE8D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817F1-6252-6A87-1AA9-5F173B7DE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DD416-FC36-BAE7-A929-03719114CD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8A93F-BE6A-4327-B9F6-4CDFB9CFAE85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41283DB-6964-561B-BC18-11B02A30E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DC7AD8-645A-45D3-2B23-ADAF7A256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59B09F-140F-7A42-160E-8D4823D2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2D0A1E-575D-4004-C15D-92DC5D8304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2CC08-4A5A-4F16-8EC4-D29BDB8388B1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4167373-B4BC-FC47-26E3-F6D179309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4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D46A70-6314-22C0-F527-5CE16CCCA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A99E10-F57E-27BA-6CDD-7208843DE9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05CBB5-3005-7188-93B2-7A925BA2B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30833-8943-4D21-B7A3-86F63E29F77D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B8B2D0A-5F18-247A-DA98-0EE8F73292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61209FC-9F02-B981-6970-EB8FC5E68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9C5CFC-B68C-7196-34A0-D7335C407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CD92D3-45EE-BBCB-86D0-7F884231B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E178A-2C20-49FF-9386-DDC9099B1CE8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32ECEF-71FF-889D-D112-460501F45E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8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8F335-1EC2-94AA-10B7-D3DC959F04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D6DA6-1626-94C7-4956-E95A0A03F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B075A-3869-778E-CAA4-FE6EDF6993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D4D6E-5D26-4C24-BCB2-5CF605AB641D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BE8CF5-C512-CF35-E96D-A0420FE1FC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0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A67B2-2D9A-3E6F-7168-5D9D93058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50617-44DF-52E8-133C-039A3E1C0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E7431-F9AC-9A8B-6AD2-F95FEA83C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A2085-CB3E-430C-8257-FA06639F56C2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74D1FA7-05D5-443E-BD0C-A18967547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1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0">
          <a:gsLst>
            <a:gs pos="0">
              <a:schemeClr val="fol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C9099BE6-6C13-B62A-5017-CC7EBFD0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686800" cy="5848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tr-TR" altLang="tr-TR"/>
          </a:p>
        </p:txBody>
      </p:sp>
      <p:pic>
        <p:nvPicPr>
          <p:cNvPr id="1027" name="Picture 60" descr="04_back_b">
            <a:extLst>
              <a:ext uri="{FF2B5EF4-FFF2-40B4-BE49-F238E27FC236}">
                <a16:creationId xmlns:a16="http://schemas.microsoft.com/office/drawing/2014/main" id="{4EEA5243-A7EC-9278-CAC9-5E8D8C28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762000"/>
            <a:ext cx="405765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5">
            <a:extLst>
              <a:ext uri="{FF2B5EF4-FFF2-40B4-BE49-F238E27FC236}">
                <a16:creationId xmlns:a16="http://schemas.microsoft.com/office/drawing/2014/main" id="{6BDA33A2-8D69-429D-3A20-A14B062B1A5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15000" y="6591300"/>
            <a:ext cx="3009900" cy="11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tr-TR" altLang="tr-TR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C50387B6-15EB-8B94-CA2D-D4B96DC8F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2296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FED84D1-7F74-3E85-3F1C-0535A680CD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5F5F5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B489BE-DADC-30CD-7474-BE9CEAF962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 b="1" i="1">
                <a:solidFill>
                  <a:srgbClr val="CC33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E65F11-6976-CFA9-6FA1-91F7BBF104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3055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A76C0FE-90CA-4551-BA14-24FAC81C4612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3" name="Rectangle 2">
            <a:extLst>
              <a:ext uri="{FF2B5EF4-FFF2-40B4-BE49-F238E27FC236}">
                <a16:creationId xmlns:a16="http://schemas.microsoft.com/office/drawing/2014/main" id="{71438942-139E-8566-A715-7D0C687BC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206375"/>
            <a:ext cx="8686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pic>
        <p:nvPicPr>
          <p:cNvPr id="1034" name="Picture 63" descr="04_icon_f">
            <a:extLst>
              <a:ext uri="{FF2B5EF4-FFF2-40B4-BE49-F238E27FC236}">
                <a16:creationId xmlns:a16="http://schemas.microsoft.com/office/drawing/2014/main" id="{BE2C444C-02E0-7C5F-3BDB-AB3B549E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CD3C3E-52D5-99CA-FE7F-C8B341DC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CONTENT</a:t>
            </a:r>
            <a:endParaRPr lang="en-US" altLang="tr-TR" sz="2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6BB9B8-49F0-A84C-C9A0-064A45CE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200" dirty="0">
                <a:solidFill>
                  <a:schemeClr val="accent5">
                    <a:lumMod val="50000"/>
                  </a:schemeClr>
                </a:solidFill>
              </a:rPr>
              <a:t>9.1  Styling Links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200" dirty="0">
                <a:solidFill>
                  <a:schemeClr val="accent5">
                    <a:lumMod val="50000"/>
                  </a:schemeClr>
                </a:solidFill>
              </a:rPr>
              <a:t>9.2  Styling Lists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200" dirty="0">
                <a:solidFill>
                  <a:schemeClr val="accent5">
                    <a:lumMod val="50000"/>
                  </a:schemeClr>
                </a:solidFill>
              </a:rPr>
              <a:t>9.3  Styling Tables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200" dirty="0">
                <a:solidFill>
                  <a:schemeClr val="accent5">
                    <a:lumMod val="50000"/>
                  </a:schemeClr>
                </a:solidFill>
              </a:rPr>
              <a:t>9.4  CSS Box Model</a:t>
            </a:r>
            <a:endParaRPr lang="en-US" sz="2200" dirty="0"/>
          </a:p>
        </p:txBody>
      </p:sp>
      <p:sp>
        <p:nvSpPr>
          <p:cNvPr id="5124" name="Slide Number Placeholder 2">
            <a:extLst>
              <a:ext uri="{FF2B5EF4-FFF2-40B4-BE49-F238E27FC236}">
                <a16:creationId xmlns:a16="http://schemas.microsoft.com/office/drawing/2014/main" id="{D8338443-6812-8DD6-B3ED-79A778FD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3564B9-9167-48CE-97E7-971F1A093CFD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173D27-0221-3919-BC09-44C7C6FF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9.3 Styling Tables</a:t>
            </a:r>
            <a:endParaRPr lang="en-US" altLang="tr-TR" sz="2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F3A0D0-C9B2-E5E6-C2EB-65C1D417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Text Alignment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The text in a table is aligned with the text-align and vertical-align properties.</a:t>
            </a:r>
          </a:p>
          <a:p>
            <a:pPr>
              <a:defRPr/>
            </a:pPr>
            <a:r>
              <a:rPr lang="en-US" sz="1800" b="0" dirty="0"/>
              <a:t>The text-align property sets the horizontal alignment, like left, right, or center: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td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{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text-align:right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;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}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latin typeface="+mn-lt"/>
            </a:endParaRPr>
          </a:p>
          <a:p>
            <a:pPr marL="800100" lvl="2" indent="0">
              <a:buFontTx/>
              <a:buNone/>
              <a:defRPr/>
            </a:pPr>
            <a:endParaRPr lang="en-US" sz="1800" dirty="0">
              <a:solidFill>
                <a:srgbClr val="333399"/>
              </a:solidFill>
              <a:latin typeface="+mn-lt"/>
            </a:endParaRPr>
          </a:p>
          <a:p>
            <a:pPr>
              <a:defRPr/>
            </a:pPr>
            <a:r>
              <a:rPr lang="en-US" sz="1800" b="0" dirty="0"/>
              <a:t>The vertical-align property sets the vertical alignment, like top, bottom, or middle: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td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{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height:50px;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vertical-align:bottom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;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A00ED4D2-436C-CC59-E8B9-7EDB7790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2F22AC-440B-4C13-9C42-0D59F06142A4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6D2BFB-5663-0F49-734A-F20BCBB55F4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239C1D4-1EC4-5143-9104-ECE37F1B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9.3 Styling Tables</a:t>
            </a:r>
            <a:endParaRPr lang="en-US" altLang="tr-TR" sz="2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4D79C-F929-8175-5176-DA38FC7E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Padding</a:t>
            </a:r>
          </a:p>
          <a:p>
            <a:pPr>
              <a:defRPr/>
            </a:pPr>
            <a:r>
              <a:rPr lang="en-US" sz="1800" b="0" dirty="0"/>
              <a:t>To control the space between the border and content in a table, use the padding property on td and </a:t>
            </a:r>
            <a:r>
              <a:rPr lang="en-US" sz="1800" b="0" dirty="0" err="1"/>
              <a:t>th</a:t>
            </a:r>
            <a:r>
              <a:rPr lang="en-US" sz="1800" b="0" dirty="0"/>
              <a:t> elements:</a:t>
            </a:r>
            <a:endParaRPr lang="tr-TR" sz="1800" b="0" dirty="0"/>
          </a:p>
          <a:p>
            <a:pPr>
              <a:defRPr/>
            </a:pPr>
            <a:endParaRPr lang="en-US" sz="1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  <a:r>
              <a:rPr lang="tr-TR" sz="1800" dirty="0">
                <a:latin typeface="+mn-lt"/>
              </a:rPr>
              <a:t>:</a:t>
            </a:r>
            <a:endParaRPr lang="en-US" sz="1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td</a:t>
            </a:r>
            <a:r>
              <a:rPr lang="tr-TR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{</a:t>
            </a:r>
            <a:r>
              <a:rPr lang="tr-TR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padding:15px;}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tr-T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Color</a:t>
            </a:r>
          </a:p>
          <a:p>
            <a:pPr>
              <a:defRPr/>
            </a:pPr>
            <a:r>
              <a:rPr lang="en-US" sz="1800" b="0" dirty="0"/>
              <a:t>The example below specifies the color of the borders, and the text and background color of </a:t>
            </a:r>
            <a:r>
              <a:rPr lang="en-US" sz="1800" b="0" dirty="0" err="1"/>
              <a:t>th</a:t>
            </a:r>
            <a:r>
              <a:rPr lang="en-US" sz="1800" b="0" dirty="0"/>
              <a:t> elements:</a:t>
            </a:r>
            <a:endParaRPr lang="tr-TR" sz="1800" b="0" dirty="0"/>
          </a:p>
          <a:p>
            <a:pPr>
              <a:defRPr/>
            </a:pPr>
            <a:endParaRPr lang="en-US" sz="1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  <a:r>
              <a:rPr lang="tr-TR" sz="1800" dirty="0">
                <a:latin typeface="+mn-lt"/>
              </a:rPr>
              <a:t>:</a:t>
            </a:r>
            <a:endParaRPr lang="en-US" sz="1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table, td, </a:t>
            </a:r>
            <a:r>
              <a:rPr lang="en-US" sz="1800" dirty="0" err="1">
                <a:latin typeface="+mn-lt"/>
              </a:rPr>
              <a:t>th</a:t>
            </a:r>
            <a:r>
              <a:rPr lang="tr-TR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{</a:t>
            </a:r>
            <a:r>
              <a:rPr lang="tr-TR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border:1px solid green;}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th</a:t>
            </a:r>
            <a:r>
              <a:rPr lang="tr-TR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{</a:t>
            </a:r>
            <a:r>
              <a:rPr lang="tr-TR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background-color:green;color:white</a:t>
            </a:r>
            <a:r>
              <a:rPr lang="en-US" sz="1800" dirty="0">
                <a:latin typeface="+mn-lt"/>
              </a:rPr>
              <a:t>;}</a:t>
            </a:r>
            <a:endParaRPr lang="tr-TR" sz="1800" dirty="0">
              <a:latin typeface="+mn-lt"/>
            </a:endParaRPr>
          </a:p>
          <a:p>
            <a:pPr>
              <a:defRPr/>
            </a:pPr>
            <a:endParaRPr lang="en-US" sz="1800" b="0" dirty="0"/>
          </a:p>
        </p:txBody>
      </p:sp>
      <p:sp>
        <p:nvSpPr>
          <p:cNvPr id="20484" name="Slide Number Placeholder 2">
            <a:extLst>
              <a:ext uri="{FF2B5EF4-FFF2-40B4-BE49-F238E27FC236}">
                <a16:creationId xmlns:a16="http://schemas.microsoft.com/office/drawing/2014/main" id="{C15879D4-DE5E-4128-95BC-7A637723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A691EB-8193-4E70-A5A8-E8EB24CAB017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E076A2B-828E-7816-9593-C76A4902F5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A4D0B1D-2B7E-A8BA-516F-A8AE282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FF14A4-2D5A-6C44-0321-6E22596A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In CSS, the term "box model" is used when talking about design and layout.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>
              <a:defRPr/>
            </a:pPr>
            <a:r>
              <a:rPr lang="en-US" sz="1800" b="0" dirty="0"/>
              <a:t>The CSS box model is essentially a box that wraps around HTML elements, and it consists of: </a:t>
            </a:r>
            <a:endParaRPr lang="tr-TR" sz="1800" b="0" dirty="0"/>
          </a:p>
          <a:p>
            <a:pPr lvl="1">
              <a:defRPr/>
            </a:pPr>
            <a:r>
              <a:rPr lang="en-US" sz="1800" dirty="0"/>
              <a:t>margins, </a:t>
            </a:r>
            <a:endParaRPr lang="tr-TR" sz="1800" dirty="0"/>
          </a:p>
          <a:p>
            <a:pPr lvl="1">
              <a:defRPr/>
            </a:pPr>
            <a:r>
              <a:rPr lang="en-US" sz="1800" dirty="0"/>
              <a:t>borders, </a:t>
            </a:r>
            <a:endParaRPr lang="tr-TR" sz="1800" dirty="0"/>
          </a:p>
          <a:p>
            <a:pPr lvl="1">
              <a:defRPr/>
            </a:pPr>
            <a:r>
              <a:rPr lang="en-US" sz="1800" dirty="0"/>
              <a:t>padding, </a:t>
            </a:r>
            <a:endParaRPr lang="tr-TR" sz="1800" dirty="0"/>
          </a:p>
          <a:p>
            <a:pPr lvl="1">
              <a:defRPr/>
            </a:pPr>
            <a:r>
              <a:rPr lang="en-US" sz="1800" dirty="0"/>
              <a:t>and the actual content.</a:t>
            </a:r>
            <a:endParaRPr lang="tr-TR" sz="1800" dirty="0"/>
          </a:p>
          <a:p>
            <a:pPr lvl="1">
              <a:defRPr/>
            </a:pPr>
            <a:endParaRPr lang="en-US" sz="800" dirty="0"/>
          </a:p>
          <a:p>
            <a:pPr>
              <a:defRPr/>
            </a:pPr>
            <a:r>
              <a:rPr lang="en-US" sz="1800" b="0" dirty="0"/>
              <a:t>The box model allows us to place a border around elements and space elements in relation to other elements.</a:t>
            </a:r>
          </a:p>
        </p:txBody>
      </p:sp>
      <p:sp>
        <p:nvSpPr>
          <p:cNvPr id="21508" name="Slide Number Placeholder 2">
            <a:extLst>
              <a:ext uri="{FF2B5EF4-FFF2-40B4-BE49-F238E27FC236}">
                <a16:creationId xmlns:a16="http://schemas.microsoft.com/office/drawing/2014/main" id="{C2129D07-A735-071A-D8FD-DAD1BFC4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69CFF5-5354-4F5A-A34D-43EF0F975A96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0F17B8-E04E-2A0B-94B4-11C0B17B3F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D84A41B-B0E1-4849-0ECB-56C238A8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2B235-93CD-2424-25BA-4E51EF85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The image below illustrates the box model:</a:t>
            </a:r>
            <a:endParaRPr lang="tr-TR" sz="1800" b="0" dirty="0"/>
          </a:p>
          <a:p>
            <a:pPr>
              <a:defRPr/>
            </a:pPr>
            <a:endParaRPr lang="tr-TR" sz="1800" b="0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Margin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 - Clears an area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around the border. The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margin does not have a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background color, it is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completely transparent</a:t>
            </a: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.</a:t>
            </a:r>
            <a:endParaRPr lang="en-US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Border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 - A border that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goes around the padding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and content. The border is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affected by the background </a:t>
            </a:r>
            <a:endParaRPr lang="tr-TR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color of the box</a:t>
            </a: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.</a:t>
            </a:r>
            <a:endParaRPr lang="en-US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Padding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 - Clears an area around the content. The padding is affected by the background color of the box</a:t>
            </a: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.</a:t>
            </a:r>
            <a:endParaRPr lang="en-US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Content</a:t>
            </a:r>
            <a:r>
              <a:rPr lang="en-US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 - The content of the box, where text and images appear</a:t>
            </a:r>
            <a:r>
              <a:rPr lang="tr-TR" sz="16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.</a:t>
            </a:r>
            <a:endParaRPr lang="en-US" sz="16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endParaRPr lang="en-US" sz="1800" dirty="0"/>
          </a:p>
        </p:txBody>
      </p:sp>
      <p:sp>
        <p:nvSpPr>
          <p:cNvPr id="22532" name="Slide Number Placeholder 2">
            <a:extLst>
              <a:ext uri="{FF2B5EF4-FFF2-40B4-BE49-F238E27FC236}">
                <a16:creationId xmlns:a16="http://schemas.microsoft.com/office/drawing/2014/main" id="{47112FAB-6620-83EB-3890-AA1A8F4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295070-B506-48FC-B693-998E11B703E9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pic>
        <p:nvPicPr>
          <p:cNvPr id="22533" name="Picture 7">
            <a:extLst>
              <a:ext uri="{FF2B5EF4-FFF2-40B4-BE49-F238E27FC236}">
                <a16:creationId xmlns:a16="http://schemas.microsoft.com/office/drawing/2014/main" id="{BDBB21C1-9360-5E35-81A2-A0EBA1AA6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92338"/>
            <a:ext cx="4857750" cy="26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5C7028E3-2C8D-104B-1061-FFC3A74232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DA6B04C-3E2A-57E6-0E24-A6B91BDF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E793D2-9F9D-17E7-4D44-77F52E0F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and Height of an Element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When you set the width and height properties of an element with CSS, you just set the width and height of the </a:t>
            </a:r>
            <a:r>
              <a:rPr lang="en-US" sz="1800" dirty="0"/>
              <a:t>content area</a:t>
            </a:r>
            <a:r>
              <a:rPr lang="en-US" sz="1800" b="0" dirty="0"/>
              <a:t>. </a:t>
            </a:r>
            <a:endParaRPr lang="tr-TR" sz="1800" b="0" dirty="0"/>
          </a:p>
          <a:p>
            <a:pPr>
              <a:defRPr/>
            </a:pPr>
            <a:r>
              <a:rPr lang="en-US" sz="1800" b="0" dirty="0"/>
              <a:t>To calculate the full size of an element, you must also add the padding, borders and margins.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>
              <a:defRPr/>
            </a:pPr>
            <a:r>
              <a:rPr lang="en-US" sz="1800" b="0" dirty="0"/>
              <a:t>The total width of the element in the example below is 300px:</a:t>
            </a:r>
          </a:p>
          <a:p>
            <a:pPr lvl="1">
              <a:defRPr/>
            </a:pPr>
            <a:r>
              <a:rPr lang="en-US" sz="1800" dirty="0"/>
              <a:t>width:250px;</a:t>
            </a:r>
            <a:br>
              <a:rPr lang="en-US" sz="1800" dirty="0"/>
            </a:br>
            <a:r>
              <a:rPr lang="en-US" sz="1800" dirty="0"/>
              <a:t>padding:10px;</a:t>
            </a:r>
            <a:br>
              <a:rPr lang="en-US" sz="1800" dirty="0"/>
            </a:br>
            <a:r>
              <a:rPr lang="en-US" sz="1800" dirty="0"/>
              <a:t>border:5px solid gray;</a:t>
            </a:r>
            <a:br>
              <a:rPr lang="en-US" sz="1800" dirty="0"/>
            </a:br>
            <a:r>
              <a:rPr lang="en-US" sz="1800" dirty="0"/>
              <a:t>margin:10px;</a:t>
            </a:r>
          </a:p>
          <a:p>
            <a:pPr>
              <a:defRPr/>
            </a:pPr>
            <a:r>
              <a:rPr lang="en-US" sz="1800" b="0" dirty="0"/>
              <a:t>Let's do the math:</a:t>
            </a:r>
            <a:endParaRPr lang="tr-TR" sz="1800" b="0" dirty="0"/>
          </a:p>
          <a:p>
            <a:pPr lvl="1">
              <a:defRPr/>
            </a:pPr>
            <a:r>
              <a:rPr lang="en-US" sz="1800" dirty="0"/>
              <a:t>250px (width)</a:t>
            </a:r>
            <a:br>
              <a:rPr lang="en-US" sz="1800" dirty="0"/>
            </a:br>
            <a:r>
              <a:rPr lang="en-US" sz="1800" dirty="0"/>
              <a:t>+ 20px (left and right padding)</a:t>
            </a:r>
            <a:br>
              <a:rPr lang="en-US" sz="1800" dirty="0"/>
            </a:br>
            <a:r>
              <a:rPr lang="en-US" sz="1800" dirty="0"/>
              <a:t>+ 10px (left and right border)</a:t>
            </a:r>
            <a:br>
              <a:rPr lang="en-US" sz="1800" dirty="0"/>
            </a:br>
            <a:r>
              <a:rPr lang="en-US" sz="1800" dirty="0"/>
              <a:t>+ 20px (left and right margin)</a:t>
            </a:r>
            <a:br>
              <a:rPr lang="en-US" sz="1800" dirty="0"/>
            </a:br>
            <a:r>
              <a:rPr lang="en-US" sz="1800" dirty="0"/>
              <a:t>= 300px</a:t>
            </a:r>
          </a:p>
        </p:txBody>
      </p:sp>
      <p:sp>
        <p:nvSpPr>
          <p:cNvPr id="23556" name="Slide Number Placeholder 2">
            <a:extLst>
              <a:ext uri="{FF2B5EF4-FFF2-40B4-BE49-F238E27FC236}">
                <a16:creationId xmlns:a16="http://schemas.microsoft.com/office/drawing/2014/main" id="{104AC55F-D17A-9102-5BFB-7C513E5B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2EA427-F209-4B3B-B613-7D41BB8167AB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3CF0C28-8CBA-7182-78C0-AB8BA9BF67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2AD502C-C1E9-DA01-43E1-A36BE76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6DA12-86A0-4F19-7A13-5BCC0655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and Height of an Element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Assume that you had only 250px of space. Let's make an element with a total width of 250px: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width:220px;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padding:10px;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border:5px solid gray;</a:t>
            </a:r>
            <a:b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margin:0px;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latin typeface="+mn-lt"/>
            </a:endParaRPr>
          </a:p>
          <a:p>
            <a:pPr marL="800100" lvl="2" indent="0">
              <a:buFontTx/>
              <a:buNone/>
              <a:defRPr/>
            </a:pPr>
            <a:endParaRPr lang="en-US" sz="800" dirty="0">
              <a:solidFill>
                <a:srgbClr val="333399"/>
              </a:solidFill>
              <a:latin typeface="+mn-lt"/>
            </a:endParaRPr>
          </a:p>
          <a:p>
            <a:pPr>
              <a:defRPr/>
            </a:pPr>
            <a:r>
              <a:rPr lang="en-US" sz="1800" b="0" dirty="0"/>
              <a:t>The total width of an element should be calculated like this: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Total element width = width + left padding + right padding + left border + right border + left margin + right margin</a:t>
            </a:r>
            <a:endParaRPr lang="tr-TR" sz="1800" dirty="0">
              <a:latin typeface="+mn-lt"/>
            </a:endParaRPr>
          </a:p>
          <a:p>
            <a:pPr lvl="1">
              <a:defRPr/>
            </a:pPr>
            <a:endParaRPr lang="en-US" sz="800" dirty="0">
              <a:latin typeface="+mn-lt"/>
            </a:endParaRPr>
          </a:p>
          <a:p>
            <a:pPr>
              <a:defRPr/>
            </a:pPr>
            <a:r>
              <a:rPr lang="en-US" sz="1800" b="0" dirty="0"/>
              <a:t>The total height of an element should be calculated like this: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Total element height = height + top padding + bottom padding + top border + bottom border + top margin + bottom margin</a:t>
            </a:r>
          </a:p>
        </p:txBody>
      </p:sp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03F2326C-E93A-23FB-DB37-C766B7FE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07C99E-8769-43B4-8E55-EF19C727DCBF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1FD652-EF79-14CA-9C56-3768D01943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5D365CD-478E-296C-6406-C7AE0C5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F8DB4550-8AA2-6145-B1AB-E7953AD2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 Properties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The CSS border properties allow you to specify the style and color of an element's border.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622CC218-BE58-E4E5-DCE1-2CFD6CAA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AE6359-1E21-41EE-9F25-02F234F0DFC3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pic>
        <p:nvPicPr>
          <p:cNvPr id="25605" name="Picture 6">
            <a:extLst>
              <a:ext uri="{FF2B5EF4-FFF2-40B4-BE49-F238E27FC236}">
                <a16:creationId xmlns:a16="http://schemas.microsoft.com/office/drawing/2014/main" id="{D6560375-9C62-1C33-053C-8F4BA428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47975"/>
            <a:ext cx="71342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D7803552-D837-606F-7477-69F283822E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6330F03-F1D6-61CD-F0FF-0C86C7CB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A9D4B-913E-D2AC-D0B9-2F9B78C8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</a:p>
          <a:p>
            <a:pPr>
              <a:defRPr/>
            </a:pPr>
            <a:r>
              <a:rPr lang="en-US" sz="1800" b="0" dirty="0"/>
              <a:t>The border-style property specifies what kind of border to display.</a:t>
            </a:r>
          </a:p>
          <a:p>
            <a:pPr>
              <a:defRPr/>
            </a:pPr>
            <a:r>
              <a:rPr lang="en-US" sz="1800" b="0" dirty="0"/>
              <a:t>None of the border properties will have ANY effect unless</a:t>
            </a:r>
            <a:r>
              <a:rPr lang="tr-TR" sz="1800" b="0" dirty="0"/>
              <a:t> t</a:t>
            </a:r>
            <a:r>
              <a:rPr lang="en-US" sz="1800" b="0" dirty="0"/>
              <a:t>he </a:t>
            </a:r>
            <a:r>
              <a:rPr lang="en-US" sz="1800" dirty="0"/>
              <a:t>border-style</a:t>
            </a:r>
            <a:r>
              <a:rPr lang="en-US" sz="1800" b="0" dirty="0"/>
              <a:t> property is set!</a:t>
            </a: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border-style values:</a:t>
            </a:r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043B7D2C-360F-EF0A-D084-2973B06F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166AB1-14E8-4709-BE9D-DD83477165CC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pic>
        <p:nvPicPr>
          <p:cNvPr id="26629" name="Picture 6">
            <a:extLst>
              <a:ext uri="{FF2B5EF4-FFF2-40B4-BE49-F238E27FC236}">
                <a16:creationId xmlns:a16="http://schemas.microsoft.com/office/drawing/2014/main" id="{19D38BC1-C3FD-9851-7050-E0877380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6550"/>
            <a:ext cx="61341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2F2EE7BE-005A-8A47-487E-AD3193140D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648E916-0C97-7F6B-8ADC-0D3964B7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73CF66-A075-9115-8751-5C48A6C2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</a:p>
          <a:p>
            <a:pPr>
              <a:defRPr/>
            </a:pPr>
            <a:r>
              <a:rPr lang="en-US" sz="1800" b="0" dirty="0"/>
              <a:t>The border-width property is used to set the width of the border.</a:t>
            </a:r>
          </a:p>
          <a:p>
            <a:pPr>
              <a:defRPr/>
            </a:pPr>
            <a:r>
              <a:rPr lang="en-US" sz="1800" b="0" dirty="0"/>
              <a:t>The width is set in pixels, or by using one of the three pre-defined values: thin, medium, or thick.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tr-TR" sz="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/>
              <a:t>Note:</a:t>
            </a:r>
            <a:r>
              <a:rPr lang="en-US" sz="1800" b="0" dirty="0"/>
              <a:t> The "border-width" property does not work if it is used alone. Use the "border-style" property to set the borders first.</a:t>
            </a: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  <a:r>
              <a:rPr lang="tr-TR" sz="1800" dirty="0">
                <a:latin typeface="+mn-lt"/>
              </a:rPr>
              <a:t>:</a:t>
            </a:r>
            <a:endParaRPr lang="en-US" sz="1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p.one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border-style:solid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border-width:5px;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p.two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border-style:solid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border-width:medium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  <a:endParaRPr lang="en-US" sz="1800" dirty="0"/>
          </a:p>
        </p:txBody>
      </p:sp>
      <p:sp>
        <p:nvSpPr>
          <p:cNvPr id="27652" name="Slide Number Placeholder 2">
            <a:extLst>
              <a:ext uri="{FF2B5EF4-FFF2-40B4-BE49-F238E27FC236}">
                <a16:creationId xmlns:a16="http://schemas.microsoft.com/office/drawing/2014/main" id="{F87E1432-E7F5-C705-A7C7-C1F89C3F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264908-4F48-4D13-A60A-4E6696E37C6B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78370A-994A-364F-C587-1A17847526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6626605-E146-9F90-B1E0-BF45EDD7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F0FB9-C158-4725-96E4-C9B34366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The border-color property is used to set the color of the border.</a:t>
            </a:r>
            <a:endParaRPr lang="tr-TR" sz="1800" b="0" dirty="0"/>
          </a:p>
          <a:p>
            <a:pPr>
              <a:defRPr/>
            </a:pPr>
            <a:r>
              <a:rPr lang="en-US" sz="1800" b="0" dirty="0"/>
              <a:t>The color can be set by:</a:t>
            </a:r>
          </a:p>
          <a:p>
            <a:pPr lvl="1">
              <a:defRPr/>
            </a:pPr>
            <a:r>
              <a:rPr lang="en-US" sz="1800" dirty="0"/>
              <a:t>name - specify a color name, like "red"</a:t>
            </a:r>
          </a:p>
          <a:p>
            <a:pPr lvl="1">
              <a:defRPr/>
            </a:pPr>
            <a:r>
              <a:rPr lang="en-US" sz="1800" dirty="0"/>
              <a:t>RGB - specify a RGB value, like "</a:t>
            </a:r>
            <a:r>
              <a:rPr lang="en-US" sz="1800" dirty="0" err="1"/>
              <a:t>rgb</a:t>
            </a:r>
            <a:r>
              <a:rPr lang="en-US" sz="1800" dirty="0"/>
              <a:t>(255,0,0)"</a:t>
            </a:r>
          </a:p>
          <a:p>
            <a:pPr lvl="1">
              <a:defRPr/>
            </a:pPr>
            <a:r>
              <a:rPr lang="en-US" sz="1800" dirty="0"/>
              <a:t>Hex - specify a hex value, like "#ff0000"</a:t>
            </a:r>
          </a:p>
          <a:p>
            <a:pPr>
              <a:defRPr/>
            </a:pPr>
            <a:r>
              <a:rPr lang="en-US" sz="1800" b="0" dirty="0"/>
              <a:t>You can also set the border color to "transparent".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Note:</a:t>
            </a:r>
            <a:r>
              <a:rPr lang="en-US" sz="18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1800" b="0" dirty="0"/>
              <a:t>The "border-color" property does not work if it is used alone. Use the "border-style" property to set the borders first.</a:t>
            </a: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Example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:</a:t>
            </a:r>
            <a:endParaRPr lang="en-US" sz="18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0" dirty="0"/>
              <a:t>p.</a:t>
            </a:r>
            <a:r>
              <a:rPr lang="tr-TR" sz="1800" b="0" dirty="0"/>
              <a:t>o</a:t>
            </a:r>
            <a:r>
              <a:rPr lang="en-US" sz="1800" b="0" dirty="0"/>
              <a:t>ne</a:t>
            </a:r>
            <a:r>
              <a:rPr lang="tr-TR" sz="1800" b="0" dirty="0"/>
              <a:t> </a:t>
            </a:r>
            <a:r>
              <a:rPr lang="en-US" sz="1800" b="0" dirty="0"/>
              <a:t>{</a:t>
            </a:r>
            <a:r>
              <a:rPr lang="tr-TR" sz="1800" b="0" dirty="0"/>
              <a:t> </a:t>
            </a:r>
            <a:r>
              <a:rPr lang="en-US" sz="1800" b="0" dirty="0" err="1"/>
              <a:t>border-style:solid</a:t>
            </a:r>
            <a:r>
              <a:rPr lang="en-US" sz="1800" b="0" dirty="0"/>
              <a:t>;</a:t>
            </a:r>
            <a:br>
              <a:rPr lang="en-US" sz="1800" b="0" dirty="0"/>
            </a:br>
            <a:r>
              <a:rPr lang="tr-TR" sz="1800" b="0" dirty="0"/>
              <a:t>            </a:t>
            </a:r>
            <a:r>
              <a:rPr lang="en-US" sz="1800" b="0" dirty="0" err="1"/>
              <a:t>border-color:red</a:t>
            </a:r>
            <a:r>
              <a:rPr lang="en-US" sz="1800" b="0" dirty="0"/>
              <a:t>;}</a:t>
            </a: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0" dirty="0" err="1"/>
              <a:t>p.two</a:t>
            </a:r>
            <a:r>
              <a:rPr lang="tr-TR" sz="1800" b="0" dirty="0"/>
              <a:t> </a:t>
            </a:r>
            <a:r>
              <a:rPr lang="en-US" sz="1800" b="0" dirty="0"/>
              <a:t>{</a:t>
            </a:r>
            <a:r>
              <a:rPr lang="tr-TR" sz="1800" b="0" dirty="0"/>
              <a:t> </a:t>
            </a:r>
            <a:r>
              <a:rPr lang="en-US" sz="1800" b="0" dirty="0" err="1"/>
              <a:t>border-style:solid</a:t>
            </a:r>
            <a:r>
              <a:rPr lang="en-US" sz="1800" b="0" dirty="0"/>
              <a:t>;</a:t>
            </a:r>
            <a:br>
              <a:rPr lang="en-US" sz="1800" b="0" dirty="0"/>
            </a:br>
            <a:r>
              <a:rPr lang="tr-TR" sz="1800" b="0" dirty="0"/>
              <a:t>            </a:t>
            </a:r>
            <a:r>
              <a:rPr lang="en-US" sz="1800" b="0" dirty="0"/>
              <a:t>border-color:#98bf21;}</a:t>
            </a:r>
            <a:br>
              <a:rPr lang="en-US" sz="1800" dirty="0"/>
            </a:br>
            <a:endParaRPr lang="en-US" sz="1800" b="0" dirty="0"/>
          </a:p>
        </p:txBody>
      </p:sp>
      <p:sp>
        <p:nvSpPr>
          <p:cNvPr id="28676" name="Slide Number Placeholder 2">
            <a:extLst>
              <a:ext uri="{FF2B5EF4-FFF2-40B4-BE49-F238E27FC236}">
                <a16:creationId xmlns:a16="http://schemas.microsoft.com/office/drawing/2014/main" id="{3F170B51-86D5-3D5E-6A75-8029C2D8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6422BE-E792-4CBA-B43A-EE987107E552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1DBC50F-E945-429C-9D18-8D488506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9.1 </a:t>
            </a:r>
            <a:r>
              <a:rPr lang="en-US" altLang="tr-TR" sz="2400"/>
              <a:t>Styling Links</a:t>
            </a:r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6172F71A-7AAE-AFE7-8224-92C67DD7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2AB873-0103-4C5A-B0EE-50F9ADA1AA6E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2F33A90-70D0-A9E7-31EF-73878C8D5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9248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Links can be styled with any CSS property (e.g. color, font-family, background, etc.).</a:t>
            </a:r>
            <a:endParaRPr lang="tr-TR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Special for links are that they can be styled differently depending on what state they are in.</a:t>
            </a:r>
            <a:endParaRPr lang="tr-TR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The four links states are:</a:t>
            </a:r>
          </a:p>
          <a:p>
            <a:pPr marL="742950" lvl="1" indent="-285750"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  <a:cs typeface="Arial" charset="0"/>
              </a:rPr>
              <a:t>a:link - a normal, unvisited link</a:t>
            </a:r>
          </a:p>
          <a:p>
            <a:pPr marL="742950" lvl="1" indent="-285750"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  <a:cs typeface="Arial" charset="0"/>
              </a:rPr>
              <a:t>a:visited - a link the user has visited</a:t>
            </a:r>
          </a:p>
          <a:p>
            <a:pPr marL="742950" lvl="1" indent="-285750"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  <a:cs typeface="Arial" charset="0"/>
              </a:rPr>
              <a:t>a:hover - a link when the user </a:t>
            </a:r>
            <a:r>
              <a:rPr lang="en-US" dirty="0" err="1">
                <a:latin typeface="+mn-lt"/>
                <a:cs typeface="Arial" charset="0"/>
              </a:rPr>
              <a:t>mouses</a:t>
            </a:r>
            <a:r>
              <a:rPr lang="en-US" dirty="0">
                <a:latin typeface="+mn-lt"/>
                <a:cs typeface="Arial" charset="0"/>
              </a:rPr>
              <a:t> over it</a:t>
            </a:r>
          </a:p>
          <a:p>
            <a:pPr marL="742950" lvl="1" indent="-285750"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  <a:cs typeface="Arial" charset="0"/>
              </a:rPr>
              <a:t>a:active - a link the moment it is clicked</a:t>
            </a:r>
            <a:endParaRPr lang="tr-TR" dirty="0">
              <a:latin typeface="+mn-lt"/>
              <a:cs typeface="Arial" charset="0"/>
            </a:endParaRPr>
          </a:p>
          <a:p>
            <a:pPr marL="742950" lvl="1" indent="-285750" eaLnBrk="1" hangingPunct="1">
              <a:buFont typeface="Wingdings" pitchFamily="2" charset="2"/>
              <a:buChar char="§"/>
              <a:defRPr/>
            </a:pPr>
            <a:endParaRPr lang="en-US" sz="1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+mn-lt"/>
                <a:cs typeface="Arial" charset="0"/>
              </a:rPr>
              <a:t>Example</a:t>
            </a:r>
            <a:r>
              <a:rPr lang="tr-TR" b="1" dirty="0">
                <a:latin typeface="+mn-lt"/>
                <a:cs typeface="Arial" charset="0"/>
              </a:rPr>
              <a:t>:</a:t>
            </a:r>
            <a:endParaRPr lang="en-US" b="1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a:link {color:#FF0000;}      /* unvisited link */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a:visited {color:#00FF00;}  /* visited link */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a:hover {color:#FF00FF;}  /* mouse over link */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a:active {color:#0000FF;}  /* selected link */</a:t>
            </a:r>
            <a:endParaRPr lang="tr-TR" dirty="0"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en-US" sz="1000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When setting the style for several link states, there are some order rules:</a:t>
            </a:r>
          </a:p>
          <a:p>
            <a:pPr marL="742950" lvl="1" indent="-285750"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  <a:cs typeface="Arial" charset="0"/>
              </a:rPr>
              <a:t>a:hover MUST come after a:link and a:visited</a:t>
            </a:r>
          </a:p>
          <a:p>
            <a:pPr marL="742950" lvl="1" indent="-285750"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  <a:cs typeface="Arial" charset="0"/>
              </a:rPr>
              <a:t>a:active MUST come after a:hover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21DD125-BAAC-E4C9-10D3-8614A6FD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07ADBB-B407-ED0A-5C1E-565DDB80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- Individual sides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In CSS it is possible to specify different borders for different sides: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  <a:r>
              <a:rPr lang="tr-TR" sz="1800" dirty="0">
                <a:latin typeface="+mn-lt"/>
              </a:rPr>
              <a:t>:</a:t>
            </a:r>
            <a:endParaRPr lang="en-US" sz="1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p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border-top-style:dotted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border-right-style:solid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border-bottom-style:dotted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border-left-style:solid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0" dirty="0"/>
          </a:p>
          <a:p>
            <a:pPr>
              <a:defRPr/>
            </a:pPr>
            <a:r>
              <a:rPr lang="en-US" sz="1800" b="0" dirty="0"/>
              <a:t>The example above can also be set with a single property: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err="1">
                <a:latin typeface="+mn-lt"/>
              </a:rPr>
              <a:t>border-style:dotted</a:t>
            </a:r>
            <a:r>
              <a:rPr lang="en-US" sz="1800" dirty="0">
                <a:latin typeface="+mn-lt"/>
              </a:rPr>
              <a:t> solid;</a:t>
            </a:r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9BDA9725-353B-19F7-64B8-B0CD0D91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2CA5E5-CF13-4E01-A4AE-784282540C2B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79E7C-874D-2720-F23C-F439308A1A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95C2B1F-EBDA-B07D-47C9-B7329127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933C1-C21B-BA9A-9653-6B781CDB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0" dirty="0"/>
              <a:t>The border-style property can have from one to four values.</a:t>
            </a: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600" b="0" dirty="0"/>
          </a:p>
          <a:p>
            <a:pPr>
              <a:defRPr/>
            </a:pPr>
            <a:r>
              <a:rPr lang="en-US" sz="1600" dirty="0" err="1"/>
              <a:t>border-style:dotted</a:t>
            </a:r>
            <a:r>
              <a:rPr lang="en-US" sz="1600" dirty="0"/>
              <a:t> solid double dashed;</a:t>
            </a:r>
            <a:endParaRPr lang="en-US" sz="1600" b="0" dirty="0"/>
          </a:p>
          <a:p>
            <a:pPr lvl="1">
              <a:defRPr/>
            </a:pPr>
            <a:r>
              <a:rPr lang="en-US" sz="1600" dirty="0">
                <a:latin typeface="+mn-lt"/>
              </a:rPr>
              <a:t>top border is dotted</a:t>
            </a:r>
          </a:p>
          <a:p>
            <a:pPr lvl="1">
              <a:defRPr/>
            </a:pPr>
            <a:r>
              <a:rPr lang="en-US" sz="1600" dirty="0">
                <a:latin typeface="+mn-lt"/>
              </a:rPr>
              <a:t>right border is solid</a:t>
            </a:r>
          </a:p>
          <a:p>
            <a:pPr lvl="1">
              <a:defRPr/>
            </a:pPr>
            <a:r>
              <a:rPr lang="en-US" sz="1600" dirty="0">
                <a:latin typeface="+mn-lt"/>
              </a:rPr>
              <a:t>bottom border is double</a:t>
            </a:r>
          </a:p>
          <a:p>
            <a:pPr lvl="1">
              <a:defRPr/>
            </a:pPr>
            <a:r>
              <a:rPr lang="en-US" sz="1600" dirty="0">
                <a:latin typeface="+mn-lt"/>
              </a:rPr>
              <a:t>left border is dashed</a:t>
            </a:r>
          </a:p>
          <a:p>
            <a:pPr>
              <a:defRPr/>
            </a:pPr>
            <a:r>
              <a:rPr lang="en-US" sz="1600" dirty="0" err="1"/>
              <a:t>border-style:dotted</a:t>
            </a:r>
            <a:r>
              <a:rPr lang="en-US" sz="1600" dirty="0"/>
              <a:t> solid double;</a:t>
            </a:r>
            <a:endParaRPr lang="en-US" sz="1600" b="0" dirty="0"/>
          </a:p>
          <a:p>
            <a:pPr lvl="1">
              <a:defRPr/>
            </a:pPr>
            <a:r>
              <a:rPr lang="en-US" sz="1600" dirty="0">
                <a:latin typeface="+mn-lt"/>
              </a:rPr>
              <a:t>top border is dotted</a:t>
            </a:r>
          </a:p>
          <a:p>
            <a:pPr lvl="1">
              <a:defRPr/>
            </a:pPr>
            <a:r>
              <a:rPr lang="en-US" sz="1600" dirty="0">
                <a:latin typeface="+mn-lt"/>
              </a:rPr>
              <a:t>right and left borders are solid</a:t>
            </a:r>
          </a:p>
          <a:p>
            <a:pPr lvl="1">
              <a:defRPr/>
            </a:pPr>
            <a:r>
              <a:rPr lang="en-US" sz="1600" dirty="0">
                <a:latin typeface="+mn-lt"/>
              </a:rPr>
              <a:t>bottom border is double</a:t>
            </a:r>
          </a:p>
          <a:p>
            <a:pPr>
              <a:defRPr/>
            </a:pPr>
            <a:r>
              <a:rPr lang="en-US" sz="1600" dirty="0" err="1"/>
              <a:t>border-style:dotted</a:t>
            </a:r>
            <a:r>
              <a:rPr lang="en-US" sz="1600" dirty="0"/>
              <a:t> solid;</a:t>
            </a:r>
            <a:endParaRPr lang="en-US" sz="1600" b="0" dirty="0"/>
          </a:p>
          <a:p>
            <a:pPr lvl="1">
              <a:defRPr/>
            </a:pPr>
            <a:r>
              <a:rPr lang="en-US" sz="1600" dirty="0">
                <a:latin typeface="+mn-lt"/>
              </a:rPr>
              <a:t>top and bottom borders are dotted</a:t>
            </a:r>
          </a:p>
          <a:p>
            <a:pPr lvl="1">
              <a:defRPr/>
            </a:pPr>
            <a:r>
              <a:rPr lang="en-US" sz="1600" dirty="0">
                <a:latin typeface="+mn-lt"/>
              </a:rPr>
              <a:t>right and left borders are solid</a:t>
            </a:r>
          </a:p>
          <a:p>
            <a:pPr>
              <a:defRPr/>
            </a:pPr>
            <a:r>
              <a:rPr lang="en-US" sz="1600" dirty="0" err="1"/>
              <a:t>border-style:dotted</a:t>
            </a:r>
            <a:r>
              <a:rPr lang="en-US" sz="1600" dirty="0"/>
              <a:t>;</a:t>
            </a:r>
            <a:endParaRPr lang="en-US" sz="1600" b="0" dirty="0"/>
          </a:p>
          <a:p>
            <a:pPr lvl="1">
              <a:defRPr/>
            </a:pPr>
            <a:r>
              <a:rPr lang="en-US" sz="1600" dirty="0">
                <a:latin typeface="+mn-lt"/>
              </a:rPr>
              <a:t>all four borders are dotted</a:t>
            </a:r>
            <a:endParaRPr lang="tr-TR" sz="1600" dirty="0">
              <a:latin typeface="+mn-lt"/>
            </a:endParaRPr>
          </a:p>
          <a:p>
            <a:pPr lvl="1">
              <a:defRPr/>
            </a:pPr>
            <a:endParaRPr lang="en-US" sz="600" dirty="0">
              <a:latin typeface="+mn-lt"/>
            </a:endParaRPr>
          </a:p>
          <a:p>
            <a:pPr>
              <a:defRPr/>
            </a:pPr>
            <a:r>
              <a:rPr lang="en-US" sz="1800" b="0" dirty="0"/>
              <a:t>The border-style property is used in the example above. However, it also works with border-width and border-color.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sz="1600" dirty="0"/>
            </a:br>
            <a:br>
              <a:rPr lang="en-US" sz="1600" b="0" dirty="0"/>
            </a:br>
            <a:endParaRPr lang="en-US" sz="1600" b="0" dirty="0"/>
          </a:p>
        </p:txBody>
      </p:sp>
      <p:sp>
        <p:nvSpPr>
          <p:cNvPr id="30724" name="Slide Number Placeholder 2">
            <a:extLst>
              <a:ext uri="{FF2B5EF4-FFF2-40B4-BE49-F238E27FC236}">
                <a16:creationId xmlns:a16="http://schemas.microsoft.com/office/drawing/2014/main" id="{89BC9850-EC73-18F7-C9F7-C9D2CA9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886334-84BC-4362-9EE8-54715FBF6ADC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25FEF9C-4C15-DAFA-351F-FD766A057A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F11FA68-DD30-455C-317F-EDAB1406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196976-6A02-B920-3777-2B6775B7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- Shorthand property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As you can see from the examples above, there are many properties to consider when dealing with borders.</a:t>
            </a:r>
          </a:p>
          <a:p>
            <a:pPr>
              <a:defRPr/>
            </a:pPr>
            <a:r>
              <a:rPr lang="en-US" sz="1800" b="0" dirty="0"/>
              <a:t>To shorten the code, it is also possible to specify all the border properties in one property. This is called a shorthand property.</a:t>
            </a:r>
          </a:p>
          <a:p>
            <a:pPr>
              <a:defRPr/>
            </a:pPr>
            <a:r>
              <a:rPr lang="en-US" sz="1800" b="0" dirty="0"/>
              <a:t>The shorthand property for the border properties is "border":</a:t>
            </a: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border:5px solid red;</a:t>
            </a:r>
            <a:endParaRPr lang="tr-TR" sz="1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endParaRPr lang="en-US" sz="800" dirty="0">
              <a:latin typeface="+mn-lt"/>
            </a:endParaRPr>
          </a:p>
          <a:p>
            <a:pPr>
              <a:defRPr/>
            </a:pPr>
            <a:r>
              <a:rPr lang="en-US" sz="1800" b="0" dirty="0"/>
              <a:t>When using the border property, the order of the values are:</a:t>
            </a:r>
          </a:p>
          <a:p>
            <a:pPr lvl="1">
              <a:defRPr/>
            </a:pPr>
            <a:r>
              <a:rPr lang="en-US" sz="1800" dirty="0"/>
              <a:t>border-width</a:t>
            </a:r>
          </a:p>
          <a:p>
            <a:pPr lvl="1">
              <a:defRPr/>
            </a:pPr>
            <a:r>
              <a:rPr lang="en-US" sz="1800" dirty="0"/>
              <a:t>border-style</a:t>
            </a:r>
          </a:p>
          <a:p>
            <a:pPr lvl="1">
              <a:defRPr/>
            </a:pPr>
            <a:r>
              <a:rPr lang="en-US" sz="1800" dirty="0"/>
              <a:t>border-color</a:t>
            </a:r>
            <a:endParaRPr lang="tr-TR" sz="1800" dirty="0"/>
          </a:p>
          <a:p>
            <a:pPr lvl="1">
              <a:defRPr/>
            </a:pPr>
            <a:endParaRPr lang="en-US" sz="800" dirty="0"/>
          </a:p>
          <a:p>
            <a:pPr>
              <a:defRPr/>
            </a:pPr>
            <a:r>
              <a:rPr lang="en-US" sz="1800" b="0" dirty="0"/>
              <a:t>It does not matter if one of the values above are missing (although, border-style is required), as long as the rest are in the specified order.</a:t>
            </a:r>
            <a:br>
              <a:rPr lang="en-US" sz="1800" dirty="0"/>
            </a:br>
            <a:endParaRPr lang="en-US" sz="1800" b="0" dirty="0"/>
          </a:p>
        </p:txBody>
      </p:sp>
      <p:sp>
        <p:nvSpPr>
          <p:cNvPr id="31748" name="Slide Number Placeholder 2">
            <a:extLst>
              <a:ext uri="{FF2B5EF4-FFF2-40B4-BE49-F238E27FC236}">
                <a16:creationId xmlns:a16="http://schemas.microsoft.com/office/drawing/2014/main" id="{F79BCD49-B3E8-1439-0D5B-664B4A1F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C7D784-F2C6-4562-A9D8-B8CF4305832E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B1A15A9-C404-FD92-5995-025AEDE680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3E36EEF-8533-CFCC-FC3A-A5386F9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5F58B-327B-7892-4007-6452768C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tr-TR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An outline is a line that is drawn around elements, outside the border edge, to make the element "stand out".</a:t>
            </a:r>
          </a:p>
          <a:p>
            <a:pPr>
              <a:defRPr/>
            </a:pPr>
            <a:r>
              <a:rPr lang="en-US" sz="1800" b="0" dirty="0"/>
              <a:t>The outline properties specifies the style, color, and width of an outline.</a:t>
            </a:r>
            <a:endParaRPr lang="tr-TR" sz="1800" b="0" dirty="0"/>
          </a:p>
          <a:p>
            <a:pPr>
              <a:defRPr/>
            </a:pPr>
            <a:r>
              <a:rPr lang="tr-TR" sz="1800" b="0" dirty="0"/>
              <a:t>O</a:t>
            </a:r>
            <a:r>
              <a:rPr lang="en-US" sz="1800" b="0" dirty="0" err="1"/>
              <a:t>utline</a:t>
            </a:r>
            <a:r>
              <a:rPr lang="en-US" sz="1800" b="0" dirty="0"/>
              <a:t> </a:t>
            </a:r>
            <a:r>
              <a:rPr lang="en-US" sz="1800" b="0" dirty="0" err="1"/>
              <a:t>propert</a:t>
            </a:r>
            <a:r>
              <a:rPr lang="tr-TR" sz="1800" b="0" dirty="0"/>
              <a:t>y </a:t>
            </a:r>
            <a:r>
              <a:rPr lang="en-US" sz="1800" b="0" dirty="0"/>
              <a:t>is different from the border property.</a:t>
            </a:r>
          </a:p>
          <a:p>
            <a:pPr>
              <a:defRPr/>
            </a:pPr>
            <a:r>
              <a:rPr lang="en-US" sz="1800" b="0" dirty="0"/>
              <a:t>The outline is not a part of the element's dimensions, therefore the element's width and height properties do not contain the width of the outline.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0" dirty="0"/>
          </a:p>
        </p:txBody>
      </p:sp>
      <p:sp>
        <p:nvSpPr>
          <p:cNvPr id="32772" name="Slide Number Placeholder 2">
            <a:extLst>
              <a:ext uri="{FF2B5EF4-FFF2-40B4-BE49-F238E27FC236}">
                <a16:creationId xmlns:a16="http://schemas.microsoft.com/office/drawing/2014/main" id="{899C8C14-E4A7-3922-608D-A8AEE8D6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D44619-BA43-4CB6-BCC1-899492ADEA4B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9BC58A2-CC33-7187-3CD2-BADA964C61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7491F95-F6BB-31C1-199E-88B22F45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33795" name="Slide Number Placeholder 2">
            <a:extLst>
              <a:ext uri="{FF2B5EF4-FFF2-40B4-BE49-F238E27FC236}">
                <a16:creationId xmlns:a16="http://schemas.microsoft.com/office/drawing/2014/main" id="{1816E99B-9191-2CC8-EB3B-367C084B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CDFC4F-8D10-47C1-A06B-B5D6F95B2778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5198A1-7751-582B-60C2-BEFBEB6C30A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286000"/>
          <a:ext cx="7315200" cy="2587721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verdana"/>
                        </a:rPr>
                        <a:t>Values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5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outline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Sets all the outline properties in one declaration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i="1" dirty="0">
                          <a:effectLst/>
                          <a:latin typeface="verdana"/>
                        </a:rPr>
                        <a:t>outline-color</a:t>
                      </a:r>
                      <a:r>
                        <a:rPr lang="tr-TR" sz="1400" i="1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i="1" dirty="0">
                          <a:effectLst/>
                          <a:latin typeface="verdana"/>
                        </a:rPr>
                        <a:t>outline-style</a:t>
                      </a:r>
                      <a:br>
                        <a:rPr lang="en-US" sz="1400" i="1" dirty="0">
                          <a:effectLst/>
                          <a:latin typeface="verdana"/>
                        </a:rPr>
                      </a:br>
                      <a:r>
                        <a:rPr lang="en-US" sz="1400" i="1" dirty="0">
                          <a:effectLst/>
                          <a:latin typeface="verdana"/>
                        </a:rPr>
                        <a:t>outline-width</a:t>
                      </a:r>
                      <a:br>
                        <a:rPr lang="en-US" sz="1400" i="1" dirty="0">
                          <a:effectLst/>
                          <a:latin typeface="verdana"/>
                        </a:rPr>
                      </a:b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0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outline-color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Sets the color of an outline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i="1" dirty="0" err="1">
                          <a:effectLst/>
                          <a:latin typeface="verdana"/>
                        </a:rPr>
                        <a:t>color_name</a:t>
                      </a:r>
                      <a:r>
                        <a:rPr lang="tr-TR" sz="1400" i="1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i="1" dirty="0" err="1">
                          <a:effectLst/>
                          <a:latin typeface="verdana"/>
                        </a:rPr>
                        <a:t>hex_number</a:t>
                      </a:r>
                      <a:r>
                        <a:rPr lang="tr-TR" sz="1400" i="1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i="1" dirty="0" err="1">
                          <a:effectLst/>
                          <a:latin typeface="verdana"/>
                        </a:rPr>
                        <a:t>rgb_number</a:t>
                      </a:r>
                      <a:r>
                        <a:rPr lang="tr-TR" sz="1400" i="1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invert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5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outline-style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Sets the style of an outline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None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dotted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dashed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solid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double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groove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ridge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inset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outset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inherit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0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outline-width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Sets the width of an outline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Thin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medium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</a:t>
                      </a:r>
                      <a:r>
                        <a:rPr lang="tr-TR" sz="1400" baseline="0" dirty="0">
                          <a:effectLst/>
                          <a:latin typeface="verdana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thick</a:t>
                      </a:r>
                      <a:r>
                        <a:rPr lang="tr-TR" sz="14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i="1" dirty="0">
                          <a:effectLst/>
                          <a:latin typeface="verdana"/>
                        </a:rPr>
                        <a:t>length</a:t>
                      </a:r>
                      <a:r>
                        <a:rPr lang="tr-TR" sz="1400" i="1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verdana"/>
                        </a:rPr>
                        <a:t>inherit</a:t>
                      </a:r>
                    </a:p>
                  </a:txBody>
                  <a:tcPr marL="15555" marR="15555" marT="15552" marB="15552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9" name="Rectangle 1">
            <a:extLst>
              <a:ext uri="{FF2B5EF4-FFF2-40B4-BE49-F238E27FC236}">
                <a16:creationId xmlns:a16="http://schemas.microsoft.com/office/drawing/2014/main" id="{9B00C639-154F-700F-281C-A91401B57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3733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8872" bIns="88872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tr-TR" b="1">
                <a:solidFill>
                  <a:schemeClr val="accent4">
                    <a:lumMod val="90000"/>
                    <a:lumOff val="10000"/>
                  </a:schemeClr>
                </a:solidFill>
                <a:latin typeface="Verdana" panose="020B0604030504040204" pitchFamily="34" charset="0"/>
              </a:rPr>
              <a:t>All CSS Outline Properties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E45CFF6-57C4-C924-5FB8-A486959F37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E902674-BD41-D809-1E4B-16109B16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5F64B8A-B9DF-C6F9-2454-485924F52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92510"/>
              </p:ext>
            </p:extLst>
          </p:nvPr>
        </p:nvGraphicFramePr>
        <p:xfrm>
          <a:off x="381001" y="676233"/>
          <a:ext cx="6019800" cy="1838367"/>
        </p:xfrm>
        <a:graphic>
          <a:graphicData uri="http://schemas.openxmlformats.org/drawingml/2006/table">
            <a:tbl>
              <a:tblPr/>
              <a:tblGrid>
                <a:gridCol w="109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9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/>
                        </a:rPr>
                        <a:t>Value</a:t>
                      </a: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50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auto</a:t>
                      </a: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The browser sets the margin.</a:t>
                      </a:r>
                      <a:br>
                        <a:rPr lang="en-US" sz="1600" dirty="0">
                          <a:effectLst/>
                          <a:latin typeface="verdana"/>
                        </a:rPr>
                      </a:br>
                      <a:r>
                        <a:rPr lang="en-US" sz="1600" dirty="0">
                          <a:effectLst/>
                          <a:latin typeface="verdana"/>
                        </a:rPr>
                        <a:t>The result of this is </a:t>
                      </a:r>
                      <a:r>
                        <a:rPr lang="en-US" sz="1600" dirty="0" err="1">
                          <a:effectLst/>
                          <a:latin typeface="verdana"/>
                        </a:rPr>
                        <a:t>dependant</a:t>
                      </a:r>
                      <a:r>
                        <a:rPr lang="en-US" sz="1600" dirty="0">
                          <a:effectLst/>
                          <a:latin typeface="verdana"/>
                        </a:rPr>
                        <a:t> of the browser</a:t>
                      </a: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42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  <a:latin typeface="verdana"/>
                        </a:rPr>
                        <a:t>length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Defines a fixed margin (in pixels, </a:t>
                      </a:r>
                      <a:r>
                        <a:rPr lang="en-US" sz="1600" dirty="0" err="1">
                          <a:effectLst/>
                          <a:latin typeface="verdana"/>
                        </a:rPr>
                        <a:t>pt</a:t>
                      </a:r>
                      <a:r>
                        <a:rPr lang="en-US" sz="1600" dirty="0">
                          <a:effectLst/>
                          <a:latin typeface="verdana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verdana"/>
                        </a:rPr>
                        <a:t>em</a:t>
                      </a:r>
                      <a:r>
                        <a:rPr lang="en-US" sz="1600" dirty="0">
                          <a:effectLst/>
                          <a:latin typeface="verdana"/>
                        </a:rPr>
                        <a:t>, etc.)</a:t>
                      </a: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42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  <a:latin typeface="verdana"/>
                        </a:rPr>
                        <a:t>%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Defines a margin in % of the containing element</a:t>
                      </a:r>
                    </a:p>
                  </a:txBody>
                  <a:tcPr marL="27045" marR="27045" marT="19776" marB="1977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36" name="Slide Number Placeholder 2">
            <a:extLst>
              <a:ext uri="{FF2B5EF4-FFF2-40B4-BE49-F238E27FC236}">
                <a16:creationId xmlns:a16="http://schemas.microsoft.com/office/drawing/2014/main" id="{78088225-8464-AAD7-FD9D-F1E2AFA5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F28CDF-4EA8-4220-8838-5A6557350C2F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435A-1898-F34C-1CCF-F3FD7A389DAF}"/>
              </a:ext>
            </a:extLst>
          </p:cNvPr>
          <p:cNvSpPr txBox="1"/>
          <p:nvPr/>
        </p:nvSpPr>
        <p:spPr>
          <a:xfrm>
            <a:off x="455645" y="3009900"/>
            <a:ext cx="8382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CSS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Margin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  <a:p>
            <a:pPr eaLnBrk="1" hangingPunct="1">
              <a:defRPr/>
            </a:pPr>
            <a:endParaRPr lang="tr-TR" sz="800" b="1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The CSS margin properties define the space around elements.</a:t>
            </a:r>
            <a:endParaRPr lang="en-US" b="1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The margin clears an area around an element (outside the border). </a:t>
            </a:r>
            <a:endParaRPr lang="tr-TR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The margin does not have a background color, and is completely transparent.</a:t>
            </a:r>
            <a:endParaRPr lang="tr-TR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The top, right, bottom, and left margin can be changed independently using separate properties. </a:t>
            </a:r>
            <a:endParaRPr lang="tr-TR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A shorthand margin property can also be used, to change all margins at once.</a:t>
            </a:r>
            <a:endParaRPr lang="tr-TR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r>
              <a:rPr lang="en-US" dirty="0">
                <a:latin typeface="+mn-lt"/>
                <a:cs typeface="Arial" charset="0"/>
              </a:rPr>
              <a:t>It is possible to use negative values, to overlap content.</a:t>
            </a:r>
            <a:endParaRPr lang="tr-TR" dirty="0">
              <a:latin typeface="+mn-lt"/>
              <a:cs typeface="Arial" charset="0"/>
            </a:endParaRPr>
          </a:p>
          <a:p>
            <a:pPr marL="285750" indent="-285750" eaLnBrk="1" hangingPunct="1">
              <a:buFont typeface="Wingdings" pitchFamily="2" charset="2"/>
              <a:buChar char="v"/>
              <a:defRPr/>
            </a:pPr>
            <a:endParaRPr lang="en-US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tr-TR" dirty="0">
                <a:latin typeface="+mn-lt"/>
                <a:cs typeface="Arial" charset="0"/>
              </a:rPr>
              <a:t>	</a:t>
            </a:r>
            <a:r>
              <a:rPr lang="en-US" b="1" dirty="0">
                <a:latin typeface="+mn-lt"/>
                <a:cs typeface="Arial" charset="0"/>
              </a:rPr>
              <a:t>Possible </a:t>
            </a:r>
            <a:r>
              <a:rPr lang="en-US" b="1" dirty="0" err="1">
                <a:latin typeface="+mn-lt"/>
                <a:cs typeface="Arial" charset="0"/>
              </a:rPr>
              <a:t>Valu</a:t>
            </a:r>
            <a:r>
              <a:rPr lang="tr-TR" b="1" dirty="0">
                <a:latin typeface="+mn-lt"/>
                <a:cs typeface="Arial" charset="0"/>
              </a:rPr>
              <a:t>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0942D0-B417-8578-B611-56EC9E8B6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F1A9ECB-F394-4300-0774-C20465BE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DBB78D-6C8F-EB2B-BA75-0B7872B5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543050"/>
            <a:ext cx="8229600" cy="4933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- Individual sides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In CSS, it is possible to specify different margins for different sides:</a:t>
            </a:r>
            <a:endParaRPr lang="tr-TR" sz="1800" b="0" dirty="0"/>
          </a:p>
          <a:p>
            <a:pPr>
              <a:defRPr/>
            </a:pPr>
            <a:endParaRPr lang="en-US" sz="6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margin-top:100px;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margin-bottom:100px;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margin-right:50px;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margin-left:50px;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sz="1800" dirty="0"/>
            </a:b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- Shorthand property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To shorten the code, it is possible to specify all the margin properties in one property. This is called a shorthand property.</a:t>
            </a:r>
          </a:p>
          <a:p>
            <a:pPr>
              <a:defRPr/>
            </a:pPr>
            <a:r>
              <a:rPr lang="en-US" sz="1800" b="0" dirty="0"/>
              <a:t>The shorthand property for all the margin properties is "margin":</a:t>
            </a:r>
            <a:endParaRPr lang="tr-TR" sz="1800" b="0" dirty="0"/>
          </a:p>
          <a:p>
            <a:pPr>
              <a:defRPr/>
            </a:pPr>
            <a:endParaRPr lang="en-US" sz="6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margin:100px 50px;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5843" name="Slide Number Placeholder 2">
            <a:extLst>
              <a:ext uri="{FF2B5EF4-FFF2-40B4-BE49-F238E27FC236}">
                <a16:creationId xmlns:a16="http://schemas.microsoft.com/office/drawing/2014/main" id="{F1D6945A-7D69-166D-889F-80CB3D8C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C26844-BBCA-4C40-AEDB-66E0ABE3291F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642BF2-7716-8BA6-20E6-CDEB516E40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4A19648-4A0A-96D6-520C-9CF25084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E24FB6-4E7F-182B-E112-BD09E523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0" dirty="0"/>
              <a:t>The margin property can have from one to four values</a:t>
            </a:r>
            <a:r>
              <a:rPr lang="tr-TR" sz="1800" b="0" dirty="0"/>
              <a:t>;</a:t>
            </a:r>
          </a:p>
          <a:p>
            <a:pPr>
              <a:defRPr/>
            </a:pPr>
            <a:endParaRPr lang="en-US" sz="600" b="0" dirty="0"/>
          </a:p>
          <a:p>
            <a:pPr>
              <a:defRPr/>
            </a:pPr>
            <a:r>
              <a:rPr lang="en-US" sz="1800" b="0" dirty="0"/>
              <a:t>margin:25px 50px 75px 100px;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top margin is 25px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right margin is 50px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bottom margin is 75px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left margin is 100px</a:t>
            </a:r>
          </a:p>
          <a:p>
            <a:pPr>
              <a:defRPr/>
            </a:pPr>
            <a:r>
              <a:rPr lang="en-US" sz="1800" b="0" dirty="0"/>
              <a:t>margin:25px 50px 75px;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top margin is 25px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right and left margins are 50px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bottom margin is 75px</a:t>
            </a:r>
          </a:p>
          <a:p>
            <a:pPr>
              <a:defRPr/>
            </a:pPr>
            <a:r>
              <a:rPr lang="en-US" sz="1800" b="0" dirty="0"/>
              <a:t>margin:25px 50px;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top and bottom margins are 25px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right and left margins are 50px</a:t>
            </a:r>
          </a:p>
          <a:p>
            <a:pPr>
              <a:defRPr/>
            </a:pPr>
            <a:r>
              <a:rPr lang="en-US" sz="1800" b="0" dirty="0"/>
              <a:t>margin:25px;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all four margins are 25px</a:t>
            </a:r>
          </a:p>
          <a:p>
            <a:pPr>
              <a:defRPr/>
            </a:pPr>
            <a:endParaRPr lang="en-US" sz="1800" b="0" dirty="0"/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F49D188F-609A-9FF0-8123-4D15D8D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BCA0B-F68E-4D24-9D82-63EDFDA582EF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220A56-2CFE-7179-533C-F8DDC061D5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14D775C-AB20-6A61-586A-B306A400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FBCED520-53C1-27E5-DF6D-BC6AC39B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F6E898-B573-4235-AFB5-16D36F17EE95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41B976-5BC6-6CBC-5A32-9D1A8738B7B5}"/>
              </a:ext>
            </a:extLst>
          </p:cNvPr>
          <p:cNvGraphicFramePr>
            <a:graphicFrameLocks noGrp="1"/>
          </p:cNvGraphicFramePr>
          <p:nvPr/>
        </p:nvGraphicFramePr>
        <p:xfrm>
          <a:off x="795338" y="2232025"/>
          <a:ext cx="6977062" cy="2263775"/>
        </p:xfrm>
        <a:graphic>
          <a:graphicData uri="http://schemas.openxmlformats.org/drawingml/2006/table">
            <a:tbl>
              <a:tblPr/>
              <a:tblGrid>
                <a:gridCol w="225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6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margin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A shorthand property for setting the margin properties in one declaration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margin-bottom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Sets the bottom margin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margin-left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Sets the left margin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margin-right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Sets the right margin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margin-top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verdana"/>
                        </a:rPr>
                        <a:t>Sets the top margin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892" name="Rectangle 1">
            <a:extLst>
              <a:ext uri="{FF2B5EF4-FFF2-40B4-BE49-F238E27FC236}">
                <a16:creationId xmlns:a16="http://schemas.microsoft.com/office/drawing/2014/main" id="{61DED8F9-2AE1-73D6-6D59-8C37BB0B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77963"/>
            <a:ext cx="49530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8872" bIns="88872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tr-TR" b="1" dirty="0">
                <a:solidFill>
                  <a:schemeClr val="accent4">
                    <a:lumMod val="90000"/>
                    <a:lumOff val="10000"/>
                  </a:schemeClr>
                </a:solidFill>
                <a:latin typeface="Verdana" panose="020B0604030504040204" pitchFamily="34" charset="0"/>
              </a:rPr>
              <a:t>All CSS Margin Properties</a:t>
            </a:r>
            <a:endParaRPr lang="en-US" altLang="tr-TR" sz="2400" b="1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520E116-06C6-8257-44BB-A749DF3AAF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6848FF8-1B0D-48B8-37E4-748579D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B8349C-92B9-D69D-145C-71C8EA13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93395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Padding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tr-TR" sz="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>
              <a:defRPr/>
            </a:pPr>
            <a:r>
              <a:rPr lang="en-US" sz="1800" b="0" dirty="0">
                <a:solidFill>
                  <a:schemeClr val="accent4">
                    <a:lumMod val="90000"/>
                    <a:lumOff val="10000"/>
                  </a:schemeClr>
                </a:solidFill>
                <a:cs typeface="Arial" pitchFamily="34" charset="0"/>
              </a:rPr>
              <a:t>The CSS padding properties define the space between the element border and the element content.</a:t>
            </a:r>
            <a:endParaRPr lang="tr-TR" sz="1800" b="0" dirty="0">
              <a:solidFill>
                <a:schemeClr val="accent4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800" b="0" dirty="0">
                <a:solidFill>
                  <a:schemeClr val="accent4">
                    <a:lumMod val="90000"/>
                    <a:lumOff val="10000"/>
                  </a:schemeClr>
                </a:solidFill>
                <a:cs typeface="Arial" pitchFamily="34" charset="0"/>
              </a:rPr>
              <a:t>The padding clears an area around the content (inside the border) of an element. </a:t>
            </a:r>
            <a:endParaRPr lang="tr-TR" sz="1800" b="0" dirty="0">
              <a:solidFill>
                <a:schemeClr val="accent4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800" b="0" dirty="0">
                <a:solidFill>
                  <a:schemeClr val="accent4">
                    <a:lumMod val="90000"/>
                    <a:lumOff val="10000"/>
                  </a:schemeClr>
                </a:solidFill>
                <a:cs typeface="Arial" pitchFamily="34" charset="0"/>
              </a:rPr>
              <a:t>The padding is affected by the background color of the element.</a:t>
            </a:r>
            <a:endParaRPr lang="tr-TR" sz="1800" b="0" dirty="0">
              <a:solidFill>
                <a:schemeClr val="accent4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800" b="0" dirty="0">
                <a:solidFill>
                  <a:schemeClr val="accent4">
                    <a:lumMod val="90000"/>
                    <a:lumOff val="10000"/>
                  </a:schemeClr>
                </a:solidFill>
                <a:cs typeface="Arial" pitchFamily="34" charset="0"/>
              </a:rPr>
              <a:t>The top, right, bottom, and left padding can be changed independently using separate properties. </a:t>
            </a:r>
            <a:endParaRPr lang="tr-TR" sz="1800" b="0" dirty="0">
              <a:solidFill>
                <a:schemeClr val="accent4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800" b="0" dirty="0">
                <a:solidFill>
                  <a:schemeClr val="accent4">
                    <a:lumMod val="90000"/>
                    <a:lumOff val="10000"/>
                  </a:schemeClr>
                </a:solidFill>
                <a:cs typeface="Arial" pitchFamily="34" charset="0"/>
              </a:rPr>
              <a:t>A shorthand padding property can also be used, to change all paddings at once.</a:t>
            </a:r>
          </a:p>
          <a:p>
            <a:pPr>
              <a:defRPr/>
            </a:pPr>
            <a:endParaRPr lang="en-US" sz="1800" dirty="0">
              <a:solidFill>
                <a:srgbClr val="333399"/>
              </a:solidFill>
            </a:endParaRP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CA6821C0-3A33-53B6-5C33-82CA740F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9C58B8-DF85-4E35-81AD-FC06F1CA9EFA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CB3BDC-953B-0CC2-73CE-3009EF037B16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4811713"/>
          <a:ext cx="6477000" cy="9032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0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verdana"/>
                        </a:rPr>
                        <a:t>Value</a:t>
                      </a:r>
                    </a:p>
                  </a:txBody>
                  <a:tcPr marL="28575" marR="28575" marT="28585" marB="2858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85" marB="2858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  <a:latin typeface="verdana"/>
                        </a:rPr>
                        <a:t>length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28575" marR="28575" marT="28585" marB="2858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Defines a fixed padding (in pixels, pt, em, etc.)</a:t>
                      </a:r>
                    </a:p>
                  </a:txBody>
                  <a:tcPr marL="28575" marR="28575" marT="28585" marB="2858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fontAlgn="t"/>
                      <a:r>
                        <a:rPr lang="en-US" sz="1600" i="1" dirty="0">
                          <a:effectLst/>
                          <a:latin typeface="verdana"/>
                        </a:rPr>
                        <a:t>%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8575" marR="28575" marT="28585" marB="2858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Defines a padding in % of the containing element</a:t>
                      </a:r>
                    </a:p>
                  </a:txBody>
                  <a:tcPr marL="28575" marR="28575" marT="28585" marB="2858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12DA4C68-890A-3EB5-2E54-EDDC6648FD8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BA7E35C-52A5-A711-5DA2-8FBA6A2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9.1 </a:t>
            </a:r>
            <a:r>
              <a:rPr lang="en-US" altLang="tr-TR" sz="2400"/>
              <a:t>Styling Links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6F666C59-3B79-4BEF-4658-92754581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F7D337-9C42-4E25-8EF8-930A29E30403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BC90215-7A03-03D1-CA9E-8B102BDC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54113"/>
            <a:ext cx="80772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Text Decoration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tr-TR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The text-decoration property is mostly used to remove underlines from links:</a:t>
            </a:r>
            <a:endParaRPr lang="tr-TR" dirty="0"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en-US" sz="6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+mn-lt"/>
                <a:cs typeface="Arial" charset="0"/>
              </a:rPr>
              <a:t>Example</a:t>
            </a:r>
            <a:r>
              <a:rPr lang="tr-TR" b="1" dirty="0">
                <a:latin typeface="+mn-lt"/>
                <a:cs typeface="Arial" charset="0"/>
              </a:rPr>
              <a:t>:</a:t>
            </a:r>
            <a:endParaRPr lang="en-US" b="1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a:link {</a:t>
            </a:r>
            <a:r>
              <a:rPr lang="en-US" dirty="0" err="1">
                <a:latin typeface="+mn-lt"/>
                <a:cs typeface="Arial" charset="0"/>
              </a:rPr>
              <a:t>text-decoration:none</a:t>
            </a:r>
            <a:r>
              <a:rPr lang="en-US" dirty="0">
                <a:latin typeface="+mn-lt"/>
                <a:cs typeface="Arial" charset="0"/>
              </a:rPr>
              <a:t>;}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a:visited {</a:t>
            </a:r>
            <a:r>
              <a:rPr lang="en-US" dirty="0" err="1">
                <a:latin typeface="+mn-lt"/>
                <a:cs typeface="Arial" charset="0"/>
              </a:rPr>
              <a:t>text-decoration:none</a:t>
            </a:r>
            <a:r>
              <a:rPr lang="en-US" dirty="0">
                <a:latin typeface="+mn-lt"/>
                <a:cs typeface="Arial" charset="0"/>
              </a:rPr>
              <a:t>;}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a:hover {</a:t>
            </a:r>
            <a:r>
              <a:rPr lang="en-US" dirty="0" err="1">
                <a:latin typeface="+mn-lt"/>
                <a:cs typeface="Arial" charset="0"/>
              </a:rPr>
              <a:t>text-decoration:underline</a:t>
            </a:r>
            <a:r>
              <a:rPr lang="en-US" dirty="0">
                <a:latin typeface="+mn-lt"/>
                <a:cs typeface="Arial" charset="0"/>
              </a:rPr>
              <a:t>;}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a:active {</a:t>
            </a:r>
            <a:r>
              <a:rPr lang="en-US" dirty="0" err="1">
                <a:latin typeface="+mn-lt"/>
                <a:cs typeface="Arial" charset="0"/>
              </a:rPr>
              <a:t>text-decoration:underline</a:t>
            </a:r>
            <a:r>
              <a:rPr lang="en-US" dirty="0">
                <a:latin typeface="+mn-lt"/>
                <a:cs typeface="Arial" charset="0"/>
              </a:rPr>
              <a:t>;}</a:t>
            </a:r>
          </a:p>
          <a:p>
            <a:pPr eaLnBrk="1" hangingPunct="1">
              <a:defRPr/>
            </a:pPr>
            <a:endParaRPr lang="tr-TR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Background Color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en-U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The background-color property specifies the background color for links:</a:t>
            </a:r>
            <a:endParaRPr lang="tr-TR" dirty="0"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en-US" sz="6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+mn-lt"/>
                <a:cs typeface="Arial" charset="0"/>
              </a:rPr>
              <a:t>Example</a:t>
            </a:r>
            <a:r>
              <a:rPr lang="tr-TR" b="1" dirty="0">
                <a:latin typeface="+mn-lt"/>
                <a:cs typeface="Arial" charset="0"/>
              </a:rPr>
              <a:t>:</a:t>
            </a:r>
            <a:endParaRPr lang="en-US" b="1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a:link {background-color:#B2FF99;}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a:visited {background-color:#FFFF85;}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a:hover {background-color:#FF704D;}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a:active {background-color:#FF704D;}</a:t>
            </a:r>
            <a:endParaRPr lang="tr-TR" dirty="0">
              <a:latin typeface="+mn-lt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1E1B2AA-AAD3-6703-C719-F182198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08AAB1E-0AF9-0BA1-AC5E-A518ACC8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8037"/>
            <a:ext cx="8229600" cy="493395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Padding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Individual sides</a:t>
            </a:r>
            <a:endParaRPr lang="tr-T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In CSS, it is possible to specify different padding for different sides: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padding-top:25px;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padding-bottom:25px;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padding-right:50px;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padding-left:50px;</a:t>
            </a:r>
            <a:endParaRPr lang="tr-TR" sz="1800" dirty="0">
              <a:latin typeface="+mn-lt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- Shorthand property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To shorten the code, it is possible to specify all the padding properties in one property. This is called a shorthand property.</a:t>
            </a:r>
          </a:p>
          <a:p>
            <a:pPr>
              <a:defRPr/>
            </a:pPr>
            <a:r>
              <a:rPr lang="en-US" sz="1800" b="0" dirty="0"/>
              <a:t>The shorthand property for all the padding properties is </a:t>
            </a:r>
            <a:r>
              <a:rPr lang="tr-TR" sz="1800" b="0" dirty="0"/>
              <a:t>"</a:t>
            </a:r>
            <a:r>
              <a:rPr lang="en-US" sz="1800" b="0" dirty="0"/>
              <a:t>padding":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padding:25px 50px;</a:t>
            </a:r>
            <a:endParaRPr lang="en-US" sz="18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9940" name="Slide Number Placeholder 2">
            <a:extLst>
              <a:ext uri="{FF2B5EF4-FFF2-40B4-BE49-F238E27FC236}">
                <a16:creationId xmlns:a16="http://schemas.microsoft.com/office/drawing/2014/main" id="{ECB18C9B-209B-488D-FE45-8CB0C9EB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BFE4AE-310D-4F41-B9C1-EF02BD028E95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0BE6DC9-9D64-6161-9510-FAF8631FC4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C5A3AFB-B1C5-EF5A-94D0-6965ECF9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A49BFB-3B82-08F3-1513-2DD75592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0" dirty="0"/>
              <a:t>The padding property can have from one to four values.</a:t>
            </a:r>
            <a:endParaRPr lang="tr-TR" sz="1800" b="0" dirty="0"/>
          </a:p>
          <a:p>
            <a:pPr>
              <a:defRPr/>
            </a:pPr>
            <a:endParaRPr lang="en-US" sz="600" b="0" dirty="0"/>
          </a:p>
          <a:p>
            <a:pPr>
              <a:defRPr/>
            </a:pPr>
            <a:r>
              <a:rPr lang="en-US" sz="1800" b="0" dirty="0"/>
              <a:t>padding:25px 50px 75px 100px;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top padding is 25px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right padding is 50px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bottom padding is 75px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left padding is 100px</a:t>
            </a:r>
          </a:p>
          <a:p>
            <a:pPr>
              <a:defRPr/>
            </a:pPr>
            <a:r>
              <a:rPr lang="en-US" sz="1800" b="0" dirty="0"/>
              <a:t>padding:25px 50px 75px;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top padding is 25px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right and left paddings are 50px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bottom padding is 75px</a:t>
            </a:r>
          </a:p>
          <a:p>
            <a:pPr>
              <a:defRPr/>
            </a:pPr>
            <a:r>
              <a:rPr lang="en-US" sz="1800" b="0" dirty="0"/>
              <a:t>padding:25px 50px;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top and bottom paddings are 25px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right and left paddings are 50px</a:t>
            </a:r>
          </a:p>
          <a:p>
            <a:pPr>
              <a:defRPr/>
            </a:pPr>
            <a:r>
              <a:rPr lang="en-US" sz="1800" b="0" dirty="0"/>
              <a:t>padding:25px;</a:t>
            </a:r>
          </a:p>
          <a:p>
            <a:pPr lvl="1">
              <a:defRPr/>
            </a:pPr>
            <a:r>
              <a:rPr lang="en-US" sz="1800" dirty="0">
                <a:latin typeface="+mn-lt"/>
              </a:rPr>
              <a:t>all four paddings are 25px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sz="1800" b="0" dirty="0"/>
            </a:br>
            <a:endParaRPr lang="en-US" sz="1800" b="0" dirty="0">
              <a:solidFill>
                <a:srgbClr val="333399"/>
              </a:solidFill>
            </a:endParaRPr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C3170E06-ADE8-DA8C-CC34-89452DAE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2941CE-C02E-4AFF-8A0E-5E1E05D3B41A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33B0E99-D779-D906-3DB1-DD71B697CC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B2CCF9F-7DE1-2983-CDED-DC2C0AEE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9.4 CSS Box Model</a:t>
            </a:r>
            <a:endParaRPr lang="en-US" altLang="tr-TR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8EF99-2E76-7AC5-B447-BBD6010C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1987" name="Slide Number Placeholder 2">
            <a:extLst>
              <a:ext uri="{FF2B5EF4-FFF2-40B4-BE49-F238E27FC236}">
                <a16:creationId xmlns:a16="http://schemas.microsoft.com/office/drawing/2014/main" id="{D0131B9F-B8CA-6DF5-4A6C-3911C31B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FE7090-4FFE-4F1D-9F2A-7ECB290088DF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3C3AC9-51CB-93DE-C209-324CA2B01778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232025"/>
          <a:ext cx="7391400" cy="2263775"/>
        </p:xfrm>
        <a:graphic>
          <a:graphicData uri="http://schemas.openxmlformats.org/drawingml/2006/table">
            <a:tbl>
              <a:tblPr/>
              <a:tblGrid>
                <a:gridCol w="222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6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padding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verdana"/>
                        </a:rPr>
                        <a:t>A shorthand property for setting all the padding properties in one declaration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padding-bottom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Sets the bottom padding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padding-left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Sets the left padding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padding-right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/>
                        </a:rPr>
                        <a:t>Sets the right padding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5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padding-top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verdana"/>
                        </a:rPr>
                        <a:t>Sets the top padding of an element</a:t>
                      </a:r>
                    </a:p>
                  </a:txBody>
                  <a:tcPr marL="28575" marR="28575" marT="28583" marB="2858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988" name="Rectangle 1">
            <a:extLst>
              <a:ext uri="{FF2B5EF4-FFF2-40B4-BE49-F238E27FC236}">
                <a16:creationId xmlns:a16="http://schemas.microsoft.com/office/drawing/2014/main" id="{456CB9AB-1F13-3B40-5A97-6E4547E1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55725"/>
            <a:ext cx="43434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8872" bIns="88872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tr-TR" b="1" dirty="0">
                <a:solidFill>
                  <a:schemeClr val="accent4">
                    <a:lumMod val="90000"/>
                    <a:lumOff val="10000"/>
                  </a:schemeClr>
                </a:solidFill>
                <a:latin typeface="Verdana" panose="020B0604030504040204" pitchFamily="34" charset="0"/>
              </a:rPr>
              <a:t>All CSS Padding Properties</a:t>
            </a:r>
            <a:endParaRPr lang="en-US" altLang="tr-TR" sz="2400" b="1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79DCAA5-D12F-D6B1-180B-8C241E4E33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F410219-C467-4E31-D765-7C69A0F2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9.1 </a:t>
            </a:r>
            <a:r>
              <a:rPr lang="en-US" altLang="tr-TR" sz="2400"/>
              <a:t>Styling Links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41C24C54-F62F-D134-611E-4DBB25EB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00" y="721567"/>
            <a:ext cx="8229600" cy="4933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tr-TR" altLang="tr-TR" sz="2000" dirty="0"/>
              <a:t>Example 1 – Adding different styles to hyperlinks: </a:t>
            </a:r>
            <a:endParaRPr lang="en-US" altLang="tr-TR" sz="2000" dirty="0"/>
          </a:p>
        </p:txBody>
      </p:sp>
      <p:sp>
        <p:nvSpPr>
          <p:cNvPr id="8196" name="Slide Number Placeholder 2">
            <a:extLst>
              <a:ext uri="{FF2B5EF4-FFF2-40B4-BE49-F238E27FC236}">
                <a16:creationId xmlns:a16="http://schemas.microsoft.com/office/drawing/2014/main" id="{5DE57BB4-4442-C02B-88CF-E40AE66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5BE244-AEB8-4C2D-8605-55FF680F93E2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80241-A0B7-23C1-9FB4-966AFDA78A2F}"/>
              </a:ext>
            </a:extLst>
          </p:cNvPr>
          <p:cNvSpPr/>
          <p:nvPr/>
        </p:nvSpPr>
        <p:spPr bwMode="auto">
          <a:xfrm>
            <a:off x="195943" y="1778648"/>
            <a:ext cx="6781800" cy="4495800"/>
          </a:xfrm>
          <a:prstGeom prst="rect">
            <a:avLst/>
          </a:prstGeom>
          <a:ln w="508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200" dirty="0"/>
              <a:t>&lt;html&gt;</a:t>
            </a:r>
          </a:p>
          <a:p>
            <a:pPr eaLnBrk="1" hangingPunct="1">
              <a:defRPr/>
            </a:pPr>
            <a:r>
              <a:rPr lang="en-US" sz="1200" dirty="0"/>
              <a:t>&lt;head&gt;</a:t>
            </a:r>
          </a:p>
          <a:p>
            <a:pPr eaLnBrk="1" hangingPunct="1">
              <a:defRPr/>
            </a:pPr>
            <a:r>
              <a:rPr lang="en-US" sz="1200" b="1" dirty="0"/>
              <a:t>&lt;style type="text/</a:t>
            </a:r>
            <a:r>
              <a:rPr lang="en-US" sz="1200" b="1" dirty="0" err="1"/>
              <a:t>css</a:t>
            </a:r>
            <a:r>
              <a:rPr lang="en-US" sz="1200" b="1" dirty="0"/>
              <a:t>"&gt;</a:t>
            </a:r>
          </a:p>
          <a:p>
            <a:pPr eaLnBrk="1" hangingPunct="1">
              <a:defRPr/>
            </a:pPr>
            <a:r>
              <a:rPr lang="en-US" sz="1200" dirty="0" err="1"/>
              <a:t>a.one:link</a:t>
            </a:r>
            <a:r>
              <a:rPr lang="en-US" sz="1200" dirty="0"/>
              <a:t> {color:#ff0000;}</a:t>
            </a:r>
          </a:p>
          <a:p>
            <a:pPr eaLnBrk="1" hangingPunct="1">
              <a:defRPr/>
            </a:pPr>
            <a:r>
              <a:rPr lang="en-US" sz="1200" dirty="0" err="1"/>
              <a:t>a.one:visited</a:t>
            </a:r>
            <a:r>
              <a:rPr lang="en-US" sz="1200" dirty="0"/>
              <a:t> {color:#0000ff;}</a:t>
            </a:r>
          </a:p>
          <a:p>
            <a:pPr eaLnBrk="1" hangingPunct="1">
              <a:defRPr/>
            </a:pPr>
            <a:r>
              <a:rPr lang="en-US" sz="1200" dirty="0" err="1"/>
              <a:t>a.one:hover</a:t>
            </a:r>
            <a:r>
              <a:rPr lang="en-US" sz="1200" dirty="0"/>
              <a:t> {color:#ffcc00;}</a:t>
            </a:r>
          </a:p>
          <a:p>
            <a:pPr eaLnBrk="1" hangingPunct="1">
              <a:defRPr/>
            </a:pPr>
            <a:endParaRPr lang="en-US" sz="1200" dirty="0"/>
          </a:p>
          <a:p>
            <a:pPr eaLnBrk="1" hangingPunct="1">
              <a:defRPr/>
            </a:pPr>
            <a:r>
              <a:rPr lang="en-US" sz="1200" dirty="0" err="1"/>
              <a:t>a.two:link</a:t>
            </a:r>
            <a:r>
              <a:rPr lang="en-US" sz="1200" dirty="0"/>
              <a:t> {color:#ff0000;}</a:t>
            </a:r>
          </a:p>
          <a:p>
            <a:pPr eaLnBrk="1" hangingPunct="1">
              <a:defRPr/>
            </a:pPr>
            <a:r>
              <a:rPr lang="en-US" sz="1200" dirty="0" err="1"/>
              <a:t>a.two:visited</a:t>
            </a:r>
            <a:r>
              <a:rPr lang="en-US" sz="1200" dirty="0"/>
              <a:t> {color:#0000ff;}</a:t>
            </a:r>
          </a:p>
          <a:p>
            <a:pPr eaLnBrk="1" hangingPunct="1">
              <a:defRPr/>
            </a:pPr>
            <a:r>
              <a:rPr lang="en-US" sz="1200" dirty="0" err="1"/>
              <a:t>a.two:hover</a:t>
            </a:r>
            <a:r>
              <a:rPr lang="en-US" sz="1200" dirty="0"/>
              <a:t> {font-size:150%;}</a:t>
            </a:r>
          </a:p>
          <a:p>
            <a:pPr eaLnBrk="1" hangingPunct="1">
              <a:defRPr/>
            </a:pPr>
            <a:endParaRPr lang="en-US" sz="1200" dirty="0"/>
          </a:p>
          <a:p>
            <a:pPr eaLnBrk="1" hangingPunct="1">
              <a:defRPr/>
            </a:pPr>
            <a:r>
              <a:rPr lang="en-US" sz="1200" dirty="0" err="1"/>
              <a:t>a.three:link</a:t>
            </a:r>
            <a:r>
              <a:rPr lang="en-US" sz="1200" dirty="0"/>
              <a:t> {color:#ff0000;}</a:t>
            </a:r>
          </a:p>
          <a:p>
            <a:pPr eaLnBrk="1" hangingPunct="1">
              <a:defRPr/>
            </a:pPr>
            <a:r>
              <a:rPr lang="en-US" sz="1200" dirty="0" err="1"/>
              <a:t>a.three:visited</a:t>
            </a:r>
            <a:r>
              <a:rPr lang="en-US" sz="1200" dirty="0"/>
              <a:t> {color:#0000ff;}</a:t>
            </a:r>
          </a:p>
          <a:p>
            <a:pPr eaLnBrk="1" hangingPunct="1">
              <a:defRPr/>
            </a:pPr>
            <a:r>
              <a:rPr lang="en-US" sz="1200" dirty="0" err="1"/>
              <a:t>a.three:hover</a:t>
            </a:r>
            <a:r>
              <a:rPr lang="en-US" sz="1200" dirty="0"/>
              <a:t> {background:#66ff66;}</a:t>
            </a:r>
          </a:p>
          <a:p>
            <a:pPr eaLnBrk="1" hangingPunct="1">
              <a:defRPr/>
            </a:pPr>
            <a:endParaRPr lang="en-US" sz="1200" dirty="0"/>
          </a:p>
          <a:p>
            <a:pPr eaLnBrk="1" hangingPunct="1">
              <a:defRPr/>
            </a:pPr>
            <a:r>
              <a:rPr lang="en-US" sz="1200" dirty="0" err="1"/>
              <a:t>a.four:link</a:t>
            </a:r>
            <a:r>
              <a:rPr lang="en-US" sz="1200" dirty="0"/>
              <a:t> {color:#ff0000;}</a:t>
            </a:r>
          </a:p>
          <a:p>
            <a:pPr eaLnBrk="1" hangingPunct="1">
              <a:defRPr/>
            </a:pPr>
            <a:r>
              <a:rPr lang="en-US" sz="1200" dirty="0" err="1"/>
              <a:t>a.four:visited</a:t>
            </a:r>
            <a:r>
              <a:rPr lang="en-US" sz="1200" dirty="0"/>
              <a:t> {color:#0000ff;}</a:t>
            </a:r>
          </a:p>
          <a:p>
            <a:pPr eaLnBrk="1" hangingPunct="1">
              <a:defRPr/>
            </a:pPr>
            <a:r>
              <a:rPr lang="en-US" sz="1200" dirty="0" err="1"/>
              <a:t>a.four:hover</a:t>
            </a:r>
            <a:r>
              <a:rPr lang="en-US" sz="1200" dirty="0"/>
              <a:t> {</a:t>
            </a:r>
            <a:r>
              <a:rPr lang="en-US" sz="1200" dirty="0" err="1"/>
              <a:t>font-family:monospace</a:t>
            </a:r>
            <a:r>
              <a:rPr lang="en-US" sz="1200" dirty="0"/>
              <a:t>;}</a:t>
            </a:r>
          </a:p>
          <a:p>
            <a:pPr eaLnBrk="1" hangingPunct="1">
              <a:defRPr/>
            </a:pPr>
            <a:endParaRPr lang="en-US" sz="1200" dirty="0"/>
          </a:p>
          <a:p>
            <a:pPr eaLnBrk="1" hangingPunct="1">
              <a:defRPr/>
            </a:pPr>
            <a:r>
              <a:rPr lang="en-US" sz="1200" dirty="0" err="1"/>
              <a:t>a.five:link</a:t>
            </a:r>
            <a:r>
              <a:rPr lang="en-US" sz="1200" dirty="0"/>
              <a:t> {color:#ff0000;text-decoration:none;}</a:t>
            </a:r>
          </a:p>
          <a:p>
            <a:pPr eaLnBrk="1" hangingPunct="1">
              <a:defRPr/>
            </a:pPr>
            <a:r>
              <a:rPr lang="en-US" sz="1200" dirty="0" err="1"/>
              <a:t>a.five:visited</a:t>
            </a:r>
            <a:r>
              <a:rPr lang="en-US" sz="1200" dirty="0"/>
              <a:t> {color:#0000ff;text-decoration:none;}</a:t>
            </a:r>
          </a:p>
          <a:p>
            <a:pPr eaLnBrk="1" hangingPunct="1">
              <a:defRPr/>
            </a:pPr>
            <a:r>
              <a:rPr lang="en-US" sz="1200" dirty="0" err="1"/>
              <a:t>a.five:hover</a:t>
            </a:r>
            <a:r>
              <a:rPr lang="en-US" sz="1200" dirty="0"/>
              <a:t> {</a:t>
            </a:r>
            <a:r>
              <a:rPr lang="en-US" sz="1200" dirty="0" err="1"/>
              <a:t>text-decoration:underline</a:t>
            </a:r>
            <a:r>
              <a:rPr lang="en-US" sz="1200" dirty="0"/>
              <a:t>;}</a:t>
            </a:r>
          </a:p>
          <a:p>
            <a:pPr eaLnBrk="1" hangingPunct="1">
              <a:defRPr/>
            </a:pPr>
            <a:r>
              <a:rPr lang="en-US" sz="1200" b="1" dirty="0"/>
              <a:t>&lt;/style&gt;</a:t>
            </a:r>
          </a:p>
          <a:p>
            <a:pPr eaLnBrk="1" hangingPunct="1">
              <a:defRPr/>
            </a:pPr>
            <a:r>
              <a:rPr lang="en-US" sz="1200" dirty="0"/>
              <a:t>&lt;/head&gt;</a:t>
            </a:r>
          </a:p>
          <a:p>
            <a:pPr eaLnBrk="1" hangingPunct="1"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2352199-89B2-EE95-0074-9A41FCEA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9.2 Styling Lists</a:t>
            </a:r>
            <a:endParaRPr lang="en-US" altLang="tr-TR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22F9E-78C5-75F3-C228-2AAF9B62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0" dirty="0"/>
              <a:t>The CSS list properties allow you to:</a:t>
            </a:r>
          </a:p>
          <a:p>
            <a:pPr lvl="1">
              <a:defRPr/>
            </a:pPr>
            <a:r>
              <a:rPr lang="en-US" sz="1800" dirty="0"/>
              <a:t>Set different list item markers for ordered lists</a:t>
            </a:r>
          </a:p>
          <a:p>
            <a:pPr lvl="1">
              <a:defRPr/>
            </a:pPr>
            <a:r>
              <a:rPr lang="en-US" sz="1800" dirty="0"/>
              <a:t>Set different list item markers for unordered lists</a:t>
            </a:r>
          </a:p>
          <a:p>
            <a:pPr lvl="1">
              <a:defRPr/>
            </a:pPr>
            <a:r>
              <a:rPr lang="en-US" sz="1800" dirty="0"/>
              <a:t>Set an image as the list item marker</a:t>
            </a:r>
          </a:p>
          <a:p>
            <a:pPr>
              <a:defRPr/>
            </a:pPr>
            <a:r>
              <a:rPr lang="en-US" sz="1800" b="0" dirty="0"/>
              <a:t>In HTML, there are two types of lists:</a:t>
            </a:r>
          </a:p>
          <a:p>
            <a:pPr lvl="1">
              <a:defRPr/>
            </a:pPr>
            <a:r>
              <a:rPr lang="en-US" sz="1800" dirty="0"/>
              <a:t>unordered lists - the list items are marked with bullets</a:t>
            </a:r>
          </a:p>
          <a:p>
            <a:pPr lvl="1">
              <a:defRPr/>
            </a:pPr>
            <a:r>
              <a:rPr lang="en-US" sz="1800" dirty="0"/>
              <a:t>ordered lists - the list items are marked with numbers or letters</a:t>
            </a:r>
          </a:p>
          <a:p>
            <a:pPr>
              <a:defRPr/>
            </a:pPr>
            <a:r>
              <a:rPr lang="en-US" sz="1800" b="0" dirty="0"/>
              <a:t>With CSS, lists can be styled further, and images can be used as the list item marker.</a:t>
            </a:r>
          </a:p>
          <a:p>
            <a:pPr>
              <a:defRPr/>
            </a:pPr>
            <a:r>
              <a:rPr lang="en-US" sz="1800" b="0" dirty="0"/>
              <a:t>The type of list item marker is specified with the list-style-type property: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Example</a:t>
            </a:r>
            <a:r>
              <a:rPr lang="tr-TR" sz="1800" dirty="0">
                <a:solidFill>
                  <a:srgbClr val="002060"/>
                </a:solidFill>
                <a:latin typeface="+mn-lt"/>
              </a:rPr>
              <a:t>:</a:t>
            </a:r>
            <a:endParaRPr lang="en-US" sz="1800" dirty="0">
              <a:solidFill>
                <a:srgbClr val="002060"/>
              </a:solidFill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 err="1">
                <a:latin typeface="+mn-lt"/>
              </a:rPr>
              <a:t>ul.a</a:t>
            </a:r>
            <a:r>
              <a:rPr lang="en-US" sz="1800" dirty="0">
                <a:latin typeface="+mn-lt"/>
              </a:rPr>
              <a:t> {list-style-type: circle;}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ul.b</a:t>
            </a:r>
            <a:r>
              <a:rPr lang="en-US" sz="1800" dirty="0">
                <a:latin typeface="+mn-lt"/>
              </a:rPr>
              <a:t> {list-style-type: square;}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ol.c</a:t>
            </a:r>
            <a:r>
              <a:rPr lang="en-US" sz="1800" dirty="0">
                <a:latin typeface="+mn-lt"/>
              </a:rPr>
              <a:t> {list-style-type: upper-roman;}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ol.d</a:t>
            </a:r>
            <a:r>
              <a:rPr lang="en-US" sz="1800" dirty="0">
                <a:latin typeface="+mn-lt"/>
              </a:rPr>
              <a:t> {list-style-type: lower-alpha;}</a:t>
            </a:r>
          </a:p>
        </p:txBody>
      </p:sp>
      <p:sp>
        <p:nvSpPr>
          <p:cNvPr id="11268" name="Slide Number Placeholder 2">
            <a:extLst>
              <a:ext uri="{FF2B5EF4-FFF2-40B4-BE49-F238E27FC236}">
                <a16:creationId xmlns:a16="http://schemas.microsoft.com/office/drawing/2014/main" id="{C47818C7-421D-962E-351B-5BAB1021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279C8B-7A46-434B-BE21-572132705D16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E1C002-750A-18F8-1FD2-5D914883820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DB0932F-D65B-667B-3779-F48A396E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9.2 Styling Lists</a:t>
            </a:r>
            <a:endParaRPr lang="en-US" altLang="tr-TR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E1C-363F-3AC2-8B9A-F89A8E20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Image as The List Item Marker</a:t>
            </a:r>
            <a:endParaRPr lang="tr-TR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000" b="0" dirty="0"/>
          </a:p>
          <a:p>
            <a:pPr>
              <a:defRPr/>
            </a:pPr>
            <a:r>
              <a:rPr lang="en-US" sz="1800" b="0" dirty="0"/>
              <a:t>To specify an image as the list item marker, use the list-style-image property:</a:t>
            </a:r>
            <a:endParaRPr lang="tr-TR" sz="1800" b="0" dirty="0"/>
          </a:p>
          <a:p>
            <a:pPr>
              <a:defRPr/>
            </a:pPr>
            <a:endParaRPr lang="en-US" sz="6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  <a:r>
              <a:rPr lang="tr-TR" sz="1800" dirty="0">
                <a:latin typeface="+mn-lt"/>
              </a:rPr>
              <a:t>:</a:t>
            </a:r>
            <a:endParaRPr lang="en-US" sz="1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 err="1">
                <a:latin typeface="+mn-lt"/>
              </a:rPr>
              <a:t>ul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list-style-image: </a:t>
            </a:r>
            <a:r>
              <a:rPr lang="en-US" sz="1800" dirty="0" err="1">
                <a:latin typeface="+mn-lt"/>
              </a:rPr>
              <a:t>url</a:t>
            </a:r>
            <a:r>
              <a:rPr lang="en-US" sz="1800" dirty="0">
                <a:latin typeface="+mn-lt"/>
              </a:rPr>
              <a:t>('sqpurple.gif');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  <a:endParaRPr lang="tr-TR" sz="1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endParaRPr lang="en-US" sz="600" dirty="0">
              <a:latin typeface="+mn-lt"/>
            </a:endParaRPr>
          </a:p>
          <a:p>
            <a:pPr>
              <a:defRPr/>
            </a:pPr>
            <a:r>
              <a:rPr lang="en-US" sz="1800" b="0" dirty="0"/>
              <a:t>The example above does not display equally in all browsers. IE and Opera will display the image-marker a little bit higher than Firefox, Chrome, and Safari.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>
              <a:defRPr/>
            </a:pPr>
            <a:r>
              <a:rPr lang="en-US" sz="1800" b="0" dirty="0"/>
              <a:t>If you want the image-marker to be placed equally in all browsers, </a:t>
            </a:r>
            <a:r>
              <a:rPr lang="tr-TR" sz="1800" b="0" dirty="0"/>
              <a:t>you should use </a:t>
            </a:r>
            <a:r>
              <a:rPr lang="en-US" sz="1800" b="0" dirty="0"/>
              <a:t>a </a:t>
            </a:r>
            <a:r>
              <a:rPr lang="en-US" sz="1800" b="0" dirty="0" err="1"/>
              <a:t>crossbrowser</a:t>
            </a:r>
            <a:r>
              <a:rPr lang="en-US" sz="1800" b="0" dirty="0"/>
              <a:t> solution </a:t>
            </a:r>
            <a:r>
              <a:rPr lang="tr-TR" sz="1800" b="0" dirty="0"/>
              <a:t>which </a:t>
            </a:r>
            <a:r>
              <a:rPr lang="en-US" sz="1800" b="0" dirty="0"/>
              <a:t>is explained below.</a:t>
            </a:r>
          </a:p>
        </p:txBody>
      </p:sp>
      <p:sp>
        <p:nvSpPr>
          <p:cNvPr id="12292" name="Slide Number Placeholder 2">
            <a:extLst>
              <a:ext uri="{FF2B5EF4-FFF2-40B4-BE49-F238E27FC236}">
                <a16:creationId xmlns:a16="http://schemas.microsoft.com/office/drawing/2014/main" id="{6E7054C2-AFBF-F259-9AE7-6C1FD117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DA9992-4978-45E9-B479-0A51364B2161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B1ECF9-8EF0-94FB-359D-17E13482E3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003E3BC-78E2-B3FD-F983-1476F4B0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9.3 Styling Tables</a:t>
            </a:r>
            <a:endParaRPr lang="en-US" altLang="tr-TR" sz="2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7E70F3-7333-E866-D4D0-2AE65232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Borders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To specify table borders in CSS, use the border property.</a:t>
            </a:r>
          </a:p>
          <a:p>
            <a:pPr>
              <a:defRPr/>
            </a:pPr>
            <a:r>
              <a:rPr lang="en-US" sz="1800" b="0" dirty="0"/>
              <a:t>The example below specifies a black border for table, </a:t>
            </a:r>
            <a:r>
              <a:rPr lang="en-US" sz="1800" b="0" dirty="0" err="1"/>
              <a:t>th</a:t>
            </a:r>
            <a:r>
              <a:rPr lang="en-US" sz="1800" b="0" dirty="0"/>
              <a:t>, and td elements:</a:t>
            </a:r>
            <a:endParaRPr lang="tr-TR" sz="1800" b="0" dirty="0"/>
          </a:p>
          <a:p>
            <a:pPr>
              <a:defRPr/>
            </a:pPr>
            <a:endParaRPr lang="en-US" sz="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table, </a:t>
            </a:r>
            <a:r>
              <a:rPr lang="en-US" sz="1800" dirty="0" err="1">
                <a:latin typeface="+mn-lt"/>
              </a:rPr>
              <a:t>th</a:t>
            </a:r>
            <a:r>
              <a:rPr lang="en-US" sz="1800" dirty="0">
                <a:latin typeface="+mn-lt"/>
              </a:rPr>
              <a:t>, td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border: 1px solid black;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b="0" dirty="0"/>
          </a:p>
          <a:p>
            <a:pPr>
              <a:defRPr/>
            </a:pPr>
            <a:r>
              <a:rPr lang="en-US" sz="1800" b="0" dirty="0"/>
              <a:t>Notice that the table in the example above has double borders. This is because both the table and the </a:t>
            </a:r>
            <a:r>
              <a:rPr lang="en-US" sz="1800" b="0" dirty="0" err="1"/>
              <a:t>th</a:t>
            </a:r>
            <a:r>
              <a:rPr lang="en-US" sz="1800" b="0" dirty="0"/>
              <a:t>/td elements have separate borders.</a:t>
            </a:r>
          </a:p>
          <a:p>
            <a:pPr>
              <a:defRPr/>
            </a:pPr>
            <a:r>
              <a:rPr lang="en-US" sz="1800" b="0" dirty="0"/>
              <a:t>To display a single border for the table, use the border-collapse property.</a:t>
            </a:r>
            <a:endParaRPr lang="en-US" sz="1800" dirty="0"/>
          </a:p>
        </p:txBody>
      </p:sp>
      <p:sp>
        <p:nvSpPr>
          <p:cNvPr id="16388" name="Slide Number Placeholder 2">
            <a:extLst>
              <a:ext uri="{FF2B5EF4-FFF2-40B4-BE49-F238E27FC236}">
                <a16:creationId xmlns:a16="http://schemas.microsoft.com/office/drawing/2014/main" id="{3698A24C-DB22-D7FB-2988-8030235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4F1781-E849-42F6-9D09-2CEE6B1AA1C6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A13583-7995-8F87-F5F2-F9E1AA1F47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972868D-6F5D-9D91-368A-13A6D90E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9.3 Styling Tables</a:t>
            </a:r>
            <a:endParaRPr lang="en-US" altLang="tr-TR" sz="2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F675D-4186-9077-8849-6FDC2087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41" y="1543050"/>
            <a:ext cx="8229600" cy="4933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Collapse Borders</a:t>
            </a:r>
            <a:endParaRPr lang="tr-TR" sz="1800" dirty="0">
              <a:solidFill>
                <a:schemeClr val="accent4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The border-collapse property sets whether the table borders are collapsed into a single border or separated: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tr-TR" sz="1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Example</a:t>
            </a:r>
            <a:r>
              <a:rPr lang="tr-TR" sz="1800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:</a:t>
            </a:r>
            <a:endParaRPr lang="en-US" sz="1800" dirty="0">
              <a:solidFill>
                <a:schemeClr val="accent4">
                  <a:lumMod val="90000"/>
                  <a:lumOff val="10000"/>
                </a:schemeClr>
              </a:solidFill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table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border-collapse:collapse</a:t>
            </a:r>
            <a:r>
              <a:rPr lang="en-US" sz="1800" dirty="0">
                <a:latin typeface="+mn-lt"/>
              </a:rPr>
              <a:t>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table,th</a:t>
            </a:r>
            <a:r>
              <a:rPr lang="en-US" sz="1800" dirty="0">
                <a:latin typeface="+mn-lt"/>
              </a:rPr>
              <a:t>, td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border: 1px solid black;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45640459-2E94-E388-396B-E4B11C61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B649B7-4609-42FB-B74F-158066C281F4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049511B-60F8-B308-E9D2-CBC21BC9E3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82812B7-13C1-4249-9FF8-F5812BA2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2400"/>
              <a:t>9.3 Styling Tables</a:t>
            </a:r>
            <a:endParaRPr lang="en-US" altLang="tr-TR" sz="2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E357D-BC04-23B6-0A24-7F17CE37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Width and Height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b="0" dirty="0"/>
              <a:t>Width and height of a table is defined by the width and height properties.</a:t>
            </a:r>
          </a:p>
          <a:p>
            <a:pPr>
              <a:defRPr/>
            </a:pPr>
            <a:r>
              <a:rPr lang="en-US" sz="1800" b="0" dirty="0"/>
              <a:t>The example below sets the width of the table to 100%, and the height of the </a:t>
            </a:r>
            <a:r>
              <a:rPr lang="en-US" sz="1800" b="0" dirty="0" err="1"/>
              <a:t>th</a:t>
            </a:r>
            <a:r>
              <a:rPr lang="en-US" sz="1800" b="0" dirty="0"/>
              <a:t> elements to 50px:</a:t>
            </a:r>
            <a:endParaRPr lang="tr-TR" sz="18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b="0" dirty="0"/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Example</a:t>
            </a:r>
            <a:r>
              <a:rPr lang="tr-TR" sz="1800" dirty="0">
                <a:latin typeface="+mn-lt"/>
              </a:rPr>
              <a:t>:</a:t>
            </a:r>
          </a:p>
          <a:p>
            <a:pPr marL="800100" lvl="2" indent="0">
              <a:buFontTx/>
              <a:buNone/>
              <a:defRPr/>
            </a:pPr>
            <a:endParaRPr lang="en-US" sz="800" dirty="0">
              <a:latin typeface="+mn-lt"/>
            </a:endParaRP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latin typeface="+mn-lt"/>
              </a:rPr>
              <a:t>table 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width:100%;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th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height:50px;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18436" name="Slide Number Placeholder 2">
            <a:extLst>
              <a:ext uri="{FF2B5EF4-FFF2-40B4-BE49-F238E27FC236}">
                <a16:creationId xmlns:a16="http://schemas.microsoft.com/office/drawing/2014/main" id="{96BFB55C-44B6-6FD7-74F3-BD1EC360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83319A-3868-4415-9E1D-942A82F3A8E3}" type="slidenum">
              <a:rPr lang="en-US" altLang="tr-TR" sz="10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tr-TR" sz="1000" b="0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67ED6D-FF5D-980C-5F8C-DA79D4A444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76600" y="6477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30TGp_report_light">
  <a:themeElements>
    <a:clrScheme name="04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0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04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B2C0A04ABCF447B3FCD12BE1DBB3EC" ma:contentTypeVersion="" ma:contentTypeDescription="Create a new document." ma:contentTypeScope="" ma:versionID="3f38bac6f47163387f4c97d2df36863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3aad9280c7bc17f35f657eabd183f1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BD784C-2F0F-4B20-97B1-2E66E01B1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D572A6-F9D3-4C84-9A9C-0B11F1DB13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230TGp_report_light</Template>
  <TotalTime>33175</TotalTime>
  <Words>3037</Words>
  <Application>Microsoft Office PowerPoint</Application>
  <PresentationFormat>On-screen Show (4:3)</PresentationFormat>
  <Paragraphs>446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Verdana</vt:lpstr>
      <vt:lpstr>Wingdings</vt:lpstr>
      <vt:lpstr>Calibri</vt:lpstr>
      <vt:lpstr>230TGp_report_light</vt:lpstr>
      <vt:lpstr>CONTENT</vt:lpstr>
      <vt:lpstr>9.1 Styling Links</vt:lpstr>
      <vt:lpstr>9.1 Styling Links</vt:lpstr>
      <vt:lpstr>9.1 Styling Links</vt:lpstr>
      <vt:lpstr>9.2 Styling Lists</vt:lpstr>
      <vt:lpstr>9.2 Styling Lists</vt:lpstr>
      <vt:lpstr>9.3 Styling Tables</vt:lpstr>
      <vt:lpstr>9.3 Styling Tables</vt:lpstr>
      <vt:lpstr>9.3 Styling Tables</vt:lpstr>
      <vt:lpstr>9.3 Styling Tables</vt:lpstr>
      <vt:lpstr>9.3 Styling Tables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  <vt:lpstr>9.4 CSS Box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raygan nira</dc:creator>
  <cp:lastModifiedBy>Arul Frances Santhanam</cp:lastModifiedBy>
  <cp:revision>410</cp:revision>
  <dcterms:created xsi:type="dcterms:W3CDTF">2011-09-08T12:57:18Z</dcterms:created>
  <dcterms:modified xsi:type="dcterms:W3CDTF">2024-03-24T02:02:58Z</dcterms:modified>
</cp:coreProperties>
</file>