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37E800-4FBF-47DB-B7B3-98F4CFB11AEF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 rot="65400">
            <a:off x="-234720" y="4774320"/>
            <a:ext cx="7704000" cy="566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Urodził się w Ajaccio na Korsyce, w niezamożnej rodzinie adwokata pochodzenia szlacheckiego Carla Marii Buonapartego i jego żony Letycji. Przodkowie Napoleona przybyli w XVI wieku na Korsykę z Ligurii (zachodnie Włochy). Miał liczne rodzeństwo czterech bracii i trzy siostry. 21 lipca 1771 roku został ochrzczony jako katolik, w katedrze Ajaccio.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Edukacja Napoleona nie wyglądała najlepiej ze względu na to ,że nie opanował on w pełni języka francuskiego . Miał problemy z wymową przez co mówił z korsykańskim akcentem. Dzięki protekcji gurbernatora Korsyki w maju 1779 roku został przyjęty do szkoły wojskowej w Brienne-le-Château. Po 5 latach podjął nauki w  l'École Militaire w Paryżu. Zakończył naukę w 1786 ,będąc już wtedy podporucznikiem został przydzielony do służby w oddziałach artylerii. W 1785 roku po śmierci ojca opiekował się swoim młodszym bratem ,którego uczył w koszarach.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6A842D-DCEC-4A44-858E-5F3FC7225FFF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Napoleon Bonaparte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4724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Reformych Napoleona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Napoleon wprowadził liczne reformy ,które miały na celu udoskonalenie funkcjonowania porewolucyjnego państwa .Przykładami takich reform i ich dzialań są: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-Kodeks cywilny (21 marzec 1804 rok) - równość, wolność, własność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-Kodeks karny i handlowy(mający na celu walke  z przemytem,rozbojami oraz fałszerstwami)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-Utworzenie Banku Francji w 1800 roku.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-Rozwój przemysłu,szkolnictwa i nauki poprzez wprowadzenie obowiązku bezpłatnej nauki w szkołach publicznych dla ludzi obu płci i dowolnego stanu.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-Wprowadzenie podatku pośredniego od soli,tytoniu i alkoholi przyczyniło się do wzmocnienia finansów państwa.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-Reforma administracji państwojej-ustanownie instytucji </a:t>
            </a:r>
            <a:r>
              <a:rPr b="1" lang="pl-PL" sz="2200">
                <a:latin typeface="URW Chancery L"/>
              </a:rPr>
              <a:t>prefektów </a:t>
            </a:r>
            <a:r>
              <a:rPr lang="pl-PL" sz="2200">
                <a:latin typeface="URW Chancery L"/>
              </a:rPr>
              <a:t>w departamentach i </a:t>
            </a:r>
            <a:r>
              <a:rPr b="1" lang="pl-PL" sz="2200">
                <a:latin typeface="URW Chancery L"/>
              </a:rPr>
              <a:t>merów</a:t>
            </a:r>
            <a:r>
              <a:rPr lang="pl-PL" sz="2200">
                <a:latin typeface="URW Chancery L"/>
              </a:rPr>
              <a:t> w gimnach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l-PL" sz="4400">
                <a:latin typeface="URW Chancery L"/>
              </a:rPr>
              <a:t>C</a:t>
            </a:r>
            <a:r>
              <a:rPr lang="pl-PL" sz="4400">
                <a:latin typeface="URW Chancery L"/>
              </a:rPr>
              <a:t>esarz </a:t>
            </a:r>
            <a:r>
              <a:rPr b="1" lang="pl-PL" sz="4400">
                <a:latin typeface="URW Chancery L"/>
              </a:rPr>
              <a:t>F</a:t>
            </a:r>
            <a:r>
              <a:rPr lang="pl-PL" sz="4400">
                <a:latin typeface="URW Chancery L"/>
              </a:rPr>
              <a:t>rancuzów i </a:t>
            </a:r>
            <a:r>
              <a:rPr b="1" lang="pl-PL" sz="4400">
                <a:latin typeface="URW Chancery L"/>
              </a:rPr>
              <a:t>k</a:t>
            </a:r>
            <a:r>
              <a:rPr lang="pl-PL" sz="4400">
                <a:latin typeface="URW Chancery L"/>
              </a:rPr>
              <a:t>rół </a:t>
            </a:r>
            <a:r>
              <a:rPr b="1" lang="pl-PL" sz="4400">
                <a:latin typeface="URW Chancery L"/>
              </a:rPr>
              <a:t>W</a:t>
            </a:r>
            <a:r>
              <a:rPr lang="pl-PL" sz="4400">
                <a:latin typeface="URW Chancery L"/>
              </a:rPr>
              <a:t>łoch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Dla umocnienia swej władzy ,po ogólnokrajowym plebiscycie Napoleon koronował się </a:t>
            </a:r>
            <a:r>
              <a:rPr b="1" lang="pl-PL" sz="3200">
                <a:latin typeface="URW Chancery L"/>
              </a:rPr>
              <a:t>2</a:t>
            </a:r>
            <a:r>
              <a:rPr lang="pl-PL" sz="3200">
                <a:latin typeface="URW Chancery L"/>
              </a:rPr>
              <a:t> grudnia </a:t>
            </a:r>
            <a:r>
              <a:rPr b="1" lang="pl-PL" sz="3200">
                <a:latin typeface="URW Chancery L"/>
              </a:rPr>
              <a:t>1804</a:t>
            </a:r>
            <a:r>
              <a:rPr lang="pl-PL" sz="3200">
                <a:latin typeface="URW Chancery L"/>
              </a:rPr>
              <a:t> na cesarza Francuzów. Mszę koronacyjną w katedrze </a:t>
            </a:r>
            <a:r>
              <a:rPr b="1" lang="pl-PL" sz="3200">
                <a:latin typeface="URW Chancery L"/>
              </a:rPr>
              <a:t>Notre-Dame</a:t>
            </a:r>
            <a:r>
              <a:rPr lang="pl-PL" sz="3200">
                <a:latin typeface="URW Chancery L"/>
              </a:rPr>
              <a:t> w </a:t>
            </a:r>
            <a:r>
              <a:rPr b="1" lang="pl-PL" sz="3200">
                <a:latin typeface="URW Chancery L"/>
              </a:rPr>
              <a:t>P</a:t>
            </a:r>
            <a:r>
              <a:rPr lang="pl-PL" sz="3200">
                <a:latin typeface="URW Chancery L"/>
              </a:rPr>
              <a:t>aryżu odprawiał papież Pius VII. Natomiast </a:t>
            </a:r>
            <a:r>
              <a:rPr b="1" lang="pl-PL" sz="3200">
                <a:latin typeface="URW Chancery L"/>
              </a:rPr>
              <a:t>26</a:t>
            </a:r>
            <a:r>
              <a:rPr lang="pl-PL" sz="3200">
                <a:latin typeface="URW Chancery L"/>
              </a:rPr>
              <a:t> maja </a:t>
            </a:r>
            <a:r>
              <a:rPr b="1" lang="pl-PL" sz="3200">
                <a:latin typeface="URW Chancery L"/>
              </a:rPr>
              <a:t>1805</a:t>
            </a:r>
            <a:r>
              <a:rPr lang="pl-PL" sz="3200">
                <a:latin typeface="URW Chancery L"/>
              </a:rPr>
              <a:t> roku w </a:t>
            </a:r>
            <a:r>
              <a:rPr b="1" lang="pl-PL" sz="3200">
                <a:latin typeface="URW Chancery L"/>
              </a:rPr>
              <a:t>M</a:t>
            </a:r>
            <a:r>
              <a:rPr lang="pl-PL" sz="3200">
                <a:latin typeface="URW Chancery L"/>
              </a:rPr>
              <a:t>ediolanie koronował się na króła Włoch.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Według niepotwierdzonych informacji ,powtarzanych przez brytyjską propagande  w momencie koronacji </a:t>
            </a:r>
            <a:r>
              <a:rPr b="1" lang="pl-PL" sz="3200">
                <a:latin typeface="URW Chancery L"/>
              </a:rPr>
              <a:t>N</a:t>
            </a:r>
            <a:r>
              <a:rPr lang="pl-PL" sz="3200">
                <a:latin typeface="URW Chancery L"/>
              </a:rPr>
              <a:t>apoleon wziął koronę z rąk papieża a następnie założył ją na głowę </a:t>
            </a:r>
            <a:r>
              <a:rPr b="1" lang="pl-PL" sz="3200">
                <a:latin typeface="URW Chancery L"/>
              </a:rPr>
              <a:t>J</a:t>
            </a:r>
            <a:r>
              <a:rPr lang="pl-PL" sz="3200">
                <a:latin typeface="URW Chancery L"/>
              </a:rPr>
              <a:t>ózefiny ustanwiając ją cesarzową,a później na swoją samemu siebie koronując na cesarza.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Wojny Napoleona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648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Dla samego Napoleona sprawą pierwszorzędną były wojny toczone przez Francje bez przerwy w latach 1800-1815. Wojen było kilka i prowadzone były ze wszystkimi państwami europejskimi w zmiennych koalicjach. Fronty wojen rozciągały się od Lizbony po Moskwę i od Anglii oraz Szwecji po Italię.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Napoleon walczył w Austrii, Hiszpanii oraz w Niemczech, odnosząc wielkie zwycięstwa pod Marengo, Ulm, Austerlitz, Frydlandem, Somosierrą, Wagram,  pokonał Prusy w bitwach pod Jeną i Auerstedt oraz Rosję w bitwach pod Frydlandem.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Najsłabszym askeptem walk Napoleona były bitwy morskie ,które w więkoszosci kończyły się klęskami(przegrana bitwa pod Abu Kirem i Trafalgarem.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Wojny napoleońskie 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Wojny napoleońskie nazywane wojnami koalicyjnymi trwały w latach 1803-1815.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Wojny te były toczone z następującymi przeciwnikiami: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-Austrią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-III koalicja antyfrancuska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-Prusami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-Hiszpanią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-V koalicją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-Rosją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URW Chancery L"/>
              </a:rPr>
              <a:t>-VI koalicją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l-PL" sz="4400">
                <a:latin typeface="URW Chancery L"/>
              </a:rPr>
              <a:t>III</a:t>
            </a:r>
            <a:r>
              <a:rPr lang="pl-PL" sz="4400">
                <a:latin typeface="URW Chancery L"/>
              </a:rPr>
              <a:t> </a:t>
            </a:r>
            <a:r>
              <a:rPr lang="pl-PL" sz="4400">
                <a:latin typeface="URW Chancery L"/>
              </a:rPr>
              <a:t>k</a:t>
            </a:r>
            <a:r>
              <a:rPr lang="pl-PL" sz="4400">
                <a:latin typeface="URW Chancery L"/>
              </a:rPr>
              <a:t>oalicja </a:t>
            </a:r>
            <a:r>
              <a:rPr lang="pl-PL" sz="4400">
                <a:latin typeface="URW Chancery L"/>
              </a:rPr>
              <a:t>a</a:t>
            </a:r>
            <a:r>
              <a:rPr lang="pl-PL" sz="4400">
                <a:latin typeface="URW Chancery L"/>
              </a:rPr>
              <a:t>ntyfrancuska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000">
                <a:latin typeface="URW Chancery L"/>
              </a:rPr>
              <a:t>To związek zawarty </a:t>
            </a:r>
            <a:r>
              <a:rPr b="1" lang="pl-PL" sz="2000">
                <a:latin typeface="URW Chancery L"/>
              </a:rPr>
              <a:t>9</a:t>
            </a:r>
            <a:r>
              <a:rPr lang="pl-PL" sz="2000">
                <a:latin typeface="URW Chancery L"/>
              </a:rPr>
              <a:t> sierpnia </a:t>
            </a:r>
            <a:r>
              <a:rPr b="1" lang="pl-PL" sz="2000">
                <a:latin typeface="URW Chancery L"/>
              </a:rPr>
              <a:t>1805</a:t>
            </a:r>
            <a:r>
              <a:rPr lang="pl-PL" sz="2000">
                <a:latin typeface="URW Chancery L"/>
              </a:rPr>
              <a:t> roku przez Wielką Brytanię,Imperium Rosyjskie,Portugalię,Sycylię,Królestwo Neapolu,Szwecję.Został rozwiązany w grudniu tego samego roku.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000">
                <a:latin typeface="URW Chancery L"/>
              </a:rPr>
              <a:t>Konflikt ten został spowodowany przez działania Napoleona na terenie Włoch .Do 1805 Napoleon zaanektował Królestwo Piemontu (Turyn) oraz Republikę Liguryjską (Genua), a także przekształcił Republikę Włoską w Królestwo Włoch, mianując się jego królem. Naruszył w ten sposób historycznie ukształtowany system Świętego Cesarstwa Rzymskiego, rządzonego przez cesarzy z dynastii Habsburgów.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000">
                <a:latin typeface="URW Chancery L"/>
              </a:rPr>
              <a:t>Z powodu tych działań w </a:t>
            </a:r>
            <a:r>
              <a:rPr b="1" lang="pl-PL" sz="2000">
                <a:latin typeface="URW Chancery L"/>
              </a:rPr>
              <a:t>1805</a:t>
            </a:r>
            <a:r>
              <a:rPr lang="pl-PL" sz="2000">
                <a:latin typeface="URW Chancery L"/>
              </a:rPr>
              <a:t> roku wybuchła wojna po ataku </a:t>
            </a:r>
            <a:r>
              <a:rPr b="1" lang="pl-PL" sz="2000">
                <a:latin typeface="URW Chancery L"/>
              </a:rPr>
              <a:t>A</a:t>
            </a:r>
            <a:r>
              <a:rPr lang="pl-PL" sz="2000">
                <a:latin typeface="URW Chancery L"/>
              </a:rPr>
              <a:t>ustrii na jednego z sprzymierzeńców </a:t>
            </a:r>
            <a:r>
              <a:rPr b="1" lang="pl-PL" sz="2000">
                <a:latin typeface="URW Chancery L"/>
              </a:rPr>
              <a:t>C</a:t>
            </a:r>
            <a:r>
              <a:rPr lang="pl-PL" sz="2000">
                <a:latin typeface="URW Chancery L"/>
              </a:rPr>
              <a:t>esarstwa </a:t>
            </a:r>
            <a:r>
              <a:rPr b="1" lang="pl-PL" sz="2000">
                <a:latin typeface="URW Chancery L"/>
              </a:rPr>
              <a:t>F</a:t>
            </a:r>
            <a:r>
              <a:rPr lang="pl-PL" sz="2000">
                <a:latin typeface="URW Chancery L"/>
              </a:rPr>
              <a:t>rancuskiego ,</a:t>
            </a:r>
            <a:r>
              <a:rPr b="1" lang="pl-PL" sz="2000">
                <a:latin typeface="URW Chancery L"/>
              </a:rPr>
              <a:t>B</a:t>
            </a:r>
            <a:r>
              <a:rPr lang="pl-PL" sz="2000">
                <a:latin typeface="URW Chancery L"/>
              </a:rPr>
              <a:t>awarię.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000">
                <a:latin typeface="URW Chancery L"/>
              </a:rPr>
              <a:t> 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Strony wojny z III koalicja antyfrancuską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W trakcie wojny Cesarstwo Francuskie nie walczyło w pojedynkę przeciw tak licznej koalicji. Po ich stronie znajdowały się sprzymierzeńcze państwa takie jak Włochy,Królestwo Wirtembergii,Księstwo Bawarii,Hiszpania,Republika Batawska.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I etapem wojny był atak na Księstwo Bawarii przez Austrię. Napoleon wyruszył wraz ze swoją armią ,pokonał Austriaków pod Ulm, podbił Wiedeń a następnie wkroczyli na Morawy gdzie pokonali 2 grudnia tego samego roku wojska austriacko-rosyjskie. Po tej porażce Austria postanowiła wycofać się z koalcji i zawarła pokój z Francją w Preszburgu 26 grudnia 1805 roku.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Bitwa pod Ulm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Armia francuska toczyła walki z połączonymi siłami Austriackimi i Rosyjskimi.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Siły te były zdemoralizowane z powodu chaotycznego dowówdztwa Karla Macka Von Leibericha. Przez sprzezczne rozkazy i marnowanie sił wojsk znalazły się one w okrążeniu sił francuskich. Wojska austriacko-rosyjskie rozpoczeły próby walk i ucieczek. Jedynie 20 października, 10 tysiącom żołnierzy austriackich udało się uciec ,natomiast następnego dnia ogromna większość wojsk  Karla Macka wyszła z miasta składając broń armii francuskiej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152320" y="2016000"/>
            <a:ext cx="4639680" cy="3816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Bitwa morska pod Trafalgarem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216000" y="1656000"/>
            <a:ext cx="4896000" cy="54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URW Chancery L"/>
              </a:rPr>
              <a:t>Odbyła się 21 października 1805 roku i zakończyła się porażką floty francusko-hiszpańskiej.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URW Chancery L"/>
              </a:rPr>
              <a:t>Bitwa ta została spowodowana przez plany Napoleona dotyczące destanu na Wyspy Brytyjskie. Musiał on dać ochronę siłom destanu przez pokonanie sił Royal Navy nad kanałem La Manche.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URW Chancery L"/>
              </a:rPr>
              <a:t>Na czele Royal Navy stał admirał Horatio Nelson ,a czele sił francusko-hiszpańskich admirał P. Ch. Villeneuve.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URW Chancery L"/>
              </a:rPr>
              <a:t>Flota Royal Navy posiadała 27 okrętów liniowych,4 fregaty,1 kuter i 1 szkuner, natomiast przeciwnicy 33 okręty liniowe,5 fregat i 2 brygi.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URW Chancery L"/>
              </a:rPr>
              <a:t>Siły Royal Navy wyszły z konfliktu bez strat w statkach .Strona francuska straciła 22 okrę</a:t>
            </a:r>
            <a:r>
              <a:rPr lang="pl-PL" sz="2400">
                <a:latin typeface="URW Chancery L"/>
              </a:rPr>
              <a:t>ty.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328000" y="1944000"/>
            <a:ext cx="4536000" cy="4320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Bitwa pod Austerlitz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88000" y="1563480"/>
            <a:ext cx="4642920" cy="542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Pokonawszy 15 października w bitwie pod Ulm wojska austriackie Macka, które broniły północnego podejścia do Wiednia, Napoleon ruszył na stolicę Austrii, która została zajęta bez walki, a wojska napoleońskie skierowały się na północny wschód, aby zmierzyć się z połączonymi w Ołomuńcu wojskami austro-rosyjskimi. Do spotkania doszło pod Austerlitz (Slavkov u Brna) na Morawach (Czechy). Napoleon mógł zgromadzić przed zbliżającą się bitwą około 75 000 ludzi i 157 dział, ale około 7000 wojsk Davouta było wciąż daleko na południu, w pobliżu Wiednia. Siły austriacko-rosyjskie liczyły    73 000 żołnierzy i 318 dział.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08320" y="1872000"/>
            <a:ext cx="4927680" cy="43200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100 dni Napoleona Bonaparte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563480"/>
            <a:ext cx="9071640" cy="56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100 dni Napoleona (nazywane również Lotem orła) – okres od 1 marca (powrót Napoleona Bonaparte z wyspy Elby) do 22 czerwca 1815 (abdykacja Napoleona po przegranej bitwie pod Waterloo z tzw. VII koalicją antyfrancuską, czyli połączonymi siłami angielskimi oraz pruskimi), w którym Napoleon ponownie sięgnął po władzę we Francji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22 czerwca 1815 Napoleon, po „100 dniach”, abdykował kolejny raz. 3 lipca 1815 Napoleon przyjechał do Rochefort chcąc przedostać się do Ameryki, jednak ze względu na blokadę portu przez okręty Royal Navy było to niewykonalne. 8 lipca 1815 powrócił do Paryża Ludwik XVIII. 15 lipca 1815 Napoleon poddał się kapitanowi fregaty HMS „Bellerophon” Frederickowi Maitlandowi i jako więzień brytyjski dowieziony został do Plymouth. 31 lipca 1815 delegacja rządu angielskiego oznajmiła Napoleonowi, że będzie deportowany na Wyspę Św. Heleny. 7 sierpnia 1815 więźnia przeniesiono na HMS „Northumberland" - podróż do miejsca zesłania trwała od 7 sierpnia do 15 października 1815. Napoleon zmarł w Longwood House na Wyspie Św. Heleny 5 maja 1821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Wielki Zdobywca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pl-PL" sz="2200">
                <a:latin typeface="URW Chancery L"/>
              </a:rPr>
              <a:t>Napoleon I Bonaparte</a:t>
            </a:r>
            <a:r>
              <a:rPr lang="pl-PL" sz="2200">
                <a:latin typeface="URW Chancery L"/>
              </a:rPr>
              <a:t>(ur.</a:t>
            </a:r>
            <a:r>
              <a:rPr b="1" lang="pl-PL" sz="2200">
                <a:latin typeface="URW Chancery L"/>
              </a:rPr>
              <a:t>15</a:t>
            </a:r>
            <a:r>
              <a:rPr lang="pl-PL" sz="2200">
                <a:latin typeface="URW Chancery L"/>
              </a:rPr>
              <a:t> sierpnia </a:t>
            </a:r>
            <a:r>
              <a:rPr b="1" lang="pl-PL" sz="2200">
                <a:latin typeface="URW Chancery L"/>
              </a:rPr>
              <a:t>1769</a:t>
            </a:r>
            <a:r>
              <a:rPr lang="pl-PL" sz="2200">
                <a:latin typeface="URW Chancery L"/>
              </a:rPr>
              <a:t> w </a:t>
            </a:r>
            <a:r>
              <a:rPr b="1" lang="pl-PL" sz="2200">
                <a:latin typeface="URW Chancery L"/>
              </a:rPr>
              <a:t>A</a:t>
            </a:r>
            <a:r>
              <a:rPr lang="pl-PL" sz="2200">
                <a:latin typeface="URW Chancery L"/>
              </a:rPr>
              <a:t>jaccio,zm.  </a:t>
            </a:r>
            <a:r>
              <a:rPr b="1" lang="pl-PL" sz="2200">
                <a:latin typeface="URW Chancery L"/>
              </a:rPr>
              <a:t>5</a:t>
            </a:r>
            <a:r>
              <a:rPr lang="pl-PL" sz="2200">
                <a:latin typeface="URW Chancery L"/>
              </a:rPr>
              <a:t> maja </a:t>
            </a:r>
            <a:r>
              <a:rPr b="1" lang="pl-PL" sz="2200">
                <a:latin typeface="URW Chancery L"/>
              </a:rPr>
              <a:t>1821</a:t>
            </a:r>
            <a:r>
              <a:rPr lang="pl-PL" sz="2200">
                <a:latin typeface="URW Chancery L"/>
              </a:rPr>
              <a:t> w </a:t>
            </a:r>
            <a:r>
              <a:rPr b="1" lang="pl-PL" sz="2200">
                <a:latin typeface="URW Chancery L"/>
              </a:rPr>
              <a:t>L</a:t>
            </a:r>
            <a:r>
              <a:rPr lang="pl-PL" sz="2200">
                <a:latin typeface="URW Chancery L"/>
              </a:rPr>
              <a:t>ongwood)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Francuski żołnierz,później </a:t>
            </a:r>
            <a:r>
              <a:rPr b="1" lang="pl-PL" sz="2200">
                <a:latin typeface="URW Chancery L"/>
              </a:rPr>
              <a:t>Pierwszy Konsul Republiki Francjuskiej </a:t>
            </a:r>
            <a:r>
              <a:rPr lang="pl-PL" sz="2200">
                <a:latin typeface="URW Chancery L"/>
              </a:rPr>
              <a:t>w latach </a:t>
            </a:r>
            <a:r>
              <a:rPr b="1" lang="pl-PL" sz="2200">
                <a:latin typeface="URW Chancery L"/>
              </a:rPr>
              <a:t>1799-1804,C</a:t>
            </a:r>
            <a:r>
              <a:rPr lang="pl-PL" sz="2200">
                <a:latin typeface="URW Chancery L"/>
              </a:rPr>
              <a:t>esarz </a:t>
            </a:r>
            <a:r>
              <a:rPr b="1" lang="pl-PL" sz="2200">
                <a:latin typeface="URW Chancery L"/>
              </a:rPr>
              <a:t>F</a:t>
            </a:r>
            <a:r>
              <a:rPr lang="pl-PL" sz="2200">
                <a:latin typeface="URW Chancery L"/>
              </a:rPr>
              <a:t>rancuzów w latach </a:t>
            </a:r>
            <a:r>
              <a:rPr b="1" lang="pl-PL" sz="2200">
                <a:latin typeface="URW Chancery L"/>
              </a:rPr>
              <a:t>1804-1815 </a:t>
            </a:r>
            <a:r>
              <a:rPr lang="pl-PL" sz="2200">
                <a:latin typeface="URW Chancery L"/>
              </a:rPr>
              <a:t>,a następnie prezydent(</a:t>
            </a:r>
            <a:r>
              <a:rPr b="1" lang="pl-PL" sz="2200">
                <a:latin typeface="URW Chancery L"/>
              </a:rPr>
              <a:t>1802</a:t>
            </a:r>
            <a:r>
              <a:rPr lang="pl-PL" sz="2200">
                <a:latin typeface="URW Chancery L"/>
              </a:rPr>
              <a:t>-</a:t>
            </a:r>
            <a:r>
              <a:rPr b="1" lang="pl-PL" sz="2200">
                <a:latin typeface="URW Chancery L"/>
              </a:rPr>
              <a:t>1805</a:t>
            </a:r>
            <a:r>
              <a:rPr lang="pl-PL" sz="2200">
                <a:latin typeface="URW Chancery L"/>
              </a:rPr>
              <a:t>) i krół </a:t>
            </a:r>
            <a:r>
              <a:rPr b="1" lang="pl-PL" sz="2200">
                <a:latin typeface="URW Chancery L"/>
              </a:rPr>
              <a:t>W</a:t>
            </a:r>
            <a:r>
              <a:rPr lang="pl-PL" sz="2200">
                <a:latin typeface="URW Chancery L"/>
              </a:rPr>
              <a:t>łoch (</a:t>
            </a:r>
            <a:r>
              <a:rPr b="1" lang="pl-PL" sz="2200">
                <a:latin typeface="URW Chancery L"/>
              </a:rPr>
              <a:t>1805-1814</a:t>
            </a:r>
            <a:r>
              <a:rPr lang="pl-PL" sz="2200">
                <a:latin typeface="URW Chancery L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Napoleon Bonaparte uważany jest za najwybitniejszego przywódce,stratega świata.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URW Chancery L"/>
              </a:rPr>
              <a:t>Jego ambicje nigdy nie zostały spełnione mimo tego jego osiągniecia wpłyneły prawie na cały świat w ówczesnych czasach.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Rezultaty wojny z III koalicją antyfrancuską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Tytuł Napoleona Bonaparte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URW Chancery L"/>
              </a:rPr>
              <a:t>N</a:t>
            </a:r>
            <a:r>
              <a:rPr lang="pl-PL" sz="3200">
                <a:latin typeface="URW Chancery L"/>
              </a:rPr>
              <a:t>apoleon </a:t>
            </a:r>
            <a:r>
              <a:rPr b="1" lang="pl-PL" sz="3200">
                <a:latin typeface="URW Chancery L"/>
              </a:rPr>
              <a:t>B</a:t>
            </a:r>
            <a:r>
              <a:rPr lang="pl-PL" sz="3200">
                <a:latin typeface="URW Chancery L"/>
              </a:rPr>
              <a:t>onaparte posiadał liczne tytuły jednak u szczytu swoich osiągnieć w latach </a:t>
            </a:r>
            <a:r>
              <a:rPr b="1" lang="pl-PL" sz="3200">
                <a:latin typeface="URW Chancery L"/>
              </a:rPr>
              <a:t>1809-1813 </a:t>
            </a:r>
            <a:r>
              <a:rPr lang="pl-PL" sz="3200">
                <a:latin typeface="URW Chancery L"/>
              </a:rPr>
              <a:t>,jego tytuł brzmiał następująco: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-</a:t>
            </a:r>
            <a:r>
              <a:rPr b="1" lang="pl-PL" sz="3200">
                <a:latin typeface="URW Chancery L"/>
              </a:rPr>
              <a:t>Jego cesarska i królewska mość, z łaski Boga i konstytucji republiki, cesarz Francuzów, król Włoch, mediator Związku Szwajcarskiego, protektor Związku Reńskiego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3120"/>
            <a:ext cx="9071640" cy="14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Napoleon Bonaparte w młodzieńczych latach  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60360" y="173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DejaVu Sans"/>
              </a:rPr>
              <a:t>Urodził się w Ajaccio na Korsyce, w niezamożnej rodzinie adwokata pochodzenia szlacheckiego Carla Marii Buonapartego i jego żony Letycji. Przodkowie Napoleona przybyli w XVI wieku na Korsykę z Ligurii (zachodnie Włochy). Miał liczne rodzeństwo czterech bracii i trzy siostry. 21 lipca 1771 roku został ochrzczony jako katolik, w katedrze Ajaccio.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200">
                <a:latin typeface="DejaVu Sans"/>
              </a:rPr>
              <a:t>Edukacja Napoleona nie wyglądała najlepiej ze względu na to ,że nie opanował on w pełni języka francuskiego . Z powodu jego pochodzenia miał problemy z językiem francuskim ,były one związane z jego korsykańskim akcentem . Dzięki protekcji swojego wuja gubernatora Korsyki został przyjęty do szkoły wojskowej w Brienne-le-Château mimo akcentu.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l-PL" sz="4400">
                <a:latin typeface="DejaVu Sans"/>
              </a:rPr>
              <a:t>S</a:t>
            </a:r>
            <a:r>
              <a:rPr lang="pl-PL" sz="4400">
                <a:latin typeface="DejaVu Sans"/>
              </a:rPr>
              <a:t>łużba </a:t>
            </a:r>
            <a:r>
              <a:rPr b="1" lang="pl-PL" sz="4400">
                <a:latin typeface="DejaVu Sans"/>
              </a:rPr>
              <a:t>w</a:t>
            </a:r>
            <a:r>
              <a:rPr lang="pl-PL" sz="4400">
                <a:latin typeface="DejaVu Sans"/>
              </a:rPr>
              <a:t>ojskowa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DejaVu Sans"/>
              </a:rPr>
              <a:t>Napoleon w pierwszych latach swojej służby zyskał opinie samotnika .Od roku 1784 kontynuował naukę w l'École Militaire w Paryżu po zakończeniu edukacji w 1786 został podporucznkiem a następnie przydzielono go do oddziału artylerii</a:t>
            </a:r>
            <a:r>
              <a:rPr lang="pl-PL" sz="3200">
                <a:latin typeface="Arial"/>
              </a:rPr>
              <a:t>.</a:t>
            </a:r>
            <a:r>
              <a:rPr lang="pl-PL" sz="2600">
                <a:latin typeface="DejaVu Sans"/>
              </a:rPr>
              <a:t>W 1785 ojciec Napoleona zmarł pozstawiając bez opieki najmłodszego brata Napoleona ,którego przyjął i opiekował się nim w koszarach.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l-PL" sz="4400">
                <a:latin typeface="Comic Sans MS"/>
              </a:rPr>
              <a:t>K</a:t>
            </a:r>
            <a:r>
              <a:rPr lang="pl-PL" sz="4400">
                <a:latin typeface="Comic Sans MS"/>
              </a:rPr>
              <a:t>luczowy </a:t>
            </a:r>
            <a:r>
              <a:rPr b="1" lang="pl-PL" sz="4400">
                <a:latin typeface="Comic Sans MS"/>
              </a:rPr>
              <a:t>m</a:t>
            </a:r>
            <a:r>
              <a:rPr lang="pl-PL" sz="4400">
                <a:latin typeface="Comic Sans MS"/>
              </a:rPr>
              <a:t>oment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Comic Sans MS"/>
              </a:rPr>
              <a:t>Napoelon od początku rewolucji francuskiej opowiedział się po jej stronie. W związku z tym Napoleon postanowił wstąpić do korsykańskich powstańców jednak ich dowódca Peoly go nie przyjął co poskutowało zmianą strony przez Napoelona. Cała rodzina Napoelonów musiała uciekać z wyspy z powodu wybuchu powstania w 1793. Powstanie zostało stłumione za co Napoelona awansowano do porucznika. Dzięki poparciu kluczowych  osób m.in. Augustina Robespierre został dowódcą artylerii  ,następnie ruszył ku Tulonowi, miastu ,które zbuntowało się Republice i  otrzymało wsparcie ze strony Anglików (obrona portu). Napoleon przeprowadził zwycięskie oblężenie ,ten sukces nie został pozostawiony bez nagrody. Awansowano go najpierw z kapitana na szefa brygady ,a dalej na generała brygady . Władze w Republice wówczas przejoł lewicowy klub Jakobinów.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Comic Sans MS"/>
              </a:rPr>
              <a:t>Kluczowy moment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Comic Sans MS"/>
              </a:rPr>
              <a:t>W 1794 jakobinowie „upadli”,Napoleon został uwięziony na krótki czasu jednak po wyjściu z więzienia pozostawał bez przydziału. Na szczęście dla Napoleona ,lider Dyrektoriatu </a:t>
            </a:r>
            <a:r>
              <a:rPr b="1" lang="pl-PL" sz="2600">
                <a:latin typeface="Comic Sans MS"/>
              </a:rPr>
              <a:t>P</a:t>
            </a:r>
            <a:r>
              <a:rPr lang="pl-PL" sz="2600">
                <a:latin typeface="Comic Sans MS"/>
              </a:rPr>
              <a:t>aul </a:t>
            </a:r>
            <a:r>
              <a:rPr b="1" lang="pl-PL" sz="2600">
                <a:latin typeface="Comic Sans MS"/>
              </a:rPr>
              <a:t>B</a:t>
            </a:r>
            <a:r>
              <a:rPr lang="pl-PL" sz="2600">
                <a:latin typeface="Comic Sans MS"/>
              </a:rPr>
              <a:t>arras spotkał Napoleona ,którego pamiętał z oblężenia Tulonu. Następnie powołał go do objęcia dowództwa nad oddziałami broniącymi Republiki w trakcie powstania </a:t>
            </a:r>
            <a:r>
              <a:rPr b="1" lang="pl-PL" sz="2600">
                <a:latin typeface="Comic Sans MS"/>
              </a:rPr>
              <a:t>13 Vendémiaire.N</a:t>
            </a:r>
            <a:r>
              <a:rPr lang="pl-PL" sz="2600">
                <a:latin typeface="Comic Sans MS"/>
              </a:rPr>
              <a:t>apoleon odniósł zwycięstwo dzięki użyciu artylerii przeciw walkom ulicznym.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600">
                <a:latin typeface="Comic Sans MS"/>
              </a:rPr>
              <a:t> </a:t>
            </a:r>
            <a:r>
              <a:rPr lang="pl-PL" sz="2600">
                <a:latin typeface="Comic Sans MS"/>
              </a:rPr>
              <a:t>Krótko po tym wydarzeniu został mianowany dowódca wojsk wewnętrznych i generałem dywizji.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Comic Sans MS"/>
              </a:rPr>
              <a:t>Miłość Napoleon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W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URW Chancery L"/>
              </a:rPr>
              <a:t>Rządy Napoleona I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Po przejęciu władzy dyktatorskiej we </a:t>
            </a:r>
            <a:r>
              <a:rPr b="1" lang="pl-PL" sz="2400">
                <a:latin typeface="URW Chancery L"/>
              </a:rPr>
              <a:t>F</a:t>
            </a:r>
            <a:r>
              <a:rPr lang="pl-PL" sz="2400">
                <a:latin typeface="URW Chancery L"/>
              </a:rPr>
              <a:t>rancji, Napoleon Bonaparte działał bardzo szybko i energicznie. Przede wszystkim, starając się o uzyskanie poparcia arystokracji, ogłosił amnestię dla rojalistycznych emigrantów. Mogli oni wracać do kraju, ale zarekwirowanych w trakcie rewolucji majątków im nie zwrócono.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Aby poprawić stosunki z Kościołem w 1801 r. wprowadził konkordat . W tejże umowie Napoleon zastrzegł nienaruszalność dokonanych przez Kościół rekwizycji oraz sprzedaży dóbr kościelnych.Również w tym dokumencie ustalono pensje biskupów oraz finansowanie budów nowych kościołow i kated oraz szkół kościelnych.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2400">
                <a:latin typeface="URW Chancery L"/>
              </a:rPr>
              <a:t>Ten dokument również wprowadził religię jako przedmiot obowiązkowych w szkołach państwowych 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2015-04-21T17:10:52Z</dcterms:created>
  <dc:language>pl-PL</dc:language>
  <dcterms:modified xsi:type="dcterms:W3CDTF">2015-05-25T17:31:23Z</dcterms:modified>
  <cp:revision>11</cp:revision>
</cp:coreProperties>
</file>