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embeddings/textdocument5.docx" ContentType="application/vnd.openxmlformats-officedocument.wordprocessingml.document"/>
  <Override PartName="/ppt/embeddings/textdocument4.docx" ContentType="application/vnd.openxmlformats-officedocument.wordprocessingml.document"/>
  <Override PartName="/ppt/embeddings/textdocument3.docx" ContentType="application/vnd.openxmlformats-officedocument.wordprocessingml.document"/>
  <Override PartName="/ppt/embeddings/textdocument2.docx" ContentType="application/vnd.openxmlformats-officedocument.wordprocessingml.document"/>
  <Override PartName="/ppt/embeddings/textdocument1.docx" ContentType="application/vnd.openxmlformats-officedocument.wordprocessingml.document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5.jpeg" ContentType="image/jpeg"/>
  <Override PartName="/ppt/media/image14.jpeg" ContentType="image/jpeg"/>
  <Override PartName="/ppt/media/image15.jpeg" ContentType="image/jpeg"/>
  <Override PartName="/ppt/media/image13.png" ContentType="image/png"/>
  <Override PartName="/ppt/media/image12.jpeg" ContentType="image/jpeg"/>
  <Override PartName="/ppt/media/image11.jpeg" ContentType="image/jpeg"/>
  <Override PartName="/ppt/media/image8.jpeg" ContentType="image/jpe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4.jpeg" ContentType="image/jpeg"/>
  <Override PartName="/ppt/media/image6.jpeg" ContentType="image/jpeg"/>
  <Override PartName="/ppt/media/image2.emf" ContentType="image/x-emf"/>
  <Override PartName="/ppt/media/image3.png" ContentType="image/png"/>
  <Override PartName="/ppt/media/image9.jpeg" ContentType="image/jpeg"/>
  <Override PartName="/ppt/media/image3.jpeg" ContentType="image/jpeg"/>
  <Override PartName="/ppt/media/image2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762012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602440" y="1981080"/>
            <a:ext cx="5157000" cy="411480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602440" y="1981080"/>
            <a:ext cx="5157000" cy="411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371240" y="533160"/>
            <a:ext cx="7543800" cy="529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762012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602440" y="1981080"/>
            <a:ext cx="5157000" cy="41148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602440" y="1981080"/>
            <a:ext cx="5157000" cy="411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371240" y="533160"/>
            <a:ext cx="7543800" cy="529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9e2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r>
              <a:rPr lang="pl-PL" sz="4400">
                <a:latin typeface="Times New Roman"/>
              </a:rPr>
              <a:t>Kliknij, aby edytować format tekstu tytułu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371240" y="6248520"/>
            <a:ext cx="1676520" cy="4572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28640" y="6248520"/>
            <a:ext cx="3429000" cy="4572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38880" y="6248520"/>
            <a:ext cx="1905120" cy="457200"/>
          </a:xfrm>
          <a:prstGeom prst="rect">
            <a:avLst/>
          </a:prstGeom>
        </p:spPr>
        <p:txBody>
          <a:bodyPr lIns="90000" rIns="90000" tIns="46800" bIns="46800"/>
          <a:p>
            <a:pPr/>
            <a:fld id="{82528C4D-B412-4287-A1D7-8CF3891361A6}" type="slidenum">
              <a:rPr lang="en-US" sz="2400">
                <a:latin typeface="Times New Roman"/>
              </a:rPr>
              <a:t>&lt;numer&gt;</a:t>
            </a:fld>
            <a:endParaRPr/>
          </a:p>
        </p:txBody>
      </p:sp>
      <p:pic>
        <p:nvPicPr>
          <p:cNvPr id="4" name="Picture 6" descr="strtegic1"/>
          <p:cNvPicPr/>
          <p:nvPr/>
        </p:nvPicPr>
        <p:blipFill>
          <a:blip r:embed="rId2"/>
          <a:stretch/>
        </p:blipFill>
        <p:spPr>
          <a:xfrm>
            <a:off x="0" y="0"/>
            <a:ext cx="1219320" cy="68580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Wingdings" charset="2"/>
              <a:buChar char=""/>
            </a:pPr>
            <a:r>
              <a:rPr lang="pl-PL" sz="3200">
                <a:latin typeface="Times New Roman"/>
              </a:rPr>
              <a:t>Kliknij, aby edytować format tekstu konspektu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pl-PL" sz="2800">
                <a:latin typeface="Times New Roman"/>
              </a:rPr>
              <a:t>Drugi poziom konspektu</a:t>
            </a:r>
            <a:endParaRPr/>
          </a:p>
          <a:p>
            <a:pPr lvl="2">
              <a:buFont typeface="Times New Roman"/>
              <a:buChar char="•"/>
            </a:pPr>
            <a:r>
              <a:rPr lang="pl-PL" sz="2400">
                <a:latin typeface="Times New Roman"/>
              </a:rPr>
              <a:t>Trzeci poziom konspektu</a:t>
            </a:r>
            <a:endParaRPr/>
          </a:p>
          <a:p>
            <a:pPr lvl="3">
              <a:buFont typeface="Times New Roman"/>
              <a:buChar char="–"/>
            </a:pPr>
            <a:r>
              <a:rPr lang="pl-PL" sz="2000">
                <a:latin typeface="Times New Roman"/>
              </a:rPr>
              <a:t>Czwarty poziom konspektu</a:t>
            </a:r>
            <a:endParaRPr/>
          </a:p>
          <a:p>
            <a:pPr lvl="4">
              <a:buFont typeface="Times New Roman"/>
              <a:buChar char="•"/>
            </a:pPr>
            <a:r>
              <a:rPr lang="pl-PL" sz="2000">
                <a:latin typeface="Times New Roman"/>
              </a:rPr>
              <a:t>Piąty poziom konspektu</a:t>
            </a:r>
            <a:endParaRPr/>
          </a:p>
          <a:p>
            <a:pPr lvl="5">
              <a:buFont typeface="Times New Roman"/>
              <a:buChar char="•"/>
            </a:pPr>
            <a:r>
              <a:rPr lang="pl-PL" sz="2000">
                <a:latin typeface="Times New Roman"/>
              </a:rPr>
              <a:t>Szósty poziom konspektu</a:t>
            </a:r>
            <a:endParaRPr/>
          </a:p>
          <a:p>
            <a:pPr lvl="6">
              <a:buFont typeface="Times New Roman"/>
              <a:buChar char="•"/>
            </a:pPr>
            <a:r>
              <a:rPr lang="pl-PL" sz="2000">
                <a:latin typeface="Times New Roman"/>
              </a:rPr>
              <a:t>Siódmy poziom konspektu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r>
              <a:rPr lang="pl-PL" sz="4400">
                <a:latin typeface="Times New Roman"/>
              </a:rPr>
              <a:t>Kliknij, aby edytować format tekstu tytułu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Wingdings" charset="2"/>
              <a:buChar char=""/>
            </a:pPr>
            <a:r>
              <a:rPr lang="pl-PL" sz="3200">
                <a:latin typeface="Times New Roman"/>
              </a:rPr>
              <a:t>Kliknij, aby edytować format tekstu konspektu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pl-PL" sz="2800">
                <a:latin typeface="Times New Roman"/>
              </a:rPr>
              <a:t>Drugi poziom konspektu</a:t>
            </a:r>
            <a:endParaRPr/>
          </a:p>
          <a:p>
            <a:pPr lvl="2">
              <a:buFont typeface="Times New Roman"/>
              <a:buChar char="•"/>
            </a:pPr>
            <a:r>
              <a:rPr lang="pl-PL" sz="2400">
                <a:latin typeface="Times New Roman"/>
              </a:rPr>
              <a:t>Trzeci poziom konspektu</a:t>
            </a:r>
            <a:endParaRPr/>
          </a:p>
          <a:p>
            <a:pPr lvl="3">
              <a:buFont typeface="Times New Roman"/>
              <a:buChar char="–"/>
            </a:pPr>
            <a:r>
              <a:rPr lang="pl-PL" sz="2000">
                <a:latin typeface="Times New Roman"/>
              </a:rPr>
              <a:t>Czwarty poziom konspektu</a:t>
            </a:r>
            <a:endParaRPr/>
          </a:p>
          <a:p>
            <a:pPr lvl="4">
              <a:buFont typeface="Times New Roman"/>
              <a:buChar char="•"/>
            </a:pPr>
            <a:r>
              <a:rPr lang="pl-PL" sz="2000">
                <a:latin typeface="Times New Roman"/>
              </a:rPr>
              <a:t>Piąty poziom konspektu</a:t>
            </a:r>
            <a:endParaRPr/>
          </a:p>
          <a:p>
            <a:pPr lvl="5">
              <a:buFont typeface="Times New Roman"/>
              <a:buChar char="•"/>
            </a:pPr>
            <a:r>
              <a:rPr lang="pl-PL" sz="2000">
                <a:latin typeface="Times New Roman"/>
              </a:rPr>
              <a:t>Szósty poziom konspektu</a:t>
            </a:r>
            <a:endParaRPr/>
          </a:p>
          <a:p>
            <a:pPr lvl="6">
              <a:buFont typeface="Times New Roman"/>
              <a:buChar char="•"/>
            </a:pPr>
            <a:r>
              <a:rPr lang="pl-PL" sz="2000">
                <a:latin typeface="Times New Roman"/>
              </a:rPr>
              <a:t>Siódmy poziom konspektu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</p:spPr>
        <p:txBody>
          <a:bodyPr lIns="90000" rIns="90000" tIns="46800" bIns="46800"/>
          <a:p>
            <a:pPr algn="r"/>
            <a:fld id="{4CD5C668-F536-43D3-8914-2C2ED2CC8564}" type="slidenum">
              <a:rPr lang="en-US" sz="1400">
                <a:solidFill>
                  <a:srgbClr val="eaeaea"/>
                </a:solidFill>
                <a:latin typeface="Times New Roman"/>
              </a:rPr>
              <a:t>&lt;numer&gt;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package" Target="../embeddings/textdocument1.docx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package" Target="../embeddings/textdocument2.docx"/><Relationship Id="rId3" Type="http://schemas.openxmlformats.org/officeDocument/2006/relationships/image" Target="../media/image2.emf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package" Target="../embeddings/textdocument3.docx"/><Relationship Id="rId2" Type="http://schemas.openxmlformats.org/officeDocument/2006/relationships/image" Target="../media/image2.emf"/><Relationship Id="rId3" Type="http://schemas.openxmlformats.org/officeDocument/2006/relationships/package" Target="../embeddings/textdocument4.docx"/><Relationship Id="rId4" Type="http://schemas.openxmlformats.org/officeDocument/2006/relationships/image" Target="../media/image2.emf"/><Relationship Id="rId5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package" Target="../embeddings/textdocument5.docx"/><Relationship Id="rId3" Type="http://schemas.openxmlformats.org/officeDocument/2006/relationships/image" Target="../media/image2.emf"/><Relationship Id="rId4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750920" y="4752000"/>
            <a:ext cx="3961080" cy="1752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3200">
                <a:solidFill>
                  <a:srgbClr val="786950"/>
                </a:solidFill>
                <a:latin typeface="Times New Roman"/>
              </a:rPr>
              <a:t>Napoleon Bonaparte</a:t>
            </a:r>
            <a:endParaRPr/>
          </a:p>
          <a:p>
            <a:pPr algn="ctr"/>
            <a:r>
              <a:rPr lang="en-US" sz="3200">
                <a:solidFill>
                  <a:srgbClr val="786950"/>
                </a:solidFill>
                <a:latin typeface="Times New Roman"/>
              </a:rPr>
              <a:t>Imperator Francji</a:t>
            </a:r>
            <a:endParaRPr/>
          </a:p>
          <a:p>
            <a:pPr algn="ctr"/>
            <a:r>
              <a:rPr lang="en-US" sz="3200">
                <a:solidFill>
                  <a:srgbClr val="786950"/>
                </a:solidFill>
                <a:latin typeface="Times New Roman"/>
              </a:rPr>
              <a:t>1769 - 1821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3753000" y="22384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3828960" y="275760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Picture 8" descr="nap4"/>
          <p:cNvPicPr/>
          <p:nvPr/>
        </p:nvPicPr>
        <p:blipFill>
          <a:blip r:embed="rId1"/>
          <a:stretch/>
        </p:blipFill>
        <p:spPr>
          <a:xfrm>
            <a:off x="4968000" y="360000"/>
            <a:ext cx="3522960" cy="442656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60020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Rewolucja francuska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4752000" y="5904000"/>
            <a:ext cx="1224000" cy="57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Bastylia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3767040" y="23432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Picture 7" descr=""/>
          <p:cNvPicPr/>
          <p:nvPr/>
        </p:nvPicPr>
        <p:blipFill>
          <a:blip r:embed="rId1"/>
          <a:stretch/>
        </p:blipFill>
        <p:spPr>
          <a:xfrm>
            <a:off x="2520000" y="1440000"/>
            <a:ext cx="5688000" cy="41940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>
                <a:latin typeface="Times New Roman"/>
              </a:rPr>
              <a:t>“</a:t>
            </a:r>
            <a:r>
              <a:rPr lang="en-US" sz="4400">
                <a:latin typeface="Times New Roman"/>
              </a:rPr>
              <a:t>Napoleon w swoim gabinecie”</a:t>
            </a:r>
            <a:r>
              <a:rPr lang="en-US" sz="4400">
                <a:latin typeface="Times New Roman"/>
              </a:rPr>
              <a:t>
</a:t>
            </a:r>
            <a:r>
              <a:rPr lang="en-US" sz="4400">
                <a:latin typeface="Times New Roman"/>
              </a:rPr>
              <a:t>Jacque Louis David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13716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Charakterystyka Napoleona Bonaparte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Zdeterminowany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Żądny władzy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“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Geniusz wojskowości”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Oddany swojej pracy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Metodyczny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Zorganizowany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Wymagający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Bardzo szanowany przez żołnierzy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4186080" y="27766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"/>
          <p:cNvSpPr/>
          <p:nvPr/>
        </p:nvSpPr>
        <p:spPr>
          <a:xfrm>
            <a:off x="3967200" y="28004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5904000" y="2016000"/>
            <a:ext cx="2663280" cy="43862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Józefina i Napoleon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1371600" y="1981080"/>
            <a:ext cx="726840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Napoleon w wieku 27 lat poślubił owdowiałą 33-letnią arystokratkę Józefinę de Beauharnais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Zmienił wówczas pisownię swojego nazwiska na francuską z Buonaparte na Bonaparte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Napoleon był już wówczas generałem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Zawarł z nią ślub cywilny bez szczególnych ceremonii w 1796 a dopiero w 1804 roku ślub kościelny (co było wymagane dla koronacji Napoleona na cesarza)</a:t>
            </a: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4129200" y="30430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>
            <a:off x="3571920" y="26812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6" name="Object 5"/>
          <p:cNvGraphicFramePr/>
          <p:nvPr/>
        </p:nvGraphicFramePr>
        <p:xfrm>
          <a:off x="1371600" y="380880"/>
          <a:ext cx="1257480" cy="1511280"/>
        </p:xfrm>
        <a:graphic>
          <a:graphicData uri="http://schemas.openxmlformats.org/presentationml/2006/ole">
            <p:oleObj name="Document" r:id="rId1" spid="">
              <p:embed/>
              <p:pic>
                <p:nvPicPr>
                  <p:cNvPr id="127" name="Object 1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371600" y="380880"/>
                    <a:ext cx="1257480" cy="15112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Józefina i Napoleon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13716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Napoleon “prawdziwie” kochał Józefinę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Gdy Napoleon brał udział w kampaniach Józefina nie była mu wierna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Mimo to, pozwolił jej wrócić na jakiś czas, ale rozwiódł się z nią w 1809 roku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4129200" y="30430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3571920" y="26812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Picture 11" descr=""/>
          <p:cNvPicPr/>
          <p:nvPr/>
        </p:nvPicPr>
        <p:blipFill>
          <a:blip r:embed="rId1"/>
          <a:stretch/>
        </p:blipFill>
        <p:spPr>
          <a:xfrm>
            <a:off x="5562720" y="1828800"/>
            <a:ext cx="3221280" cy="4435200"/>
          </a:xfrm>
          <a:prstGeom prst="rect">
            <a:avLst/>
          </a:prstGeom>
          <a:ln>
            <a:noFill/>
          </a:ln>
        </p:spPr>
      </p:pic>
      <p:graphicFrame>
        <p:nvGraphicFramePr>
          <p:cNvPr id="133" name="Object 5"/>
          <p:cNvGraphicFramePr/>
          <p:nvPr/>
        </p:nvGraphicFramePr>
        <p:xfrm>
          <a:off x="1371600" y="380880"/>
          <a:ext cx="1257480" cy="1511280"/>
        </p:xfrm>
        <a:graphic>
          <a:graphicData uri="http://schemas.openxmlformats.org/presentationml/2006/ole">
            <p:oleObj name="Document" r:id="rId2" spid="">
              <p:embed/>
              <p:pic>
                <p:nvPicPr>
                  <p:cNvPr id="134" name="Object 12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371600" y="380880"/>
                    <a:ext cx="1257480" cy="15112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Strategia walki Napoleona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52578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 u="sng">
                <a:solidFill>
                  <a:srgbClr val="000000"/>
                </a:solidFill>
                <a:latin typeface="Times New Roman"/>
              </a:rPr>
              <a:t>Napoleon Bonaparte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Wykorzystywał cechy pola walki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Używał taktyki tak aby była najbardziej efektywna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Często atakował pierwszy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Dbał o dobre zaopatrzenie wojska co podnosiło morale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4253040" y="31100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3233880" y="289080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5"/>
          <p:cNvSpPr/>
          <p:nvPr/>
        </p:nvSpPr>
        <p:spPr>
          <a:xfrm>
            <a:off x="4129200" y="30430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368000" y="2580480"/>
            <a:ext cx="4176000" cy="32515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Taktyka walki Napoleona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1371240" y="2017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3200" u="sng">
                <a:latin typeface="Times New Roman"/>
              </a:rPr>
              <a:t>Podziel i podbij</a:t>
            </a:r>
            <a:r>
              <a:rPr lang="en-US" sz="3200">
                <a:latin typeface="Times New Roman"/>
              </a:rPr>
              <a:t> – podziel wroga na dwie części i atakuj z dwóch stron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3200" u="sng">
                <a:latin typeface="Times New Roman"/>
              </a:rPr>
              <a:t>Rozpoznanie</a:t>
            </a:r>
            <a:r>
              <a:rPr lang="en-US" sz="3200">
                <a:latin typeface="Times New Roman"/>
              </a:rPr>
              <a:t> – Szukanie słabych punktów wroga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3200">
                <a:latin typeface="Times New Roman"/>
              </a:rPr>
              <a:t>Koncentracja artylerii na słabych punktach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3200">
                <a:latin typeface="Times New Roman"/>
              </a:rPr>
              <a:t>Napoleon zwiększył rolę artylerii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4253040" y="31100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Napoleon – Budowa Imperium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13716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Podbite ziemie były włączane do Francji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Holandia, Belgia, część Włoch i Niemiec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Napoleon podbił większość Europy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Czy to wystarczyło Napoleonowi?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3814920" y="27813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Picture 10" descr="nap70.jpg (185333 bytes)"/>
          <p:cNvPicPr/>
          <p:nvPr/>
        </p:nvPicPr>
        <p:blipFill>
          <a:blip r:embed="rId1"/>
          <a:stretch/>
        </p:blipFill>
        <p:spPr>
          <a:xfrm>
            <a:off x="5029200" y="2347920"/>
            <a:ext cx="3962520" cy="319572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Koronacja Napoleona Bonaparte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52578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Podczas ceremonii, wziął koronę od Papieża I sam ją założył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To symbolizowało, że nikomu nie zawdzięcza tronu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3948120" y="28814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3710160" y="2552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>
            <a:off x="4129200" y="30430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6"/>
          <p:cNvSpPr/>
          <p:nvPr/>
        </p:nvSpPr>
        <p:spPr>
          <a:xfrm>
            <a:off x="4253040" y="31100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512000" y="1584000"/>
            <a:ext cx="3528000" cy="504000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Problemy Napoleona z Wielką Brytanią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13716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 u="sng">
                <a:solidFill>
                  <a:srgbClr val="000000"/>
                </a:solidFill>
                <a:latin typeface="Times New Roman"/>
              </a:rPr>
              <a:t>Bitwa pod Trafalgarem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– 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 u="sng">
                <a:solidFill>
                  <a:srgbClr val="000000"/>
                </a:solidFill>
                <a:latin typeface="Times New Roman"/>
              </a:rPr>
              <a:t>Heratio Nelson –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Brytyjski admirał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Flota Wielkiej Brytanii okazała się zbyt silna</a:t>
            </a: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3286080" y="27860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8" name="Object 4"/>
          <p:cNvGraphicFramePr/>
          <p:nvPr/>
        </p:nvGraphicFramePr>
        <p:xfrm>
          <a:off x="7086600" y="4648320"/>
          <a:ext cx="1335240" cy="1663560"/>
        </p:xfrm>
        <a:graphic>
          <a:graphicData uri="http://schemas.openxmlformats.org/presentationml/2006/ole">
            <p:oleObj name="Document" r:id="rId1" spid="">
              <p:embed/>
              <p:pic>
                <p:nvPicPr>
                  <p:cNvPr id="159" name="Object 1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7086600" y="4648320"/>
                    <a:ext cx="1335240" cy="16635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60" name="Object 5"/>
          <p:cNvGraphicFramePr/>
          <p:nvPr/>
        </p:nvGraphicFramePr>
        <p:xfrm>
          <a:off x="5334120" y="4800600"/>
          <a:ext cx="1231920" cy="1231920"/>
        </p:xfrm>
        <a:graphic>
          <a:graphicData uri="http://schemas.openxmlformats.org/presentationml/2006/ole">
            <p:oleObj name="Document" r:id="rId3" spid="">
              <p:embed/>
              <p:pic>
                <p:nvPicPr>
                  <p:cNvPr id="161" name="Object 13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5334120" y="4800600"/>
                    <a:ext cx="1231920" cy="12319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Kodeks Napoleona</a:t>
            </a:r>
            <a:r>
              <a:rPr lang="en-US" sz="4400" u="sng">
                <a:latin typeface="Times New Roman"/>
              </a:rPr>
              <a:t>
</a:t>
            </a:r>
            <a:r>
              <a:rPr lang="en-US" sz="4400" u="sng">
                <a:latin typeface="Times New Roman"/>
              </a:rPr>
              <a:t>Reformy polityczne we Francji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3200">
                <a:latin typeface="Times New Roman"/>
              </a:rPr>
              <a:t>Równość wobec prawa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3200">
                <a:latin typeface="Times New Roman"/>
              </a:rPr>
              <a:t>Zniesienie szlachectwa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3200">
                <a:latin typeface="Times New Roman"/>
              </a:rPr>
              <a:t>Wolność wyznania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3200">
                <a:latin typeface="Times New Roman"/>
              </a:rPr>
              <a:t>Wolność zatrudnienia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3200">
                <a:latin typeface="Times New Roman"/>
              </a:rPr>
              <a:t>Wzmocnienie roli rodziny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800">
                <a:latin typeface="Times New Roman"/>
              </a:rPr>
              <a:t>Nacisk na rolę ojca jako głowy rodziny</a:t>
            </a:r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4129200" y="30430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Wielki Zdobywca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US" sz="2800">
                <a:latin typeface="Times New Roman"/>
              </a:rPr>
              <a:t>Napoleon I Bonaparte urodził się 15 sierpnia 1769 w Ajaccio a zmarł 5 maja 1821 w Longwood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latin typeface="Times New Roman"/>
              </a:rPr>
              <a:t>Był: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800">
                <a:latin typeface="Times New Roman"/>
              </a:rPr>
              <a:t>Żołnierzem francuskim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800">
                <a:latin typeface="Times New Roman"/>
              </a:rPr>
              <a:t>Pierwszym Konsulem Republiki Francuskiej w latach 1799-1804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800">
                <a:latin typeface="Times New Roman"/>
              </a:rPr>
              <a:t>Cesarzem Francji w latach 1804 - 1815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800">
                <a:latin typeface="Times New Roman"/>
              </a:rPr>
              <a:t>Prezydentem Włoch w latach 1802 – 1805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800">
                <a:latin typeface="Times New Roman"/>
              </a:rPr>
              <a:t>Królem Włoch w latach 1805 – 1814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800">
                <a:latin typeface="Times New Roman"/>
              </a:rPr>
              <a:t>Suwerenem wyspy Elba  w latach 1814 - 1815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4191120" y="304812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Kodeks Napoleona</a:t>
            </a:r>
            <a:r>
              <a:rPr lang="en-US" sz="4400" u="sng">
                <a:latin typeface="Times New Roman"/>
              </a:rPr>
              <a:t>
</a:t>
            </a:r>
            <a:r>
              <a:rPr lang="en-US" sz="4400" u="sng">
                <a:latin typeface="Times New Roman"/>
              </a:rPr>
              <a:t>Zalety i wady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13716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 u="sng">
                <a:solidFill>
                  <a:srgbClr val="000000"/>
                </a:solidFill>
                <a:latin typeface="Times New Roman"/>
              </a:rPr>
              <a:t>Zalety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Gwarantowane wolności obywatelskie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Kontynuował cele socjalne i społeczne rewolucji francuskiej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Zabezpieczono interesy klasy średniej i prawa do własności prywatnej</a:t>
            </a:r>
            <a:endParaRPr/>
          </a:p>
        </p:txBody>
      </p:sp>
      <p:sp>
        <p:nvSpPr>
          <p:cNvPr id="167" name="TextShape 3"/>
          <p:cNvSpPr txBox="1"/>
          <p:nvPr/>
        </p:nvSpPr>
        <p:spPr>
          <a:xfrm>
            <a:off x="52578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 u="sng">
                <a:solidFill>
                  <a:srgbClr val="000000"/>
                </a:solidFill>
                <a:latin typeface="Times New Roman"/>
              </a:rPr>
              <a:t>Wady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Kobiety nie mogły głosować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Żona musiała być posłuszna mężowi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Mniejszości miały niewiele praw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Mężczyźni mieli więcej praw niż kobiety</a:t>
            </a:r>
            <a:endParaRPr/>
          </a:p>
        </p:txBody>
      </p:sp>
      <p:sp>
        <p:nvSpPr>
          <p:cNvPr id="168" name="CustomShape 4"/>
          <p:cNvSpPr/>
          <p:nvPr/>
        </p:nvSpPr>
        <p:spPr>
          <a:xfrm>
            <a:off x="4253040" y="31100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5"/>
          <p:cNvSpPr/>
          <p:nvPr/>
        </p:nvSpPr>
        <p:spPr>
          <a:xfrm>
            <a:off x="4253040" y="31100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6"/>
          <p:cNvSpPr/>
          <p:nvPr/>
        </p:nvSpPr>
        <p:spPr>
          <a:xfrm>
            <a:off x="4253040" y="31100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>
                <a:latin typeface="Times New Roman"/>
              </a:rPr>
              <a:t>Imperium Napoleona w 1812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368000" y="15300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>
                <a:latin typeface="Times New Roman"/>
              </a:rPr>
              <a:t>Napoleon atakuje Rosję</a:t>
            </a:r>
            <a:endParaRPr/>
          </a:p>
        </p:txBody>
      </p:sp>
      <p:pic>
        <p:nvPicPr>
          <p:cNvPr id="173" name="Content Placeholder 6" descr="Napoleons_retreat_from_moscow.jpg"/>
          <p:cNvPicPr/>
          <p:nvPr/>
        </p:nvPicPr>
        <p:blipFill>
          <a:blip r:embed="rId1"/>
          <a:stretch/>
        </p:blipFill>
        <p:spPr>
          <a:xfrm>
            <a:off x="1656000" y="1296000"/>
            <a:ext cx="6891480" cy="53341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Upadek Napoleona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52578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800" u="sng">
                <a:solidFill>
                  <a:srgbClr val="000000"/>
                </a:solidFill>
                <a:latin typeface="Times New Roman"/>
              </a:rPr>
              <a:t>Kampania w Rosji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– </a:t>
            </a:r>
            <a:endParaRPr/>
          </a:p>
          <a:p>
            <a:pPr lvl="1">
              <a:lnSpc>
                <a:spcPct val="90000"/>
              </a:lnSpc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Porażka (500,000 ofiar)</a:t>
            </a:r>
            <a:endParaRPr/>
          </a:p>
          <a:p>
            <a:pPr lvl="1">
              <a:lnSpc>
                <a:spcPct val="90000"/>
              </a:lnSpc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Brak zaopatrzenia</a:t>
            </a:r>
            <a:endParaRPr/>
          </a:p>
          <a:p>
            <a:pPr lvl="1">
              <a:lnSpc>
                <a:spcPct val="90000"/>
              </a:lnSpc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Ostra Rosyjska zima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Napoleon wygnany na wyspę  Elba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Zmuszony do abdykacji na rzecz króla Ludwika XVIII</a:t>
            </a: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3467160" y="2747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Picture 7" descr=""/>
          <p:cNvPicPr/>
          <p:nvPr/>
        </p:nvPicPr>
        <p:blipFill>
          <a:blip r:embed="rId1"/>
          <a:stretch/>
        </p:blipFill>
        <p:spPr>
          <a:xfrm>
            <a:off x="1371600" y="2057400"/>
            <a:ext cx="3733920" cy="2301840"/>
          </a:xfrm>
          <a:prstGeom prst="rect">
            <a:avLst/>
          </a:prstGeom>
          <a:ln>
            <a:noFill/>
          </a:ln>
        </p:spPr>
      </p:pic>
      <p:graphicFrame>
        <p:nvGraphicFramePr>
          <p:cNvPr id="178" name="Object 4"/>
          <p:cNvGraphicFramePr/>
          <p:nvPr/>
        </p:nvGraphicFramePr>
        <p:xfrm>
          <a:off x="2819520" y="4495680"/>
          <a:ext cx="1036440" cy="2021040"/>
        </p:xfrm>
        <a:graphic>
          <a:graphicData uri="http://schemas.openxmlformats.org/presentationml/2006/ole">
            <p:oleObj name="Document" r:id="rId2" spid="">
              <p:embed/>
              <p:pic>
                <p:nvPicPr>
                  <p:cNvPr id="179" name="Object 8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2819520" y="4495680"/>
                    <a:ext cx="1036440" cy="20210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Napoleon ucieka z Elby</a:t>
            </a:r>
            <a:r>
              <a:rPr lang="en-US" sz="4400" u="sng">
                <a:latin typeface="Times New Roman"/>
              </a:rPr>
              <a:t>
</a:t>
            </a:r>
            <a:r>
              <a:rPr lang="en-US" sz="4400">
                <a:latin typeface="Times New Roman"/>
              </a:rPr>
              <a:t>“Ostatnie 100 Dni”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13716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Napoleon ucieka z Elby I wraca do Francji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Odbudowuje armię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Wojsko jest lojalne wobec  Napoleona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Król Ludwik XVIII ucieka i  Napoleon odzyskuje władzę</a:t>
            </a:r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3943440" y="283860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Picture 7" descr=""/>
          <p:cNvPicPr/>
          <p:nvPr/>
        </p:nvPicPr>
        <p:blipFill>
          <a:blip r:embed="rId1"/>
          <a:stretch/>
        </p:blipFill>
        <p:spPr>
          <a:xfrm>
            <a:off x="5257800" y="2284560"/>
            <a:ext cx="3733920" cy="3506760"/>
          </a:xfrm>
          <a:prstGeom prst="rect">
            <a:avLst/>
          </a:prstGeom>
          <a:ln>
            <a:noFill/>
          </a:ln>
        </p:spPr>
      </p:pic>
      <p:sp>
        <p:nvSpPr>
          <p:cNvPr id="184" name="CustomShape 4"/>
          <p:cNvSpPr/>
          <p:nvPr/>
        </p:nvSpPr>
        <p:spPr>
          <a:xfrm>
            <a:off x="3710160" y="267192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Bitwa pod Waterloo - 1815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52578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Miasto w Belgii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Wojska Brytyjskie I Pruskie rozbijają Francuzów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Napoleon zmuszony do wygnania na wyspę Św. Heleny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3900600" y="26240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557360" y="1687320"/>
            <a:ext cx="3626640" cy="457668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>
                <a:latin typeface="Times New Roman"/>
              </a:rPr>
              <a:t>Sukcess czy upadek?</a:t>
            </a:r>
            <a:r>
              <a:rPr lang="en-US" sz="4400">
                <a:latin typeface="Times New Roman"/>
              </a:rPr>
              <a:t>
</a:t>
            </a:r>
            <a:r>
              <a:rPr lang="en-US" sz="4400">
                <a:latin typeface="Times New Roman"/>
              </a:rPr>
              <a:t>Bohater czy nieudacznik?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52578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Odniósł wiele taktycznych i strategicznych zwycięstw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Jednak żądza władzy przyczyniła się do ich zaprzepaszczenia i upadku</a:t>
            </a:r>
            <a:endParaRPr/>
          </a:p>
          <a:p>
            <a:pPr>
              <a:buFont typeface="Wingdings" charset="2"/>
              <a:buChar char=""/>
            </a:pPr>
            <a:endParaRPr/>
          </a:p>
        </p:txBody>
      </p:sp>
      <p:pic>
        <p:nvPicPr>
          <p:cNvPr id="191" name="Picture 6" descr=""/>
          <p:cNvPicPr/>
          <p:nvPr/>
        </p:nvPicPr>
        <p:blipFill>
          <a:blip r:embed="rId1"/>
          <a:stretch/>
        </p:blipFill>
        <p:spPr>
          <a:xfrm>
            <a:off x="1822320" y="1981080"/>
            <a:ext cx="2830680" cy="411480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Spuścizna Rewolucji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13716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Wpływ na inne kraje: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Konstytucje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Prawa cywilne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Wolność i równość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Wzrost nastrojów nacjonalistycznych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Dążenie do wyzwolenia się od obcych władz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3890880" y="25671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5" name="Picture 7" descr=""/>
          <p:cNvPicPr/>
          <p:nvPr/>
        </p:nvPicPr>
        <p:blipFill>
          <a:blip r:embed="rId1"/>
          <a:stretch/>
        </p:blipFill>
        <p:spPr>
          <a:xfrm>
            <a:off x="5256000" y="2520000"/>
            <a:ext cx="3600000" cy="314172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>
                <a:latin typeface="Times New Roman"/>
              </a:rPr>
              <a:t>Wpływ ery Napoleona i Rewolucji Francuskiej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1371600" y="1981080"/>
            <a:ext cx="7340400" cy="464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Autorytaryzm i feudalizm zanika wszędzie (poza Rosją)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Rozwija się tolerancja religijna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Kształtuje się nowy porządek Europy, który później przybiera formę „wiosny ludów”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Stany Zjednoczone kupują od Francji Luizjanę a Francja traci w ten sposób kolonię w Ameryce Północnej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>
                <a:latin typeface="Times New Roman"/>
              </a:rPr>
              <a:t>Wpływ ery Napoleona i Rewolucji Francuskiej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1296000" y="1981080"/>
            <a:ext cx="76957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Francja - 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Powstają Szkoły Publiczne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Rozwój prawa cywilnego i swobód obywatelskich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Powstaje Bank Narodowy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W celu redukcji bezrobocia wprowadza się „roboty publiczne”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Powstaje armia narodowa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Imperator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US" sz="2800">
                <a:latin typeface="Times New Roman"/>
              </a:rPr>
              <a:t>Napoleon Bonaparte posiadał liczne tytuły jednak u szczytu swoich osiągnieć w latach 1809-1813, jego tytuł brzmiał następująco: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endParaRPr/>
          </a:p>
          <a:p>
            <a:pPr algn="ctr">
              <a:lnSpc>
                <a:spcPct val="90000"/>
              </a:lnSpc>
              <a:buFont typeface="Wingdings" charset="2"/>
              <a:buChar char=""/>
            </a:pPr>
            <a:r>
              <a:rPr lang="en-US" sz="3600">
                <a:latin typeface="Times New Roman"/>
              </a:rPr>
              <a:t>Jego cesarska i królewska mość, z łaski Boga i konstytucji republiki, cesarz Francuzów, król Włoch, mediator Związku Szwajcarskiego, protektor Związku Reńskiego etc.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4191120" y="304812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371240" y="1676160"/>
            <a:ext cx="7543800" cy="3075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>
                <a:latin typeface="Times New Roman"/>
              </a:rPr>
              <a:t>Dziękuję za uwagę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5112000" y="5256000"/>
            <a:ext cx="3528000" cy="1373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Szymon Antczak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Młodość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2578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Był Korsykaninem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Pochodził z niezamożnej rodziny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Miał liczne rodzeństwo: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4 braci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3 siostry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Od dzieciństwa uczył się języka francuskiego, jednak nigdy go nie opanował I zawsze mówił z korsykańskim akcentem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3767040" y="23432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7" descr=""/>
          <p:cNvPicPr/>
          <p:nvPr/>
        </p:nvPicPr>
        <p:blipFill>
          <a:blip r:embed="rId1"/>
          <a:stretch/>
        </p:blipFill>
        <p:spPr>
          <a:xfrm>
            <a:off x="1712880" y="1981080"/>
            <a:ext cx="3049560" cy="41148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Szkoła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2578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Dzięki protekcji gubernatora Korsyki został przyjęty do szkoły wojskowej w Brienne-le -Chateau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Uważano go tam za samotnika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Od towarzystwa preferował naukę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3767040" y="23432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Picture 7" descr=""/>
          <p:cNvPicPr/>
          <p:nvPr/>
        </p:nvPicPr>
        <p:blipFill>
          <a:blip r:embed="rId1"/>
          <a:stretch/>
        </p:blipFill>
        <p:spPr>
          <a:xfrm>
            <a:off x="1712880" y="1981080"/>
            <a:ext cx="3049560" cy="41148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Szkoła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1234080" y="193320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Od 1784 roku kontynuował naukę w l'Ecole Militaire w Paryżu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Zakończył ją w 1786 ze stopniem podporucznika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Miał wówczas zaledwie 16 lat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Został przydzielony do służby w artylerii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3767040" y="23432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Picture 7" descr=""/>
          <p:cNvPicPr/>
          <p:nvPr/>
        </p:nvPicPr>
        <p:blipFill>
          <a:blip r:embed="rId1"/>
          <a:stretch/>
        </p:blipFill>
        <p:spPr>
          <a:xfrm>
            <a:off x="5590440" y="1800000"/>
            <a:ext cx="3049560" cy="41148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Powrót na Korsykę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1234080" y="193320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W 1785 roku zmarł ojciec Napoleona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Bonaparte zaopiekował się wówczas najmłodszym bratem Ludwikiem, który zamieszkał z nim w koszarach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3767040" y="23432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Picture 7" descr=""/>
          <p:cNvPicPr/>
          <p:nvPr/>
        </p:nvPicPr>
        <p:blipFill>
          <a:blip r:embed="rId1"/>
          <a:stretch/>
        </p:blipFill>
        <p:spPr>
          <a:xfrm>
            <a:off x="5590440" y="1800000"/>
            <a:ext cx="3049560" cy="41148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60020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Rewolucja francuska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752000" y="5904000"/>
            <a:ext cx="1224000" cy="57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Bastylia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3767040" y="23432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Picture 7" descr=""/>
          <p:cNvPicPr/>
          <p:nvPr/>
        </p:nvPicPr>
        <p:blipFill>
          <a:blip r:embed="rId1"/>
          <a:stretch/>
        </p:blipFill>
        <p:spPr>
          <a:xfrm>
            <a:off x="2520000" y="1440000"/>
            <a:ext cx="5688000" cy="41940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Początek kariery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52578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Po wybuchu Rewolucji Napoleon przyłącza się do niej.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3767040" y="23432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Picture 7" descr=""/>
          <p:cNvPicPr/>
          <p:nvPr/>
        </p:nvPicPr>
        <p:blipFill>
          <a:blip r:embed="rId1"/>
          <a:stretch/>
        </p:blipFill>
        <p:spPr>
          <a:xfrm>
            <a:off x="1712880" y="1981080"/>
            <a:ext cx="3049560" cy="41148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Application>LibreOffice/4.4.3.2$Linux_X86_64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2003-03-11T22:11:31Z</dcterms:created>
  <dc:creator>Ryan Coen</dc:creator>
  <dc:language>pl-PL</dc:language>
  <cp:lastPrinted>2003-03-12T17:16:38Z</cp:lastPrinted>
  <dcterms:modified xsi:type="dcterms:W3CDTF">2015-06-15T03:46:03Z</dcterms:modified>
  <cp:revision>63</cp:revision>
  <dc:title>PowerPoint Presentation</dc:title>
</cp:coreProperties>
</file>