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0" r:id="rId7"/>
    <p:sldId id="282" r:id="rId8"/>
    <p:sldId id="262" r:id="rId9"/>
    <p:sldId id="264" r:id="rId10"/>
    <p:sldId id="268" r:id="rId11"/>
    <p:sldId id="271" r:id="rId12"/>
    <p:sldId id="277" r:id="rId13"/>
    <p:sldId id="278" r:id="rId14"/>
    <p:sldId id="279" r:id="rId15"/>
    <p:sldId id="280" r:id="rId16"/>
    <p:sldId id="281" r:id="rId17"/>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087DF19A-C1F3-4B81-8A50-092D3B056CB3}" type="datetimeFigureOut">
              <a:rPr lang="pl-PL" smtClean="0"/>
              <a:pPr/>
              <a:t>15-06-14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087DF19A-C1F3-4B81-8A50-092D3B056CB3}" type="datetimeFigureOut">
              <a:rPr lang="pl-PL" smtClean="0"/>
              <a:pPr/>
              <a:t>15-06-14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087DF19A-C1F3-4B81-8A50-092D3B056CB3}" type="datetimeFigureOut">
              <a:rPr lang="pl-PL" smtClean="0"/>
              <a:pPr/>
              <a:t>15-06-14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087DF19A-C1F3-4B81-8A50-092D3B056CB3}" type="datetimeFigureOut">
              <a:rPr lang="pl-PL" smtClean="0"/>
              <a:pPr/>
              <a:t>15-06-14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087DF19A-C1F3-4B81-8A50-092D3B056CB3}" type="datetimeFigureOut">
              <a:rPr lang="pl-PL" smtClean="0"/>
              <a:pPr/>
              <a:t>15-06-14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087DF19A-C1F3-4B81-8A50-092D3B056CB3}" type="datetimeFigureOut">
              <a:rPr lang="pl-PL" smtClean="0"/>
              <a:pPr/>
              <a:t>15-06-14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087DF19A-C1F3-4B81-8A50-092D3B056CB3}" type="datetimeFigureOut">
              <a:rPr lang="pl-PL" smtClean="0"/>
              <a:pPr/>
              <a:t>15-06-14</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087DF19A-C1F3-4B81-8A50-092D3B056CB3}" type="datetimeFigureOut">
              <a:rPr lang="pl-PL" smtClean="0"/>
              <a:pPr/>
              <a:t>15-06-14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087DF19A-C1F3-4B81-8A50-092D3B056CB3}" type="datetimeFigureOut">
              <a:rPr lang="pl-PL" smtClean="0"/>
              <a:pPr/>
              <a:t>15-06-14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087DF19A-C1F3-4B81-8A50-092D3B056CB3}" type="datetimeFigureOut">
              <a:rPr lang="pl-PL" smtClean="0"/>
              <a:pPr/>
              <a:t>15-06-14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087DF19A-C1F3-4B81-8A50-092D3B056CB3}" type="datetimeFigureOut">
              <a:rPr lang="pl-PL" smtClean="0"/>
              <a:pPr/>
              <a:t>15-06-14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74D7B25-FF7C-490B-82D7-FF3544CD5BE7}"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DF19A-C1F3-4B81-8A50-092D3B056CB3}" type="datetimeFigureOut">
              <a:rPr lang="pl-PL" smtClean="0"/>
              <a:pPr/>
              <a:t>15-06-14</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D7B25-FF7C-490B-82D7-FF3544CD5BE7}"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rot="21433098">
            <a:off x="642910" y="4143380"/>
            <a:ext cx="7772400" cy="1470025"/>
          </a:xfrm>
        </p:spPr>
        <p:txBody>
          <a:bodyPr/>
          <a:lstStyle/>
          <a:p>
            <a:r>
              <a:rPr lang="pl-PL" dirty="0" smtClean="0">
                <a:latin typeface="Comic Sans MS" pitchFamily="66" charset="0"/>
              </a:rPr>
              <a:t>Aleksander Macedoński</a:t>
            </a:r>
            <a:endParaRPr lang="pl-PL" dirty="0">
              <a:latin typeface="Comic Sans MS" pitchFamily="66" charset="0"/>
            </a:endParaRPr>
          </a:p>
        </p:txBody>
      </p:sp>
      <p:sp>
        <p:nvSpPr>
          <p:cNvPr id="3" name="Podtytuł 2"/>
          <p:cNvSpPr>
            <a:spLocks noGrp="1"/>
          </p:cNvSpPr>
          <p:nvPr>
            <p:ph type="subTitle" idx="1"/>
          </p:nvPr>
        </p:nvSpPr>
        <p:spPr>
          <a:xfrm>
            <a:off x="0" y="0"/>
            <a:ext cx="6400800" cy="1752600"/>
          </a:xfrm>
        </p:spPr>
        <p:txBody>
          <a:bodyPr/>
          <a:lstStyle/>
          <a:p>
            <a:endParaRPr lang="pl-PL" dirty="0">
              <a:latin typeface="High Tower Text" pitchFamily="18" charset="0"/>
            </a:endParaRPr>
          </a:p>
        </p:txBody>
      </p:sp>
      <p:pic>
        <p:nvPicPr>
          <p:cNvPr id="4" name="Obraz 3" descr="Maciek 1.jpg"/>
          <p:cNvPicPr>
            <a:picLocks noChangeAspect="1"/>
          </p:cNvPicPr>
          <p:nvPr/>
        </p:nvPicPr>
        <p:blipFill>
          <a:blip r:embed="rId2"/>
          <a:stretch>
            <a:fillRect/>
          </a:stretch>
        </p:blipFill>
        <p:spPr>
          <a:xfrm rot="21225246">
            <a:off x="2214682" y="797888"/>
            <a:ext cx="1819275" cy="2514600"/>
          </a:xfrm>
          <a:prstGeom prst="rect">
            <a:avLst/>
          </a:prstGeom>
        </p:spPr>
      </p:pic>
    </p:spTree>
  </p:cSld>
  <p:clrMapOvr>
    <a:masterClrMapping/>
  </p:clrMapOvr>
  <p:transition>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b="1" dirty="0" smtClean="0">
                <a:latin typeface="Comic Sans MS" pitchFamily="66" charset="0"/>
              </a:rPr>
              <a:t>Podbój Imperium Persji</a:t>
            </a:r>
            <a:endParaRPr lang="pl-PL" b="1" dirty="0">
              <a:latin typeface="Comic Sans MS" pitchFamily="66" charset="0"/>
            </a:endParaRPr>
          </a:p>
        </p:txBody>
      </p:sp>
      <p:pic>
        <p:nvPicPr>
          <p:cNvPr id="5" name="Obraz 4" descr="wycieczka krajoznawcza.jpg"/>
          <p:cNvPicPr>
            <a:picLocks noChangeAspect="1"/>
          </p:cNvPicPr>
          <p:nvPr/>
        </p:nvPicPr>
        <p:blipFill>
          <a:blip r:embed="rId2"/>
          <a:stretch>
            <a:fillRect/>
          </a:stretch>
        </p:blipFill>
        <p:spPr>
          <a:xfrm>
            <a:off x="357158" y="1571612"/>
            <a:ext cx="8382000" cy="4472006"/>
          </a:xfrm>
          <a:prstGeom prst="rect">
            <a:avLst/>
          </a:prstGeom>
        </p:spPr>
      </p:pic>
    </p:spTree>
  </p:cSld>
  <p:clrMapOvr>
    <a:masterClrMapping/>
  </p:clrMapOvr>
  <p:transition>
    <p:cut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6" name="Symbol zastępczy zawartości 5" descr="Koniki.jpg"/>
          <p:cNvPicPr>
            <a:picLocks noGrp="1" noChangeAspect="1"/>
          </p:cNvPicPr>
          <p:nvPr>
            <p:ph idx="1"/>
          </p:nvPr>
        </p:nvPicPr>
        <p:blipFill>
          <a:blip r:embed="rId2"/>
          <a:stretch>
            <a:fillRect/>
          </a:stretch>
        </p:blipFill>
        <p:spPr>
          <a:xfrm>
            <a:off x="0" y="-1"/>
            <a:ext cx="9144000" cy="6866965"/>
          </a:xfrm>
        </p:spPr>
      </p:pic>
    </p:spTree>
  </p:cSld>
  <p:clrMapOvr>
    <a:masterClrMapping/>
  </p:clrMapOvr>
  <p:transition>
    <p:cut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latin typeface="Comic Sans MS" pitchFamily="66" charset="0"/>
              </a:rPr>
              <a:t>Ostatni rok panowania</a:t>
            </a:r>
            <a:endParaRPr lang="pl-PL" b="1" dirty="0">
              <a:latin typeface="Comic Sans MS" pitchFamily="66" charset="0"/>
            </a:endParaRPr>
          </a:p>
        </p:txBody>
      </p:sp>
      <p:sp>
        <p:nvSpPr>
          <p:cNvPr id="3" name="Symbol zastępczy zawartości 2"/>
          <p:cNvSpPr>
            <a:spLocks noGrp="1"/>
          </p:cNvSpPr>
          <p:nvPr>
            <p:ph idx="1"/>
          </p:nvPr>
        </p:nvSpPr>
        <p:spPr/>
        <p:txBody>
          <a:bodyPr>
            <a:normAutofit fontScale="70000" lnSpcReduction="20000"/>
          </a:bodyPr>
          <a:lstStyle/>
          <a:p>
            <a:pPr marL="0">
              <a:buNone/>
            </a:pPr>
            <a:r>
              <a:rPr lang="pl-PL" dirty="0" smtClean="0">
                <a:latin typeface="Comic Sans MS" pitchFamily="66" charset="0"/>
              </a:rPr>
              <a:t>Podczas wyprawy Aleksandra do </a:t>
            </a:r>
            <a:r>
              <a:rPr lang="pl-PL" dirty="0" err="1" smtClean="0">
                <a:latin typeface="Comic Sans MS" pitchFamily="66" charset="0"/>
              </a:rPr>
              <a:t>Baktrii</a:t>
            </a:r>
            <a:r>
              <a:rPr lang="pl-PL" dirty="0" smtClean="0">
                <a:latin typeface="Comic Sans MS" pitchFamily="66" charset="0"/>
              </a:rPr>
              <a:t>, </a:t>
            </a:r>
            <a:r>
              <a:rPr lang="pl-PL" dirty="0" err="1" smtClean="0">
                <a:latin typeface="Comic Sans MS" pitchFamily="66" charset="0"/>
              </a:rPr>
              <a:t>Sogdiany</a:t>
            </a:r>
            <a:r>
              <a:rPr lang="pl-PL" dirty="0" smtClean="0">
                <a:latin typeface="Comic Sans MS" pitchFamily="66" charset="0"/>
              </a:rPr>
              <a:t> i Indii wielu satrapów, sądząc, że nigdy już stamtąd nie powróci, nadużywało władzy przez niesubordynację, zły zarząd, a nawet grabież królewskich pieniędzy (jak </a:t>
            </a:r>
            <a:r>
              <a:rPr lang="pl-PL" dirty="0" err="1" smtClean="0">
                <a:latin typeface="Comic Sans MS" pitchFamily="66" charset="0"/>
              </a:rPr>
              <a:t>Harpalos</a:t>
            </a:r>
            <a:r>
              <a:rPr lang="pl-PL" dirty="0" smtClean="0">
                <a:latin typeface="Comic Sans MS" pitchFamily="66" charset="0"/>
              </a:rPr>
              <a:t>). Po powrocie króla ze wschodu wielu satrapów podejrzanych o spisek (np. niedostarczenie zapasów dla maszerującej przez </a:t>
            </a:r>
            <a:r>
              <a:rPr lang="pl-PL" dirty="0" err="1" smtClean="0">
                <a:latin typeface="Comic Sans MS" pitchFamily="66" charset="0"/>
              </a:rPr>
              <a:t>Gedrozję</a:t>
            </a:r>
            <a:r>
              <a:rPr lang="pl-PL" dirty="0" smtClean="0">
                <a:latin typeface="Comic Sans MS" pitchFamily="66" charset="0"/>
              </a:rPr>
              <a:t> armii) zostało skazanych na śmierć lub też zdjętych ze stanowiska, co być może było jedynym sposobem, by opanować poważny kryzys imperium, jaki wówczas nastąpił.</a:t>
            </a:r>
          </a:p>
          <a:p>
            <a:pPr marL="0">
              <a:buNone/>
            </a:pPr>
            <a:r>
              <a:rPr lang="pl-PL" dirty="0" smtClean="0">
                <a:latin typeface="Comic Sans MS" pitchFamily="66" charset="0"/>
              </a:rPr>
              <a:t>W 324 p.n.e. Aleksander zorganizował w Suzie olbrzymie wesele: nakłonił wielu dostojników macedońskich do małżeństwa z przedstawicielkami arystokracji perskiej. Sam poślubił dodatkowo dwie córki królów perskich: </a:t>
            </a:r>
            <a:r>
              <a:rPr lang="pl-PL" dirty="0" err="1" smtClean="0">
                <a:latin typeface="Comic Sans MS" pitchFamily="66" charset="0"/>
              </a:rPr>
              <a:t>Parysatis</a:t>
            </a:r>
            <a:r>
              <a:rPr lang="pl-PL" dirty="0" smtClean="0">
                <a:latin typeface="Comic Sans MS" pitchFamily="66" charset="0"/>
              </a:rPr>
              <a:t> II (córkę Artakserksesa III) i </a:t>
            </a:r>
            <a:r>
              <a:rPr lang="pl-PL" dirty="0" err="1" smtClean="0">
                <a:latin typeface="Comic Sans MS" pitchFamily="66" charset="0"/>
              </a:rPr>
              <a:t>Statejrę</a:t>
            </a:r>
            <a:r>
              <a:rPr lang="pl-PL" dirty="0" smtClean="0">
                <a:latin typeface="Comic Sans MS" pitchFamily="66" charset="0"/>
              </a:rPr>
              <a:t> II (córkę Dariusza III); miał już 3 żony. </a:t>
            </a:r>
            <a:r>
              <a:rPr lang="pl-PL" dirty="0" err="1" smtClean="0">
                <a:latin typeface="Comic Sans MS" pitchFamily="66" charset="0"/>
              </a:rPr>
              <a:t>Hefajstion</a:t>
            </a:r>
            <a:r>
              <a:rPr lang="pl-PL" dirty="0" smtClean="0">
                <a:latin typeface="Comic Sans MS" pitchFamily="66" charset="0"/>
              </a:rPr>
              <a:t> poślubił </a:t>
            </a:r>
            <a:r>
              <a:rPr lang="pl-PL" dirty="0" err="1" smtClean="0">
                <a:latin typeface="Comic Sans MS" pitchFamily="66" charset="0"/>
              </a:rPr>
              <a:t>Drypetis</a:t>
            </a:r>
            <a:r>
              <a:rPr lang="pl-PL" dirty="0" smtClean="0">
                <a:latin typeface="Comic Sans MS" pitchFamily="66" charset="0"/>
              </a:rPr>
              <a:t>, siostrę </a:t>
            </a:r>
            <a:r>
              <a:rPr lang="pl-PL" dirty="0" err="1" smtClean="0">
                <a:latin typeface="Comic Sans MS" pitchFamily="66" charset="0"/>
              </a:rPr>
              <a:t>Statejry</a:t>
            </a:r>
            <a:r>
              <a:rPr lang="pl-PL" dirty="0" smtClean="0">
                <a:latin typeface="Comic Sans MS" pitchFamily="66" charset="0"/>
              </a:rPr>
              <a:t> II.</a:t>
            </a:r>
            <a:endParaRPr lang="pl-PL" dirty="0">
              <a:latin typeface="Comic Sans MS" pitchFamily="66" charset="0"/>
            </a:endParaRPr>
          </a:p>
        </p:txBody>
      </p:sp>
    </p:spTree>
  </p:cSld>
  <p:clrMapOvr>
    <a:masterClrMapping/>
  </p:clrMapOvr>
  <p:transition>
    <p:cut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4" name="Symbol zastępczy zawartości 3" descr="Impreza.jpg"/>
          <p:cNvPicPr>
            <a:picLocks noGrp="1" noChangeAspect="1"/>
          </p:cNvPicPr>
          <p:nvPr>
            <p:ph idx="1"/>
          </p:nvPr>
        </p:nvPicPr>
        <p:blipFill>
          <a:blip r:embed="rId2"/>
          <a:stretch>
            <a:fillRect/>
          </a:stretch>
        </p:blipFill>
        <p:spPr>
          <a:xfrm>
            <a:off x="-1857420" y="0"/>
            <a:ext cx="11001420" cy="6863576"/>
          </a:xfrm>
        </p:spPr>
      </p:pic>
    </p:spTree>
  </p:cSld>
  <p:clrMapOvr>
    <a:masterClrMapping/>
  </p:clrMapOvr>
  <p:transition>
    <p:cut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latin typeface="Comic Sans MS" pitchFamily="66" charset="0"/>
              </a:rPr>
              <a:t>Ostatni rok panowania</a:t>
            </a:r>
            <a:endParaRPr lang="pl-PL" b="1" dirty="0">
              <a:latin typeface="Comic Sans MS" pitchFamily="66" charset="0"/>
            </a:endParaRPr>
          </a:p>
        </p:txBody>
      </p:sp>
      <p:sp>
        <p:nvSpPr>
          <p:cNvPr id="3" name="Symbol zastępczy zawartości 2"/>
          <p:cNvSpPr>
            <a:spLocks noGrp="1"/>
          </p:cNvSpPr>
          <p:nvPr>
            <p:ph idx="1"/>
          </p:nvPr>
        </p:nvSpPr>
        <p:spPr/>
        <p:txBody>
          <a:bodyPr>
            <a:normAutofit/>
          </a:bodyPr>
          <a:lstStyle/>
          <a:p>
            <a:pPr marL="0">
              <a:buNone/>
            </a:pPr>
            <a:r>
              <a:rPr lang="pl-PL" sz="2400" dirty="0" smtClean="0">
                <a:latin typeface="Comic Sans MS" pitchFamily="66" charset="0"/>
              </a:rPr>
              <a:t>Stan Aleksandra pogorszył się latem 324 p.n.e. w </a:t>
            </a:r>
            <a:r>
              <a:rPr lang="pl-PL" sz="2400" dirty="0" err="1" smtClean="0">
                <a:latin typeface="Comic Sans MS" pitchFamily="66" charset="0"/>
              </a:rPr>
              <a:t>Ekbatanie</a:t>
            </a:r>
            <a:r>
              <a:rPr lang="pl-PL" sz="2400" dirty="0" smtClean="0">
                <a:latin typeface="Comic Sans MS" pitchFamily="66" charset="0"/>
              </a:rPr>
              <a:t>, po śmierci </a:t>
            </a:r>
            <a:r>
              <a:rPr lang="pl-PL" sz="2400" dirty="0" err="1" smtClean="0">
                <a:latin typeface="Comic Sans MS" pitchFamily="66" charset="0"/>
              </a:rPr>
              <a:t>Hefajstiona</a:t>
            </a:r>
            <a:r>
              <a:rPr lang="pl-PL" sz="2400" dirty="0" smtClean="0">
                <a:latin typeface="Comic Sans MS" pitchFamily="66" charset="0"/>
              </a:rPr>
              <a:t>, jego najbliższego przyjaciela, współpracownika, a według części źródeł, także kochanka. Na pogrzeb i grobowiec wydał gigantyczną fortunę i zaczął jeszcze bardziej nadużywać alkoholu.</a:t>
            </a:r>
          </a:p>
          <a:p>
            <a:pPr marL="0">
              <a:buNone/>
            </a:pPr>
            <a:r>
              <a:rPr lang="pl-PL" sz="2400" dirty="0" smtClean="0">
                <a:latin typeface="Comic Sans MS" pitchFamily="66" charset="0"/>
              </a:rPr>
              <a:t>Po kilkunastu dniach choroby Aleksander zmarł. Nie można wykluczyć, że został otruty przez obawiających się kolejnej fali czystek dowódców jego armii (trucizna wlana do wina). Kilka miesięcy po jego śmierci Roksana urodziła mu syna Aleksandra IV.</a:t>
            </a:r>
            <a:endParaRPr lang="pl-PL" sz="2400" dirty="0">
              <a:latin typeface="Comic Sans MS" pitchFamily="66" charset="0"/>
            </a:endParaRPr>
          </a:p>
        </p:txBody>
      </p:sp>
    </p:spTree>
  </p:cSld>
  <p:clrMapOvr>
    <a:masterClrMapping/>
  </p:clrMapOvr>
  <p:transition>
    <p:cut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latin typeface="Comic Sans MS" pitchFamily="66" charset="0"/>
              </a:rPr>
              <a:t>Dziedzictwo</a:t>
            </a:r>
            <a:endParaRPr lang="pl-PL" b="1" dirty="0">
              <a:latin typeface="Comic Sans MS" pitchFamily="66" charset="0"/>
            </a:endParaRPr>
          </a:p>
        </p:txBody>
      </p:sp>
      <p:sp>
        <p:nvSpPr>
          <p:cNvPr id="3" name="Symbol zastępczy zawartości 2"/>
          <p:cNvSpPr>
            <a:spLocks noGrp="1"/>
          </p:cNvSpPr>
          <p:nvPr>
            <p:ph idx="1"/>
          </p:nvPr>
        </p:nvSpPr>
        <p:spPr/>
        <p:txBody>
          <a:bodyPr>
            <a:normAutofit/>
          </a:bodyPr>
          <a:lstStyle/>
          <a:p>
            <a:pPr marL="0">
              <a:buNone/>
            </a:pPr>
            <a:r>
              <a:rPr lang="pl-PL" sz="2000" dirty="0" smtClean="0">
                <a:latin typeface="Comic Sans MS" pitchFamily="66" charset="0"/>
              </a:rPr>
              <a:t>Mimo że nie rządził swoim wielkim imperium zbyt długo, efekty jego podbojów były ogromne. Zakładane przez niego greckie kolonie spowodowały rozprzestrzenienie się helleńskiej kultury na ogromnych obszarach, co spowodowało powstanie kultury hellenistycznej. W kilka lat po jego śmierci imperium zostało podzielone w wyniku wojen diadochów – dowódców armii Aleksandra Wielkiego. Założone przez nich królestwa na wiele lat zdominowały Bliski Wschód.</a:t>
            </a:r>
            <a:endParaRPr lang="pl-PL" sz="2000" dirty="0">
              <a:latin typeface="Comic Sans MS" pitchFamily="66" charset="0"/>
            </a:endParaRPr>
          </a:p>
        </p:txBody>
      </p:sp>
    </p:spTree>
  </p:cSld>
  <p:clrMapOvr>
    <a:masterClrMapping/>
  </p:clrMapOvr>
  <p:transition>
    <p:cut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0034" y="500042"/>
            <a:ext cx="8229600" cy="1143000"/>
          </a:xfrm>
        </p:spPr>
        <p:txBody>
          <a:bodyPr/>
          <a:lstStyle/>
          <a:p>
            <a:r>
              <a:rPr lang="pl-PL" b="1" dirty="0" smtClean="0">
                <a:latin typeface="Comic Sans MS" pitchFamily="66" charset="0"/>
              </a:rPr>
              <a:t>Dziedzictwo</a:t>
            </a:r>
            <a:endParaRPr lang="pl-PL" b="1" dirty="0">
              <a:latin typeface="Comic Sans MS" pitchFamily="66" charset="0"/>
            </a:endParaRPr>
          </a:p>
        </p:txBody>
      </p:sp>
      <p:pic>
        <p:nvPicPr>
          <p:cNvPr id="6" name="Symbol zastępczy zawartości 5" descr="Persyja.png"/>
          <p:cNvPicPr>
            <a:picLocks noGrp="1" noChangeAspect="1"/>
          </p:cNvPicPr>
          <p:nvPr>
            <p:ph idx="1"/>
          </p:nvPr>
        </p:nvPicPr>
        <p:blipFill>
          <a:blip r:embed="rId2" cstate="print"/>
          <a:stretch>
            <a:fillRect/>
          </a:stretch>
        </p:blipFill>
        <p:spPr>
          <a:xfrm>
            <a:off x="0" y="2565320"/>
            <a:ext cx="9133477" cy="4292680"/>
          </a:xfrm>
          <a:prstGeom prst="rect">
            <a:avLst/>
          </a:prstGeom>
        </p:spPr>
      </p:pic>
    </p:spTree>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latin typeface="Comic Sans MS" pitchFamily="66" charset="0"/>
              </a:rPr>
              <a:t>Krótkie przedstawienie</a:t>
            </a:r>
            <a:endParaRPr lang="pl-PL" b="1" dirty="0">
              <a:latin typeface="Comic Sans MS" pitchFamily="66" charset="0"/>
            </a:endParaRPr>
          </a:p>
        </p:txBody>
      </p:sp>
      <p:sp>
        <p:nvSpPr>
          <p:cNvPr id="3" name="Symbol zastępczy zawartości 2"/>
          <p:cNvSpPr>
            <a:spLocks noGrp="1"/>
          </p:cNvSpPr>
          <p:nvPr>
            <p:ph idx="1"/>
          </p:nvPr>
        </p:nvSpPr>
        <p:spPr/>
        <p:txBody>
          <a:bodyPr>
            <a:normAutofit/>
          </a:bodyPr>
          <a:lstStyle/>
          <a:p>
            <a:pPr>
              <a:buNone/>
            </a:pPr>
            <a:r>
              <a:rPr lang="pl-PL" sz="2400" b="1" dirty="0" smtClean="0">
                <a:latin typeface="Comic Sans MS" pitchFamily="66" charset="0"/>
              </a:rPr>
              <a:t>Aleksander III Macedoński</a:t>
            </a:r>
          </a:p>
          <a:p>
            <a:pPr>
              <a:buNone/>
            </a:pPr>
            <a:r>
              <a:rPr lang="pl-PL" sz="2400" dirty="0" smtClean="0">
                <a:latin typeface="Comic Sans MS" pitchFamily="66" charset="0"/>
              </a:rPr>
              <a:t>Zwany także </a:t>
            </a:r>
            <a:r>
              <a:rPr lang="pl-PL" sz="2400" b="1" dirty="0" smtClean="0">
                <a:latin typeface="Comic Sans MS" pitchFamily="66" charset="0"/>
              </a:rPr>
              <a:t>Wielkim</a:t>
            </a:r>
          </a:p>
          <a:p>
            <a:pPr marL="0">
              <a:buNone/>
            </a:pPr>
            <a:r>
              <a:rPr lang="pl-PL" sz="2400" b="1" dirty="0" smtClean="0">
                <a:latin typeface="Comic Sans MS" pitchFamily="66" charset="0"/>
              </a:rPr>
              <a:t> </a:t>
            </a:r>
            <a:r>
              <a:rPr lang="pl-PL" sz="2400" dirty="0" smtClean="0">
                <a:latin typeface="Comic Sans MS" pitchFamily="66" charset="0"/>
              </a:rPr>
              <a:t>ur. 19-20 lipca 356 p.n.e. w </a:t>
            </a:r>
            <a:r>
              <a:rPr lang="pl-PL" sz="2400" dirty="0" err="1" smtClean="0">
                <a:latin typeface="Comic Sans MS" pitchFamily="66" charset="0"/>
              </a:rPr>
              <a:t>Pelli</a:t>
            </a:r>
            <a:r>
              <a:rPr lang="pl-PL" sz="2400" dirty="0" smtClean="0">
                <a:latin typeface="Comic Sans MS" pitchFamily="66" charset="0"/>
              </a:rPr>
              <a:t>, zm. 10 czerwca 323 p.n.e. w Babilonie – król Macedonii z dynastii </a:t>
            </a:r>
            <a:r>
              <a:rPr lang="pl-PL" sz="2400" dirty="0" err="1" smtClean="0">
                <a:latin typeface="Comic Sans MS" pitchFamily="66" charset="0"/>
              </a:rPr>
              <a:t>Argeadów</a:t>
            </a:r>
            <a:r>
              <a:rPr lang="pl-PL" sz="2400" dirty="0" smtClean="0">
                <a:latin typeface="Comic Sans MS" pitchFamily="66" charset="0"/>
              </a:rPr>
              <a:t> w latach 336-323 p.n.e. Jest powszechnie uznawany za wybitnego stratega i jednego z największych zdobywców w historii ludzkości.</a:t>
            </a:r>
          </a:p>
        </p:txBody>
      </p:sp>
    </p:spTree>
  </p:cSld>
  <p:clrMapOvr>
    <a:masterClrMapping/>
  </p:clrMapOvr>
  <p:transition>
    <p:cut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dirty="0" smtClean="0">
                <a:latin typeface="Comic Sans MS" pitchFamily="66" charset="0"/>
              </a:rPr>
              <a:t>Narodziny przyszłego wielkiego władcy</a:t>
            </a:r>
            <a:endParaRPr lang="pl-PL" b="1" dirty="0">
              <a:latin typeface="Comic Sans MS" pitchFamily="66" charset="0"/>
            </a:endParaRPr>
          </a:p>
        </p:txBody>
      </p:sp>
      <p:sp>
        <p:nvSpPr>
          <p:cNvPr id="3" name="Symbol zastępczy zawartości 2"/>
          <p:cNvSpPr>
            <a:spLocks noGrp="1"/>
          </p:cNvSpPr>
          <p:nvPr>
            <p:ph idx="1"/>
          </p:nvPr>
        </p:nvSpPr>
        <p:spPr/>
        <p:txBody>
          <a:bodyPr>
            <a:noAutofit/>
          </a:bodyPr>
          <a:lstStyle/>
          <a:p>
            <a:pPr marL="0">
              <a:buNone/>
            </a:pPr>
            <a:r>
              <a:rPr lang="pl-PL" sz="2000" dirty="0" smtClean="0">
                <a:latin typeface="Comic Sans MS" pitchFamily="66" charset="0"/>
              </a:rPr>
              <a:t>Aleksander urodził się 6 dnia ateńskiego miesiąca Hekatombajon, co w naszym kalendarzu odpowiada mniej więcej 19-20 lipca, w 356 r. p.n.e. Był synem króla Macedonii i twórcy potęgi tego państwa, Filipa II, i Olimpias, córki króla Epiru Neoptolemosa. </a:t>
            </a:r>
          </a:p>
          <a:p>
            <a:pPr marL="0">
              <a:buNone/>
            </a:pPr>
            <a:r>
              <a:rPr lang="pl-PL" sz="2000" dirty="0" smtClean="0">
                <a:latin typeface="Comic Sans MS" pitchFamily="66" charset="0"/>
              </a:rPr>
              <a:t>Jak w przypadku większości osób, które w starożytności stały się sławne, narodziny Aleksandra otoczono później różnymi legendami i cudownymi zdarzeniami.</a:t>
            </a:r>
          </a:p>
          <a:p>
            <a:pPr marL="0">
              <a:buNone/>
            </a:pPr>
            <a:r>
              <a:rPr lang="pl-PL" sz="2000" dirty="0" smtClean="0">
                <a:latin typeface="Comic Sans MS" pitchFamily="66" charset="0"/>
              </a:rPr>
              <a:t>Filip miał jeszcze drugiego syna Filipa </a:t>
            </a:r>
            <a:r>
              <a:rPr lang="pl-PL" sz="2000" dirty="0" err="1" smtClean="0">
                <a:latin typeface="Comic Sans MS" pitchFamily="66" charset="0"/>
              </a:rPr>
              <a:t>Arridajosa</a:t>
            </a:r>
            <a:r>
              <a:rPr lang="pl-PL" sz="2000" dirty="0" smtClean="0">
                <a:latin typeface="Comic Sans MS" pitchFamily="66" charset="0"/>
              </a:rPr>
              <a:t>, niemal równolatka Aleksandra. Uwaga jaką przywiązywano do wychowania Aleksandra wskazuje jednak, że to on od początku traktowany był jako następca tronu. Być może już wtedy widoczne stało się opóźnienie umysłowe </a:t>
            </a:r>
            <a:r>
              <a:rPr lang="pl-PL" sz="2000" dirty="0" err="1" smtClean="0">
                <a:latin typeface="Comic Sans MS" pitchFamily="66" charset="0"/>
              </a:rPr>
              <a:t>Arridajosa</a:t>
            </a:r>
            <a:r>
              <a:rPr lang="pl-PL" sz="2000" dirty="0" smtClean="0">
                <a:latin typeface="Comic Sans MS" pitchFamily="66" charset="0"/>
              </a:rPr>
              <a:t>. Aleksander miał także o kilka lat młodszą siostrę - Kleopatrę.</a:t>
            </a:r>
          </a:p>
        </p:txBody>
      </p:sp>
    </p:spTree>
  </p:cSld>
  <p:clrMapOvr>
    <a:masterClrMapping/>
  </p:clrMapOvr>
  <p:transition>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latin typeface="Comic Sans MS" pitchFamily="66" charset="0"/>
              </a:rPr>
              <a:t>Edukacja Aleksandra</a:t>
            </a:r>
            <a:endParaRPr lang="pl-PL" b="1" dirty="0">
              <a:latin typeface="Comic Sans MS" pitchFamily="66" charset="0"/>
            </a:endParaRPr>
          </a:p>
        </p:txBody>
      </p:sp>
      <p:sp>
        <p:nvSpPr>
          <p:cNvPr id="3" name="Symbol zastępczy zawartości 2"/>
          <p:cNvSpPr>
            <a:spLocks noGrp="1"/>
          </p:cNvSpPr>
          <p:nvPr>
            <p:ph idx="1"/>
          </p:nvPr>
        </p:nvSpPr>
        <p:spPr/>
        <p:txBody>
          <a:bodyPr>
            <a:normAutofit/>
          </a:bodyPr>
          <a:lstStyle/>
          <a:p>
            <a:pPr marL="0">
              <a:buNone/>
            </a:pPr>
            <a:r>
              <a:rPr lang="pl-PL" sz="2000" dirty="0" smtClean="0">
                <a:latin typeface="Comic Sans MS" pitchFamily="66" charset="0"/>
              </a:rPr>
              <a:t>W 343/342 p.n.e. Filip zatrudnił dla swego syna nowego nauczyciela - Arystotelesa (o tę posadę starało się wielu </a:t>
            </a:r>
            <a:r>
              <a:rPr lang="pl-PL" sz="2000" dirty="0" err="1" smtClean="0">
                <a:latin typeface="Comic Sans MS" pitchFamily="66" charset="0"/>
              </a:rPr>
              <a:t>reprezentatów</a:t>
            </a:r>
            <a:r>
              <a:rPr lang="pl-PL" sz="2000" dirty="0" smtClean="0">
                <a:latin typeface="Comic Sans MS" pitchFamily="66" charset="0"/>
              </a:rPr>
              <a:t> ówczesnej nauki greckiej m.in. </a:t>
            </a:r>
            <a:r>
              <a:rPr lang="pl-PL" sz="2000" dirty="0" err="1" smtClean="0">
                <a:latin typeface="Comic Sans MS" pitchFamily="66" charset="0"/>
              </a:rPr>
              <a:t>Isokrates</a:t>
            </a:r>
            <a:r>
              <a:rPr lang="pl-PL" sz="2000" dirty="0" smtClean="0">
                <a:latin typeface="Comic Sans MS" pitchFamily="66" charset="0"/>
              </a:rPr>
              <a:t>), którego ojciec był związany z dworem i rodziną panującą w Macedonii. Kształcenie odbywało się w mieście </a:t>
            </a:r>
            <a:r>
              <a:rPr lang="pl-PL" sz="2000" dirty="0" err="1" smtClean="0">
                <a:latin typeface="Comic Sans MS" pitchFamily="66" charset="0"/>
              </a:rPr>
              <a:t>Mieza</a:t>
            </a:r>
            <a:r>
              <a:rPr lang="pl-PL" sz="2000" dirty="0" smtClean="0">
                <a:latin typeface="Comic Sans MS" pitchFamily="66" charset="0"/>
              </a:rPr>
              <a:t> na południu kraju, w ogrodzie poświęconym Nimfom. </a:t>
            </a:r>
          </a:p>
          <a:p>
            <a:pPr marL="0">
              <a:buNone/>
            </a:pPr>
            <a:r>
              <a:rPr lang="pl-PL" sz="2000" dirty="0" smtClean="0">
                <a:latin typeface="Comic Sans MS" pitchFamily="66" charset="0"/>
              </a:rPr>
              <a:t> Arystoteles w tych latach nie osiągnął jeszcze sławy, jaka otaczała jego imię w przyszłości, poza tym on i Aleksander pochodzili z różnych światów: filozof wywodził się z kręgu greckiej polis i raczej nie mógł przygotować księcia do roli władcy wielkiego imperium. </a:t>
            </a:r>
            <a:r>
              <a:rPr lang="pl-PL" sz="2000" dirty="0" err="1" smtClean="0">
                <a:latin typeface="Comic Sans MS" pitchFamily="66" charset="0"/>
              </a:rPr>
              <a:t>Artystoteles</a:t>
            </a:r>
            <a:r>
              <a:rPr lang="pl-PL" sz="2000" dirty="0" smtClean="0">
                <a:latin typeface="Comic Sans MS" pitchFamily="66" charset="0"/>
              </a:rPr>
              <a:t> uczył Aleksandra etyki, polityki, medycyny i greckiej literatury</a:t>
            </a:r>
            <a:endParaRPr lang="pl-PL" sz="2000" dirty="0">
              <a:latin typeface="Comic Sans MS" pitchFamily="66" charset="0"/>
            </a:endParaRPr>
          </a:p>
        </p:txBody>
      </p:sp>
      <p:pic>
        <p:nvPicPr>
          <p:cNvPr id="4" name="Obraz 3" descr="ogródek.jpg"/>
          <p:cNvPicPr>
            <a:picLocks noChangeAspect="1"/>
          </p:cNvPicPr>
          <p:nvPr/>
        </p:nvPicPr>
        <p:blipFill>
          <a:blip r:embed="rId2" cstate="print"/>
          <a:stretch>
            <a:fillRect/>
          </a:stretch>
        </p:blipFill>
        <p:spPr>
          <a:xfrm>
            <a:off x="4857752" y="4643446"/>
            <a:ext cx="2857520" cy="1897572"/>
          </a:xfrm>
          <a:prstGeom prst="rect">
            <a:avLst/>
          </a:prstGeom>
        </p:spPr>
      </p:pic>
    </p:spTree>
  </p:cSld>
  <p:clrMapOvr>
    <a:masterClrMapping/>
  </p:clrMapOvr>
  <p:transition>
    <p:cut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latin typeface="Comic Sans MS" pitchFamily="66" charset="0"/>
              </a:rPr>
              <a:t>Pierwsze zadania w państwie</a:t>
            </a:r>
            <a:endParaRPr lang="pl-PL" b="1" dirty="0">
              <a:latin typeface="Comic Sans MS" pitchFamily="66" charset="0"/>
            </a:endParaRPr>
          </a:p>
        </p:txBody>
      </p:sp>
      <p:sp>
        <p:nvSpPr>
          <p:cNvPr id="3" name="Symbol zastępczy zawartości 2"/>
          <p:cNvSpPr>
            <a:spLocks noGrp="1"/>
          </p:cNvSpPr>
          <p:nvPr>
            <p:ph idx="1"/>
          </p:nvPr>
        </p:nvSpPr>
        <p:spPr/>
        <p:txBody>
          <a:bodyPr>
            <a:noAutofit/>
          </a:bodyPr>
          <a:lstStyle/>
          <a:p>
            <a:pPr marL="0">
              <a:buNone/>
            </a:pPr>
            <a:r>
              <a:rPr lang="pl-PL" sz="2000" dirty="0" smtClean="0">
                <a:latin typeface="Comic Sans MS" pitchFamily="66" charset="0"/>
              </a:rPr>
              <a:t> Aleksander, który w 342 p.n.e. skończył 16 lat, otrzymał wtedy pierwsze zadania wagi państwowej: ojciec na czas swojej nieobecności powierzył mu regencję w Macedonii. Działania młodego regenta nadzorował i wspierał radą Antypater. W tym czasie Aleksander odniósł swoje pierwsze zwycięstwo militarne - pokonał zbuntowane przeciw Macedonii trackie plemię Majdów. Zwyciężonych wypędził z ich stolicy, zasiedlił ją nowymi osadnikami i nazwał miasto Aleksandropolis.</a:t>
            </a:r>
          </a:p>
          <a:p>
            <a:pPr marL="0">
              <a:buNone/>
            </a:pPr>
            <a:r>
              <a:rPr lang="pl-PL" sz="2000" dirty="0" smtClean="0">
                <a:latin typeface="Comic Sans MS" pitchFamily="66" charset="0"/>
              </a:rPr>
              <a:t>Później następca tronu </a:t>
            </a:r>
            <a:r>
              <a:rPr lang="pl-PL" sz="2000" dirty="0" err="1" smtClean="0">
                <a:latin typeface="Comic Sans MS" pitchFamily="66" charset="0"/>
              </a:rPr>
              <a:t>towarzyszł</a:t>
            </a:r>
            <a:r>
              <a:rPr lang="pl-PL" sz="2000" dirty="0" smtClean="0">
                <a:latin typeface="Comic Sans MS" pitchFamily="66" charset="0"/>
              </a:rPr>
              <a:t> ojcu w wyprawie na północ przeciw Scytom. W drodze powrotnej zwycięskie wojska wdały się w konflikt z plemieniem Tryballów - w bitwie utracono scytyjskie łupy, a Filip został ranny w udo.</a:t>
            </a:r>
            <a:endParaRPr lang="pl-PL" sz="2000" dirty="0">
              <a:latin typeface="Comic Sans MS" pitchFamily="66" charset="0"/>
            </a:endParaRPr>
          </a:p>
        </p:txBody>
      </p:sp>
    </p:spTree>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latin typeface="Comic Sans MS" pitchFamily="66" charset="0"/>
              </a:rPr>
              <a:t>Bitwa pod Cheroneą</a:t>
            </a:r>
            <a:endParaRPr lang="pl-PL" dirty="0">
              <a:latin typeface="Comic Sans MS" pitchFamily="66" charset="0"/>
            </a:endParaRPr>
          </a:p>
        </p:txBody>
      </p:sp>
      <p:sp>
        <p:nvSpPr>
          <p:cNvPr id="3" name="Symbol zastępczy zawartości 2"/>
          <p:cNvSpPr>
            <a:spLocks noGrp="1"/>
          </p:cNvSpPr>
          <p:nvPr>
            <p:ph sz="half" idx="1"/>
          </p:nvPr>
        </p:nvSpPr>
        <p:spPr/>
        <p:txBody>
          <a:bodyPr>
            <a:noAutofit/>
          </a:bodyPr>
          <a:lstStyle/>
          <a:p>
            <a:pPr marL="0">
              <a:buNone/>
            </a:pPr>
            <a:r>
              <a:rPr lang="pl-PL" sz="2000" dirty="0" smtClean="0">
                <a:latin typeface="Comic Sans MS" pitchFamily="66" charset="0"/>
              </a:rPr>
              <a:t>W 339 p.n.e. w Grecji Środkowej wybuchła IV wojna święta i jedna ze stron - Tesalowie - poprosiła o pomoc Filipa. Ten skorzystał z okazji i wkroczył do Fokidy nieopodal Beocji, co z kolei skłoniło Teby, największe miasto regionu, do sojuszu z Atenami. Latem 338 p.n.e. doszło do bitwy między armią macedońską a liczniejszymi siłami tebańsko-ateńskimi, stoczonej na niewielkiej </a:t>
            </a:r>
            <a:r>
              <a:rPr lang="pl-PL" sz="2000" dirty="0" smtClean="0">
                <a:latin typeface="Comic Sans MS" pitchFamily="66" charset="0"/>
              </a:rPr>
              <a:t>równinie</a:t>
            </a:r>
            <a:endParaRPr lang="pl-PL" sz="2000" dirty="0" smtClean="0">
              <a:latin typeface="Comic Sans MS" pitchFamily="66" charset="0"/>
            </a:endParaRPr>
          </a:p>
        </p:txBody>
      </p:sp>
      <p:pic>
        <p:nvPicPr>
          <p:cNvPr id="5" name="Symbol zastępczy zawartości 4" descr="mapeńka.jpg"/>
          <p:cNvPicPr>
            <a:picLocks noGrp="1" noChangeAspect="1"/>
          </p:cNvPicPr>
          <p:nvPr>
            <p:ph sz="half" idx="2"/>
          </p:nvPr>
        </p:nvPicPr>
        <p:blipFill>
          <a:blip r:embed="rId2"/>
          <a:stretch>
            <a:fillRect/>
          </a:stretch>
        </p:blipFill>
        <p:spPr>
          <a:xfrm>
            <a:off x="4429124" y="1928802"/>
            <a:ext cx="4326527" cy="3071834"/>
          </a:xfrm>
        </p:spPr>
      </p:pic>
    </p:spTree>
  </p:cSld>
  <p:clrMapOvr>
    <a:masterClrMapping/>
  </p:clrMapOvr>
  <p:transition>
    <p:cut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latin typeface="Comic Sans MS" pitchFamily="66" charset="0"/>
              </a:rPr>
              <a:t>Bitwa pod Cheroneą</a:t>
            </a:r>
            <a:endParaRPr lang="pl-PL" dirty="0">
              <a:latin typeface="Comic Sans MS" pitchFamily="66" charset="0"/>
            </a:endParaRPr>
          </a:p>
        </p:txBody>
      </p:sp>
      <p:sp>
        <p:nvSpPr>
          <p:cNvPr id="3" name="Symbol zastępczy zawartości 2"/>
          <p:cNvSpPr>
            <a:spLocks noGrp="1"/>
          </p:cNvSpPr>
          <p:nvPr>
            <p:ph sz="half" idx="1"/>
          </p:nvPr>
        </p:nvSpPr>
        <p:spPr/>
        <p:txBody>
          <a:bodyPr>
            <a:noAutofit/>
          </a:bodyPr>
          <a:lstStyle/>
          <a:p>
            <a:pPr marL="0">
              <a:buNone/>
            </a:pPr>
            <a:r>
              <a:rPr lang="pl-PL" sz="2000" dirty="0" smtClean="0">
                <a:latin typeface="Comic Sans MS" pitchFamily="66" charset="0"/>
              </a:rPr>
              <a:t>Filip </a:t>
            </a:r>
            <a:r>
              <a:rPr lang="pl-PL" sz="2000" dirty="0" smtClean="0">
                <a:latin typeface="Comic Sans MS" pitchFamily="66" charset="0"/>
              </a:rPr>
              <a:t>kierował prawym skrzydłem, złożonym z piechoty i stojącym naprzeciw Ateńczyków. Aleksandrowi powierzono dowodzenie (przy wsparciu doradców) lewym skrzydłem i konnicą, mającymi za przeciwników Beotów. Piechota dowodzona przez Filipa skutecznie walczyła z ateńskimi hoplitami, ale to szarża jazdy pod dowództwem następcy tronu rozstrzygnęła bitwę, przełamując szyki greckie w najsilniejszym miejscu i zmuszając żołnierzy do ucieczki.</a:t>
            </a:r>
            <a:endParaRPr lang="pl-PL" sz="2000" dirty="0" smtClean="0">
              <a:latin typeface="Comic Sans MS" pitchFamily="66" charset="0"/>
            </a:endParaRPr>
          </a:p>
        </p:txBody>
      </p:sp>
      <p:pic>
        <p:nvPicPr>
          <p:cNvPr id="5" name="Symbol zastępczy zawartości 4" descr="mapeńka.jpg"/>
          <p:cNvPicPr>
            <a:picLocks noGrp="1" noChangeAspect="1"/>
          </p:cNvPicPr>
          <p:nvPr>
            <p:ph sz="half" idx="2"/>
          </p:nvPr>
        </p:nvPicPr>
        <p:blipFill>
          <a:blip r:embed="rId2"/>
          <a:stretch>
            <a:fillRect/>
          </a:stretch>
        </p:blipFill>
        <p:spPr>
          <a:xfrm>
            <a:off x="4429124" y="1928802"/>
            <a:ext cx="4326527" cy="3071834"/>
          </a:xfrm>
        </p:spPr>
      </p:pic>
    </p:spTree>
  </p:cSld>
  <p:clrMapOvr>
    <a:masterClrMapping/>
  </p:clrMapOvr>
  <p:transition>
    <p:cut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latin typeface="Comic Sans MS" pitchFamily="66" charset="0"/>
              </a:rPr>
              <a:t>Kryzys dynastyczny</a:t>
            </a:r>
            <a:endParaRPr lang="pl-PL" dirty="0">
              <a:latin typeface="Comic Sans MS" pitchFamily="66" charset="0"/>
            </a:endParaRPr>
          </a:p>
        </p:txBody>
      </p:sp>
      <p:sp>
        <p:nvSpPr>
          <p:cNvPr id="3" name="Symbol zastępczy zawartości 2"/>
          <p:cNvSpPr>
            <a:spLocks noGrp="1"/>
          </p:cNvSpPr>
          <p:nvPr>
            <p:ph idx="1"/>
          </p:nvPr>
        </p:nvSpPr>
        <p:spPr/>
        <p:txBody>
          <a:bodyPr>
            <a:normAutofit fontScale="70000" lnSpcReduction="20000"/>
          </a:bodyPr>
          <a:lstStyle/>
          <a:p>
            <a:pPr marL="0" indent="342900">
              <a:buNone/>
            </a:pPr>
            <a:r>
              <a:rPr lang="pl-PL" dirty="0">
                <a:latin typeface="Comic Sans MS" pitchFamily="66" charset="0"/>
              </a:rPr>
              <a:t>Do poważniejszego konfliktu między ojcem i synem doszło w 337 p.n.e. podczas kolejnego ślubu Filipa, tym razem z Kleopatrą, bratanicą </a:t>
            </a:r>
            <a:r>
              <a:rPr lang="pl-PL" dirty="0" err="1">
                <a:latin typeface="Comic Sans MS" pitchFamily="66" charset="0"/>
              </a:rPr>
              <a:t>Attalosa</a:t>
            </a:r>
            <a:r>
              <a:rPr lang="pl-PL" dirty="0">
                <a:latin typeface="Comic Sans MS" pitchFamily="66" charset="0"/>
              </a:rPr>
              <a:t>, arystokraty macedońskiego, jednego z dowódców korpusu wysłanego do Azji </a:t>
            </a:r>
            <a:r>
              <a:rPr lang="pl-PL" dirty="0" smtClean="0">
                <a:latin typeface="Comic Sans MS" pitchFamily="66" charset="0"/>
              </a:rPr>
              <a:t>Mniejszej. </a:t>
            </a:r>
            <a:r>
              <a:rPr lang="pl-PL" dirty="0">
                <a:latin typeface="Comic Sans MS" pitchFamily="66" charset="0"/>
              </a:rPr>
              <a:t>Podczas wesela </a:t>
            </a:r>
            <a:r>
              <a:rPr lang="pl-PL" dirty="0" err="1">
                <a:latin typeface="Comic Sans MS" pitchFamily="66" charset="0"/>
              </a:rPr>
              <a:t>Attalos</a:t>
            </a:r>
            <a:r>
              <a:rPr lang="pl-PL" dirty="0">
                <a:latin typeface="Comic Sans MS" pitchFamily="66" charset="0"/>
              </a:rPr>
              <a:t> wzniósł toast, życząc Filipowi, by ze związku z Kleopatrą narodzili się przyszli królowie, czystej krwi </a:t>
            </a:r>
            <a:r>
              <a:rPr lang="pl-PL" dirty="0" smtClean="0">
                <a:latin typeface="Comic Sans MS" pitchFamily="66" charset="0"/>
              </a:rPr>
              <a:t>Macedończycy. </a:t>
            </a:r>
            <a:r>
              <a:rPr lang="pl-PL" dirty="0">
                <a:latin typeface="Comic Sans MS" pitchFamily="66" charset="0"/>
              </a:rPr>
              <a:t>Obecny na przyjęciu Aleksander odczytał to jako obelgę wskazującą na obce pochodzenie jego </a:t>
            </a:r>
            <a:r>
              <a:rPr lang="pl-PL" dirty="0" smtClean="0">
                <a:latin typeface="Comic Sans MS" pitchFamily="66" charset="0"/>
              </a:rPr>
              <a:t>matki. </a:t>
            </a:r>
            <a:r>
              <a:rPr lang="pl-PL" dirty="0">
                <a:latin typeface="Comic Sans MS" pitchFamily="66" charset="0"/>
              </a:rPr>
              <a:t>Wywiązała się gwałtowna kłótnia, a w obronie </a:t>
            </a:r>
            <a:r>
              <a:rPr lang="pl-PL" dirty="0" err="1">
                <a:latin typeface="Comic Sans MS" pitchFamily="66" charset="0"/>
              </a:rPr>
              <a:t>Atallosa</a:t>
            </a:r>
            <a:r>
              <a:rPr lang="pl-PL" dirty="0">
                <a:latin typeface="Comic Sans MS" pitchFamily="66" charset="0"/>
              </a:rPr>
              <a:t> stanął mocno już pijany Filip, który swój gniew skierował na </a:t>
            </a:r>
            <a:r>
              <a:rPr lang="pl-PL" dirty="0" smtClean="0">
                <a:latin typeface="Comic Sans MS" pitchFamily="66" charset="0"/>
              </a:rPr>
              <a:t>syna. </a:t>
            </a:r>
            <a:r>
              <a:rPr lang="pl-PL" dirty="0">
                <a:latin typeface="Comic Sans MS" pitchFamily="66" charset="0"/>
              </a:rPr>
              <a:t>Aleksander i Olimpias szybko opuścili </a:t>
            </a:r>
            <a:r>
              <a:rPr lang="pl-PL" dirty="0" err="1">
                <a:latin typeface="Comic Sans MS" pitchFamily="66" charset="0"/>
              </a:rPr>
              <a:t>Pellę</a:t>
            </a:r>
            <a:r>
              <a:rPr lang="pl-PL" dirty="0">
                <a:latin typeface="Comic Sans MS" pitchFamily="66" charset="0"/>
              </a:rPr>
              <a:t>, udając się do Epiru, skąd następca tronu trafił na dwór bliżej nieokreślonego w źródłach królestwa </a:t>
            </a:r>
            <a:r>
              <a:rPr lang="pl-PL" dirty="0" smtClean="0">
                <a:latin typeface="Comic Sans MS" pitchFamily="66" charset="0"/>
              </a:rPr>
              <a:t>iliryjskiego. </a:t>
            </a:r>
            <a:r>
              <a:rPr lang="pl-PL" dirty="0">
                <a:latin typeface="Comic Sans MS" pitchFamily="66" charset="0"/>
              </a:rPr>
              <a:t>Wygnanie Aleksandra nie trwało długo, Filip pozwolił mu wkrótce powrócić do Macedonii, ale Olimpias pozostała na dworze swojego brata w </a:t>
            </a:r>
            <a:r>
              <a:rPr lang="pl-PL" dirty="0" smtClean="0">
                <a:latin typeface="Comic Sans MS" pitchFamily="66" charset="0"/>
              </a:rPr>
              <a:t>Epirze.</a:t>
            </a:r>
            <a:endParaRPr lang="pl-PL" dirty="0">
              <a:latin typeface="Comic Sans MS" pitchFamily="66" charset="0"/>
            </a:endParaRPr>
          </a:p>
        </p:txBody>
      </p:sp>
    </p:spTree>
  </p:cSld>
  <p:clrMapOvr>
    <a:masterClrMapping/>
  </p:clrMapOvr>
  <p:transition>
    <p:cut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6619" y="274638"/>
            <a:ext cx="8229600" cy="1143000"/>
          </a:xfrm>
        </p:spPr>
        <p:txBody>
          <a:bodyPr/>
          <a:lstStyle/>
          <a:p>
            <a:r>
              <a:rPr lang="pl-PL" dirty="0" smtClean="0">
                <a:latin typeface="Comic Sans MS" pitchFamily="66" charset="0"/>
              </a:rPr>
              <a:t>Objęcie panowania</a:t>
            </a:r>
            <a:endParaRPr lang="pl-PL" dirty="0">
              <a:latin typeface="Comic Sans MS" pitchFamily="66" charset="0"/>
            </a:endParaRPr>
          </a:p>
        </p:txBody>
      </p:sp>
      <p:sp>
        <p:nvSpPr>
          <p:cNvPr id="3" name="Symbol zastępczy zawartości 2"/>
          <p:cNvSpPr>
            <a:spLocks noGrp="1"/>
          </p:cNvSpPr>
          <p:nvPr>
            <p:ph idx="1"/>
          </p:nvPr>
        </p:nvSpPr>
        <p:spPr>
          <a:xfrm>
            <a:off x="466619" y="1600200"/>
            <a:ext cx="8229600" cy="4525963"/>
          </a:xfrm>
        </p:spPr>
        <p:txBody>
          <a:bodyPr>
            <a:normAutofit/>
          </a:bodyPr>
          <a:lstStyle/>
          <a:p>
            <a:pPr marL="0" indent="342900">
              <a:buNone/>
            </a:pPr>
            <a:r>
              <a:rPr lang="pl-PL" sz="2000" dirty="0">
                <a:latin typeface="Comic Sans MS" pitchFamily="66" charset="0"/>
              </a:rPr>
              <a:t>Władzę objął w roku 336 p.n.e. po zamordowaniu Filipa II przez </a:t>
            </a:r>
            <a:r>
              <a:rPr lang="pl-PL" sz="2000" dirty="0" smtClean="0">
                <a:latin typeface="Comic Sans MS" pitchFamily="66" charset="0"/>
              </a:rPr>
              <a:t>gwardzistę króla</a:t>
            </a:r>
            <a:r>
              <a:rPr lang="pl-PL" sz="2000" dirty="0">
                <a:latin typeface="Comic Sans MS" pitchFamily="66" charset="0"/>
              </a:rPr>
              <a:t>, </a:t>
            </a:r>
            <a:r>
              <a:rPr lang="pl-PL" sz="2000" dirty="0" err="1">
                <a:latin typeface="Comic Sans MS" pitchFamily="66" charset="0"/>
              </a:rPr>
              <a:t>Pauzaniasza</a:t>
            </a:r>
            <a:r>
              <a:rPr lang="pl-PL" sz="2000" dirty="0">
                <a:latin typeface="Comic Sans MS" pitchFamily="66" charset="0"/>
              </a:rPr>
              <a:t>. Według oficjalnej wersji mordercę, który został zabity podczas ucieczki, przekupił król Persji Dariusz III. Podejrzenie o spisek padło jednak na Aleksandra i Olimpias, których pozycja była zagrożona przez nowe małżeństwo Filipa. Po ojcu Aleksander odziedziczył silną Macedonię, kontrolującą od niedawna znaczną część Grecji, dobrze zorganizowaną armię oraz ideę podboju Persji, która od dwóch stuleci była największym zagrożeniem dla Grecji.</a:t>
            </a:r>
          </a:p>
          <a:p>
            <a:endParaRPr lang="pl-PL" dirty="0">
              <a:latin typeface="Comic Sans MS" pitchFamily="66" charset="0"/>
            </a:endParaRPr>
          </a:p>
        </p:txBody>
      </p:sp>
      <p:pic>
        <p:nvPicPr>
          <p:cNvPr id="5" name="Obraz 4" descr="tron.jpg"/>
          <p:cNvPicPr>
            <a:picLocks noChangeAspect="1"/>
          </p:cNvPicPr>
          <p:nvPr/>
        </p:nvPicPr>
        <p:blipFill>
          <a:blip r:embed="rId2"/>
          <a:stretch>
            <a:fillRect/>
          </a:stretch>
        </p:blipFill>
        <p:spPr>
          <a:xfrm>
            <a:off x="5229826" y="4286232"/>
            <a:ext cx="3914174" cy="2571768"/>
          </a:xfrm>
          <a:prstGeom prst="rect">
            <a:avLst/>
          </a:prstGeom>
        </p:spPr>
      </p:pic>
    </p:spTree>
  </p:cSld>
  <p:clrMapOvr>
    <a:masterClrMapping/>
  </p:clrMapOvr>
  <p:transition>
    <p:cut thruBlk="1"/>
  </p:transition>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896</Words>
  <Application>Microsoft Office PowerPoint</Application>
  <PresentationFormat>Pokaz na ekranie (4:3)</PresentationFormat>
  <Paragraphs>33</Paragraphs>
  <Slides>16</Slides>
  <Notes>0</Notes>
  <HiddenSlides>0</HiddenSlides>
  <MMClips>0</MMClips>
  <ScaleCrop>false</ScaleCrop>
  <HeadingPairs>
    <vt:vector size="4" baseType="variant">
      <vt:variant>
        <vt:lpstr>Motyw</vt:lpstr>
      </vt:variant>
      <vt:variant>
        <vt:i4>1</vt:i4>
      </vt:variant>
      <vt:variant>
        <vt:lpstr>Tytuły slajdów</vt:lpstr>
      </vt:variant>
      <vt:variant>
        <vt:i4>16</vt:i4>
      </vt:variant>
    </vt:vector>
  </HeadingPairs>
  <TitlesOfParts>
    <vt:vector size="17" baseType="lpstr">
      <vt:lpstr>Motyw pakietu Office</vt:lpstr>
      <vt:lpstr>Aleksander Macedoński</vt:lpstr>
      <vt:lpstr>Krótkie przedstawienie</vt:lpstr>
      <vt:lpstr>Narodziny przyszłego wielkiego władcy</vt:lpstr>
      <vt:lpstr>Edukacja Aleksandra</vt:lpstr>
      <vt:lpstr>Pierwsze zadania w państwie</vt:lpstr>
      <vt:lpstr>Bitwa pod Cheroneą</vt:lpstr>
      <vt:lpstr>Bitwa pod Cheroneą</vt:lpstr>
      <vt:lpstr>Kryzys dynastyczny</vt:lpstr>
      <vt:lpstr>Objęcie panowania</vt:lpstr>
      <vt:lpstr>Podbój Imperium Persji</vt:lpstr>
      <vt:lpstr>Slajd 11</vt:lpstr>
      <vt:lpstr>Ostatni rok panowania</vt:lpstr>
      <vt:lpstr>Slajd 13</vt:lpstr>
      <vt:lpstr>Ostatni rok panowania</vt:lpstr>
      <vt:lpstr>Dziedzictwo</vt:lpstr>
      <vt:lpstr>Dziedzictwo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Aleksander Macedoński</dc:title>
  <dc:creator>Kamil</dc:creator>
  <cp:lastModifiedBy>Kamil</cp:lastModifiedBy>
  <cp:revision>33</cp:revision>
  <dcterms:created xsi:type="dcterms:W3CDTF">2015-04-21T12:01:28Z</dcterms:created>
  <dcterms:modified xsi:type="dcterms:W3CDTF">2015-06-14T18:31:23Z</dcterms:modified>
</cp:coreProperties>
</file>