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ergio Blanco Mong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6.xml"/><Relationship Id="rId44" Type="http://schemas.openxmlformats.org/officeDocument/2006/relationships/font" Target="fonts/Lato-bold.fntdata"/><Relationship Id="rId21" Type="http://schemas.openxmlformats.org/officeDocument/2006/relationships/slide" Target="slides/slide15.xml"/><Relationship Id="rId43" Type="http://schemas.openxmlformats.org/officeDocument/2006/relationships/font" Target="fonts/Lato-regular.fntdata"/><Relationship Id="rId24" Type="http://schemas.openxmlformats.org/officeDocument/2006/relationships/slide" Target="slides/slide18.xml"/><Relationship Id="rId46" Type="http://schemas.openxmlformats.org/officeDocument/2006/relationships/font" Target="fonts/Lato-boldItalic.fntdata"/><Relationship Id="rId23" Type="http://schemas.openxmlformats.org/officeDocument/2006/relationships/slide" Target="slides/slide17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15T09:16:10.764">
    <p:pos x="817" y="987"/>
    <p:text>Cuando lo expliquemos :
Indicar la ruta del script 
y que ficheros deja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5-15T09:26:43.522">
    <p:pos x="817" y="867"/>
    <p:text>Indicar como transferimos de forma segura la solicitud y la solicitud firmada
newcert.pem y newkey.pem explicarlos brevemente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a4853f31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a4853f31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a41699ff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a41699ff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c48c48b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c48c48b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adf4216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adf4216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a4853f31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a4853f31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a4853f316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a4853f31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a4853f31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a4853f31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a4853f316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a4853f316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a4853f316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a4853f316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a4853f316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a4853f316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a41699f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a41699f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adf421626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adf421626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adf421626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adf421626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adf421626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adf421626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adf421626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adf421626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adf421626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adf421626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adf421626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adf421626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adf421626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adf421626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adf421626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adf421626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adf421626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adf421626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adf421626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adf421626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41699ff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41699ff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adf421626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adf421626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adf421626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adf421626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53448e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53448e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a41699ff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a41699ff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41699ff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41699ff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a41699ff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a41699ff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a41699ff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a41699ff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a4853f3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a4853f3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a41699ff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a41699ff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hyperlink" Target="http://drive.google.com/file/d/1nEIwBZ4cppGysrwjQsj9Lfk-QPH62Y1r/view" TargetMode="External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h9JsFIP8FmUB4zDtF88aaYSDHZWDeFzH/view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2.xml"/><Relationship Id="rId4" Type="http://schemas.openxmlformats.org/officeDocument/2006/relationships/image" Target="../media/image29.png"/><Relationship Id="rId10" Type="http://schemas.openxmlformats.org/officeDocument/2006/relationships/image" Target="../media/image35.png"/><Relationship Id="rId9" Type="http://schemas.openxmlformats.org/officeDocument/2006/relationships/image" Target="../media/image33.png"/><Relationship Id="rId5" Type="http://schemas.openxmlformats.org/officeDocument/2006/relationships/image" Target="../media/image20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Relationship Id="rId8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Relationship Id="rId6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hyperlink" Target="http://drive.google.com/file/d/1GfCzjPHOT4yjn7dFZDwpngl7mIWZ3awS/view" TargetMode="External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43.png"/><Relationship Id="rId5" Type="http://schemas.openxmlformats.org/officeDocument/2006/relationships/image" Target="../media/image45.png"/><Relationship Id="rId6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46.png"/><Relationship Id="rId5" Type="http://schemas.openxmlformats.org/officeDocument/2006/relationships/hyperlink" Target="http://drive.google.com/file/d/1xkL3BuXS3Os_NKRqLTHfIRjB-VVYTohM/view" TargetMode="External"/><Relationship Id="rId6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nQFdmcJyGQYtgIq9eNFPLBVALaHbTCfB/view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5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Relationship Id="rId4" Type="http://schemas.openxmlformats.org/officeDocument/2006/relationships/hyperlink" Target="http://drive.google.com/file/d/1_rHE-0h8hjFPv89aLTVvWXNqomBFJbMz/view" TargetMode="External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hyperlink" Target="http://drive.google.com/file/d/1cVBC5lz5zssI6SAk4JGNGDX-pxBf66Q3/view" TargetMode="External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Relationship Id="rId5" Type="http://schemas.openxmlformats.org/officeDocument/2006/relationships/image" Target="../media/image5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5.png"/><Relationship Id="rId6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56.png"/><Relationship Id="rId5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Relationship Id="rId4" Type="http://schemas.openxmlformats.org/officeDocument/2006/relationships/hyperlink" Target="http://drive.google.com/file/d/1xGDK3LImn-1M5Mcnw4tMDmoUdmqzE-QN/view" TargetMode="External"/><Relationship Id="rId5" Type="http://schemas.openxmlformats.org/officeDocument/2006/relationships/image" Target="../media/image5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Monitorización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La </a:t>
            </a:r>
            <a:r>
              <a:rPr lang="es">
                <a:solidFill>
                  <a:srgbClr val="6D9EEB"/>
                </a:solidFill>
              </a:rPr>
              <a:t>RED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981950" y="4387575"/>
            <a:ext cx="32733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Presentado por: </a:t>
            </a:r>
            <a:r>
              <a:rPr lang="e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Francisco Navas Alonso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75"/>
              <a:buNone/>
            </a:pPr>
            <a:r>
              <a:rPr lang="e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</a:t>
            </a:r>
            <a:r>
              <a:rPr lang="e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Sergio Blanco Monge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75"/>
              <a:buNone/>
            </a:pPr>
            <a:r>
              <a:rPr lang="e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</a:t>
            </a:r>
            <a:r>
              <a:rPr lang="es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César Dávila González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SzPts val="275"/>
              <a:buNone/>
            </a:pPr>
            <a:r>
              <a:rPr lang="es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                                                   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VNC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297500" y="1267525"/>
            <a:ext cx="70389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Ahora estamos conectados, remotamente, al Router.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925" y="393750"/>
            <a:ext cx="807475" cy="8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Uso de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VNC: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2" title="VNC_CONEX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8725" y="1595498"/>
            <a:ext cx="7038900" cy="336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Instalación y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6D9EEB"/>
                </a:solidFill>
              </a:rPr>
              <a:t>Apache, PHP, MySQL, PHPMyAdmin</a:t>
            </a:r>
            <a:endParaRPr b="1" sz="2200">
              <a:solidFill>
                <a:srgbClr val="6D9EEB"/>
              </a:solidFill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621" y="441188"/>
            <a:ext cx="1304454" cy="8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1233125" y="1490000"/>
            <a:ext cx="75033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Primero, instalamos </a:t>
            </a:r>
            <a:r>
              <a:rPr b="1"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Apache 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 el comando 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b="1" i="1" lang="es" sz="11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sudo apt install apache2</a:t>
            </a:r>
            <a:endParaRPr b="1" i="1" sz="11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continuación,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el 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intérprete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b="1"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PHP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b="1" i="1" lang="es" sz="11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sudo apt install php libapache2-mod-php php-mysql</a:t>
            </a:r>
            <a:endParaRPr b="1" i="1" sz="11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Una vez instalado, instalamos </a:t>
            </a:r>
            <a:r>
              <a:rPr b="1"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mysql-server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y ejecutamos un complemento 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b="1" i="1" lang="es" sz="11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sudo apt install mysql-server</a:t>
            </a:r>
            <a:endParaRPr b="1" i="1" sz="11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b="1" i="1" lang="es" sz="11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sudo mysql_secure_installation </a:t>
            </a:r>
            <a:endParaRPr b="1" i="1" sz="11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Cuando realizamos la ejecución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b="1"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mysql_secure_installation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, debemos introducir un password para conectarnos con el usuario </a:t>
            </a:r>
            <a:r>
              <a:rPr b="1" i="1" lang="es" sz="11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ROOT 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"/>
              <a:buChar char="●"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Por último, instalamos el Gestor gráfico de BBDD (</a:t>
            </a:r>
            <a:r>
              <a:rPr b="1"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PHPMyAdmin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 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b="1" i="1" lang="es" sz="11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sudo apt install phpmyadmin</a:t>
            </a:r>
            <a:endParaRPr b="1" i="1" sz="11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 nos pedirá introducir el password para autenticarnos en la </a:t>
            </a:r>
            <a:r>
              <a:rPr b="1" i="1" lang="es" sz="11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BBDD</a:t>
            </a: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6D9EEB"/>
                </a:solidFill>
              </a:rPr>
              <a:t>Apache, PHP, MySQL, PHPMyAdmin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1297500" y="1407750"/>
            <a:ext cx="7038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Pasos específicos en la instalación de </a:t>
            </a:r>
            <a:r>
              <a:rPr b="1" i="1" lang="es" sz="1100">
                <a:solidFill>
                  <a:srgbClr val="FFE599"/>
                </a:solidFill>
              </a:rPr>
              <a:t>PHPMyAdmin</a:t>
            </a:r>
            <a:endParaRPr b="1" i="1" sz="1100">
              <a:solidFill>
                <a:srgbClr val="FFE599"/>
              </a:solidFill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b="25406" l="5076" r="44507" t="9565"/>
          <a:stretch/>
        </p:blipFill>
        <p:spPr>
          <a:xfrm>
            <a:off x="1108157" y="1831750"/>
            <a:ext cx="3096350" cy="11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4">
            <a:alphaModFix/>
          </a:blip>
          <a:srcRect b="31841" l="1653" r="66048" t="18967"/>
          <a:stretch/>
        </p:blipFill>
        <p:spPr>
          <a:xfrm>
            <a:off x="3513950" y="3292450"/>
            <a:ext cx="3096350" cy="82783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Instalación y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621" y="441188"/>
            <a:ext cx="1304454" cy="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6">
            <a:alphaModFix/>
          </a:blip>
          <a:srcRect b="17350" l="0" r="60764" t="20102"/>
          <a:stretch/>
        </p:blipFill>
        <p:spPr>
          <a:xfrm>
            <a:off x="4941588" y="1880950"/>
            <a:ext cx="3741163" cy="10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/>
          <p:nvPr/>
        </p:nvSpPr>
        <p:spPr>
          <a:xfrm>
            <a:off x="751650" y="2189125"/>
            <a:ext cx="240050" cy="3396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Lato"/>
              </a:rPr>
              <a:t>1</a:t>
            </a:r>
          </a:p>
        </p:txBody>
      </p:sp>
      <p:sp>
        <p:nvSpPr>
          <p:cNvPr id="242" name="Google Shape;242;p24"/>
          <p:cNvSpPr/>
          <p:nvPr/>
        </p:nvSpPr>
        <p:spPr>
          <a:xfrm>
            <a:off x="4530675" y="2189125"/>
            <a:ext cx="240050" cy="3396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Lato"/>
              </a:rPr>
              <a:t>2</a:t>
            </a:r>
          </a:p>
        </p:txBody>
      </p:sp>
      <p:sp>
        <p:nvSpPr>
          <p:cNvPr id="243" name="Google Shape;243;p24"/>
          <p:cNvSpPr/>
          <p:nvPr/>
        </p:nvSpPr>
        <p:spPr>
          <a:xfrm>
            <a:off x="3075725" y="3496372"/>
            <a:ext cx="240050" cy="4002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Lato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6D9EEB"/>
                </a:solidFill>
              </a:rPr>
              <a:t>Apache, PHP, MySQL, PHPMyAdmin</a:t>
            </a:r>
            <a:endParaRPr b="1" sz="2200">
              <a:solidFill>
                <a:srgbClr val="6D9EEB"/>
              </a:solidFill>
            </a:endParaRPr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5" title="ApacheyphpO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938" y="1511050"/>
            <a:ext cx="74554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Funcionamiento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621" y="441188"/>
            <a:ext cx="1304454" cy="8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CERTIFICADO DIGITAL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Certificado Digital garantizará la identidad de nuestra página web de monitorización.</a:t>
            </a:r>
            <a:endParaRPr/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En </a:t>
            </a:r>
            <a:r>
              <a:rPr b="1" lang="es" sz="1100"/>
              <a:t>equipoCA</a:t>
            </a:r>
            <a:r>
              <a:rPr lang="es" sz="1100"/>
              <a:t>, creamos su clave privada y su certificado.</a:t>
            </a:r>
            <a:endParaRPr sz="1100"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4">
            <a:alphaModFix/>
          </a:blip>
          <a:srcRect b="75218" l="0" r="25345" t="0"/>
          <a:stretch/>
        </p:blipFill>
        <p:spPr>
          <a:xfrm>
            <a:off x="2556125" y="2301275"/>
            <a:ext cx="4031750" cy="5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5">
            <a:alphaModFix/>
          </a:blip>
          <a:srcRect b="86043" l="0" r="12365" t="0"/>
          <a:stretch/>
        </p:blipFill>
        <p:spPr>
          <a:xfrm>
            <a:off x="2556125" y="3021675"/>
            <a:ext cx="4031750" cy="6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6">
            <a:alphaModFix/>
          </a:blip>
          <a:srcRect b="83251" l="0" r="8290" t="1357"/>
          <a:stretch/>
        </p:blipFill>
        <p:spPr>
          <a:xfrm>
            <a:off x="2204663" y="3791200"/>
            <a:ext cx="4734675" cy="5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2300" y="393750"/>
            <a:ext cx="914100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Obtención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Certificado Digital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CERTIFICADO DIGITAL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1297500" y="1376525"/>
            <a:ext cx="7038900" cy="31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En </a:t>
            </a:r>
            <a:r>
              <a:rPr b="1" lang="es" sz="1100"/>
              <a:t>equipoAdmin</a:t>
            </a:r>
            <a:r>
              <a:rPr lang="es" sz="1100"/>
              <a:t>, elaboramos una solicitud de certificado y una clave privada para nuestra empresa.</a:t>
            </a:r>
            <a:endParaRPr sz="11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En </a:t>
            </a:r>
            <a:r>
              <a:rPr b="1" lang="es" sz="1100"/>
              <a:t>equipoCA</a:t>
            </a:r>
            <a:r>
              <a:rPr lang="es" sz="1100"/>
              <a:t>,</a:t>
            </a:r>
            <a:r>
              <a:rPr lang="es" sz="1100"/>
              <a:t> firmamos la solicitud de certificado de nuestra empresa con el certificado del CA.</a:t>
            </a:r>
            <a:endParaRPr sz="11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Ya tenemos en </a:t>
            </a:r>
            <a:r>
              <a:rPr b="1" lang="es" sz="1100"/>
              <a:t>equipoAdmin</a:t>
            </a:r>
            <a:r>
              <a:rPr lang="es" sz="1100"/>
              <a:t>, el Certificado firmado.</a:t>
            </a:r>
            <a:endParaRPr sz="1100"/>
          </a:p>
        </p:txBody>
      </p:sp>
      <p:pic>
        <p:nvPicPr>
          <p:cNvPr id="270" name="Google Shape;2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300" y="39375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/>
          <p:cNvPicPr preferRelativeResize="0"/>
          <p:nvPr/>
        </p:nvPicPr>
        <p:blipFill rotWithShape="1">
          <a:blip r:embed="rId5">
            <a:alphaModFix/>
          </a:blip>
          <a:srcRect b="83486" l="0" r="21315" t="0"/>
          <a:stretch/>
        </p:blipFill>
        <p:spPr>
          <a:xfrm>
            <a:off x="2313975" y="1713500"/>
            <a:ext cx="5005482" cy="2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/>
          <p:cNvPicPr preferRelativeResize="0"/>
          <p:nvPr/>
        </p:nvPicPr>
        <p:blipFill rotWithShape="1">
          <a:blip r:embed="rId6">
            <a:alphaModFix/>
          </a:blip>
          <a:srcRect b="92740" l="0" r="43658" t="0"/>
          <a:stretch/>
        </p:blipFill>
        <p:spPr>
          <a:xfrm>
            <a:off x="3125275" y="2546363"/>
            <a:ext cx="2893444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7">
            <a:alphaModFix/>
          </a:blip>
          <a:srcRect b="94864" l="0" r="47212" t="0"/>
          <a:stretch/>
        </p:blipFill>
        <p:spPr>
          <a:xfrm>
            <a:off x="3207214" y="3281174"/>
            <a:ext cx="3218999" cy="2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 rotWithShape="1">
          <a:blip r:embed="rId8">
            <a:alphaModFix/>
          </a:blip>
          <a:srcRect b="47766" l="0" r="48794" t="28433"/>
          <a:stretch/>
        </p:blipFill>
        <p:spPr>
          <a:xfrm>
            <a:off x="3218299" y="3643588"/>
            <a:ext cx="2707425" cy="4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0124" y="4402325"/>
            <a:ext cx="3343800" cy="5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Obtención de Certificado Digital: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10">
            <a:alphaModFix/>
          </a:blip>
          <a:srcRect b="53602" l="0" r="7287" t="18775"/>
          <a:stretch/>
        </p:blipFill>
        <p:spPr>
          <a:xfrm>
            <a:off x="2740550" y="2043100"/>
            <a:ext cx="3662902" cy="44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1297500" y="1358675"/>
            <a:ext cx="7038900" cy="3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Renombramos y situamos</a:t>
            </a:r>
            <a:r>
              <a:rPr lang="es" sz="1100"/>
              <a:t> el Certificado y la clave privada a los directorios correspondientes para que pueda usarlos Apache  en </a:t>
            </a:r>
            <a:r>
              <a:rPr b="1" lang="es" sz="1100"/>
              <a:t>modo SSL</a:t>
            </a:r>
            <a:r>
              <a:rPr lang="es" sz="1100"/>
              <a:t>.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/>
              <a:t>Verificamos en </a:t>
            </a:r>
            <a:r>
              <a:rPr b="1" lang="es" sz="1100">
                <a:solidFill>
                  <a:srgbClr val="FFE599"/>
                </a:solidFill>
              </a:rPr>
              <a:t>/etc/apache2/ports.conf</a:t>
            </a:r>
            <a:r>
              <a:rPr lang="es" sz="1100"/>
              <a:t> que Apache escucha por los puertos 80 y 443: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/>
              <a:t>En la ruta </a:t>
            </a:r>
            <a:r>
              <a:rPr b="1" lang="es" sz="1100">
                <a:solidFill>
                  <a:srgbClr val="FFE599"/>
                </a:solidFill>
              </a:rPr>
              <a:t>/etc/apache2/sites-enabled </a:t>
            </a:r>
            <a:r>
              <a:rPr lang="es" sz="1100">
                <a:solidFill>
                  <a:srgbClr val="FFFFFF"/>
                </a:solidFill>
              </a:rPr>
              <a:t>creamos el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fichero </a:t>
            </a:r>
            <a:r>
              <a:rPr b="1" i="1" lang="es" sz="1100" u="sng">
                <a:solidFill>
                  <a:srgbClr val="FFE599"/>
                </a:solidFill>
              </a:rPr>
              <a:t>monissl.conf </a:t>
            </a:r>
            <a:r>
              <a:rPr lang="es" sz="1100">
                <a:solidFill>
                  <a:srgbClr val="FFFFFF"/>
                </a:solidFill>
              </a:rPr>
              <a:t> e indicamos las rutas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a nuestro certificado 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800" y="1927199"/>
            <a:ext cx="4160375" cy="5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CERTIFICADO DIGITAL</a:t>
            </a:r>
            <a:endParaRPr b="1">
              <a:solidFill>
                <a:srgbClr val="6D9EEB"/>
              </a:solidFill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300" y="393750"/>
            <a:ext cx="914100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Configurar HTTPS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5">
            <a:alphaModFix/>
          </a:blip>
          <a:srcRect b="34844" l="9999" r="8706" t="29646"/>
          <a:stretch/>
        </p:blipFill>
        <p:spPr>
          <a:xfrm>
            <a:off x="4530350" y="3313850"/>
            <a:ext cx="3749100" cy="15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 rotWithShape="1">
          <a:blip r:embed="rId6">
            <a:alphaModFix/>
          </a:blip>
          <a:srcRect b="58383" l="0" r="56700" t="0"/>
          <a:stretch/>
        </p:blipFill>
        <p:spPr>
          <a:xfrm>
            <a:off x="6722101" y="2438900"/>
            <a:ext cx="1557350" cy="7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1297500" y="1492725"/>
            <a:ext cx="70389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Activamos el módulo SSL con </a:t>
            </a:r>
            <a:r>
              <a:rPr b="1" i="1" lang="es" sz="1100">
                <a:solidFill>
                  <a:srgbClr val="FFE599"/>
                </a:solidFill>
              </a:rPr>
              <a:t>a2enmod ssl </a:t>
            </a:r>
            <a:r>
              <a:rPr lang="es" sz="1100">
                <a:solidFill>
                  <a:srgbClr val="FFFFFF"/>
                </a:solidFill>
              </a:rPr>
              <a:t>, para poder trabajar con HTTPS.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Reiniciamos el servicio de apache2 :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Comprobamos que nos pide el </a:t>
            </a:r>
            <a:r>
              <a:rPr b="1" lang="es" sz="1100">
                <a:solidFill>
                  <a:srgbClr val="FFFFFF"/>
                </a:solidFill>
              </a:rPr>
              <a:t>passphrase </a:t>
            </a:r>
            <a:r>
              <a:rPr lang="es" sz="1100">
                <a:solidFill>
                  <a:srgbClr val="FFFFFF"/>
                </a:solidFill>
              </a:rPr>
              <a:t>de nuestra clave privada indicada en la creación del </a:t>
            </a:r>
            <a:r>
              <a:rPr b="1" i="1" lang="es" sz="1100">
                <a:solidFill>
                  <a:srgbClr val="FFE599"/>
                </a:solidFill>
              </a:rPr>
              <a:t>CRT.</a:t>
            </a:r>
            <a:endParaRPr b="1" i="1" sz="11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 u="sng">
              <a:solidFill>
                <a:srgbClr val="FFE599"/>
              </a:solidFill>
            </a:endParaRPr>
          </a:p>
        </p:txBody>
      </p:sp>
      <p:sp>
        <p:nvSpPr>
          <p:cNvPr id="294" name="Google Shape;29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CERTIFICADO DIGITAL</a:t>
            </a:r>
            <a:endParaRPr b="1">
              <a:solidFill>
                <a:srgbClr val="6D9EEB"/>
              </a:solidFill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300" y="39375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100" y="2412875"/>
            <a:ext cx="54006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Configurar HTTPS: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CERTIFICADO DIGITAL</a:t>
            </a:r>
            <a:endParaRPr b="1">
              <a:solidFill>
                <a:srgbClr val="6D9EEB"/>
              </a:solidFill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300" y="393750"/>
            <a:ext cx="914100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Comprobación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del Certificado Digital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5" name="Google Shape;305;p30" title="Ver_Certificad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613" y="1493625"/>
            <a:ext cx="75926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BASE DE DATOS</a:t>
            </a:r>
            <a:endParaRPr/>
          </a:p>
        </p:txBody>
      </p:sp>
      <p:sp>
        <p:nvSpPr>
          <p:cNvPr id="311" name="Google Shape;311;p31"/>
          <p:cNvSpPr txBox="1"/>
          <p:nvPr>
            <p:ph idx="1" type="body"/>
          </p:nvPr>
        </p:nvSpPr>
        <p:spPr>
          <a:xfrm>
            <a:off x="1297500" y="1358675"/>
            <a:ext cx="70389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Nos conectamos a </a:t>
            </a:r>
            <a:r>
              <a:rPr b="1" lang="es" sz="1100"/>
              <a:t>phpmyadmin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Y creamos la BBDD siguiendo los pasos: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Después,</a:t>
            </a:r>
            <a:r>
              <a:rPr lang="es" sz="1100"/>
              <a:t> creamos la tabla llamada</a:t>
            </a:r>
            <a:r>
              <a:rPr b="1" i="1" lang="es" sz="1100">
                <a:solidFill>
                  <a:srgbClr val="FFE599"/>
                </a:solidFill>
              </a:rPr>
              <a:t> login </a:t>
            </a:r>
            <a:r>
              <a:rPr lang="es" sz="1100">
                <a:solidFill>
                  <a:srgbClr val="FFFFFF"/>
                </a:solidFill>
              </a:rPr>
              <a:t>y le introducimos los campos </a:t>
            </a:r>
            <a:r>
              <a:rPr b="1" i="1" lang="es" sz="1100">
                <a:solidFill>
                  <a:srgbClr val="FFE599"/>
                </a:solidFill>
              </a:rPr>
              <a:t>Usuario</a:t>
            </a:r>
            <a:r>
              <a:rPr lang="es" sz="1100">
                <a:solidFill>
                  <a:srgbClr val="FFFFFF"/>
                </a:solidFill>
              </a:rPr>
              <a:t> y </a:t>
            </a:r>
            <a:r>
              <a:rPr b="1" i="1" lang="es" sz="1100">
                <a:solidFill>
                  <a:srgbClr val="FFE599"/>
                </a:solidFill>
              </a:rPr>
              <a:t>Contraseña</a:t>
            </a:r>
            <a:r>
              <a:rPr lang="es" sz="1100">
                <a:solidFill>
                  <a:srgbClr val="FFFFFF"/>
                </a:solidFill>
              </a:rPr>
              <a:t> :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2" name="Google Shape;312;p31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la BBDD y Tabla: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31"/>
          <p:cNvPicPr preferRelativeResize="0"/>
          <p:nvPr/>
        </p:nvPicPr>
        <p:blipFill rotWithShape="1">
          <a:blip r:embed="rId3">
            <a:alphaModFix/>
          </a:blip>
          <a:srcRect b="65599" l="0" r="39426" t="0"/>
          <a:stretch/>
        </p:blipFill>
        <p:spPr>
          <a:xfrm>
            <a:off x="3106888" y="1758225"/>
            <a:ext cx="2614726" cy="7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1"/>
          <p:cNvPicPr preferRelativeResize="0"/>
          <p:nvPr/>
        </p:nvPicPr>
        <p:blipFill rotWithShape="1">
          <a:blip r:embed="rId4">
            <a:alphaModFix/>
          </a:blip>
          <a:srcRect b="51802" l="0" r="60687" t="0"/>
          <a:stretch/>
        </p:blipFill>
        <p:spPr>
          <a:xfrm>
            <a:off x="2935125" y="3952850"/>
            <a:ext cx="3273775" cy="79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4950" y="2849900"/>
            <a:ext cx="3894099" cy="6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3225" y="334213"/>
            <a:ext cx="1033175" cy="10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ÍNDICE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037" lvl="0" marL="4572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125"/>
              <a:buChar char="●"/>
            </a:pPr>
            <a:r>
              <a:rPr lang="es" sz="1125"/>
              <a:t>Topología</a:t>
            </a:r>
            <a:endParaRPr sz="1125"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s" sz="1125"/>
              <a:t>Máquinas Virtuales</a:t>
            </a:r>
            <a:endParaRPr sz="1125"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s" sz="1125"/>
              <a:t>DNS</a:t>
            </a:r>
            <a:endParaRPr sz="1125"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s" sz="1125"/>
              <a:t>VNC</a:t>
            </a:r>
            <a:endParaRPr sz="1125"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s" sz="1125"/>
              <a:t>Apache, PHP, MySQL, PHPMyAdmin</a:t>
            </a:r>
            <a:endParaRPr sz="1125"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s" sz="1125"/>
              <a:t>Certificado Digital &amp; HTTPS</a:t>
            </a:r>
            <a:endParaRPr sz="1125"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s" sz="1125"/>
              <a:t>Base de Datos</a:t>
            </a:r>
            <a:endParaRPr sz="1125"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s" sz="1125"/>
              <a:t>Implantación página Web</a:t>
            </a:r>
            <a:endParaRPr sz="1125"/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s" sz="1125"/>
              <a:t>Monit</a:t>
            </a:r>
            <a:endParaRPr sz="1125"/>
          </a:p>
          <a:p>
            <a:pPr indent="0" lvl="0" marL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92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124" y="566451"/>
            <a:ext cx="3361350" cy="2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BASE DE DATOS</a:t>
            </a:r>
            <a:endParaRPr/>
          </a:p>
        </p:txBody>
      </p:sp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1297500" y="1567550"/>
            <a:ext cx="70389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Cómo funciona el código es muy simple:</a:t>
            </a:r>
            <a:r>
              <a:rPr lang="es"/>
              <a:t>  </a:t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Inserción de la primera contraseña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225" y="334213"/>
            <a:ext cx="1033175" cy="10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400" y="4211525"/>
            <a:ext cx="2724050" cy="8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 title="establecer_pass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1500" y="1392900"/>
            <a:ext cx="5971726" cy="25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IMPLANTACIÓN PÁGINA WEB</a:t>
            </a:r>
            <a:endParaRPr/>
          </a:p>
        </p:txBody>
      </p:sp>
      <p:pic>
        <p:nvPicPr>
          <p:cNvPr id="332" name="Google Shape;332;p33" title="login_cambiopas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000" y="1668775"/>
            <a:ext cx="7216775" cy="32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3825" y="393750"/>
            <a:ext cx="1365875" cy="87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Demostración Login y Reseteo Contraseña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IMPLANTACIÓN PÁGINA WEB</a:t>
            </a:r>
            <a:endParaRPr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657600" rtl="0" algn="r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3657600" rtl="0" algn="r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←</a:t>
            </a:r>
            <a:r>
              <a:rPr lang="es"/>
              <a:t> </a:t>
            </a:r>
            <a:r>
              <a:rPr lang="es" sz="1100"/>
              <a:t>Verificación si </a:t>
            </a:r>
            <a:r>
              <a:rPr b="1" i="1" lang="es" sz="1100">
                <a:solidFill>
                  <a:srgbClr val="FFE599"/>
                </a:solidFill>
              </a:rPr>
              <a:t>pass de usuario == BBDD </a:t>
            </a:r>
            <a:endParaRPr b="1" i="1" sz="1100">
              <a:solidFill>
                <a:srgbClr val="FFE599"/>
              </a:solidFill>
            </a:endParaRPr>
          </a:p>
          <a:p>
            <a:pPr indent="0" lvl="0" marL="365760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                                 en ese momento </a:t>
            </a:r>
            <a:endParaRPr sz="1100"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					       </a:t>
            </a:r>
            <a:r>
              <a:rPr lang="es" sz="1500"/>
              <a:t>→</a:t>
            </a:r>
            <a:endParaRPr sz="1500"/>
          </a:p>
        </p:txBody>
      </p:sp>
      <p:pic>
        <p:nvPicPr>
          <p:cNvPr id="341" name="Google Shape;3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825" y="393750"/>
            <a:ext cx="1365875" cy="87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4">
            <a:alphaModFix/>
          </a:blip>
          <a:srcRect b="49989" l="0" r="30958" t="0"/>
          <a:stretch/>
        </p:blipFill>
        <p:spPr>
          <a:xfrm>
            <a:off x="4994425" y="2997300"/>
            <a:ext cx="3495276" cy="17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4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Cómo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damos acceso a la web?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4" name="Google Shape;344;p34"/>
          <p:cNvPicPr preferRelativeResize="0"/>
          <p:nvPr/>
        </p:nvPicPr>
        <p:blipFill rotWithShape="1">
          <a:blip r:embed="rId5">
            <a:alphaModFix/>
          </a:blip>
          <a:srcRect b="36471" l="0" r="0" t="0"/>
          <a:stretch/>
        </p:blipFill>
        <p:spPr>
          <a:xfrm>
            <a:off x="1106600" y="1529576"/>
            <a:ext cx="3812934" cy="18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/>
        </p:nvSpPr>
        <p:spPr>
          <a:xfrm>
            <a:off x="892750" y="3600350"/>
            <a:ext cx="34353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Reseteo de pass verificando si :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Pass de usuario == BBDD 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ese momento 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 </a:t>
            </a:r>
            <a:r>
              <a:rPr b="1" i="1" lang="es" sz="11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pass1=pass2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sin poder dejar vacíos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dichos campos.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IMPLANTACIÓN PÁGINA WEB</a:t>
            </a:r>
            <a:endParaRPr/>
          </a:p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825" y="393750"/>
            <a:ext cx="1365875" cy="87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5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Uso de la WEB: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4" name="Google Shape;354;p35" title="ExplicacionPagin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1050" y="1440900"/>
            <a:ext cx="73898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IMPLANTACIÓN PÁGINA WEB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 sz="1200"/>
              <a:t>Cuando se apaga un equipo, ¿qué ocurre?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61" name="Google Shape;3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825" y="393750"/>
            <a:ext cx="1365875" cy="87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6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Uso de la WEB: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Google Shape;363;p36" title="demostracionequipoapagad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675" y="1926750"/>
            <a:ext cx="747002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MONIT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1297500" y="1428350"/>
            <a:ext cx="70389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Monit es una herramienta web gratuita para administrar y monitorizar sistemas Linux que usa una interfaz liviana.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En el Router, instalamos Monit con </a:t>
            </a:r>
            <a:r>
              <a:rPr b="1" i="1" lang="es" sz="11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sudo apt install monit</a:t>
            </a:r>
            <a:endParaRPr b="1" i="1" sz="11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/>
              <a:t>En el archivo de configuración </a:t>
            </a:r>
            <a:r>
              <a:rPr b="1" i="1" lang="es" sz="1100">
                <a:solidFill>
                  <a:srgbClr val="FFE599"/>
                </a:solidFill>
              </a:rPr>
              <a:t>/etc/monit/monitrc </a:t>
            </a:r>
            <a:r>
              <a:rPr lang="es" sz="1100"/>
              <a:t>indicamos:</a:t>
            </a:r>
            <a:endParaRPr sz="1100"/>
          </a:p>
          <a:p>
            <a:pPr indent="-298450" lvl="1" marL="9144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eríodo de refresco de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casi 2 minutos.</a:t>
            </a:r>
            <a:endParaRPr sz="11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1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uerto de escucha por defecto: </a:t>
            </a:r>
            <a:r>
              <a:rPr b="1" lang="es" sz="11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2812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Solo permitimos las conexiones desde el equipo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del Administrador y del Router.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El usuario y la contraseña para loguear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900"/>
          </a:p>
        </p:txBody>
      </p:sp>
      <p:pic>
        <p:nvPicPr>
          <p:cNvPr id="370" name="Google Shape;3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675" y="393750"/>
            <a:ext cx="969725" cy="9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 rotWithShape="1">
          <a:blip r:embed="rId4">
            <a:alphaModFix/>
          </a:blip>
          <a:srcRect b="40864" l="0" r="32723" t="39646"/>
          <a:stretch/>
        </p:blipFill>
        <p:spPr>
          <a:xfrm>
            <a:off x="4683550" y="2656150"/>
            <a:ext cx="3633225" cy="3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5">
            <a:alphaModFix/>
          </a:blip>
          <a:srcRect b="28076" l="0" r="46805" t="9684"/>
          <a:stretch/>
        </p:blipFill>
        <p:spPr>
          <a:xfrm>
            <a:off x="6034183" y="3330925"/>
            <a:ext cx="2291067" cy="9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/>
          <p:nvPr/>
        </p:nvSpPr>
        <p:spPr>
          <a:xfrm>
            <a:off x="1300325" y="1117500"/>
            <a:ext cx="38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Instalación y configuración: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MONIT</a:t>
            </a:r>
            <a:endParaRPr/>
          </a:p>
        </p:txBody>
      </p:sp>
      <p:sp>
        <p:nvSpPr>
          <p:cNvPr id="379" name="Google Shape;379;p38"/>
          <p:cNvSpPr txBox="1"/>
          <p:nvPr>
            <p:ph idx="1" type="body"/>
          </p:nvPr>
        </p:nvSpPr>
        <p:spPr>
          <a:xfrm>
            <a:off x="1297500" y="1567550"/>
            <a:ext cx="76413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Primero, verificamos que el archivo </a:t>
            </a:r>
            <a:r>
              <a:rPr b="1" i="1" lang="es" sz="1100">
                <a:solidFill>
                  <a:srgbClr val="FFE599"/>
                </a:solidFill>
              </a:rPr>
              <a:t>/etc/monit/monitrc </a:t>
            </a:r>
            <a:r>
              <a:rPr lang="es" sz="1100">
                <a:solidFill>
                  <a:srgbClr val="FFFFFF"/>
                </a:solidFill>
              </a:rPr>
              <a:t>no tiene errores :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Seguimos con el reinicio del servicio: </a:t>
            </a:r>
            <a:r>
              <a:rPr b="1" i="1" lang="es" sz="1100">
                <a:solidFill>
                  <a:srgbClr val="FFE599"/>
                </a:solidFill>
              </a:rPr>
              <a:t>sudo systemctl restart monit</a:t>
            </a:r>
            <a:r>
              <a:rPr lang="es" sz="1100">
                <a:solidFill>
                  <a:srgbClr val="FFFFFF"/>
                </a:solidFill>
              </a:rPr>
              <a:t> ,abrimos el navegador e introducimos la </a:t>
            </a:r>
            <a:r>
              <a:rPr b="1" i="1" lang="es" sz="1100">
                <a:solidFill>
                  <a:srgbClr val="FFE599"/>
                </a:solidFill>
              </a:rPr>
              <a:t>ip:2812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Nos pedirá usuario y contraseña establecidos anteriormente : 			</a:t>
            </a:r>
            <a:endParaRPr sz="1100">
              <a:solidFill>
                <a:srgbClr val="FFFFFF"/>
              </a:solidFill>
            </a:endParaRPr>
          </a:p>
          <a:p>
            <a:pPr indent="45720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Si el login es correcto, veremos al entrar: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		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380" name="Google Shape;3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675" y="393750"/>
            <a:ext cx="969725" cy="9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8"/>
          <p:cNvSpPr txBox="1"/>
          <p:nvPr/>
        </p:nvSpPr>
        <p:spPr>
          <a:xfrm>
            <a:off x="1300325" y="1117500"/>
            <a:ext cx="38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Primer vistazo a la aplicación: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2" name="Google Shape;3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513" y="1891450"/>
            <a:ext cx="2240979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5">
            <a:alphaModFix/>
          </a:blip>
          <a:srcRect b="0" l="17389" r="0" t="0"/>
          <a:stretch/>
        </p:blipFill>
        <p:spPr>
          <a:xfrm>
            <a:off x="1347713" y="2942050"/>
            <a:ext cx="4247525" cy="16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 rotWithShape="1">
          <a:blip r:embed="rId6">
            <a:alphaModFix/>
          </a:blip>
          <a:srcRect b="9033" l="2153" r="2153" t="20444"/>
          <a:stretch/>
        </p:blipFill>
        <p:spPr>
          <a:xfrm>
            <a:off x="5834675" y="3438375"/>
            <a:ext cx="3237050" cy="6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MONIT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90" name="Google Shape;390;p39"/>
          <p:cNvSpPr txBox="1"/>
          <p:nvPr>
            <p:ph idx="1" type="body"/>
          </p:nvPr>
        </p:nvSpPr>
        <p:spPr>
          <a:xfrm>
            <a:off x="1297500" y="1428350"/>
            <a:ext cx="70389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</a:t>
            </a:r>
            <a:r>
              <a:rPr lang="es" sz="1100"/>
              <a:t>ditamos, de nuevo,  </a:t>
            </a:r>
            <a:r>
              <a:rPr b="1" i="1" lang="es" sz="1100">
                <a:solidFill>
                  <a:srgbClr val="FFE599"/>
                </a:solidFill>
              </a:rPr>
              <a:t>/etc/monit/monitrc</a:t>
            </a:r>
            <a:endParaRPr b="1" i="1" sz="11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E599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Agregamos los procesos: Apache2 y Crontab.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Agregamos la partición del disco del Router. 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675" y="393750"/>
            <a:ext cx="969725" cy="9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9"/>
          <p:cNvSpPr txBox="1"/>
          <p:nvPr/>
        </p:nvSpPr>
        <p:spPr>
          <a:xfrm>
            <a:off x="1300325" y="1117500"/>
            <a:ext cx="38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Agregar elementos a monitorizar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3" name="Google Shape;3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17699"/>
            <a:ext cx="4157450" cy="340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MONIT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99" name="Google Shape;399;p40"/>
          <p:cNvSpPr txBox="1"/>
          <p:nvPr>
            <p:ph idx="1" type="body"/>
          </p:nvPr>
        </p:nvSpPr>
        <p:spPr>
          <a:xfrm>
            <a:off x="1297500" y="1428350"/>
            <a:ext cx="70389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Agregamos la base de datos: MySQL. 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Agregamos las tarjetas de red : ens33 y ens38.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400" name="Google Shape;4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675" y="393750"/>
            <a:ext cx="969725" cy="9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513" y="1789150"/>
            <a:ext cx="4472984" cy="8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0"/>
          <p:cNvPicPr preferRelativeResize="0"/>
          <p:nvPr/>
        </p:nvPicPr>
        <p:blipFill rotWithShape="1">
          <a:blip r:embed="rId5">
            <a:alphaModFix/>
          </a:blip>
          <a:srcRect b="61078" l="0" r="38639" t="0"/>
          <a:stretch/>
        </p:blipFill>
        <p:spPr>
          <a:xfrm>
            <a:off x="3030839" y="3134825"/>
            <a:ext cx="3082325" cy="11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0"/>
          <p:cNvSpPr txBox="1"/>
          <p:nvPr/>
        </p:nvSpPr>
        <p:spPr>
          <a:xfrm>
            <a:off x="1300325" y="1117500"/>
            <a:ext cx="38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Agregar elementos a monitorizar: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MONIT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409" name="Google Shape;409;p41"/>
          <p:cNvSpPr txBox="1"/>
          <p:nvPr>
            <p:ph idx="1" type="body"/>
          </p:nvPr>
        </p:nvSpPr>
        <p:spPr>
          <a:xfrm>
            <a:off x="1297500" y="1428350"/>
            <a:ext cx="70389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Agregamos los programas .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Agregamos un archivo .</a:t>
            </a:r>
            <a:endParaRPr sz="900"/>
          </a:p>
        </p:txBody>
      </p:sp>
      <p:pic>
        <p:nvPicPr>
          <p:cNvPr id="410" name="Google Shape;4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675" y="393750"/>
            <a:ext cx="969725" cy="9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1"/>
          <p:cNvSpPr txBox="1"/>
          <p:nvPr/>
        </p:nvSpPr>
        <p:spPr>
          <a:xfrm>
            <a:off x="1300325" y="1117500"/>
            <a:ext cx="38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Agregar elementos a monitorizar: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2" name="Google Shape;412;p41"/>
          <p:cNvPicPr preferRelativeResize="0"/>
          <p:nvPr/>
        </p:nvPicPr>
        <p:blipFill rotWithShape="1">
          <a:blip r:embed="rId4">
            <a:alphaModFix/>
          </a:blip>
          <a:srcRect b="0" l="0" r="0" t="49776"/>
          <a:stretch/>
        </p:blipFill>
        <p:spPr>
          <a:xfrm>
            <a:off x="3631350" y="1827975"/>
            <a:ext cx="4857449" cy="14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TOPOLOGÍA</a:t>
            </a:r>
            <a:endParaRPr b="1">
              <a:solidFill>
                <a:srgbClr val="6D9EEB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300" y="505600"/>
            <a:ext cx="4547326" cy="44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834" y="1987825"/>
            <a:ext cx="1758866" cy="6220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954825" y="2847000"/>
            <a:ext cx="273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Creately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una aplicación web gratuita que permite crear diagramas de red.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MONIT</a:t>
            </a:r>
            <a:endParaRPr b="1">
              <a:solidFill>
                <a:srgbClr val="6D9EEB"/>
              </a:solidFill>
            </a:endParaRPr>
          </a:p>
        </p:txBody>
      </p:sp>
      <p:pic>
        <p:nvPicPr>
          <p:cNvPr id="418" name="Google Shape;4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675" y="393750"/>
            <a:ext cx="969725" cy="9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2"/>
          <p:cNvSpPr txBox="1"/>
          <p:nvPr/>
        </p:nvSpPr>
        <p:spPr>
          <a:xfrm>
            <a:off x="1300325" y="1117500"/>
            <a:ext cx="38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Comprobar el funcionamiento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0" name="Google Shape;420;p42" title="monit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600" y="1571925"/>
            <a:ext cx="7341576" cy="3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>
            <p:ph type="title"/>
          </p:nvPr>
        </p:nvSpPr>
        <p:spPr>
          <a:xfrm>
            <a:off x="424200" y="1354325"/>
            <a:ext cx="6104400" cy="21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6D9EEB"/>
                </a:solidFill>
              </a:rPr>
              <a:t>GRACIAS</a:t>
            </a:r>
            <a:r>
              <a:rPr lang="es" sz="4800"/>
              <a:t> POR LA </a:t>
            </a:r>
            <a:r>
              <a:rPr lang="es" sz="4800"/>
              <a:t>ATENCIÓN</a:t>
            </a:r>
            <a:r>
              <a:rPr lang="es" sz="4800"/>
              <a:t> </a:t>
            </a:r>
            <a:endParaRPr b="1" sz="5300">
              <a:solidFill>
                <a:schemeClr val="dk1"/>
              </a:solidFill>
            </a:endParaRPr>
          </a:p>
        </p:txBody>
      </p:sp>
      <p:sp>
        <p:nvSpPr>
          <p:cNvPr id="426" name="Google Shape;426;p43"/>
          <p:cNvSpPr txBox="1"/>
          <p:nvPr/>
        </p:nvSpPr>
        <p:spPr>
          <a:xfrm>
            <a:off x="994550" y="233150"/>
            <a:ext cx="4266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>
                <a:latin typeface="Lato"/>
                <a:ea typeface="Lato"/>
                <a:cs typeface="Lato"/>
                <a:sym typeface="Lato"/>
              </a:rPr>
              <a:t>FIN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155875" y="959925"/>
            <a:ext cx="7337100" cy="22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88"/>
              <a:t>https://github.com/ProyctoFCT-MonitorizacionDeRED/Estructura/tree/main/htdocs</a:t>
            </a:r>
            <a:endParaRPr sz="108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MÁQUINAS VIRTUALES</a:t>
            </a:r>
            <a:endParaRPr b="1">
              <a:solidFill>
                <a:srgbClr val="6D9EEB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500" y="1567550"/>
            <a:ext cx="19621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025" y="2796275"/>
            <a:ext cx="4813425" cy="16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1297500" y="1053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la máquina virtual: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5">
            <a:alphaModFix/>
          </a:blip>
          <a:srcRect b="0" l="27928" r="26577" t="15311"/>
          <a:stretch/>
        </p:blipFill>
        <p:spPr>
          <a:xfrm>
            <a:off x="7385900" y="393750"/>
            <a:ext cx="1119871" cy="11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MÁQUINAS VIRTUALES</a:t>
            </a:r>
            <a:endParaRPr b="1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658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/>
              <a:t>En </a:t>
            </a:r>
            <a:r>
              <a:rPr b="1" lang="es" sz="1100" u="sng">
                <a:solidFill>
                  <a:srgbClr val="FFE599"/>
                </a:solidFill>
              </a:rPr>
              <a:t>/etc/hostname</a:t>
            </a:r>
            <a:r>
              <a:rPr lang="es" sz="1100"/>
              <a:t> :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Cambiamos todos los nombres de equipo. Ejemplo: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/>
              <a:t>Configuramos todas las tarjetas de red siguiendo la </a:t>
            </a:r>
            <a:r>
              <a:rPr lang="es" sz="1100"/>
              <a:t>topología</a:t>
            </a:r>
            <a:r>
              <a:rPr lang="es" sz="1100"/>
              <a:t> de red. Ejemplo: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297500" y="1053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Configuración dentro de  la máquina virtual: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35749" l="1835" r="0" t="0"/>
          <a:stretch/>
        </p:blipFill>
        <p:spPr>
          <a:xfrm>
            <a:off x="1816300" y="2075225"/>
            <a:ext cx="2446024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4">
            <a:alphaModFix/>
          </a:blip>
          <a:srcRect b="22602" l="0" r="59682" t="-3996"/>
          <a:stretch/>
        </p:blipFill>
        <p:spPr>
          <a:xfrm>
            <a:off x="6162650" y="3505850"/>
            <a:ext cx="2755700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425" y="2917500"/>
            <a:ext cx="4674223" cy="21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 rotWithShape="1">
          <a:blip r:embed="rId6">
            <a:alphaModFix/>
          </a:blip>
          <a:srcRect b="0" l="27928" r="26577" t="15311"/>
          <a:stretch/>
        </p:blipFill>
        <p:spPr>
          <a:xfrm>
            <a:off x="7385900" y="393750"/>
            <a:ext cx="1119871" cy="11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MÁQUINAS VIRTUALES</a:t>
            </a:r>
            <a:endParaRPr b="1"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 u="sng">
                <a:solidFill>
                  <a:srgbClr val="FFE599"/>
                </a:solidFill>
              </a:rPr>
              <a:t>Usuarios</a:t>
            </a:r>
            <a:r>
              <a:rPr lang="es" sz="1100"/>
              <a:t>, Las </a:t>
            </a:r>
            <a:r>
              <a:rPr lang="es" sz="1100"/>
              <a:t>máquinas tendrán 2 </a:t>
            </a:r>
            <a:r>
              <a:rPr lang="es" sz="1100"/>
              <a:t> usuarios </a:t>
            </a:r>
            <a:r>
              <a:rPr b="1" lang="es" sz="1100">
                <a:solidFill>
                  <a:srgbClr val="FFE599"/>
                </a:solidFill>
              </a:rPr>
              <a:t>Administrador</a:t>
            </a:r>
            <a:r>
              <a:rPr lang="es" sz="1100"/>
              <a:t> y </a:t>
            </a:r>
            <a:r>
              <a:rPr b="1" lang="es" sz="1100">
                <a:solidFill>
                  <a:srgbClr val="FFE599"/>
                </a:solidFill>
              </a:rPr>
              <a:t>nombre.apellido</a:t>
            </a:r>
            <a:endParaRPr b="1" sz="11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1297500" y="1053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Configuración dentro de  la máquina virtual: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3">
            <a:alphaModFix/>
          </a:blip>
          <a:srcRect b="0" l="0" r="48411" t="0"/>
          <a:stretch/>
        </p:blipFill>
        <p:spPr>
          <a:xfrm>
            <a:off x="3388975" y="4101475"/>
            <a:ext cx="4217674" cy="8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475" y="2012950"/>
            <a:ext cx="1039463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8987" y="2012963"/>
            <a:ext cx="2299178" cy="20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6">
            <a:alphaModFix/>
          </a:blip>
          <a:srcRect b="0" l="27928" r="26577" t="15311"/>
          <a:stretch/>
        </p:blipFill>
        <p:spPr>
          <a:xfrm>
            <a:off x="7385900" y="393750"/>
            <a:ext cx="1119871" cy="11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DNS</a:t>
            </a:r>
            <a:endParaRPr b="1"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246875" y="1428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FFE599"/>
                </a:solidFill>
              </a:rPr>
              <a:t>sudo apt install bind9 bind9-utils </a:t>
            </a:r>
            <a:r>
              <a:rPr b="1" i="1" lang="es" sz="1100">
                <a:solidFill>
                  <a:srgbClr val="1155CC"/>
                </a:solidFill>
                <a:highlight>
                  <a:srgbClr val="FFFFFF"/>
                </a:highlight>
              </a:rPr>
              <a:t> </a:t>
            </a:r>
            <a:r>
              <a:rPr lang="es" sz="1100">
                <a:highlight>
                  <a:srgbClr val="FFFFFF"/>
                </a:highlight>
              </a:rPr>
              <a:t>	</a:t>
            </a:r>
            <a:r>
              <a:rPr lang="es" sz="1100"/>
              <a:t>Una vez instalado, realizamos la configuración en: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/>
              <a:t>							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named.conf.local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named.conf.options</a:t>
            </a:r>
            <a:endParaRPr sz="1100"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zona/db.monitorización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b="1" i="1" sz="1100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 rotWithShape="1">
          <a:blip r:embed="rId3">
            <a:alphaModFix/>
          </a:blip>
          <a:srcRect b="21241" l="0" r="25645" t="0"/>
          <a:stretch/>
        </p:blipFill>
        <p:spPr>
          <a:xfrm>
            <a:off x="182000" y="2935938"/>
            <a:ext cx="40195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225" y="1829323"/>
            <a:ext cx="392665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5">
            <a:alphaModFix/>
          </a:blip>
          <a:srcRect b="20413" l="0" r="7655" t="0"/>
          <a:stretch/>
        </p:blipFill>
        <p:spPr>
          <a:xfrm>
            <a:off x="4295875" y="2935950"/>
            <a:ext cx="4485350" cy="20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 rotWithShape="1">
          <a:blip r:embed="rId6">
            <a:alphaModFix/>
          </a:blip>
          <a:srcRect b="6751" l="12202" r="11485" t="0"/>
          <a:stretch/>
        </p:blipFill>
        <p:spPr>
          <a:xfrm>
            <a:off x="7562125" y="393750"/>
            <a:ext cx="1120550" cy="10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1297500" y="977450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Configuración DNS: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DNS</a:t>
            </a:r>
            <a:endParaRPr b="1"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1297500" y="1116150"/>
            <a:ext cx="70389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/>
              <a:t>						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/>
              <a:t>Primero, debemos indicar en cada equipo cuál será su servidor DNS. Ejemplo: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100"/>
              <a:t>Después, ya podemos comprobar que resuelve correctamente.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6751" l="12202" r="11485" t="0"/>
          <a:stretch/>
        </p:blipFill>
        <p:spPr>
          <a:xfrm>
            <a:off x="7562125" y="393750"/>
            <a:ext cx="1120550" cy="10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Funcionamiento DNS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4">
            <a:alphaModFix/>
          </a:blip>
          <a:srcRect b="57009" l="0" r="59153" t="0"/>
          <a:stretch/>
        </p:blipFill>
        <p:spPr>
          <a:xfrm>
            <a:off x="2398813" y="3756525"/>
            <a:ext cx="4346375" cy="12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57072" r="0" t="21185"/>
          <a:stretch/>
        </p:blipFill>
        <p:spPr>
          <a:xfrm>
            <a:off x="2858525" y="1771075"/>
            <a:ext cx="3157700" cy="15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D9EEB"/>
                </a:solidFill>
              </a:rPr>
              <a:t>VNC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297500" y="1394700"/>
            <a:ext cx="77220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VNC</a:t>
            </a:r>
            <a:r>
              <a:rPr lang="es"/>
              <a:t> es un software de código libre que permite controlar el servidor desde un cliente.</a:t>
            </a:r>
            <a:endParaRPr/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En el </a:t>
            </a:r>
            <a:r>
              <a:rPr b="1" lang="es" sz="1100"/>
              <a:t>Router (Firewall)</a:t>
            </a:r>
            <a:r>
              <a:rPr lang="es" sz="1100"/>
              <a:t>, instalamos VNC Server. </a:t>
            </a:r>
            <a:endParaRPr sz="1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Primero, instalamos el administrador de pantalla Lightdm con </a:t>
            </a:r>
            <a:r>
              <a:rPr b="1" i="1" lang="es" sz="11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sudo apt install lightdm</a:t>
            </a:r>
            <a:r>
              <a:rPr lang="es" sz="1100"/>
              <a:t>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Instalamos VNC con </a:t>
            </a:r>
            <a:r>
              <a:rPr b="1" i="1" lang="es" sz="11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sudo apt install x11vnc</a:t>
            </a:r>
            <a:r>
              <a:rPr b="1" i="1" lang="es" sz="11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/>
              <a:t>y lo iniciamos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b="1" i="1" lang="es" sz="11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x11vnc .</a:t>
            </a:r>
            <a:endParaRPr b="1" i="1" sz="11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Creamos el archivo </a:t>
            </a:r>
            <a:r>
              <a:rPr b="1" lang="es" sz="1100" u="sng">
                <a:solidFill>
                  <a:srgbClr val="FFE599"/>
                </a:solidFill>
              </a:rPr>
              <a:t>/lib/systemd/system/x11vnc.service</a:t>
            </a:r>
            <a:r>
              <a:rPr lang="es" sz="1100"/>
              <a:t> para indicar el password que </a:t>
            </a:r>
            <a:r>
              <a:rPr lang="es" sz="1100"/>
              <a:t>usaremos</a:t>
            </a:r>
            <a:r>
              <a:rPr lang="es" sz="1100"/>
              <a:t> para la conexión  remota.</a:t>
            </a:r>
            <a:endParaRPr sz="700"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925" y="393750"/>
            <a:ext cx="807475" cy="8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4">
            <a:alphaModFix/>
          </a:blip>
          <a:srcRect b="4930" l="2400" r="24867" t="55909"/>
          <a:stretch/>
        </p:blipFill>
        <p:spPr>
          <a:xfrm>
            <a:off x="2856586" y="2307250"/>
            <a:ext cx="3430825" cy="10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5">
            <a:alphaModFix/>
          </a:blip>
          <a:srcRect b="86126" l="0" r="72916" t="7052"/>
          <a:stretch/>
        </p:blipFill>
        <p:spPr>
          <a:xfrm>
            <a:off x="1889850" y="4008625"/>
            <a:ext cx="5364274" cy="6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1297500" y="95847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Instalacion y configuracion VNC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