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ptos ExtraBold" panose="020B0004020202020204" pitchFamily="34" charset="0"/>
      <p:bold r:id="rId3"/>
    </p:embeddedFont>
    <p:embeddedFont>
      <p:font typeface="Asangha" panose="020B0604020202020204" charset="-34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380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8000" y="-108000"/>
            <a:ext cx="5481591" cy="4136110"/>
          </a:xfrm>
          <a:custGeom>
            <a:avLst/>
            <a:gdLst/>
            <a:ahLst/>
            <a:cxnLst/>
            <a:rect l="l" t="t" r="r" b="b"/>
            <a:pathLst>
              <a:path w="5481591" h="4136110">
                <a:moveTo>
                  <a:pt x="0" y="0"/>
                </a:moveTo>
                <a:lnTo>
                  <a:pt x="5481591" y="0"/>
                </a:lnTo>
                <a:lnTo>
                  <a:pt x="5481591" y="4136110"/>
                </a:lnTo>
                <a:lnTo>
                  <a:pt x="0" y="4136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3" name="Freeform 3"/>
          <p:cNvSpPr/>
          <p:nvPr/>
        </p:nvSpPr>
        <p:spPr>
          <a:xfrm flipH="1" flipV="1">
            <a:off x="5318409" y="3531890"/>
            <a:ext cx="5481591" cy="4136110"/>
          </a:xfrm>
          <a:custGeom>
            <a:avLst/>
            <a:gdLst/>
            <a:ahLst/>
            <a:cxnLst/>
            <a:rect l="l" t="t" r="r" b="b"/>
            <a:pathLst>
              <a:path w="5481591" h="4136110">
                <a:moveTo>
                  <a:pt x="5481591" y="4136110"/>
                </a:moveTo>
                <a:lnTo>
                  <a:pt x="0" y="4136110"/>
                </a:lnTo>
                <a:lnTo>
                  <a:pt x="0" y="0"/>
                </a:lnTo>
                <a:lnTo>
                  <a:pt x="5481591" y="0"/>
                </a:lnTo>
                <a:lnTo>
                  <a:pt x="5481591" y="41361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grpSp>
        <p:nvGrpSpPr>
          <p:cNvPr id="4" name="Group 4"/>
          <p:cNvGrpSpPr/>
          <p:nvPr/>
        </p:nvGrpSpPr>
        <p:grpSpPr>
          <a:xfrm>
            <a:off x="174409" y="128142"/>
            <a:ext cx="10324787" cy="7303715"/>
            <a:chOff x="0" y="0"/>
            <a:chExt cx="3700171" cy="26174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00171" cy="2617487"/>
            </a:xfrm>
            <a:custGeom>
              <a:avLst/>
              <a:gdLst/>
              <a:ahLst/>
              <a:cxnLst/>
              <a:rect l="l" t="t" r="r" b="b"/>
              <a:pathLst>
                <a:path w="3700171" h="2617487">
                  <a:moveTo>
                    <a:pt x="14997" y="0"/>
                  </a:moveTo>
                  <a:lnTo>
                    <a:pt x="3685174" y="0"/>
                  </a:lnTo>
                  <a:cubicBezTo>
                    <a:pt x="3693456" y="0"/>
                    <a:pt x="3700171" y="6714"/>
                    <a:pt x="3700171" y="14997"/>
                  </a:cubicBezTo>
                  <a:lnTo>
                    <a:pt x="3700171" y="2602490"/>
                  </a:lnTo>
                  <a:cubicBezTo>
                    <a:pt x="3700171" y="2610772"/>
                    <a:pt x="3693456" y="2617487"/>
                    <a:pt x="3685174" y="2617487"/>
                  </a:cubicBezTo>
                  <a:lnTo>
                    <a:pt x="14997" y="2617487"/>
                  </a:lnTo>
                  <a:cubicBezTo>
                    <a:pt x="6714" y="2617487"/>
                    <a:pt x="0" y="2610772"/>
                    <a:pt x="0" y="2602490"/>
                  </a:cubicBezTo>
                  <a:lnTo>
                    <a:pt x="0" y="14997"/>
                  </a:lnTo>
                  <a:cubicBezTo>
                    <a:pt x="0" y="6714"/>
                    <a:pt x="6714" y="0"/>
                    <a:pt x="14997" y="0"/>
                  </a:cubicBezTo>
                  <a:close/>
                </a:path>
              </a:pathLst>
            </a:custGeom>
            <a:solidFill>
              <a:srgbClr val="FFFFFF">
                <a:alpha val="87843"/>
              </a:srgbClr>
            </a:solidFill>
          </p:spPr>
          <p:txBody>
            <a:bodyPr/>
            <a:lstStyle/>
            <a:p>
              <a:endParaRPr lang="es-H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700171" cy="2646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3655" y="336585"/>
            <a:ext cx="9944691" cy="6960408"/>
            <a:chOff x="0" y="0"/>
            <a:chExt cx="3563953" cy="24944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63953" cy="2494453"/>
            </a:xfrm>
            <a:custGeom>
              <a:avLst/>
              <a:gdLst/>
              <a:ahLst/>
              <a:cxnLst/>
              <a:rect l="l" t="t" r="r" b="b"/>
              <a:pathLst>
                <a:path w="3563953" h="2494453">
                  <a:moveTo>
                    <a:pt x="15570" y="0"/>
                  </a:moveTo>
                  <a:lnTo>
                    <a:pt x="3548383" y="0"/>
                  </a:lnTo>
                  <a:cubicBezTo>
                    <a:pt x="3552512" y="0"/>
                    <a:pt x="3556472" y="1640"/>
                    <a:pt x="3559392" y="4560"/>
                  </a:cubicBezTo>
                  <a:cubicBezTo>
                    <a:pt x="3562312" y="7480"/>
                    <a:pt x="3563953" y="11441"/>
                    <a:pt x="3563953" y="15570"/>
                  </a:cubicBezTo>
                  <a:lnTo>
                    <a:pt x="3563953" y="2478883"/>
                  </a:lnTo>
                  <a:cubicBezTo>
                    <a:pt x="3563953" y="2487482"/>
                    <a:pt x="3556982" y="2494453"/>
                    <a:pt x="3548383" y="2494453"/>
                  </a:cubicBezTo>
                  <a:lnTo>
                    <a:pt x="15570" y="2494453"/>
                  </a:lnTo>
                  <a:cubicBezTo>
                    <a:pt x="6971" y="2494453"/>
                    <a:pt x="0" y="2487482"/>
                    <a:pt x="0" y="2478883"/>
                  </a:cubicBezTo>
                  <a:lnTo>
                    <a:pt x="0" y="15570"/>
                  </a:lnTo>
                  <a:cubicBezTo>
                    <a:pt x="0" y="6971"/>
                    <a:pt x="6971" y="0"/>
                    <a:pt x="155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449945">
                  <a:alpha val="6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s-HN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3563953" cy="2523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150675" y="2213655"/>
            <a:ext cx="4390648" cy="54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Montnapha Bold"/>
              </a:rPr>
              <a:t>MICROCREDENCIAL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09406" y="1644650"/>
            <a:ext cx="6073187" cy="547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51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La Universidad Nacional Autónoma de Honduras</a:t>
            </a:r>
          </a:p>
          <a:p>
            <a:pPr algn="ctr">
              <a:lnSpc>
                <a:spcPts val="2239"/>
              </a:lnSpc>
            </a:pPr>
            <a:r>
              <a:rPr lang="en-US" sz="1599" spc="51" dirty="0" err="1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Otorga</a:t>
            </a:r>
            <a:r>
              <a:rPr lang="en-US" sz="1599" spc="51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 la </a:t>
            </a:r>
            <a:r>
              <a:rPr lang="en-US" sz="1599" spc="51" dirty="0" err="1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presente</a:t>
            </a:r>
            <a:endParaRPr lang="en-US" sz="1599" spc="51" dirty="0">
              <a:solidFill>
                <a:srgbClr val="000000"/>
              </a:solidFill>
              <a:latin typeface="Aptos Display" panose="020B0004020202020204" pitchFamily="34" charset="0"/>
              <a:ea typeface="Asangha"/>
              <a:cs typeface="Aptos Serif" panose="02020604070405020304" pitchFamily="18" charset="0"/>
              <a:sym typeface="Asangh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10902" y="3759829"/>
            <a:ext cx="9051802" cy="1313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80"/>
              </a:lnSpc>
            </a:pPr>
            <a:r>
              <a:rPr lang="en-US" sz="1520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Po</a:t>
            </a:r>
            <a:r>
              <a:rPr lang="en-US" sz="1520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see conocimientos y competencias básicas para producir alimentos inocuos al aprobar el        </a:t>
            </a:r>
          </a:p>
          <a:p>
            <a:pPr algn="ctr">
              <a:lnSpc>
                <a:spcPct val="150000"/>
              </a:lnSpc>
            </a:pPr>
            <a:r>
              <a:rPr lang="en-US" sz="1520" b="1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CURSO DE PRODUCCI</a:t>
            </a:r>
            <a:r>
              <a:rPr lang="es-HN" sz="1520" b="1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ÓN DE ALIMENTOS INOCUOS</a:t>
            </a:r>
            <a:endParaRPr lang="en-US" sz="1520" b="1" u="none" strike="noStrike" spc="16" dirty="0">
              <a:solidFill>
                <a:srgbClr val="000000"/>
              </a:solidFill>
              <a:latin typeface="Aptos Display" panose="020B0004020202020204" pitchFamily="34" charset="0"/>
              <a:ea typeface="Asangha"/>
              <a:cs typeface="Aptos Serif" panose="02020604070405020304" pitchFamily="18" charset="0"/>
              <a:sym typeface="Asangha"/>
            </a:endParaRPr>
          </a:p>
          <a:p>
            <a:pPr algn="just">
              <a:lnSpc>
                <a:spcPct val="150000"/>
              </a:lnSpc>
            </a:pPr>
            <a:r>
              <a:rPr lang="en-US" sz="1520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Impartido por la</a:t>
            </a:r>
            <a:r>
              <a:rPr lang="en-US" sz="1520" b="1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 Bold"/>
                <a:cs typeface="Aptos Serif" panose="02020604070405020304" pitchFamily="18" charset="0"/>
                <a:sym typeface="Asangha Bold"/>
              </a:rPr>
              <a:t> Facultad de Ingeniería</a:t>
            </a:r>
            <a:r>
              <a:rPr lang="en-US" sz="1520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, a través del </a:t>
            </a:r>
            <a:r>
              <a:rPr lang="en-US" sz="1520" b="1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Departamento de Ingeniería Química                   </a:t>
            </a:r>
            <a:r>
              <a:rPr lang="en-US" sz="1520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y la</a:t>
            </a:r>
            <a:r>
              <a:rPr lang="en-US" sz="1520" b="1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 Bold"/>
                <a:cs typeface="Aptos Serif" panose="02020604070405020304" pitchFamily="18" charset="0"/>
                <a:sym typeface="Asangha Bold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520" b="1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 Bold"/>
                <a:cs typeface="Aptos Serif" panose="02020604070405020304" pitchFamily="18" charset="0"/>
                <a:sym typeface="Asangha Bold"/>
              </a:rPr>
              <a:t>Coordinación de Vinculación</a:t>
            </a:r>
            <a:r>
              <a:rPr lang="en-US" sz="1520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, con una duración de                    </a:t>
            </a:r>
            <a:r>
              <a:rPr lang="en-US" sz="1520" b="1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 Bold"/>
                <a:cs typeface="Aptos Serif" panose="02020604070405020304" pitchFamily="18" charset="0"/>
                <a:sym typeface="Asangha Bold"/>
              </a:rPr>
              <a:t> </a:t>
            </a:r>
            <a:r>
              <a:rPr lang="en-US" sz="1520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 y la </a:t>
            </a:r>
            <a:r>
              <a:rPr lang="en-US" sz="1520" b="1" u="none" strike="noStrike" spc="16" dirty="0">
                <a:solidFill>
                  <a:srgbClr val="000000"/>
                </a:solidFill>
                <a:latin typeface="Aptos Display" panose="020B0004020202020204" pitchFamily="34" charset="0"/>
                <a:ea typeface="Asangha Bold"/>
                <a:cs typeface="Aptos Serif" panose="02020604070405020304" pitchFamily="18" charset="0"/>
                <a:sym typeface="Asangha Bold"/>
              </a:rPr>
              <a:t>elaboración exitosa del proyecto final.</a:t>
            </a:r>
          </a:p>
        </p:txBody>
      </p:sp>
      <p:sp>
        <p:nvSpPr>
          <p:cNvPr id="13" name="Freeform 13"/>
          <p:cNvSpPr/>
          <p:nvPr/>
        </p:nvSpPr>
        <p:spPr>
          <a:xfrm>
            <a:off x="5036281" y="559001"/>
            <a:ext cx="601042" cy="903930"/>
          </a:xfrm>
          <a:custGeom>
            <a:avLst/>
            <a:gdLst/>
            <a:ahLst/>
            <a:cxnLst/>
            <a:rect l="l" t="t" r="r" b="b"/>
            <a:pathLst>
              <a:path w="601042" h="903930">
                <a:moveTo>
                  <a:pt x="0" y="0"/>
                </a:moveTo>
                <a:lnTo>
                  <a:pt x="601042" y="0"/>
                </a:lnTo>
                <a:lnTo>
                  <a:pt x="601042" y="903929"/>
                </a:lnTo>
                <a:lnTo>
                  <a:pt x="0" y="903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HN" dirty="0"/>
          </a:p>
        </p:txBody>
      </p:sp>
      <p:sp>
        <p:nvSpPr>
          <p:cNvPr id="14" name="Freeform 14"/>
          <p:cNvSpPr/>
          <p:nvPr/>
        </p:nvSpPr>
        <p:spPr>
          <a:xfrm>
            <a:off x="9018698" y="587223"/>
            <a:ext cx="917343" cy="903930"/>
          </a:xfrm>
          <a:custGeom>
            <a:avLst/>
            <a:gdLst/>
            <a:ahLst/>
            <a:cxnLst/>
            <a:rect l="l" t="t" r="r" b="b"/>
            <a:pathLst>
              <a:path w="917343" h="903930">
                <a:moveTo>
                  <a:pt x="0" y="0"/>
                </a:moveTo>
                <a:lnTo>
                  <a:pt x="917342" y="0"/>
                </a:lnTo>
                <a:lnTo>
                  <a:pt x="917342" y="903929"/>
                </a:lnTo>
                <a:lnTo>
                  <a:pt x="0" y="9039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533" t="-18910" r="-16926" b="-18560"/>
            </a:stretch>
          </a:blipFill>
        </p:spPr>
        <p:txBody>
          <a:bodyPr/>
          <a:lstStyle/>
          <a:p>
            <a:pPr algn="r"/>
            <a:endParaRPr lang="es-HN" dirty="0"/>
          </a:p>
        </p:txBody>
      </p:sp>
      <p:sp>
        <p:nvSpPr>
          <p:cNvPr id="15" name="TextBox 15"/>
          <p:cNvSpPr txBox="1"/>
          <p:nvPr/>
        </p:nvSpPr>
        <p:spPr>
          <a:xfrm>
            <a:off x="2300209" y="2711450"/>
            <a:ext cx="6073187" cy="268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51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que </a:t>
            </a:r>
            <a:r>
              <a:rPr lang="en-US" sz="1599" spc="51" dirty="0" err="1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acredita</a:t>
            </a:r>
            <a:r>
              <a:rPr lang="en-US" sz="1599" spc="51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 que:</a:t>
            </a:r>
          </a:p>
        </p:txBody>
      </p:sp>
      <p:sp>
        <p:nvSpPr>
          <p:cNvPr id="16" name="AutoShape 16"/>
          <p:cNvSpPr/>
          <p:nvPr/>
        </p:nvSpPr>
        <p:spPr>
          <a:xfrm>
            <a:off x="1021904" y="3549650"/>
            <a:ext cx="8648191" cy="0"/>
          </a:xfrm>
          <a:prstGeom prst="line">
            <a:avLst/>
          </a:prstGeom>
          <a:ln w="28575" cap="flat">
            <a:solidFill>
              <a:srgbClr val="309D4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17" name="Freeform 17"/>
          <p:cNvSpPr/>
          <p:nvPr/>
        </p:nvSpPr>
        <p:spPr>
          <a:xfrm rot="5400000">
            <a:off x="269765" y="6905708"/>
            <a:ext cx="288574" cy="14068"/>
          </a:xfrm>
          <a:custGeom>
            <a:avLst/>
            <a:gdLst/>
            <a:ahLst/>
            <a:cxnLst/>
            <a:rect l="l" t="t" r="r" b="b"/>
            <a:pathLst>
              <a:path w="288574" h="14068">
                <a:moveTo>
                  <a:pt x="0" y="0"/>
                </a:moveTo>
                <a:lnTo>
                  <a:pt x="288574" y="0"/>
                </a:lnTo>
                <a:lnTo>
                  <a:pt x="288574" y="14068"/>
                </a:lnTo>
                <a:lnTo>
                  <a:pt x="0" y="14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18" name="TextBox 18"/>
          <p:cNvSpPr txBox="1"/>
          <p:nvPr/>
        </p:nvSpPr>
        <p:spPr>
          <a:xfrm>
            <a:off x="759936" y="6769386"/>
            <a:ext cx="2113928" cy="33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"/>
              </a:lnSpc>
            </a:pPr>
            <a:r>
              <a:rPr lang="en-US" sz="1250" dirty="0" err="1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Coordinadora</a:t>
            </a:r>
            <a:r>
              <a:rPr lang="en-US" sz="1250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 </a:t>
            </a:r>
            <a:r>
              <a:rPr lang="en-US" sz="1250" dirty="0" err="1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Académica</a:t>
            </a:r>
            <a:endParaRPr lang="en-US" sz="1250" dirty="0">
              <a:solidFill>
                <a:srgbClr val="000000"/>
              </a:solidFill>
              <a:latin typeface="Aptos Display" panose="020B0004020202020204" pitchFamily="34" charset="0"/>
              <a:ea typeface="Asangha"/>
              <a:cs typeface="Aptos Serif" panose="02020604070405020304" pitchFamily="18" charset="0"/>
              <a:sym typeface="Asangha"/>
            </a:endParaRPr>
          </a:p>
          <a:p>
            <a:pPr algn="ctr">
              <a:lnSpc>
                <a:spcPts val="1250"/>
              </a:lnSpc>
            </a:pPr>
            <a:r>
              <a:rPr lang="en-US" sz="1250" dirty="0" err="1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Coordinadora</a:t>
            </a:r>
            <a:r>
              <a:rPr lang="en-US" sz="1250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 de Vinculación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92086" y="6473015"/>
            <a:ext cx="2449626" cy="261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9"/>
              </a:lnSpc>
            </a:pPr>
            <a:r>
              <a:rPr lang="en-US" sz="1339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MSc. Guadalupe </a:t>
            </a:r>
            <a:r>
              <a:rPr lang="en-US" sz="1339" dirty="0" err="1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Nuñez</a:t>
            </a:r>
            <a:r>
              <a:rPr lang="en-US" sz="1339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 Salgado</a:t>
            </a:r>
          </a:p>
        </p:txBody>
      </p:sp>
      <p:sp>
        <p:nvSpPr>
          <p:cNvPr id="20" name="AutoShape 20"/>
          <p:cNvSpPr/>
          <p:nvPr/>
        </p:nvSpPr>
        <p:spPr>
          <a:xfrm flipV="1">
            <a:off x="592094" y="6414816"/>
            <a:ext cx="2768480" cy="4396"/>
          </a:xfrm>
          <a:prstGeom prst="line">
            <a:avLst/>
          </a:prstGeom>
          <a:ln w="19050" cap="flat">
            <a:solidFill>
              <a:srgbClr val="309D4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21" name="AutoShape 21"/>
          <p:cNvSpPr/>
          <p:nvPr/>
        </p:nvSpPr>
        <p:spPr>
          <a:xfrm flipV="1">
            <a:off x="3702907" y="6417014"/>
            <a:ext cx="2768480" cy="4396"/>
          </a:xfrm>
          <a:prstGeom prst="line">
            <a:avLst/>
          </a:prstGeom>
          <a:ln w="19050" cap="flat">
            <a:solidFill>
              <a:srgbClr val="309D4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22" name="AutoShape 22"/>
          <p:cNvSpPr/>
          <p:nvPr/>
        </p:nvSpPr>
        <p:spPr>
          <a:xfrm flipV="1">
            <a:off x="6973154" y="6403093"/>
            <a:ext cx="2768480" cy="4396"/>
          </a:xfrm>
          <a:prstGeom prst="line">
            <a:avLst/>
          </a:prstGeom>
          <a:ln w="19050" cap="flat">
            <a:solidFill>
              <a:srgbClr val="309D4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23" name="TextBox 23"/>
          <p:cNvSpPr txBox="1"/>
          <p:nvPr/>
        </p:nvSpPr>
        <p:spPr>
          <a:xfrm>
            <a:off x="1963634" y="5256886"/>
            <a:ext cx="6709289" cy="307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53"/>
              </a:lnSpc>
              <a:spcBef>
                <a:spcPct val="0"/>
              </a:spcBef>
            </a:pPr>
            <a:r>
              <a:rPr lang="en-US" sz="1520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Dado en Ciudad </a:t>
            </a:r>
            <a:r>
              <a:rPr lang="en-US" sz="1520" dirty="0" err="1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Universitaria</a:t>
            </a:r>
            <a:r>
              <a:rPr lang="en-US" sz="1520" dirty="0">
                <a:solidFill>
                  <a:srgbClr val="000000"/>
                </a:solidFill>
                <a:latin typeface="Aptos Display" panose="020B0004020202020204" pitchFamily="34" charset="0"/>
                <a:ea typeface="Asangha"/>
                <a:cs typeface="Aptos Serif" panose="02020604070405020304" pitchFamily="18" charset="0"/>
                <a:sym typeface="Asangha"/>
              </a:rPr>
              <a:t>, Tegucigalpa, MDC,                                                 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009154" y="4818523"/>
            <a:ext cx="6073187" cy="28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499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N°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172273" y="1529899"/>
            <a:ext cx="610195" cy="218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48"/>
              </a:lnSpc>
              <a:spcBef>
                <a:spcPct val="0"/>
              </a:spcBef>
            </a:pPr>
            <a:r>
              <a:rPr lang="en-US" sz="1100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Código QR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5B193DC0-E567-00C5-8F80-5F89744C9BA2}"/>
              </a:ext>
            </a:extLst>
          </p:cNvPr>
          <p:cNvSpPr txBox="1"/>
          <p:nvPr/>
        </p:nvSpPr>
        <p:spPr>
          <a:xfrm>
            <a:off x="3141478" y="3016250"/>
            <a:ext cx="4390648" cy="54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Aptos ExtraBold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  <a:sym typeface="Montnapha Bold"/>
              </a:rPr>
              <a:t>Kattherine Hernandez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5F019295-8948-03DB-A3F7-98D75BEBD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359" y="587223"/>
            <a:ext cx="920576" cy="9083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90</Words>
  <Application>Microsoft Office PowerPoint</Application>
  <PresentationFormat>Personalizado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Calibri</vt:lpstr>
      <vt:lpstr>Aptos ExtraBold</vt:lpstr>
      <vt:lpstr>Asangha</vt:lpstr>
      <vt:lpstr>Arial</vt:lpstr>
      <vt:lpstr>Aptos Display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Microcredencial_Plantilla</dc:title>
  <cp:lastModifiedBy>KATTHERINE MAYELY HERNANDEZ SAMBULA</cp:lastModifiedBy>
  <cp:revision>2</cp:revision>
  <dcterms:created xsi:type="dcterms:W3CDTF">2006-08-16T00:00:00Z</dcterms:created>
  <dcterms:modified xsi:type="dcterms:W3CDTF">2025-05-24T12:17:36Z</dcterms:modified>
  <dc:identifier>DAGoBe-vU9M</dc:identifier>
</cp:coreProperties>
</file>