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Broadway" panose="04040905080B02020502" pitchFamily="82" charset="0"/>
      <p:regular r:id="rId13"/>
    </p:embeddedFont>
    <p:embeddedFont>
      <p:font typeface="Copperplate Gothic Bold" panose="020E0705020206020404" pitchFamily="34" charset="0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Baskerville Old Face" panose="02020602080505020303" pitchFamily="18" charset="0"/>
      <p:regular r:id="rId19"/>
    </p:embeddedFont>
    <p:embeddedFont>
      <p:font typeface="Wingdings 3" panose="05040102010807070707" pitchFamily="18" charset="2"/>
      <p:regular r:id="rId20"/>
    </p:embeddedFont>
    <p:embeddedFont>
      <p:font typeface="Arial Unicode MS" panose="020B0604020202020204" pitchFamily="34" charset="-128"/>
      <p:regular r:id="rId21"/>
    </p:embeddedFont>
    <p:embeddedFont>
      <p:font typeface="Britannic Bold" panose="020B090306070302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9308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2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5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69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57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611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95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73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45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20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17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3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64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9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52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25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1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4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50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yectosagiles.org/fundamentos-de-scru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royectosagiles.org/beneficios-de-scru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771525" y="2413528"/>
            <a:ext cx="5456997" cy="171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just"/>
            <a:r>
              <a:rPr lang="es-E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S</a:t>
            </a:r>
            <a:r>
              <a:rPr lang="es-ES" sz="3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istema </a:t>
            </a:r>
            <a:r>
              <a:rPr lang="es-E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i</a:t>
            </a:r>
            <a:r>
              <a:rPr lang="es-ES" sz="3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ntérprete </a:t>
            </a:r>
            <a:r>
              <a:rPr lang="es-E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de datos suministrados por </a:t>
            </a:r>
            <a:r>
              <a:rPr lang="es-ES" sz="3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Reloj Biométrico</a:t>
            </a:r>
            <a:endParaRPr sz="3600" b="0" i="0" u="none" strike="noStrike" cap="none" dirty="0">
              <a:solidFill>
                <a:schemeClr val="bg1"/>
              </a:solidFill>
              <a:latin typeface="Britannic Bold" panose="020B0903060703020204" pitchFamily="34" charset="0"/>
              <a:sym typeface="Century Gothic"/>
            </a:endParaRPr>
          </a:p>
        </p:txBody>
      </p:sp>
      <p:sp>
        <p:nvSpPr>
          <p:cNvPr id="250" name="Shape 250" descr="Resultado de imagen para universidad israe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447283"/>
            <a:ext cx="4764768" cy="130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5278154" y="549175"/>
            <a:ext cx="5827170" cy="125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2"/>
              </a:buClr>
              <a:buSzPts val="4000"/>
            </a:pPr>
            <a:r>
              <a:rPr lang="es-ES" sz="2000" b="1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Integrador de </a:t>
            </a:r>
            <a:r>
              <a:rPr lang="es-EC" sz="2000" b="1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Fortalecimiento socioeconómico de sectores </a:t>
            </a:r>
            <a:r>
              <a:rPr lang="es-EC" sz="2000" b="1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vulnerables</a:t>
            </a:r>
          </a:p>
          <a:p>
            <a:pPr lvl="0">
              <a:buClr>
                <a:schemeClr val="lt2"/>
              </a:buClr>
              <a:buSzPts val="4000"/>
            </a:pPr>
            <a:r>
              <a:rPr lang="es-EC" sz="2000" b="1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</a:t>
            </a:r>
            <a:r>
              <a:rPr lang="es-EC" sz="2000" b="1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productivos.</a:t>
            </a:r>
            <a:endParaRPr sz="2000" b="1" i="0" u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582991" y="4431362"/>
            <a:ext cx="3283600" cy="1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sym typeface="Century Gothic"/>
              </a:rPr>
              <a:t>INTEGRANTES:</a:t>
            </a:r>
            <a:endParaRPr dirty="0"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sym typeface="Century Gothic"/>
              </a:rPr>
              <a:t>Andrés Reinoso</a:t>
            </a:r>
            <a:endParaRPr dirty="0"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 Sandoval</a:t>
            </a:r>
            <a:endParaRPr sz="2000" b="0" i="0" u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s-ES" sz="2000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Alexander </a:t>
            </a:r>
            <a:r>
              <a:rPr lang="es-ES" sz="2000" dirty="0" err="1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Taday</a:t>
            </a:r>
            <a:endParaRPr sz="2000" b="0" i="0" u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60" y="2037175"/>
            <a:ext cx="3253740" cy="32766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793356" y="5888411"/>
            <a:ext cx="145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bg1"/>
                </a:solidFill>
              </a:rPr>
              <a:t>Febrero, 2018</a:t>
            </a:r>
            <a:endParaRPr lang="es-EC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44501" y="808776"/>
            <a:ext cx="8761413" cy="1379788"/>
          </a:xfrm>
        </p:spPr>
        <p:txBody>
          <a:bodyPr/>
          <a:lstStyle/>
          <a:p>
            <a:r>
              <a:rPr lang="es-EC" dirty="0">
                <a:solidFill>
                  <a:schemeClr val="bg1"/>
                </a:solidFill>
                <a:latin typeface="Baskerville Old Face" panose="02020602080505020303" pitchFamily="18" charset="0"/>
              </a:rPr>
              <a:t>Pruebas de </a:t>
            </a:r>
            <a:r>
              <a:rPr lang="es-EC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Aceptación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u="sng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Tipo: Caja Gris</a:t>
            </a:r>
            <a:endParaRPr lang="es-EC" sz="2400" u="sng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8" y="3522690"/>
            <a:ext cx="10891320" cy="11960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01" y="5021706"/>
            <a:ext cx="10270913" cy="1282517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 bwMode="gray">
          <a:xfrm>
            <a:off x="1198429" y="2391750"/>
            <a:ext cx="8243880" cy="1034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Nombre de Usuario: </a:t>
            </a:r>
          </a:p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Rol: Personal de Soporte</a:t>
            </a:r>
            <a:r>
              <a:rPr lang="es-EC" sz="2400" dirty="0" smtClean="0">
                <a:solidFill>
                  <a:schemeClr val="tx1"/>
                </a:solidFill>
              </a:rPr>
              <a:t/>
            </a:r>
            <a:br>
              <a:rPr lang="es-EC" sz="2400" dirty="0" smtClean="0">
                <a:solidFill>
                  <a:schemeClr val="tx1"/>
                </a:solidFill>
              </a:rPr>
            </a:br>
            <a:endParaRPr lang="es-EC" sz="1600" u="sng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8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xfrm>
            <a:off x="1048263" y="987798"/>
            <a:ext cx="11156316" cy="7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s-EC" sz="3600" b="1" dirty="0" smtClean="0">
                <a:solidFill>
                  <a:schemeClr val="bg1"/>
                </a:solidFill>
                <a:latin typeface="Broadway" panose="04040905080B02020502" pitchFamily="82" charset="0"/>
                <a:ea typeface="Century Gothic"/>
                <a:cs typeface="Century Gothic"/>
                <a:sym typeface="Century Gothic"/>
              </a:rPr>
              <a:t>Metodología Scrum</a:t>
            </a:r>
            <a:endParaRPr sz="3600" b="1" i="0" u="none" strike="noStrike" cap="none" dirty="0">
              <a:solidFill>
                <a:schemeClr val="bg1"/>
              </a:solidFill>
              <a:latin typeface="Broadway" panose="04040905080B02020502" pitchFamily="8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Shape 260"/>
          <p:cNvSpPr txBox="1">
            <a:spLocks/>
          </p:cNvSpPr>
          <p:nvPr/>
        </p:nvSpPr>
        <p:spPr>
          <a:xfrm>
            <a:off x="412832" y="2285853"/>
            <a:ext cx="11156316" cy="4378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440"/>
              <a:buFont typeface="Noto Sans Symbols"/>
              <a:buNone/>
            </a:pPr>
            <a:r>
              <a:rPr lang="es-EC" sz="2000" dirty="0"/>
              <a:t>P</a:t>
            </a:r>
            <a:r>
              <a:rPr lang="es-EC" sz="2000" dirty="0" smtClean="0"/>
              <a:t>roceso conformado por </a:t>
            </a:r>
            <a:r>
              <a:rPr lang="es-EC" sz="2000" dirty="0" smtClean="0">
                <a:hlinkClick r:id="rId3"/>
              </a:rPr>
              <a:t>un </a:t>
            </a:r>
            <a:r>
              <a:rPr lang="es-EC" sz="2000" dirty="0">
                <a:hlinkClick r:id="rId3"/>
              </a:rPr>
              <a:t>conjunto de buenas prácticas</a:t>
            </a:r>
            <a:r>
              <a:rPr lang="es-EC" sz="2000" dirty="0"/>
              <a:t> para </a:t>
            </a:r>
            <a:r>
              <a:rPr lang="es-EC" sz="2000" b="1" dirty="0"/>
              <a:t>trabajar colaborativamente, en equipo</a:t>
            </a:r>
            <a:r>
              <a:rPr lang="es-EC" sz="2000" dirty="0"/>
              <a:t>, y obtener </a:t>
            </a:r>
            <a:r>
              <a:rPr lang="es-EC" sz="2000" dirty="0">
                <a:hlinkClick r:id="rId4"/>
              </a:rPr>
              <a:t>el mejor resultado posible</a:t>
            </a:r>
            <a:r>
              <a:rPr lang="es-EC" sz="2000" dirty="0"/>
              <a:t> de un proyecto</a:t>
            </a:r>
            <a:r>
              <a:rPr lang="es-EC" sz="2000" dirty="0" smtClean="0"/>
              <a:t>.</a:t>
            </a:r>
          </a:p>
          <a:p>
            <a:pPr marL="0" indent="0">
              <a:buSzPts val="1440"/>
              <a:buFont typeface="Noto Sans Symbols"/>
              <a:buNone/>
            </a:pPr>
            <a:endParaRPr lang="es-EC" sz="2000" dirty="0" smtClean="0"/>
          </a:p>
          <a:p>
            <a:pPr marL="0" indent="0">
              <a:buSzPts val="1440"/>
              <a:buFont typeface="Noto Sans Symbols"/>
              <a:buNone/>
            </a:pPr>
            <a:r>
              <a:rPr lang="es-EC" sz="2000" dirty="0" smtClean="0"/>
              <a:t>¿Porqué elegimos esta metodología?</a:t>
            </a:r>
          </a:p>
          <a:p>
            <a:pPr marL="0" indent="0">
              <a:buSzPts val="1440"/>
              <a:buFont typeface="Noto Sans Symbols"/>
              <a:buNone/>
            </a:pPr>
            <a:endParaRPr lang="es-EC" sz="2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>
              <a:buSzPts val="1440"/>
              <a:buFont typeface="Noto Sans Symbols"/>
              <a:buNone/>
            </a:pPr>
            <a:r>
              <a:rPr lang="es-EC" sz="2000" b="1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Característica:</a:t>
            </a:r>
          </a:p>
          <a:p>
            <a:pPr>
              <a:buSzPts val="1440"/>
              <a:buFontTx/>
              <a:buChar char="-"/>
            </a:pPr>
            <a:r>
              <a:rPr lang="es-EC" sz="2000" dirty="0" smtClean="0"/>
              <a:t>Incremental </a:t>
            </a:r>
            <a:r>
              <a:rPr lang="es-EC" sz="2000" dirty="0"/>
              <a:t>basada en iteraciones y revisiones</a:t>
            </a:r>
            <a:r>
              <a:rPr lang="es-EC" sz="2000" dirty="0" smtClean="0"/>
              <a:t>.</a:t>
            </a:r>
          </a:p>
          <a:p>
            <a:pPr>
              <a:buSzPts val="1440"/>
              <a:buFontTx/>
              <a:buChar char="-"/>
            </a:pPr>
            <a:endParaRPr lang="es-EC" sz="2000" dirty="0" smtClean="0"/>
          </a:p>
          <a:p>
            <a:pPr>
              <a:buSzPts val="1440"/>
              <a:buFontTx/>
              <a:buChar char="-"/>
            </a:pPr>
            <a:endParaRPr lang="es-EC" sz="2000" dirty="0" smtClean="0"/>
          </a:p>
          <a:p>
            <a:pPr marL="0" indent="0">
              <a:buSzPts val="1440"/>
              <a:buNone/>
            </a:pPr>
            <a:endParaRPr lang="es-EC" sz="2000" dirty="0"/>
          </a:p>
          <a:p>
            <a:pPr marL="0" indent="0">
              <a:buSzPts val="1440"/>
              <a:buFont typeface="Noto Sans Symbols"/>
              <a:buNone/>
            </a:pPr>
            <a:endParaRPr lang="es-EC" sz="2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2" name="Picture 4" descr="Resultado de imagen para scr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95" y="3564679"/>
            <a:ext cx="4710893" cy="25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C" b="1" dirty="0">
                <a:solidFill>
                  <a:schemeClr val="bg1"/>
                </a:solidFill>
              </a:rPr>
              <a:t>Pilares de la Estructura: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8025" y="2116950"/>
            <a:ext cx="3262064" cy="1767022"/>
          </a:xfrm>
        </p:spPr>
        <p:txBody>
          <a:bodyPr/>
          <a:lstStyle/>
          <a:p>
            <a:pPr>
              <a:buSzPts val="1440"/>
              <a:buFontTx/>
              <a:buChar char="-"/>
            </a:pPr>
            <a:endParaRPr lang="es-EC" b="1" dirty="0" smtClean="0"/>
          </a:p>
          <a:p>
            <a:pPr marL="0" indent="0">
              <a:buSzPts val="1440"/>
              <a:buNone/>
            </a:pPr>
            <a:r>
              <a:rPr lang="es-EC" b="1" dirty="0" err="1" smtClean="0"/>
              <a:t>Product</a:t>
            </a:r>
            <a:r>
              <a:rPr lang="es-EC" b="1" dirty="0" smtClean="0"/>
              <a:t> </a:t>
            </a:r>
            <a:r>
              <a:rPr lang="es-EC" b="1" dirty="0" err="1"/>
              <a:t>Backlog</a:t>
            </a:r>
            <a:endParaRPr lang="es-EC" b="1" dirty="0"/>
          </a:p>
          <a:p>
            <a:pPr marL="0" indent="0">
              <a:buNone/>
            </a:pPr>
            <a:endParaRPr lang="es-EC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976397" y="2543265"/>
            <a:ext cx="3262064" cy="176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ts val="1440"/>
              <a:buNone/>
            </a:pPr>
            <a:r>
              <a:rPr lang="es-EC" b="1" dirty="0" err="1" smtClean="0"/>
              <a:t>Sprints</a:t>
            </a:r>
            <a:r>
              <a:rPr lang="es-EC" b="1" dirty="0" smtClean="0"/>
              <a:t> </a:t>
            </a:r>
            <a:r>
              <a:rPr lang="es-EC" b="1" dirty="0" err="1" smtClean="0"/>
              <a:t>Backlog</a:t>
            </a:r>
            <a:endParaRPr lang="es-EC" b="1" dirty="0" smtClean="0"/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854036" y="2543265"/>
            <a:ext cx="3262064" cy="176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ts val="1440"/>
              <a:buNone/>
            </a:pPr>
            <a:r>
              <a:rPr lang="es-EC" b="1" dirty="0" smtClean="0"/>
              <a:t>Sprint</a:t>
            </a:r>
          </a:p>
          <a:p>
            <a:pPr marL="0" indent="0" algn="ctr">
              <a:buFont typeface="Wingdings 3" charset="2"/>
              <a:buNone/>
            </a:pPr>
            <a:endParaRPr lang="es-EC" dirty="0"/>
          </a:p>
        </p:txBody>
      </p:sp>
      <p:pic>
        <p:nvPicPr>
          <p:cNvPr id="1026" name="Picture 2" descr="Resultado de imagen para product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83" y="4196306"/>
            <a:ext cx="2607142" cy="253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>
            <a:off x="3053166" y="2674068"/>
            <a:ext cx="0" cy="80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6142888" y="2727315"/>
            <a:ext cx="0" cy="80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n para sprints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057" y="4310287"/>
            <a:ext cx="3758277" cy="21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2896454" y="2157026"/>
            <a:ext cx="3262064" cy="176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40"/>
              <a:buFontTx/>
              <a:buChar char="-"/>
            </a:pPr>
            <a:endParaRPr lang="es-EC" dirty="0" smtClean="0"/>
          </a:p>
          <a:p>
            <a:pPr marL="0" indent="0" algn="ctr">
              <a:buSzPts val="1440"/>
              <a:buNone/>
            </a:pPr>
            <a:r>
              <a:rPr lang="es-EC" b="1" dirty="0" smtClean="0"/>
              <a:t>Historias de Usuario</a:t>
            </a:r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9374089" y="2727315"/>
            <a:ext cx="0" cy="800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Personajes Principales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4507" y="2281839"/>
            <a:ext cx="3353132" cy="2211498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b="1" dirty="0" err="1">
                <a:solidFill>
                  <a:schemeClr val="accent3">
                    <a:lumMod val="75000"/>
                  </a:schemeClr>
                </a:solidFill>
              </a:rPr>
              <a:t>Product</a:t>
            </a:r>
            <a:r>
              <a:rPr lang="es-EC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C" b="1" dirty="0" err="1" smtClean="0">
                <a:solidFill>
                  <a:schemeClr val="accent3">
                    <a:lumMod val="75000"/>
                  </a:schemeClr>
                </a:solidFill>
              </a:rPr>
              <a:t>Owner</a:t>
            </a:r>
            <a:r>
              <a:rPr lang="es-EC" b="1" dirty="0" smtClean="0">
                <a:solidFill>
                  <a:schemeClr val="accent3">
                    <a:lumMod val="75000"/>
                  </a:schemeClr>
                </a:solidFill>
              </a:rPr>
              <a:t> – Cliente</a:t>
            </a:r>
          </a:p>
          <a:p>
            <a:pPr marL="0" indent="0" algn="ctr">
              <a:buNone/>
            </a:pPr>
            <a:r>
              <a:rPr lang="es-EC" dirty="0" smtClean="0"/>
              <a:t>Ab</a:t>
            </a:r>
            <a:r>
              <a:rPr lang="es-EC" dirty="0"/>
              <a:t>. Manuel Quijo </a:t>
            </a:r>
            <a:r>
              <a:rPr lang="es-EC" dirty="0" err="1"/>
              <a:t>Villamarin</a:t>
            </a:r>
            <a:r>
              <a:rPr lang="es-EC" dirty="0"/>
              <a:t> 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186603" y="2347801"/>
            <a:ext cx="3094161" cy="220949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 b="1" dirty="0" smtClean="0">
                <a:solidFill>
                  <a:schemeClr val="accent3">
                    <a:lumMod val="75000"/>
                  </a:schemeClr>
                </a:solidFill>
              </a:rPr>
              <a:t>Scrum Master</a:t>
            </a:r>
          </a:p>
          <a:p>
            <a:pPr marL="0" indent="0" algn="ctr">
              <a:buNone/>
            </a:pPr>
            <a:r>
              <a:rPr lang="es-EC" dirty="0" smtClean="0"/>
              <a:t>David Taday </a:t>
            </a:r>
            <a:endParaRPr lang="es-EC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235614" y="4045850"/>
            <a:ext cx="3774009" cy="269591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 b="1" dirty="0" smtClean="0">
                <a:solidFill>
                  <a:schemeClr val="accent3">
                    <a:lumMod val="75000"/>
                  </a:schemeClr>
                </a:solidFill>
              </a:rPr>
              <a:t>Equipo Scrum</a:t>
            </a:r>
          </a:p>
          <a:p>
            <a:pPr marL="0" indent="0" algn="ctr">
              <a:buNone/>
            </a:pPr>
            <a:r>
              <a:rPr lang="es-EC" dirty="0" smtClean="0"/>
              <a:t>Alex Sandoval 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95" y="3025349"/>
            <a:ext cx="1036155" cy="12225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002" y="3105016"/>
            <a:ext cx="1269362" cy="1404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98" y="4794694"/>
            <a:ext cx="2779040" cy="1900863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4235614" y="3294600"/>
            <a:ext cx="359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976393" y="109816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8186603" y="4794694"/>
            <a:ext cx="1547080" cy="11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2061275" y="4664990"/>
            <a:ext cx="1649541" cy="120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057" y="1194386"/>
            <a:ext cx="8761413" cy="706964"/>
          </a:xfrm>
        </p:spPr>
        <p:txBody>
          <a:bodyPr/>
          <a:lstStyle/>
          <a:p>
            <a:r>
              <a:rPr lang="es-EC" sz="2800" b="1" dirty="0" err="1"/>
              <a:t>Product</a:t>
            </a:r>
            <a:r>
              <a:rPr lang="es-EC" sz="2800" b="1" dirty="0"/>
              <a:t> </a:t>
            </a:r>
            <a:r>
              <a:rPr lang="es-EC" sz="2800" b="1" dirty="0" err="1" smtClean="0"/>
              <a:t>Backlog</a:t>
            </a:r>
            <a:r>
              <a:rPr lang="es-EC" sz="2800" b="1" dirty="0" smtClean="0"/>
              <a:t> - </a:t>
            </a:r>
            <a:r>
              <a:rPr lang="es-EC" sz="2800" b="1" dirty="0"/>
              <a:t>Historias de Usuario</a:t>
            </a:r>
            <a:r>
              <a:rPr lang="es-EC" b="1" dirty="0"/>
              <a:t/>
            </a:r>
            <a:br>
              <a:rPr lang="es-EC" b="1" dirty="0"/>
            </a:b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09" y="2404082"/>
            <a:ext cx="8831062" cy="42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Sprints</a:t>
            </a:r>
            <a:r>
              <a:rPr lang="es-EC" b="1" dirty="0"/>
              <a:t> </a:t>
            </a:r>
            <a:r>
              <a:rPr lang="es-EC" b="1" dirty="0" err="1" smtClean="0"/>
              <a:t>Backlog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400" y="2603500"/>
            <a:ext cx="1693889" cy="3572448"/>
          </a:xfrm>
        </p:spPr>
        <p:txBody>
          <a:bodyPr/>
          <a:lstStyle/>
          <a:p>
            <a:pPr marL="0" indent="0">
              <a:buNone/>
            </a:pPr>
            <a:r>
              <a:rPr lang="es-EC" b="1" dirty="0" smtClean="0"/>
              <a:t>ID</a:t>
            </a:r>
          </a:p>
          <a:p>
            <a:pPr marL="0" indent="0">
              <a:buNone/>
            </a:pPr>
            <a:r>
              <a:rPr lang="es-EC" dirty="0" smtClean="0"/>
              <a:t>Spt01</a:t>
            </a:r>
          </a:p>
          <a:p>
            <a:pPr marL="0" indent="0">
              <a:buNone/>
            </a:pPr>
            <a:r>
              <a:rPr lang="es-EC" dirty="0" smtClean="0"/>
              <a:t>Spt02</a:t>
            </a:r>
          </a:p>
          <a:p>
            <a:pPr marL="0" indent="0">
              <a:buNone/>
            </a:pPr>
            <a:r>
              <a:rPr lang="es-EC" dirty="0" smtClean="0"/>
              <a:t>Spt03</a:t>
            </a:r>
          </a:p>
          <a:p>
            <a:pPr marL="0" indent="0">
              <a:buNone/>
            </a:pPr>
            <a:r>
              <a:rPr lang="es-EC" dirty="0" smtClean="0"/>
              <a:t>Spt04</a:t>
            </a:r>
          </a:p>
          <a:p>
            <a:pPr marL="0" indent="0">
              <a:buNone/>
            </a:pPr>
            <a:r>
              <a:rPr lang="es-EC" dirty="0" smtClean="0"/>
              <a:t>Spt05</a:t>
            </a:r>
          </a:p>
          <a:p>
            <a:pPr marL="0" indent="0">
              <a:buNone/>
            </a:pPr>
            <a:r>
              <a:rPr lang="es-EC" dirty="0" smtClean="0"/>
              <a:t>Spt06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057993" y="2603500"/>
            <a:ext cx="8289560" cy="357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b="1" dirty="0" smtClean="0">
                <a:solidFill>
                  <a:srgbClr val="0070C0"/>
                </a:solidFill>
              </a:rPr>
              <a:t>Nombre de </a:t>
            </a:r>
            <a:r>
              <a:rPr lang="es-EC" b="1" dirty="0" err="1">
                <a:solidFill>
                  <a:srgbClr val="0070C0"/>
                </a:solidFill>
              </a:rPr>
              <a:t>Sprints</a:t>
            </a:r>
            <a:r>
              <a:rPr lang="es-EC" b="1" dirty="0">
                <a:solidFill>
                  <a:srgbClr val="0070C0"/>
                </a:solidFill>
              </a:rPr>
              <a:t> </a:t>
            </a:r>
            <a:r>
              <a:rPr lang="es-EC" b="1" dirty="0" err="1" smtClean="0">
                <a:solidFill>
                  <a:srgbClr val="0070C0"/>
                </a:solidFill>
              </a:rPr>
              <a:t>Backlog</a:t>
            </a:r>
            <a:endParaRPr lang="es-EC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C" dirty="0"/>
              <a:t>Módulo de Ingreso de Usuarios (</a:t>
            </a:r>
            <a:r>
              <a:rPr lang="es-EC" dirty="0" err="1"/>
              <a:t>login</a:t>
            </a:r>
            <a:r>
              <a:rPr lang="es-EC" dirty="0" smtClean="0"/>
              <a:t>)</a:t>
            </a:r>
          </a:p>
          <a:p>
            <a:pPr marL="0" indent="0">
              <a:buNone/>
            </a:pPr>
            <a:r>
              <a:rPr lang="es-EC" dirty="0"/>
              <a:t>Módulo de Administración de Usuarios - "Ingreso </a:t>
            </a:r>
            <a:r>
              <a:rPr lang="es-EC" dirty="0" smtClean="0"/>
              <a:t>Administrador“</a:t>
            </a:r>
          </a:p>
          <a:p>
            <a:pPr marL="0" indent="0">
              <a:buNone/>
            </a:pPr>
            <a:r>
              <a:rPr lang="es-EC" dirty="0"/>
              <a:t>Módulo de Visualización(Interfaz) de Usuario - "Ingreso </a:t>
            </a:r>
            <a:r>
              <a:rPr lang="es-EC" dirty="0" smtClean="0"/>
              <a:t>Usuario“</a:t>
            </a:r>
          </a:p>
          <a:p>
            <a:pPr marL="0" indent="0">
              <a:buNone/>
            </a:pPr>
            <a:r>
              <a:rPr lang="es-EC" dirty="0"/>
              <a:t>Módulo de generador de Reportes - "Ingreso </a:t>
            </a:r>
            <a:r>
              <a:rPr lang="es-EC" dirty="0" smtClean="0"/>
              <a:t>Administrador“</a:t>
            </a:r>
          </a:p>
          <a:p>
            <a:pPr marL="0" indent="0">
              <a:buNone/>
            </a:pPr>
            <a:r>
              <a:rPr lang="es-EC" dirty="0"/>
              <a:t>Módulo de generador de Reportes - "Ingreso </a:t>
            </a:r>
            <a:r>
              <a:rPr lang="es-EC" dirty="0" smtClean="0"/>
              <a:t>Usuario“</a:t>
            </a:r>
          </a:p>
          <a:p>
            <a:pPr marL="0" indent="0">
              <a:buNone/>
            </a:pPr>
            <a:r>
              <a:rPr lang="es-EC" dirty="0"/>
              <a:t>Módulo de Presentación final (Vinculación entre módulos</a:t>
            </a:r>
            <a:r>
              <a:rPr lang="es-EC" dirty="0" smtClean="0"/>
              <a:t>)</a:t>
            </a:r>
          </a:p>
          <a:p>
            <a:pPr marL="0" indent="0">
              <a:buNone/>
            </a:pPr>
            <a:endParaRPr lang="es-EC" dirty="0" smtClean="0"/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2593298" y="2603500"/>
            <a:ext cx="14991" cy="28529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18043" cy="706964"/>
          </a:xfrm>
        </p:spPr>
        <p:txBody>
          <a:bodyPr/>
          <a:lstStyle/>
          <a:p>
            <a:r>
              <a:rPr lang="es-EC" b="1" dirty="0">
                <a:solidFill>
                  <a:srgbClr val="00B050"/>
                </a:solidFill>
              </a:rPr>
              <a:t>Sprint </a:t>
            </a:r>
            <a:r>
              <a:rPr lang="es-EC" b="1" dirty="0" smtClean="0">
                <a:solidFill>
                  <a:srgbClr val="00B050"/>
                </a:solidFill>
              </a:rPr>
              <a:t>1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dirty="0" smtClean="0">
                <a:latin typeface="Copperplate Gothic Bold" panose="020E0705020206020404" pitchFamily="34" charset="0"/>
              </a:rPr>
              <a:t>Módulo </a:t>
            </a:r>
            <a:r>
              <a:rPr lang="es-EC" sz="2400" dirty="0">
                <a:latin typeface="Copperplate Gothic Bold" panose="020E0705020206020404" pitchFamily="34" charset="0"/>
              </a:rPr>
              <a:t>de Ingreso de Usuarios (</a:t>
            </a:r>
            <a:r>
              <a:rPr lang="es-EC" sz="2400" dirty="0" err="1">
                <a:latin typeface="Copperplate Gothic Bold" panose="020E0705020206020404" pitchFamily="34" charset="0"/>
              </a:rPr>
              <a:t>login</a:t>
            </a:r>
            <a:r>
              <a:rPr lang="es-EC" sz="2400" dirty="0">
                <a:latin typeface="Copperplate Gothic Bold" panose="020E0705020206020404" pitchFamily="34" charset="0"/>
              </a:rPr>
              <a:t>)</a:t>
            </a:r>
            <a:endParaRPr lang="es-EC" sz="3200" dirty="0">
              <a:latin typeface="Copperplate Gothic Bold" panose="020E07050202060204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" y="2654490"/>
            <a:ext cx="11932170" cy="25029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" y="5790592"/>
            <a:ext cx="12087069" cy="6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4501" y="808776"/>
            <a:ext cx="8761413" cy="1379788"/>
          </a:xfrm>
        </p:spPr>
        <p:txBody>
          <a:bodyPr/>
          <a:lstStyle/>
          <a:p>
            <a:r>
              <a:rPr lang="es-EC" dirty="0">
                <a:solidFill>
                  <a:schemeClr val="bg1"/>
                </a:solidFill>
                <a:latin typeface="Baskerville Old Face" panose="02020602080505020303" pitchFamily="18" charset="0"/>
              </a:rPr>
              <a:t>Pruebas de </a:t>
            </a:r>
            <a:r>
              <a:rPr lang="es-EC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Aceptación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u="sng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Tipo: Caja negra</a:t>
            </a:r>
            <a:endParaRPr lang="es-EC" sz="2400" u="sng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7" y="3629258"/>
            <a:ext cx="9147972" cy="11558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22" y="4988325"/>
            <a:ext cx="9854078" cy="141446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 bwMode="gray">
          <a:xfrm>
            <a:off x="1198429" y="2391750"/>
            <a:ext cx="8243880" cy="1034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Nombre de Usuario: </a:t>
            </a:r>
          </a:p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Rol: Secretaria</a:t>
            </a:r>
            <a:r>
              <a:rPr lang="es-EC" sz="2400" dirty="0" smtClean="0">
                <a:solidFill>
                  <a:schemeClr val="tx1"/>
                </a:solidFill>
              </a:rPr>
              <a:t/>
            </a:r>
            <a:br>
              <a:rPr lang="es-EC" sz="2400" dirty="0" smtClean="0">
                <a:solidFill>
                  <a:schemeClr val="tx1"/>
                </a:solidFill>
              </a:rPr>
            </a:br>
            <a:endParaRPr lang="es-EC" sz="1600" u="sng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1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44501" y="808776"/>
            <a:ext cx="8761413" cy="1379788"/>
          </a:xfrm>
        </p:spPr>
        <p:txBody>
          <a:bodyPr/>
          <a:lstStyle/>
          <a:p>
            <a:r>
              <a:rPr lang="es-EC" dirty="0">
                <a:solidFill>
                  <a:schemeClr val="bg1"/>
                </a:solidFill>
                <a:latin typeface="Baskerville Old Face" panose="02020602080505020303" pitchFamily="18" charset="0"/>
              </a:rPr>
              <a:t>Pruebas de </a:t>
            </a:r>
            <a:r>
              <a:rPr lang="es-EC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Aceptación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sz="2400" u="sng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Tipo: Caja Blanca</a:t>
            </a:r>
            <a:endParaRPr lang="es-EC" sz="2400" u="sng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04" y="3540722"/>
            <a:ext cx="10675487" cy="11961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516" y="4979778"/>
            <a:ext cx="9626622" cy="12451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 bwMode="gray">
          <a:xfrm>
            <a:off x="1198429" y="2421730"/>
            <a:ext cx="8243880" cy="1034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Nombre de Usuario: </a:t>
            </a:r>
          </a:p>
          <a:p>
            <a:r>
              <a:rPr lang="es-EC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Rol: Administrador de TI</a:t>
            </a:r>
            <a:r>
              <a:rPr lang="es-EC" sz="2400" dirty="0" smtClean="0">
                <a:solidFill>
                  <a:schemeClr val="tx1"/>
                </a:solidFill>
              </a:rPr>
              <a:t/>
            </a:r>
            <a:br>
              <a:rPr lang="es-EC" sz="2400" dirty="0" smtClean="0">
                <a:solidFill>
                  <a:schemeClr val="tx1"/>
                </a:solidFill>
              </a:rPr>
            </a:br>
            <a:endParaRPr lang="es-EC" sz="1600" u="sng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2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1700</TotalTime>
  <Words>183</Words>
  <Application>Microsoft Office PowerPoint</Application>
  <PresentationFormat>Panorámica</PresentationFormat>
  <Paragraphs>57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Broadway</vt:lpstr>
      <vt:lpstr>Copperplate Gothic Bold</vt:lpstr>
      <vt:lpstr>Century Gothic</vt:lpstr>
      <vt:lpstr>Baskerville Old Face</vt:lpstr>
      <vt:lpstr>Arial</vt:lpstr>
      <vt:lpstr>Wingdings 3</vt:lpstr>
      <vt:lpstr>Arial Unicode MS</vt:lpstr>
      <vt:lpstr>Britannic Bold</vt:lpstr>
      <vt:lpstr>Noto Sans Symbols</vt:lpstr>
      <vt:lpstr>Sala de reuniones Ion</vt:lpstr>
      <vt:lpstr>Sistema intérprete de datos suministrados por Reloj Biométrico</vt:lpstr>
      <vt:lpstr>Presentación de PowerPoint</vt:lpstr>
      <vt:lpstr>Pilares de la Estructura:</vt:lpstr>
      <vt:lpstr>Personajes Principales</vt:lpstr>
      <vt:lpstr>Product Backlog - Historias de Usuario </vt:lpstr>
      <vt:lpstr>Sprints Backlog</vt:lpstr>
      <vt:lpstr>Sprint 1 Módulo de Ingreso de Usuarios (login)</vt:lpstr>
      <vt:lpstr>Pruebas de Aceptación Tipo: Caja negra</vt:lpstr>
      <vt:lpstr>Pruebas de Aceptación Tipo: Caja Blanca</vt:lpstr>
      <vt:lpstr>Pruebas de Aceptación Tipo: Caja Gris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UNA RED PEQUEÑA</dc:title>
  <dc:creator>Usuario</dc:creator>
  <cp:lastModifiedBy>Personal</cp:lastModifiedBy>
  <cp:revision>18</cp:revision>
  <dcterms:modified xsi:type="dcterms:W3CDTF">2018-02-23T06:29:30Z</dcterms:modified>
</cp:coreProperties>
</file>