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5" r:id="rId11"/>
    <p:sldId id="263" r:id="rId12"/>
    <p:sldId id="264" r:id="rId13"/>
    <p:sldId id="267" r:id="rId14"/>
    <p:sldId id="269" r:id="rId15"/>
    <p:sldId id="268" r:id="rId16"/>
    <p:sldId id="266" r:id="rId17"/>
  </p:sldIdLst>
  <p:sldSz cx="18288000" cy="10287000"/>
  <p:notesSz cx="6858000" cy="9144000"/>
  <p:embeddedFontLst>
    <p:embeddedFont>
      <p:font typeface="Open Sans" panose="020B0606030504020204" pitchFamily="34" charset="0"/>
      <p:regular r:id="rId18"/>
      <p:bold r:id="rId19"/>
    </p:embeddedFont>
    <p:embeddedFont>
      <p:font typeface="Open Sans Bold" panose="020B0806030504020204" charset="0"/>
      <p:regular r:id="rId20"/>
    </p:embeddedFont>
    <p:embeddedFont>
      <p:font typeface="Open Sans Medium" panose="020B0604020202020204" charset="0"/>
      <p:regular r:id="rId21"/>
    </p:embeddedFont>
    <p:embeddedFont>
      <p:font typeface="Pattanakarn Bold" panose="020B0604020202020204" charset="-34"/>
      <p:regular r:id="rId22"/>
    </p:embeddedFont>
    <p:embeddedFont>
      <p:font typeface="Pattanakarn Heavy" panose="020B0604020202020204" charset="-3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94" y="13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446863" y="1446363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4" name="AutoShape 4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TextBox 8"/>
          <p:cNvSpPr txBox="1"/>
          <p:nvPr/>
        </p:nvSpPr>
        <p:spPr>
          <a:xfrm>
            <a:off x="4431309" y="677693"/>
            <a:ext cx="9926556" cy="5761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97"/>
              </a:lnSpc>
              <a:spcBef>
                <a:spcPct val="0"/>
              </a:spcBef>
            </a:pPr>
            <a:r>
              <a:rPr lang="en-US" sz="8212" b="1">
                <a:solidFill>
                  <a:srgbClr val="FFFFFF"/>
                </a:solidFill>
                <a:latin typeface="Pattanakarn Heavy"/>
                <a:ea typeface="Pattanakarn Heavy"/>
                <a:cs typeface="Pattanakarn Heavy"/>
                <a:sym typeface="Pattanakarn Heavy"/>
              </a:rPr>
              <a:t>CONEXIONES DE VUELOS ENTRE AEROPUERTOS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54375" y="7351831"/>
            <a:ext cx="5880423" cy="1615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  <a:spcBef>
                <a:spcPct val="0"/>
              </a:spcBef>
            </a:pPr>
            <a:r>
              <a:rPr lang="en-US" sz="4684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GRAFO DIRIGIDO CON BFS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787942" y="872318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4967" y="333945"/>
            <a:ext cx="17258066" cy="3274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1"/>
              </a:lnSpc>
            </a:pPr>
            <a:r>
              <a:rPr lang="en-US" sz="5858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¿PARA QUÉ SIRVE BFS EN ESTE PROYECTO?</a:t>
            </a:r>
          </a:p>
          <a:p>
            <a:pPr algn="ctr">
              <a:lnSpc>
                <a:spcPts val="9881"/>
              </a:lnSpc>
              <a:spcBef>
                <a:spcPct val="0"/>
              </a:spcBef>
            </a:pPr>
            <a:endParaRPr lang="en-US" sz="5858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93546" y="3647341"/>
            <a:ext cx="13387981" cy="391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BFS simula una exploración de vuelos desde un aeropuerto, por ejemplo: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Quieres saber qué destinos puedes alcanzar directamente o con escalas desde un lugar.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Sirve para analizar conectividad: si todos los aeropuertos están conectados, si alguno está aislado, etc.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útil para diseñar rutas eficientes, detectar cuellos de botella o validar si un país está bien conectado.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28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46696" y="914400"/>
            <a:ext cx="12203513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¿CÓMO FUNCIONA BFS?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63963" y="3064680"/>
            <a:ext cx="14194261" cy="5257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empieza desde un nodo de origen.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usa una cola (queue) para guardar los nodos pendientes por visitar.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lleva un registro de nodos visitados para no repetir.</a:t>
            </a:r>
          </a:p>
          <a:p>
            <a:pPr marL="755641" lvl="1" indent="-377820" algn="just">
              <a:lnSpc>
                <a:spcPts val="4899"/>
              </a:lnSpc>
              <a:buAutoNum type="arabicPeriod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Mientras haya nodos en la cola: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saca uno.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marca como visitado.</a:t>
            </a:r>
          </a:p>
          <a:p>
            <a:pPr marL="1511282" lvl="2" indent="-503761" algn="just">
              <a:lnSpc>
                <a:spcPts val="4899"/>
              </a:lnSpc>
              <a:buFont typeface="Arial"/>
              <a:buChar char="⚬"/>
            </a:pPr>
            <a:r>
              <a:rPr lang="en-US" sz="3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agregan a la cola sus vecinos no visitados.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3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>
          <a:xfrm>
            <a:off x="16787942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0070204" y="1830628"/>
            <a:ext cx="7637709" cy="7427672"/>
          </a:xfrm>
          <a:custGeom>
            <a:avLst/>
            <a:gdLst/>
            <a:ahLst/>
            <a:cxnLst/>
            <a:rect l="l" t="t" r="r" b="b"/>
            <a:pathLst>
              <a:path w="7637709" h="7427672">
                <a:moveTo>
                  <a:pt x="0" y="0"/>
                </a:moveTo>
                <a:lnTo>
                  <a:pt x="7637709" y="0"/>
                </a:lnTo>
                <a:lnTo>
                  <a:pt x="7637709" y="7427672"/>
                </a:lnTo>
                <a:lnTo>
                  <a:pt x="0" y="742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861897" y="120650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¿DÓNDE SE APLICA BFS EN EL CÓDIGO?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3335" y="3502621"/>
            <a:ext cx="12073263" cy="402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GrafoDeVuelos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BFS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ese punto.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gráficamente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del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recorrido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Rojo: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visitando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Verde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Gris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086E7-222B-2BE0-E98F-7C8F884F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742590-ABD1-19FF-8A5F-DEC0F7EF3C4E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27F93C1-C242-D8EB-EB3B-33BE71061466}"/>
              </a:ext>
            </a:extLst>
          </p:cNvPr>
          <p:cNvSpPr/>
          <p:nvPr/>
        </p:nvSpPr>
        <p:spPr>
          <a:xfrm rot="-10800000" flipH="1" flipV="1">
            <a:off x="-4191000" y="7505700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1AF73FF-80B5-321B-5309-15D692B42813}"/>
              </a:ext>
            </a:extLst>
          </p:cNvPr>
          <p:cNvGrpSpPr/>
          <p:nvPr/>
        </p:nvGrpSpPr>
        <p:grpSpPr>
          <a:xfrm>
            <a:off x="16840200" y="1351004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D853643E-514D-4DCB-A6CA-D9D20A0D7477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F608E70D-F6C6-7C3F-A3D4-EA641E97F883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15D9F1E4-4C8F-C954-9B95-ECAD7B04C61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965D1D8-9BA2-1772-F9F1-A310A6C207E8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B1FB07B-AA52-44F4-7F35-4347E9BBC731}"/>
              </a:ext>
            </a:extLst>
          </p:cNvPr>
          <p:cNvSpPr txBox="1"/>
          <p:nvPr/>
        </p:nvSpPr>
        <p:spPr>
          <a:xfrm>
            <a:off x="4537089" y="997542"/>
            <a:ext cx="1729871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s-MX" sz="4800" dirty="0">
                <a:solidFill>
                  <a:schemeClr val="bg1"/>
                </a:solidFill>
                <a:latin typeface="Pattanakarn Bold" panose="020B0604020202020204" charset="-34"/>
                <a:cs typeface="Pattanakarn Bold" panose="020B0604020202020204" charset="-34"/>
              </a:rPr>
              <a:t>Avances Técnicos Logrados</a:t>
            </a:r>
            <a:endParaRPr lang="en-US" sz="4800" b="1" dirty="0">
              <a:solidFill>
                <a:schemeClr val="bg1"/>
              </a:solidFill>
              <a:latin typeface="Pattanakarn Bold" panose="020B0604020202020204" charset="-34"/>
              <a:ea typeface="Pattanakarn Bold"/>
              <a:cs typeface="Pattanakarn Bold" panose="020B0604020202020204" charset="-34"/>
              <a:sym typeface="Pattanakarn Bold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D89A279-4D91-C399-60CD-61C71C38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601099"/>
            <a:ext cx="177546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Creación de un grafo dirigido que representa rutas de vuelos entre aeropuertos.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Implementación de clases personalizadas: Aeropuerto,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ListaDoblementeEnlazada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GrafoDeVuelos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 del algoritmo BFS (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Breadth-First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s-MX" altLang="es-MX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para recorrer nodos desde un punto de origen.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Menú interactivo por consola para gestionar aeropuertos y vuelos.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 del recorrido BFS con colores: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🔴 Nodo actual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🟢 Nodos visitados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⚪ Nodos no explorados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4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E86C4-F8C5-9A1D-7BF8-9458FFF2E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ACBBA02-529F-E60E-FDD8-8B7B5AF3A5AC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578A6AE-9BA1-2992-BF08-8053F7A276F1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4971CA-1827-DF17-088A-2B70577DF14D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9F6FFD4-2F83-84DE-8A4C-1B86D4F80C35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2C68B01-C894-59BD-76F6-9EF0A3B0FF6A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467259C3-609D-9D73-190B-4EBEB678391F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33180A66-1E32-08C8-6E05-7DFC137BCFCF}"/>
              </a:ext>
            </a:extLst>
          </p:cNvPr>
          <p:cNvSpPr txBox="1"/>
          <p:nvPr/>
        </p:nvSpPr>
        <p:spPr>
          <a:xfrm>
            <a:off x="3728704" y="392046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Funcionalidades</a:t>
            </a: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 </a:t>
            </a: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Implementadas</a:t>
            </a: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C95CBE8-170D-C060-06C5-12CD94E60404}"/>
              </a:ext>
            </a:extLst>
          </p:cNvPr>
          <p:cNvSpPr txBox="1"/>
          <p:nvPr/>
        </p:nvSpPr>
        <p:spPr>
          <a:xfrm>
            <a:off x="1008333" y="2319330"/>
            <a:ext cx="17298717" cy="6527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Funcionalidades ya Implementadas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y eliminar aeropuertos (con código IATA, ciudad, país, zona horaria).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y eliminar vuelos entre aeropuertos.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Mostrar visualmente la red de vuelos como un grafo dirigido.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Ejecutar </a:t>
            </a:r>
            <a:r>
              <a:rPr lang="es-MX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BFS</a:t>
            </a: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desde un aeropuerto de origen.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Menú por consola con opciones para: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Gestión de nodos y aristas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Ejecución del recorrido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s-MX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Visualización gráfica en tiempo real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9289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BDA22-C315-EBF3-6E21-3FCCB420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B7092D-D2DE-C203-F139-FA1261E22AE4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1B2F209-229D-7C1F-0747-9BAC58D82538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DBA7CB5-D262-DE52-A6A3-98787CC32CF8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8507E79-A7AB-A5A4-C17E-1C824BF334C2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F8C9DC0-3B02-F1AC-B35A-EF40DD1C076B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F9C38245-C5CB-0CE0-CFFC-ECFBEC28B5A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66EDAA4-5F4C-8B79-03B0-8CBFECB52652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EAF8DC3-C386-BA1E-638D-3AB7D4C69754}"/>
              </a:ext>
            </a:extLst>
          </p:cNvPr>
          <p:cNvSpPr txBox="1"/>
          <p:nvPr/>
        </p:nvSpPr>
        <p:spPr>
          <a:xfrm>
            <a:off x="5008447" y="514428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Herramientas</a:t>
            </a: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 y Tecnologias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5E5C48B-E517-FB31-3E4A-9E454C03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2640384"/>
            <a:ext cx="133350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Herramientas y Tecnologías Utilizadas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Lenguaje: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Paradigma: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Programación Orientada a Objetos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Estructuras de datos: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Listas doblemente enlazadas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Grafos dirigidos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Algoritmo: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Búsqueda en anchura (BFS)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Librerías:</a:t>
            </a:r>
            <a:endParaRPr kumimoji="0" lang="es-MX" altLang="es-MX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NetworkX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visualización de grafos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Matplotlib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soporte gráfico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MX" altLang="es-MX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Interfaz:</a:t>
            </a:r>
            <a:r>
              <a:rPr kumimoji="0" lang="es-MX" altLang="es-MX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Menú interactivo por terminal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19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48755-D434-5CB1-8521-AE3822164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20079E5-475B-BF78-49D3-308A184054C4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8282C0F-E863-FF13-2DCE-8298EAB31162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12C98F-869C-F78A-54C2-22DE697DB780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4A00658-ECAF-8E2F-B96A-6F278F8B73D1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C6BF3A3D-8D90-19AD-32CC-EA275CAD5E2A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9D539CB1-8A0F-F228-BA8B-8E58161A1E76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9F78370-CE3D-DE0F-8914-E96093875E01}"/>
              </a:ext>
            </a:extLst>
          </p:cNvPr>
          <p:cNvSpPr/>
          <p:nvPr/>
        </p:nvSpPr>
        <p:spPr>
          <a:xfrm>
            <a:off x="13186448" y="1164258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49E0E25-35F8-A179-9959-3B0B2C88FC45}"/>
              </a:ext>
            </a:extLst>
          </p:cNvPr>
          <p:cNvSpPr/>
          <p:nvPr/>
        </p:nvSpPr>
        <p:spPr>
          <a:xfrm>
            <a:off x="10070204" y="1830628"/>
            <a:ext cx="7637709" cy="7427672"/>
          </a:xfrm>
          <a:custGeom>
            <a:avLst/>
            <a:gdLst/>
            <a:ahLst/>
            <a:cxnLst/>
            <a:rect l="l" t="t" r="r" b="b"/>
            <a:pathLst>
              <a:path w="7637709" h="7427672">
                <a:moveTo>
                  <a:pt x="0" y="0"/>
                </a:moveTo>
                <a:lnTo>
                  <a:pt x="7637709" y="0"/>
                </a:lnTo>
                <a:lnTo>
                  <a:pt x="7637709" y="7427672"/>
                </a:lnTo>
                <a:lnTo>
                  <a:pt x="0" y="74276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F6B0500-3679-506C-1754-618D2A7E1ABE}"/>
              </a:ext>
            </a:extLst>
          </p:cNvPr>
          <p:cNvSpPr txBox="1"/>
          <p:nvPr/>
        </p:nvSpPr>
        <p:spPr>
          <a:xfrm>
            <a:off x="1861897" y="120650"/>
            <a:ext cx="17298717" cy="17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¿DÓNDE SE APLICA BFS EN EL CÓDIGO?</a:t>
            </a:r>
          </a:p>
          <a:p>
            <a:pPr algn="l">
              <a:lnSpc>
                <a:spcPts val="8109"/>
              </a:lnSpc>
              <a:spcBef>
                <a:spcPct val="0"/>
              </a:spcBef>
            </a:pPr>
            <a:endParaRPr lang="en-US" sz="4551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758E207-EC86-0DD8-5AD3-F53101261552}"/>
              </a:ext>
            </a:extLst>
          </p:cNvPr>
          <p:cNvSpPr txBox="1"/>
          <p:nvPr/>
        </p:nvSpPr>
        <p:spPr>
          <a:xfrm>
            <a:off x="283335" y="3502621"/>
            <a:ext cx="12073263" cy="4026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la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GrafoDeVuelos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BFS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3639"/>
              </a:lnSpc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vuelos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ese punto.</a:t>
            </a:r>
          </a:p>
          <a:p>
            <a:pPr marL="561336" lvl="1" indent="-280668" algn="just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gráficamente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paso del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recorrido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Rojo: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aeropuerto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visitando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Verde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visitados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1122671" lvl="2" indent="-374224" algn="just">
              <a:lnSpc>
                <a:spcPts val="3639"/>
              </a:lnSpc>
              <a:buFont typeface="Arial"/>
              <a:buChar char="⚬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Gris claro: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aún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explorados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endParaRPr lang="en-US" sz="2599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6088F4-F98A-AC90-5358-ADBE37969F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464"/>
            <a:ext cx="18336494" cy="1029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>
            <a:off x="10175065" y="2156066"/>
            <a:ext cx="6726572" cy="5935210"/>
          </a:xfrm>
          <a:custGeom>
            <a:avLst/>
            <a:gdLst/>
            <a:ahLst/>
            <a:cxnLst/>
            <a:rect l="l" t="t" r="r" b="b"/>
            <a:pathLst>
              <a:path w="6726572" h="5935210">
                <a:moveTo>
                  <a:pt x="0" y="0"/>
                </a:moveTo>
                <a:lnTo>
                  <a:pt x="6726572" y="0"/>
                </a:lnTo>
                <a:lnTo>
                  <a:pt x="6726572" y="5935210"/>
                </a:lnTo>
                <a:lnTo>
                  <a:pt x="0" y="593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5795184" y="201598"/>
            <a:ext cx="6697632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INTRODUCCION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1596" y="1862455"/>
            <a:ext cx="8110322" cy="751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idea principal de este trabajo es representar una red de vuelos internacionales donde cada aeropuerto funciona como un nodo y cada vuelo directo entre dos aeropuertos como una arista dirigida.</a:t>
            </a: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¿Por qué un grafo dirigido? Porque los vuelos tienen una dirección: es distinto viajar de México a Madrid que de Madrid a México.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 lograr esto, usamos programación orientada a objetos, listas doblemente enlazadas para manejar las conexiones, y además aplicamos un algoritmo de búsqueda llamado BFS (búsqueda en anchura), que nos permite recorrer los aeropuertos paso por paso desde un punto de inicio.</a:t>
            </a:r>
          </a:p>
          <a:p>
            <a:pPr algn="just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También incluimos una visualización gráfica con la biblioteca NetworkX que permite mostrar la red de vuelos y cómo se va recorriendo durante el algoritmo BFS.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2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533686" y="490220"/>
            <a:ext cx="558211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OBJETIVOS</a:t>
            </a:r>
          </a:p>
        </p:txBody>
      </p:sp>
      <p:sp>
        <p:nvSpPr>
          <p:cNvPr id="9" name="Freeform 9"/>
          <p:cNvSpPr/>
          <p:nvPr/>
        </p:nvSpPr>
        <p:spPr>
          <a:xfrm>
            <a:off x="14717131" y="1028700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821296" y="2813985"/>
            <a:ext cx="16645408" cy="5499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Nuestro objetivo general fue diseñar un sistema que simule una red de vuelos usando grafos dirigidos, con funciones de gestión y visualización.</a:t>
            </a:r>
          </a:p>
          <a:p>
            <a:pPr algn="ctr">
              <a:lnSpc>
                <a:spcPts val="4110"/>
              </a:lnSpc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ctr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Y nuestros objetivos específicos fueron:</a:t>
            </a:r>
          </a:p>
          <a:p>
            <a:pPr algn="ctr">
              <a:lnSpc>
                <a:spcPts val="4110"/>
              </a:lnSpc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Representar aeropuertos como nodos y vuelos como aristas dirigidas.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Usar listas doblemente enlazadas para manejar dinámicamente las conexiones.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Aplicar el algoritmo BFS para recorrer la red desde un aeropuerto de origen.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Visualizar gráficamente tanto la red como el recorrido.</a:t>
            </a:r>
          </a:p>
          <a:p>
            <a:pPr algn="l">
              <a:lnSpc>
                <a:spcPts val="4110"/>
              </a:lnSpc>
            </a:pPr>
            <a:r>
              <a:rPr lang="en-US" sz="2936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* Incluir un menú interactivo para que el usuario pueda agregar, eliminar o consultar vuelos.</a:t>
            </a:r>
          </a:p>
          <a:p>
            <a:pPr algn="l">
              <a:lnSpc>
                <a:spcPts val="2850"/>
              </a:lnSpc>
              <a:spcBef>
                <a:spcPct val="0"/>
              </a:spcBef>
            </a:pPr>
            <a:endParaRPr lang="en-US" sz="2936" b="1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7259300" y="60452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24031" y="201598"/>
            <a:ext cx="11039939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EXPLICACION DEL CODIGO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1647639"/>
            <a:ext cx="17259300" cy="863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Primero, tenemos una clase llamada Aeropuerto, que almacena los datos básicos: código IATA, nombre de la ciudad, país y zona horaria.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 creamos una clase ListaDoblementeEnlazada, que nos permite conectar los aeropuertos entre sí. Esta lista es muy útil porque nos permite agregar o eliminar vuelos sin necesidad de recorrer toda la lista desde el principio.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Después, tenemos la clase más importante, que es el GrafoDeVuelos.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Aquí gestionamos todo el sistema: agregar aeropuertos, agregar vuelos, eliminarlos y visualizar la red. Cada aeropuerto se conecta a otros a través de su lista de conexiones.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Además, implementamos el algoritmo BFS. Este algoritmo permite recorrer los aeropuertos a partir de uno de origen y ver qué otros puede alcanzar.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Durante el recorrido, vamos actualizando una gráfica en tiempo real donde los aeropuertos visitados se van marcando con diferentes colores: rojo para el actual, verde para los ya visitados y gris para los que aún no se recorren.</a:t>
            </a:r>
          </a:p>
          <a:p>
            <a:pPr algn="just">
              <a:lnSpc>
                <a:spcPts val="334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 el programa funciona con un menú por consola donde el usuario puede:</a:t>
            </a:r>
          </a:p>
          <a:p>
            <a:pPr algn="just">
              <a:lnSpc>
                <a:spcPts val="334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Agregar o eliminar aeropuertos.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Agregar o eliminar vuelos.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Mostrar y visualizar gráficamente la red.</a:t>
            </a:r>
          </a:p>
          <a:p>
            <a:pPr algn="just">
              <a:lnSpc>
                <a:spcPts val="3349"/>
              </a:lnSpc>
            </a:pPr>
            <a:r>
              <a:rPr lang="en-US" sz="23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Ejecutar el recorrido BFS.</a:t>
            </a:r>
          </a:p>
          <a:p>
            <a:pPr algn="just">
              <a:lnSpc>
                <a:spcPts val="292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2929"/>
              </a:lnSpc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2929"/>
              </a:lnSpc>
              <a:spcBef>
                <a:spcPct val="0"/>
              </a:spcBef>
            </a:pPr>
            <a:endParaRPr lang="en-US" sz="2392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13201650" y="1056163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457200" y="2541519"/>
            <a:ext cx="11401425" cy="718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grafo dirigido, también conocido como dígrafo, es aquel en el que las aristas tienen una dirección específica. 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Donde su estructura esta compuesta por: 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Nodos o vértices (representan entidades, como ciudades o aeropuertos).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Aristas dirigidas que van de un nodo a otro en una dirección específica.</a:t>
            </a: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aplicado al programa: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 aeropuerto es un nodo.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 vuelo directo es una arista dirigida desde el aeropuerto de origen hacia el de destino.</a:t>
            </a:r>
          </a:p>
          <a:p>
            <a:pPr algn="just">
              <a:lnSpc>
                <a:spcPts val="4059"/>
              </a:lnSpc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035938" y="2598669"/>
            <a:ext cx="4625712" cy="5782139"/>
          </a:xfrm>
          <a:custGeom>
            <a:avLst/>
            <a:gdLst/>
            <a:ahLst/>
            <a:cxnLst/>
            <a:rect l="l" t="t" r="r" b="b"/>
            <a:pathLst>
              <a:path w="4625712" h="5782139">
                <a:moveTo>
                  <a:pt x="0" y="0"/>
                </a:moveTo>
                <a:lnTo>
                  <a:pt x="4625712" y="0"/>
                </a:lnTo>
                <a:lnTo>
                  <a:pt x="4625712" y="5782139"/>
                </a:lnTo>
                <a:lnTo>
                  <a:pt x="0" y="57821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5411053" y="517683"/>
            <a:ext cx="7465894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GRAFO DIRIGIDO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337157"/>
            <a:ext cx="15699616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APLICACION DEL GRAFO EN EL CODIGO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932" y="2015885"/>
            <a:ext cx="15929152" cy="1095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grafo se aplica principalmente en la clase GrafoDeVuelos, que representa y gestiona la red de aeropuertos y vuelos.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self._aeropuertos: almacena todos los nodos (aeropuertos).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self._conexiones: representa las aristas dirigidas, es decir, los vuelos desde un aeropuerto a otros.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Agregar nodos (aeropuertos)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 agregar_aeropuerto: Agrega un nodo al grafo con su información.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Inicializa una lista para sus conexiones (sus vuelos salientes).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Agregar aristas dirigidas (vuelos)</a:t>
            </a:r>
          </a:p>
          <a:p>
            <a:pPr marL="582925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 agregar_vuelo: Agrega una arista dirigida desde origen hacia destino.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Mostrar o visualizar el grafo</a:t>
            </a:r>
          </a:p>
          <a:p>
            <a:pPr marL="582925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Imprime todas las aristas del grafo (los vuelos desde cada aeropuerto).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Crea un grafo dirigido </a:t>
            </a:r>
          </a:p>
          <a:p>
            <a:pPr marL="582925" lvl="1" indent="-291463" algn="just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 los datos para dibujar nodos y flechas.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079"/>
              </a:lnSpc>
              <a:spcBef>
                <a:spcPct val="0"/>
              </a:spcBef>
            </a:pPr>
            <a:endParaRPr lang="en-US" sz="26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68798-EAD3-6F96-B5D9-72FEF6D8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01283916-6CA6-264B-6760-29154ED280F6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292278F-C037-A53B-5435-F1C7D323D15F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0DB25275-AF66-E795-2C25-7FDB8722D5E8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8E7153A7-4E1A-A18C-9B72-DA9D8E354818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92562CDF-B41B-6250-BAB5-1CFFD762CEC8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EE40179-6B4A-3722-9DAF-9F82826B10F6}"/>
              </a:ext>
            </a:extLst>
          </p:cNvPr>
          <p:cNvSpPr txBox="1"/>
          <p:nvPr/>
        </p:nvSpPr>
        <p:spPr>
          <a:xfrm>
            <a:off x="6248400" y="210086"/>
            <a:ext cx="17298717" cy="95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09"/>
              </a:lnSpc>
              <a:spcBef>
                <a:spcPct val="0"/>
              </a:spcBef>
            </a:pPr>
            <a:r>
              <a:rPr lang="en-US" sz="4551" b="1" dirty="0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UML del </a:t>
            </a:r>
            <a:r>
              <a:rPr lang="en-US" sz="4551" b="1" dirty="0" err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codigo</a:t>
            </a:r>
            <a:endParaRPr lang="en-US" sz="4551" b="1" dirty="0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821FD43-B1ED-8D9E-9763-3568A548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183308"/>
            <a:ext cx="4410180" cy="837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F7562-8813-8FC1-757F-661640B79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E8243B77-EEE9-48A2-67E7-E1A45A97BD24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4A9CCC5A-D0BC-EFA5-A1AB-3F9F993CF511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F09E239-2188-A1E4-42C6-4C985322F391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49D94499-3964-3825-A969-CC207BDAF2A5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842FA63D-1DB8-7A97-20F3-4C8BBEEF8943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61674DA8-E914-3B19-0666-DAFF8B7C8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99" y="419100"/>
            <a:ext cx="4575381" cy="93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8" name="Freeform 8"/>
          <p:cNvSpPr/>
          <p:nvPr/>
        </p:nvSpPr>
        <p:spPr>
          <a:xfrm>
            <a:off x="6831925" y="2347192"/>
            <a:ext cx="3975081" cy="3975081"/>
          </a:xfrm>
          <a:custGeom>
            <a:avLst/>
            <a:gdLst/>
            <a:ahLst/>
            <a:cxnLst/>
            <a:rect l="l" t="t" r="r" b="b"/>
            <a:pathLst>
              <a:path w="3975081" h="3975081">
                <a:moveTo>
                  <a:pt x="0" y="0"/>
                </a:moveTo>
                <a:lnTo>
                  <a:pt x="3975081" y="0"/>
                </a:lnTo>
                <a:lnTo>
                  <a:pt x="3975081" y="3975081"/>
                </a:lnTo>
                <a:lnTo>
                  <a:pt x="0" y="3975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TextBox 9"/>
          <p:cNvSpPr txBox="1"/>
          <p:nvPr/>
        </p:nvSpPr>
        <p:spPr>
          <a:xfrm>
            <a:off x="4467094" y="133639"/>
            <a:ext cx="10109370" cy="1953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¿QUÉ SIGNIFICA BFS?</a:t>
            </a:r>
          </a:p>
          <a:p>
            <a:pPr algn="l">
              <a:lnSpc>
                <a:spcPts val="7840"/>
              </a:lnSpc>
              <a:spcBef>
                <a:spcPct val="0"/>
              </a:spcBef>
            </a:pPr>
            <a:endParaRPr lang="en-US" sz="5600" b="1">
              <a:solidFill>
                <a:srgbClr val="FFFFFF"/>
              </a:solidFill>
              <a:latin typeface="Pattanakarn Bold"/>
              <a:ea typeface="Pattanakarn Bold"/>
              <a:cs typeface="Pattanakarn Bold"/>
              <a:sym typeface="Pattanakarn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07032" y="1252192"/>
            <a:ext cx="16873936" cy="162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BFS significa Breadth-First Search, en español: Búsqueda en anchura.</a:t>
            </a:r>
          </a:p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un algoritmo de recorrido usado en grafos que visita todos los nodos a un nivel o capa antes de pasar al siguiente.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 lang="en-US" sz="24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72310" y="6123455"/>
            <a:ext cx="16708658" cy="3936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 un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recorrido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BFS,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algoritmo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Comienza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el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rojo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inicio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Luego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directos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ese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que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la imagen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están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verde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(Capa 1).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Después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explora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azules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Capa 2).</a:t>
            </a:r>
          </a:p>
          <a:p>
            <a:pPr marL="540041" lvl="1" indent="-270020" algn="l">
              <a:lnSpc>
                <a:spcPts val="3501"/>
              </a:lnSpc>
              <a:buAutoNum type="arabicPeriod"/>
            </a:pP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Finalmente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más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alejados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(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grises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Capa 3).</a:t>
            </a:r>
          </a:p>
          <a:p>
            <a:pPr algn="ctr">
              <a:lnSpc>
                <a:spcPts val="3501"/>
              </a:lnSpc>
            </a:pPr>
            <a:endParaRPr lang="en-US" sz="2501" b="1" dirty="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algn="ctr">
              <a:lnSpc>
                <a:spcPts val="3501"/>
              </a:lnSpc>
            </a:pP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Funciona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exploración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por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capas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: primero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visita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todos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inmediatos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del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nodo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actual, luego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vecinos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, y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así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sucesivamente</a:t>
            </a:r>
            <a:r>
              <a:rPr lang="en-US" sz="2501" b="1" dirty="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.</a:t>
            </a:r>
          </a:p>
          <a:p>
            <a:pPr algn="ctr">
              <a:lnSpc>
                <a:spcPts val="3501"/>
              </a:lnSpc>
              <a:spcBef>
                <a:spcPct val="0"/>
              </a:spcBef>
            </a:pPr>
            <a:endParaRPr lang="en-US" sz="2501" b="1" dirty="0">
              <a:solidFill>
                <a:srgbClr val="FFFFFF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1301</Words>
  <Application>Microsoft Office PowerPoint</Application>
  <PresentationFormat>Personalizado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Pattanakarn Bold</vt:lpstr>
      <vt:lpstr>Open Sans</vt:lpstr>
      <vt:lpstr>Arial</vt:lpstr>
      <vt:lpstr>Pattanakarn Heavy</vt:lpstr>
      <vt:lpstr>Open Sans Bold</vt:lpstr>
      <vt:lpstr>Open Sans Medium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The World of Programming Presentation</dc:title>
  <cp:lastModifiedBy>anuar pacheco</cp:lastModifiedBy>
  <cp:revision>4</cp:revision>
  <dcterms:created xsi:type="dcterms:W3CDTF">2006-08-16T00:00:00Z</dcterms:created>
  <dcterms:modified xsi:type="dcterms:W3CDTF">2025-05-20T05:21:36Z</dcterms:modified>
  <dc:identifier>DAGm4OXrs4E</dc:identifier>
</cp:coreProperties>
</file>