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3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63" r:id="rId25"/>
  </p:sldIdLst>
  <p:sldSz cx="24384000" cy="1574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Helvetica Neue" panose="020B0604020202020204" charset="0"/>
      <p:regular r:id="rId31"/>
      <p:bold r:id="rId32"/>
      <p:italic r:id="rId33"/>
      <p:boldItalic r:id="rId34"/>
    </p:embeddedFont>
    <p:embeddedFont>
      <p:font typeface="Helvetica Neue Light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Trabajo real</c:v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Lit>
              <c:ptCount val="4"/>
              <c:pt idx="0">
                <c:v>Uriel Astaiza</c:v>
              </c:pt>
              <c:pt idx="1">
                <c:v>Alfredo Silva</c:v>
              </c:pt>
              <c:pt idx="2">
                <c:v>Brayan Moscoso</c:v>
              </c:pt>
              <c:pt idx="3">
                <c:v>Juan Gaviria</c:v>
              </c:pt>
            </c:strLit>
          </c:cat>
          <c:val>
            <c:numLit>
              <c:formatCode>#,##0_ "horas"</c:formatCode>
              <c:ptCount val="4"/>
              <c:pt idx="0">
                <c:v>674.54333333333329</c:v>
              </c:pt>
              <c:pt idx="1">
                <c:v>501.42333333333335</c:v>
              </c:pt>
              <c:pt idx="2">
                <c:v>517.42333333333329</c:v>
              </c:pt>
              <c:pt idx="3">
                <c:v>627.50333333333333</c:v>
              </c:pt>
            </c:numLit>
          </c:val>
          <c:extLst>
            <c:ext xmlns:c16="http://schemas.microsoft.com/office/drawing/2014/chart" uri="{C3380CC4-5D6E-409C-BE32-E72D297353CC}">
              <c16:uniqueId val="{00000000-3A2B-4073-86EC-D772674ECC82}"/>
            </c:ext>
          </c:extLst>
        </c:ser>
        <c:ser>
          <c:idx val="1"/>
          <c:order val="1"/>
          <c:tx>
            <c:v>Trabajo restante</c:v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Lit>
              <c:ptCount val="4"/>
              <c:pt idx="0">
                <c:v>Uriel Astaiza</c:v>
              </c:pt>
              <c:pt idx="1">
                <c:v>Alfredo Silva</c:v>
              </c:pt>
              <c:pt idx="2">
                <c:v>Brayan Moscoso</c:v>
              </c:pt>
              <c:pt idx="3">
                <c:v>Juan Gaviria</c:v>
              </c:pt>
            </c:strLit>
          </c:cat>
          <c:val>
            <c:numLit>
              <c:formatCode>#,##0_ "horas"</c:formatCode>
              <c:ptCount val="4"/>
              <c:pt idx="0">
                <c:v>2335.8566666666666</c:v>
              </c:pt>
              <c:pt idx="1">
                <c:v>2617.8566666666666</c:v>
              </c:pt>
              <c:pt idx="2">
                <c:v>2335.8566666666666</c:v>
              </c:pt>
              <c:pt idx="3">
                <c:v>2617.8566666666666</c:v>
              </c:pt>
            </c:numLit>
          </c:val>
          <c:extLst>
            <c:ext xmlns:c16="http://schemas.microsoft.com/office/drawing/2014/chart" uri="{C3380CC4-5D6E-409C-BE32-E72D297353CC}">
              <c16:uniqueId val="{00000001-3A2B-4073-86EC-D772674EC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04282784"/>
        <c:axId val="204312696"/>
      </c:barChart>
      <c:lineChart>
        <c:grouping val="standard"/>
        <c:varyColors val="0"/>
        <c:ser>
          <c:idx val="2"/>
          <c:order val="2"/>
          <c:tx>
            <c:v>Trabajo previsto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cat>
            <c:strLit>
              <c:ptCount val="4"/>
              <c:pt idx="0">
                <c:v>Uriel Astaiza</c:v>
              </c:pt>
              <c:pt idx="1">
                <c:v>Alfredo Silva</c:v>
              </c:pt>
              <c:pt idx="2">
                <c:v>Brayan Moscoso</c:v>
              </c:pt>
              <c:pt idx="3">
                <c:v>Juan Gaviria</c:v>
              </c:pt>
            </c:strLit>
          </c:cat>
          <c:val>
            <c:numLit>
              <c:formatCode>#,##0_ "horas"</c:formatCode>
              <c:ptCount val="4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3A2B-4073-86EC-D772674EC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282784"/>
        <c:axId val="204312696"/>
      </c:lineChart>
      <c:catAx>
        <c:axId val="204282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04312696"/>
        <c:crosses val="autoZero"/>
        <c:auto val="1"/>
        <c:lblAlgn val="ctr"/>
        <c:lblOffset val="100"/>
        <c:noMultiLvlLbl val="0"/>
      </c:catAx>
      <c:valAx>
        <c:axId val="204312696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#,##0_ &quot;horas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04282784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% trabajo completado</c:v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Lit>
              <c:ptCount val="4"/>
              <c:pt idx="0">
                <c:v>Uriel Astaiza</c:v>
              </c:pt>
              <c:pt idx="1">
                <c:v>Alfredo Silva</c:v>
              </c:pt>
              <c:pt idx="2">
                <c:v>Brayan Moscoso</c:v>
              </c:pt>
              <c:pt idx="3">
                <c:v>Juan Gaviria</c:v>
              </c:pt>
            </c:strLit>
          </c:cat>
          <c:val>
            <c:numLit>
              <c:formatCode>#,##0"%"</c:formatCode>
              <c:ptCount val="4"/>
              <c:pt idx="0">
                <c:v>22</c:v>
              </c:pt>
              <c:pt idx="1">
                <c:v>16</c:v>
              </c:pt>
              <c:pt idx="2">
                <c:v>18</c:v>
              </c:pt>
              <c:pt idx="3">
                <c:v>19</c:v>
              </c:pt>
            </c:numLit>
          </c:val>
          <c:extLst>
            <c:ext xmlns:c16="http://schemas.microsoft.com/office/drawing/2014/chart" uri="{C3380CC4-5D6E-409C-BE32-E72D297353CC}">
              <c16:uniqueId val="{00000000-9EF0-4AE2-B094-EAD30C6F1B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2342024"/>
        <c:axId val="204413864"/>
      </c:barChart>
      <c:catAx>
        <c:axId val="2342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04413864"/>
        <c:crosses val="autoZero"/>
        <c:auto val="1"/>
        <c:lblAlgn val="ctr"/>
        <c:lblOffset val="100"/>
        <c:noMultiLvlLbl val="0"/>
      </c:catAx>
      <c:valAx>
        <c:axId val="204413864"/>
        <c:scaling>
          <c:orientation val="minMax"/>
        </c:scaling>
        <c:delete val="0"/>
        <c:axPos val="l"/>
        <c:numFmt formatCode="#,##0&quot;%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342024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Trabajo real</c:v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Lit>
              <c:ptCount val="3"/>
              <c:pt idx="0">
                <c:v>Impresion</c:v>
              </c:pt>
              <c:pt idx="1">
                <c:v>Documentación</c:v>
              </c:pt>
              <c:pt idx="2">
                <c:v>Computador</c:v>
              </c:pt>
            </c:strLit>
          </c:cat>
          <c:val>
            <c:numLit>
              <c:formatCode>#,##0_ "horas"</c:formatCode>
              <c:ptCount val="3"/>
              <c:pt idx="0">
                <c:v>1</c:v>
              </c:pt>
              <c:pt idx="1">
                <c:v>3</c:v>
              </c:pt>
              <c:pt idx="2">
                <c:v>7.0999894247038924</c:v>
              </c:pt>
            </c:numLit>
          </c:val>
          <c:extLst>
            <c:ext xmlns:c16="http://schemas.microsoft.com/office/drawing/2014/chart" uri="{C3380CC4-5D6E-409C-BE32-E72D297353CC}">
              <c16:uniqueId val="{00000000-F345-4C84-9DA8-7859F8C02F8A}"/>
            </c:ext>
          </c:extLst>
        </c:ser>
        <c:ser>
          <c:idx val="1"/>
          <c:order val="1"/>
          <c:tx>
            <c:v>Trabajo restante</c:v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Lit>
              <c:ptCount val="3"/>
              <c:pt idx="0">
                <c:v>Impresion</c:v>
              </c:pt>
              <c:pt idx="1">
                <c:v>Documentación</c:v>
              </c:pt>
              <c:pt idx="2">
                <c:v>Computador</c:v>
              </c:pt>
            </c:strLit>
          </c:cat>
          <c:val>
            <c:numLit>
              <c:formatCode>#,##0_ "horas"</c:formatCode>
              <c:ptCount val="3"/>
              <c:pt idx="0">
                <c:v>0</c:v>
              </c:pt>
              <c:pt idx="1">
                <c:v>1</c:v>
              </c:pt>
              <c:pt idx="2">
                <c:v>9.9000105752961094</c:v>
              </c:pt>
            </c:numLit>
          </c:val>
          <c:extLst>
            <c:ext xmlns:c16="http://schemas.microsoft.com/office/drawing/2014/chart" uri="{C3380CC4-5D6E-409C-BE32-E72D297353CC}">
              <c16:uniqueId val="{00000001-F345-4C84-9DA8-7859F8C02F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04431608"/>
        <c:axId val="204551720"/>
      </c:barChart>
      <c:lineChart>
        <c:grouping val="standard"/>
        <c:varyColors val="0"/>
        <c:ser>
          <c:idx val="2"/>
          <c:order val="2"/>
          <c:tx>
            <c:v>Trabajo previsto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cat>
            <c:strLit>
              <c:ptCount val="3"/>
              <c:pt idx="0">
                <c:v>Impresion</c:v>
              </c:pt>
              <c:pt idx="1">
                <c:v>Documentación</c:v>
              </c:pt>
              <c:pt idx="2">
                <c:v>Computador</c:v>
              </c:pt>
            </c:strLit>
          </c:cat>
          <c:val>
            <c:numLit>
              <c:formatCode>#,##0_ "horas"</c:formatCode>
              <c:ptCount val="3"/>
              <c:pt idx="0">
                <c:v>0</c:v>
              </c:pt>
              <c:pt idx="1">
                <c:v>0</c:v>
              </c:pt>
              <c:pt idx="2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F345-4C84-9DA8-7859F8C02F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431608"/>
        <c:axId val="204551720"/>
      </c:lineChart>
      <c:catAx>
        <c:axId val="204431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04551720"/>
        <c:crosses val="autoZero"/>
        <c:auto val="1"/>
        <c:lblAlgn val="ctr"/>
        <c:lblOffset val="100"/>
        <c:noMultiLvlLbl val="0"/>
      </c:catAx>
      <c:valAx>
        <c:axId val="204551720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#,##0_ &quot;horas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04431608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% trabajo completado</c:v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Lit>
              <c:ptCount val="3"/>
              <c:pt idx="0">
                <c:v>Impresion</c:v>
              </c:pt>
              <c:pt idx="1">
                <c:v>Documentación</c:v>
              </c:pt>
              <c:pt idx="2">
                <c:v>Computador</c:v>
              </c:pt>
            </c:strLit>
          </c:cat>
          <c:val>
            <c:numLit>
              <c:formatCode>#,##0"%"</c:formatCode>
              <c:ptCount val="3"/>
              <c:pt idx="0">
                <c:v>100</c:v>
              </c:pt>
              <c:pt idx="1">
                <c:v>75</c:v>
              </c:pt>
              <c:pt idx="2">
                <c:v>42</c:v>
              </c:pt>
            </c:numLit>
          </c:val>
          <c:extLst>
            <c:ext xmlns:c16="http://schemas.microsoft.com/office/drawing/2014/chart" uri="{C3380CC4-5D6E-409C-BE32-E72D297353CC}">
              <c16:uniqueId val="{00000000-2A4B-4FDF-9AD3-0486D04E6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204479392"/>
        <c:axId val="204055248"/>
      </c:barChart>
      <c:catAx>
        <c:axId val="204479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04055248"/>
        <c:crosses val="autoZero"/>
        <c:auto val="1"/>
        <c:lblAlgn val="ctr"/>
        <c:lblOffset val="100"/>
        <c:noMultiLvlLbl val="0"/>
      </c:catAx>
      <c:valAx>
        <c:axId val="204055248"/>
        <c:scaling>
          <c:orientation val="minMax"/>
        </c:scaling>
        <c:delete val="0"/>
        <c:axPos val="l"/>
        <c:numFmt formatCode="#,##0&quot;%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04479392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92788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5795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9800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7309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6094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0366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4220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9230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769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8766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8946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3771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83111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5224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25602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6240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83344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5556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3739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5928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847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0655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648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0357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5131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">
  <p:cSld name="Cita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 i="1"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>
            <a:spLocks noGrp="1"/>
          </p:cNvSpPr>
          <p:nvPr>
            <p:ph type="pic" idx="2"/>
          </p:nvPr>
        </p:nvSpPr>
        <p:spPr>
          <a:xfrm>
            <a:off x="3048000" y="101600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horizontal)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>
            <a:spLocks noGrp="1"/>
          </p:cNvSpPr>
          <p:nvPr>
            <p:ph type="pic" idx="2"/>
          </p:nvPr>
        </p:nvSpPr>
        <p:spPr>
          <a:xfrm>
            <a:off x="5325070" y="1962546"/>
            <a:ext cx="13722210" cy="830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833937" y="10463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833937" y="12481718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centro)">
  <p:cSld name="Título (centro)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833937" y="5552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vertical)">
  <p:cSld name="Foto (vertical)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>
            <a:spLocks noGrp="1"/>
          </p:cNvSpPr>
          <p:nvPr>
            <p:ph type="pic" idx="2"/>
          </p:nvPr>
        </p:nvSpPr>
        <p:spPr>
          <a:xfrm>
            <a:off x="12495609" y="1914481"/>
            <a:ext cx="7500939" cy="1155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387453" y="1908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Helvetica Neue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387453" y="7659687"/>
            <a:ext cx="7500938" cy="578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arriba)">
  <p:cSld name="Título (arriba)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viñetas">
  <p:cSld name="Título y viñeta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viñetas y foto">
  <p:cSld name="Título, viñetas y f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>
            <a:spLocks noGrp="1"/>
          </p:cNvSpPr>
          <p:nvPr>
            <p:ph type="pic" idx="2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1pPr>
            <a:lvl2pPr marL="914400" lvl="1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2pPr>
            <a:lvl3pPr marL="1371600" lvl="2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3pPr>
            <a:lvl4pPr marL="1828800" lvl="3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4pPr>
            <a:lvl5pPr marL="2286000" lvl="4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ñetas">
  <p:cSld name="Viñeta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fotos">
  <p:cSld name="3 foto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>
            <a:spLocks noGrp="1"/>
          </p:cNvSpPr>
          <p:nvPr>
            <p:ph type="pic" idx="3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>
            <a:spLocks noGrp="1"/>
          </p:cNvSpPr>
          <p:nvPr>
            <p:ph type="pic" idx="4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marR="0" lvl="0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github.com/Proyecto-SAE/SAE/blob/Entregables-propuestos/BPMN%20Solicitud%20actual.jp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royecto-SAE/SAE/blob/Entregables-propuestos/BPMN%20Inventario%20actual.png" TargetMode="External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royecto-SAE/SAE/blob/Entregables-propuestos/Historias%20de%20Usuario.xlsx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royecto-SAE/SAE/blob/Entregables-propuestos/diagram%20class%20SAE%203NF.jpg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github.com/Proyecto-SAE/SAE/blob/Entregables-propuestos/SAE.zi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royecto-SAE/SAE/blob/Entregables-propuestos/modelo%20relacion%203NF.jpg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royecto-SAE/SAE/blob/Entregables-propuestos/D%20Distribuci%C3%B3n%20SAE.jpg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hub.com/Proyecto-SAE/SAE/tree/Entregables-propuestos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3" Type="http://schemas.openxmlformats.org/officeDocument/2006/relationships/image" Target="../media/image3.png"/><Relationship Id="rId7" Type="http://schemas.openxmlformats.org/officeDocument/2006/relationships/slide" Target="slide6.xml"/><Relationship Id="rId12" Type="http://schemas.openxmlformats.org/officeDocument/2006/relationships/image" Target="../media/image2.png"/><Relationship Id="rId17" Type="http://schemas.openxmlformats.org/officeDocument/2006/relationships/slide" Target="slide19.xml"/><Relationship Id="rId2" Type="http://schemas.openxmlformats.org/officeDocument/2006/relationships/notesSlide" Target="../notesSlides/notesSlide2.xml"/><Relationship Id="rId16" Type="http://schemas.openxmlformats.org/officeDocument/2006/relationships/slide" Target="slide18.xml"/><Relationship Id="rId20" Type="http://schemas.openxmlformats.org/officeDocument/2006/relationships/slide" Target="slide2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slide" Target="slide14.xml"/><Relationship Id="rId5" Type="http://schemas.openxmlformats.org/officeDocument/2006/relationships/slide" Target="slide4.xml"/><Relationship Id="rId15" Type="http://schemas.openxmlformats.org/officeDocument/2006/relationships/slide" Target="slide17.xml"/><Relationship Id="rId10" Type="http://schemas.openxmlformats.org/officeDocument/2006/relationships/slide" Target="slide12.xml"/><Relationship Id="rId19" Type="http://schemas.openxmlformats.org/officeDocument/2006/relationships/slide" Target="slide21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github.com/Proyecto-SAE/SAE/blob/Entregables-propuestos/Diagrama%20de%20gantt%20Excel.xlsx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royecto-SAE/SAE/blob/Entregables-propuestos/D%20gantt%20SAE.mpp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royecto-SAE/SAE/blob/Entregables-propuestos/Informes.pptx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hub.com/Proyecto-SAE/SAE/blob/Entregables-propuestos/SAE.sql" TargetMode="Externa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Proyecto-SAE/SAE/blob/Entregables-propuestos/Recolecion%20de%20informaci%C3%B3n%20Corregido.xlsx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2286000" y="2278748"/>
            <a:ext cx="19559584" cy="1914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s-CO" sz="720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Centro de electricidad, electrónica y telecomunicaciones (CEET)</a:t>
            </a:r>
          </a:p>
        </p:txBody>
      </p:sp>
      <p:sp>
        <p:nvSpPr>
          <p:cNvPr id="4" name="Google Shape;59;p14">
            <a:extLst>
              <a:ext uri="{FF2B5EF4-FFF2-40B4-BE49-F238E27FC236}">
                <a16:creationId xmlns:a16="http://schemas.microsoft.com/office/drawing/2014/main" id="{3F449A71-1F41-48DA-A449-2093882915D9}"/>
              </a:ext>
            </a:extLst>
          </p:cNvPr>
          <p:cNvSpPr txBox="1"/>
          <p:nvPr/>
        </p:nvSpPr>
        <p:spPr>
          <a:xfrm>
            <a:off x="1762577" y="10526750"/>
            <a:ext cx="7715960" cy="2622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6575" marR="36575" lvl="0" indent="1219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s-CO" sz="400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Juan Sebastián Gaviria</a:t>
            </a:r>
          </a:p>
          <a:p>
            <a:pPr marL="36575" marR="36575" lvl="0" indent="1219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s-CO" sz="40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Brayan Moscoso</a:t>
            </a:r>
          </a:p>
          <a:p>
            <a:pPr marL="36575" marR="36575" lvl="0" indent="1219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s-CO" sz="40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Alfredo Silva</a:t>
            </a:r>
          </a:p>
          <a:p>
            <a:pPr marL="36575" marR="36575" lvl="0" indent="1219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s-CO" sz="40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Uriel Astaiza</a:t>
            </a:r>
            <a:endParaRPr sz="600" dirty="0"/>
          </a:p>
        </p:txBody>
      </p:sp>
      <p:sp>
        <p:nvSpPr>
          <p:cNvPr id="5" name="Google Shape;59;p14"/>
          <p:cNvSpPr txBox="1"/>
          <p:nvPr/>
        </p:nvSpPr>
        <p:spPr>
          <a:xfrm>
            <a:off x="7917364" y="5145302"/>
            <a:ext cx="9567746" cy="442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6575" marR="36575" lvl="0" indent="1219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s-CO" sz="11500" b="1" dirty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SAE </a:t>
            </a:r>
            <a:endParaRPr lang="es-CO" sz="7200" b="1" dirty="0">
              <a:solidFill>
                <a:srgbClr val="0070C0"/>
              </a:solidFill>
              <a:latin typeface="Calibri"/>
              <a:cs typeface="Calibri"/>
              <a:sym typeface="Calibri"/>
            </a:endParaRPr>
          </a:p>
          <a:p>
            <a:pPr marL="36575" marR="36575" lvl="0" indent="1219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s-CO" sz="4400" b="1" dirty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Sistema de Almacenamiento de Equipos</a:t>
            </a:r>
            <a:endParaRPr sz="700" dirty="0">
              <a:solidFill>
                <a:srgbClr val="0070C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6654" y="11797990"/>
            <a:ext cx="1975138" cy="18797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59336EE-3ADB-44C1-966B-26CD570FDC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307" y="3609528"/>
            <a:ext cx="21241100" cy="996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39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005972E-F9FF-41D2-A6E0-BF6F4A138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0625" y="3197672"/>
            <a:ext cx="21382750" cy="1037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92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6" name="Google Shape;69;p16">
            <a:extLst>
              <a:ext uri="{FF2B5EF4-FFF2-40B4-BE49-F238E27FC236}">
                <a16:creationId xmlns:a16="http://schemas.microsoft.com/office/drawing/2014/main" id="{F6A4EC7B-E141-43E7-AFD4-2725A271DFF8}"/>
              </a:ext>
            </a:extLst>
          </p:cNvPr>
          <p:cNvSpPr txBox="1"/>
          <p:nvPr/>
        </p:nvSpPr>
        <p:spPr>
          <a:xfrm>
            <a:off x="878241" y="1484483"/>
            <a:ext cx="21178983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BPMN (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Préstamo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)</a:t>
            </a:r>
            <a:endParaRPr sz="11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15BB298-F2D8-4639-9915-9925E8753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6759" y="3839949"/>
            <a:ext cx="21470172" cy="966551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B8C9E3B-0F36-4AA2-947A-3CCE16AB4365}"/>
              </a:ext>
            </a:extLst>
          </p:cNvPr>
          <p:cNvSpPr txBox="1"/>
          <p:nvPr/>
        </p:nvSpPr>
        <p:spPr>
          <a:xfrm>
            <a:off x="19724915" y="13889409"/>
            <a:ext cx="1469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hlinkClick r:id="rId6"/>
              </a:rPr>
              <a:t>BPMN</a:t>
            </a:r>
            <a:endParaRPr lang="es-CO" sz="28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E2C7034-4B23-4911-B8C9-80081BD00625}"/>
              </a:ext>
            </a:extLst>
          </p:cNvPr>
          <p:cNvSpPr txBox="1"/>
          <p:nvPr/>
        </p:nvSpPr>
        <p:spPr>
          <a:xfrm>
            <a:off x="19724915" y="14465043"/>
            <a:ext cx="1469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hlinkClick r:id="rId7"/>
              </a:rPr>
              <a:t>BPMN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702452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6" name="Google Shape;69;p16">
            <a:extLst>
              <a:ext uri="{FF2B5EF4-FFF2-40B4-BE49-F238E27FC236}">
                <a16:creationId xmlns:a16="http://schemas.microsoft.com/office/drawing/2014/main" id="{F6A4EC7B-E141-43E7-AFD4-2725A271DFF8}"/>
              </a:ext>
            </a:extLst>
          </p:cNvPr>
          <p:cNvSpPr txBox="1"/>
          <p:nvPr/>
        </p:nvSpPr>
        <p:spPr>
          <a:xfrm>
            <a:off x="878241" y="1484483"/>
            <a:ext cx="21178983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BPMN (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Inventario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)</a:t>
            </a:r>
            <a:endParaRPr sz="11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F93774F-F8DE-4409-B418-A24315AE6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3336" y="3941529"/>
            <a:ext cx="19673282" cy="974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36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6" name="Google Shape;69;p16">
            <a:extLst>
              <a:ext uri="{FF2B5EF4-FFF2-40B4-BE49-F238E27FC236}">
                <a16:creationId xmlns:a16="http://schemas.microsoft.com/office/drawing/2014/main" id="{F6A4EC7B-E141-43E7-AFD4-2725A271DFF8}"/>
              </a:ext>
            </a:extLst>
          </p:cNvPr>
          <p:cNvSpPr txBox="1"/>
          <p:nvPr/>
        </p:nvSpPr>
        <p:spPr>
          <a:xfrm>
            <a:off x="878241" y="1484483"/>
            <a:ext cx="21178983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Historias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usuario</a:t>
            </a:r>
            <a:endParaRPr sz="11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AF4DC00-F024-4223-8390-4763C7500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793" y="4115733"/>
            <a:ext cx="22226414" cy="797827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6F084F6-DF3F-43DF-9D97-97A43F084D86}"/>
              </a:ext>
            </a:extLst>
          </p:cNvPr>
          <p:cNvSpPr/>
          <p:nvPr/>
        </p:nvSpPr>
        <p:spPr>
          <a:xfrm>
            <a:off x="19149056" y="13920186"/>
            <a:ext cx="2908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dirty="0">
                <a:hlinkClick r:id="rId6"/>
              </a:rPr>
              <a:t>Historias de usuario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074486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2040245" y="1830134"/>
            <a:ext cx="18052492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Diagrama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clases</a:t>
            </a:r>
            <a:endParaRPr sz="1100" dirty="0"/>
          </a:p>
        </p:txBody>
      </p:sp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6CEB71-63B6-4AAD-8265-396DB6EE9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893" y="4303086"/>
            <a:ext cx="12941467" cy="100359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3201AE9-14E9-4DB8-8FB3-3F62F29747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3054C71-9A2F-4054-9738-11C6875933B4}"/>
              </a:ext>
            </a:extLst>
          </p:cNvPr>
          <p:cNvSpPr txBox="1"/>
          <p:nvPr/>
        </p:nvSpPr>
        <p:spPr>
          <a:xfrm>
            <a:off x="18483845" y="14264988"/>
            <a:ext cx="357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hlinkClick r:id="rId6"/>
              </a:rPr>
              <a:t>Diagrama de clases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4099038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2040245" y="1830134"/>
            <a:ext cx="20100632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Prototipos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y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Mocukps</a:t>
            </a:r>
            <a:endParaRPr sz="1100" dirty="0"/>
          </a:p>
        </p:txBody>
      </p:sp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A2DC42C-2481-41F3-B9A9-D3349FA4C05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04" y="6052429"/>
            <a:ext cx="8772359" cy="6884456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4F579A03-4323-4EF6-BCE0-A1093F883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4039" y="6052429"/>
            <a:ext cx="10620534" cy="644632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5D4BBA6-F0E6-45A0-B952-477FB711BD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EF18EC6-42D1-4417-9A65-CA4A23F9E44D}"/>
              </a:ext>
            </a:extLst>
          </p:cNvPr>
          <p:cNvSpPr txBox="1"/>
          <p:nvPr/>
        </p:nvSpPr>
        <p:spPr>
          <a:xfrm>
            <a:off x="18736940" y="14151019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7"/>
              </a:rPr>
              <a:t>Prototipos y mockups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140811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925052" y="1830134"/>
            <a:ext cx="16293530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Modelo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relacional</a:t>
            </a:r>
            <a:endParaRPr sz="1100" dirty="0"/>
          </a:p>
        </p:txBody>
      </p:sp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770F787-7F02-4DBE-A94D-D22D54424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052" y="4295356"/>
            <a:ext cx="19355803" cy="1051574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6D06616-DD5A-4AD2-89F9-7A28DD1B9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78CCEC5-04B6-466C-9786-20F087684ADC}"/>
              </a:ext>
            </a:extLst>
          </p:cNvPr>
          <p:cNvSpPr txBox="1"/>
          <p:nvPr/>
        </p:nvSpPr>
        <p:spPr>
          <a:xfrm>
            <a:off x="18736940" y="14151019"/>
            <a:ext cx="2601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6"/>
              </a:rPr>
              <a:t>Modelo relacional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4112735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419727" y="1469187"/>
            <a:ext cx="1985210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Diagrama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distribucción</a:t>
            </a:r>
            <a:endParaRPr sz="11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B0EA50-4A19-4627-983E-6EFEA5119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91" y="3983788"/>
            <a:ext cx="22196330" cy="944345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F94B55E-6F9F-4E8B-AD3D-30FC5F4B7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D9F7DF2-9B78-4470-910E-A4674F979777}"/>
              </a:ext>
            </a:extLst>
          </p:cNvPr>
          <p:cNvSpPr txBox="1"/>
          <p:nvPr/>
        </p:nvSpPr>
        <p:spPr>
          <a:xfrm>
            <a:off x="18378012" y="14264988"/>
            <a:ext cx="3748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6"/>
              </a:rPr>
              <a:t>Diagrama de </a:t>
            </a:r>
            <a:r>
              <a:rPr lang="es-CO" sz="2400" dirty="0" err="1">
                <a:hlinkClick r:id="rId6"/>
              </a:rPr>
              <a:t>distribucción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767229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419727" y="1469187"/>
            <a:ext cx="1985210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Control de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versiones</a:t>
            </a:r>
            <a:endParaRPr sz="11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C1666D1-3E2E-4964-AAAC-A3BED3BBC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06B3561-E5EF-464E-82E2-E109AB94A1A1}"/>
              </a:ext>
            </a:extLst>
          </p:cNvPr>
          <p:cNvSpPr txBox="1"/>
          <p:nvPr/>
        </p:nvSpPr>
        <p:spPr>
          <a:xfrm>
            <a:off x="20580778" y="14136316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5"/>
              </a:rPr>
              <a:t>GITHUB</a:t>
            </a:r>
            <a:endParaRPr lang="es-CO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0A1C35-1A9C-4889-B291-A45C73A6BC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1506" y="3896433"/>
            <a:ext cx="17539670" cy="1083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2243123" y="758311"/>
            <a:ext cx="5957094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6796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Indice</a:t>
            </a:r>
            <a:endParaRPr dirty="0"/>
          </a:p>
        </p:txBody>
      </p:sp>
      <p:sp>
        <p:nvSpPr>
          <p:cNvPr id="70" name="Google Shape;70;p16"/>
          <p:cNvSpPr/>
          <p:nvPr/>
        </p:nvSpPr>
        <p:spPr>
          <a:xfrm>
            <a:off x="2604070" y="2667402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1356998" y="4289979"/>
            <a:ext cx="8731833" cy="543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b="1" i="0" u="none" strike="noStrike" cap="none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Primer Trimestre - por mejorar:</a:t>
            </a:r>
          </a:p>
          <a:p>
            <a:pPr marL="571500" marR="0" lvl="0" indent="-57150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Tx/>
              <a:buChar char="-"/>
            </a:pPr>
            <a:r>
              <a:rPr lang="es-CO" sz="4000" dirty="0">
                <a:solidFill>
                  <a:schemeClr val="tx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  <a:hlinkClick r:id="rId4" action="ppaction://hlinksldjump"/>
              </a:rPr>
              <a:t>Planteamiento del problema</a:t>
            </a:r>
            <a:endParaRPr lang="es-CO" sz="4000" dirty="0">
              <a:solidFill>
                <a:schemeClr val="tx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Tx/>
              <a:buChar char="-"/>
            </a:pPr>
            <a:r>
              <a:rPr lang="es-ES" sz="4000" dirty="0">
                <a:solidFill>
                  <a:schemeClr val="tx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/>
              </a:rPr>
              <a:t>Justificación del proyecto</a:t>
            </a:r>
            <a:endParaRPr lang="es-ES" sz="4000" dirty="0">
              <a:solidFill>
                <a:schemeClr val="tx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Tx/>
              <a:buChar char="-"/>
            </a:pPr>
            <a:r>
              <a:rPr lang="es-CO" sz="4000" dirty="0">
                <a:solidFill>
                  <a:schemeClr val="tx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/>
              </a:rPr>
              <a:t>Objetivo general</a:t>
            </a:r>
            <a:endParaRPr lang="es-CO" sz="4000" dirty="0">
              <a:solidFill>
                <a:schemeClr val="tx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Tx/>
              <a:buChar char="-"/>
            </a:pPr>
            <a:r>
              <a:rPr lang="es-CO" sz="4000" dirty="0">
                <a:solidFill>
                  <a:schemeClr val="tx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  <a:hlinkClick r:id="rId7" action="ppaction://hlinksldjump"/>
              </a:rPr>
              <a:t>Objetivos </a:t>
            </a:r>
            <a:r>
              <a:rPr lang="es-CO" sz="4000" dirty="0" err="1">
                <a:solidFill>
                  <a:schemeClr val="tx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  <a:hlinkClick r:id="rId7" action="ppaction://hlinksldjump"/>
              </a:rPr>
              <a:t>Especificos</a:t>
            </a:r>
            <a:endParaRPr lang="es-CO" sz="4000" dirty="0">
              <a:solidFill>
                <a:schemeClr val="tx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Tx/>
              <a:buChar char="-"/>
            </a:pPr>
            <a:r>
              <a:rPr lang="es-CO" sz="4000" dirty="0">
                <a:solidFill>
                  <a:schemeClr val="tx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  <a:hlinkClick r:id="rId8" action="ppaction://hlinksldjump"/>
              </a:rPr>
              <a:t>Alcance del proyecto</a:t>
            </a:r>
            <a:endParaRPr lang="es-CO" sz="4000" dirty="0">
              <a:solidFill>
                <a:schemeClr val="tx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Tx/>
              <a:buChar char="-"/>
            </a:pPr>
            <a:r>
              <a:rPr lang="es-CO" sz="4000" dirty="0">
                <a:solidFill>
                  <a:schemeClr val="tx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  <a:hlinkClick r:id="rId9" action="ppaction://hlinksldjump"/>
              </a:rPr>
              <a:t>Levantamiento de información</a:t>
            </a:r>
            <a:endParaRPr lang="es-CO" sz="4000" dirty="0">
              <a:solidFill>
                <a:schemeClr val="tx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Tx/>
              <a:buChar char="-"/>
            </a:pPr>
            <a:r>
              <a:rPr lang="es-CO" sz="4000" dirty="0">
                <a:solidFill>
                  <a:schemeClr val="tx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  <a:hlinkClick r:id="rId10" action="ppaction://hlinksldjump"/>
              </a:rPr>
              <a:t>BPMN</a:t>
            </a:r>
            <a:endParaRPr lang="es-CO" sz="4000" dirty="0">
              <a:solidFill>
                <a:schemeClr val="tx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Tx/>
              <a:buChar char="-"/>
            </a:pPr>
            <a:r>
              <a:rPr lang="es-CO" sz="4000" dirty="0">
                <a:solidFill>
                  <a:schemeClr val="tx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  <a:hlinkClick r:id="rId11" action="ppaction://hlinksldjump"/>
              </a:rPr>
              <a:t>Historias de usuario</a:t>
            </a:r>
            <a:endParaRPr lang="es-CO" sz="4000" dirty="0">
              <a:solidFill>
                <a:schemeClr val="tx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6" name="Google Shape;71;p16"/>
          <p:cNvSpPr txBox="1"/>
          <p:nvPr/>
        </p:nvSpPr>
        <p:spPr>
          <a:xfrm>
            <a:off x="1356998" y="10334036"/>
            <a:ext cx="5963732" cy="602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b="1" i="0" u="none" strike="noStrike" cap="none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Tercer trimestre:</a:t>
            </a: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13" action="ppaction://hlinksldjump"/>
              </a:rPr>
              <a:t>- Diagrama de clases</a:t>
            </a: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14" action="ppaction://hlinksldjump"/>
              </a:rPr>
              <a:t>- Prototipo y Mockups</a:t>
            </a: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15" action="ppaction://hlinksldjump"/>
              </a:rPr>
              <a:t>- Modelo relacional</a:t>
            </a: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</a:rPr>
              <a:t> </a:t>
            </a: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16" action="ppaction://hlinksldjump"/>
              </a:rPr>
              <a:t>- Diagrama de distribución</a:t>
            </a: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7" name="Google Shape;71;p16"/>
          <p:cNvSpPr txBox="1"/>
          <p:nvPr/>
        </p:nvSpPr>
        <p:spPr>
          <a:xfrm>
            <a:off x="14295170" y="3147291"/>
            <a:ext cx="6299102" cy="493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b="1" dirty="0">
                <a:solidFill>
                  <a:srgbClr val="6C6C6C"/>
                </a:solidFill>
                <a:latin typeface="Calibri"/>
                <a:cs typeface="Calibri"/>
                <a:sym typeface="Calibri"/>
              </a:rPr>
              <a:t>Cuarto trimestre:</a:t>
            </a: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17" action="ppaction://hlinksldjump"/>
              </a:rPr>
              <a:t>- Control de versiones</a:t>
            </a: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18" action="ppaction://hlinksldjump"/>
              </a:rPr>
              <a:t>- Diagrama de Gantt</a:t>
            </a: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19" action="ppaction://hlinksldjump"/>
              </a:rPr>
              <a:t>- Informes</a:t>
            </a: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FF0000"/>
                </a:solidFill>
                <a:latin typeface="Calibri"/>
                <a:cs typeface="Calibri"/>
                <a:sym typeface="Calibri"/>
                <a:hlinkClick r:id="rId20" action="ppaction://hlinksldjump"/>
              </a:rPr>
              <a:t>- Base de datos</a:t>
            </a:r>
            <a:endParaRPr lang="es-CO" sz="4000" dirty="0">
              <a:solidFill>
                <a:srgbClr val="FF0000"/>
              </a:solidFill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251285" y="737880"/>
            <a:ext cx="1985210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Diagrama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gantt</a:t>
            </a:r>
            <a:endParaRPr sz="11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2844D26-D6B4-4568-85BD-028E1B261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197" y="2909953"/>
            <a:ext cx="18896194" cy="1101023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50BDDB6-AEB2-4543-88FA-9B8D815B5A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422DF81-6179-411D-999B-9DB6CFE19BE2}"/>
              </a:ext>
            </a:extLst>
          </p:cNvPr>
          <p:cNvSpPr txBox="1"/>
          <p:nvPr/>
        </p:nvSpPr>
        <p:spPr>
          <a:xfrm>
            <a:off x="18378012" y="14264988"/>
            <a:ext cx="278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6"/>
              </a:rPr>
              <a:t>Diagrama de Gantt</a:t>
            </a:r>
            <a:endParaRPr lang="es-CO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565B9B-A29A-4206-BCF2-2B3DEFF3799B}"/>
              </a:ext>
            </a:extLst>
          </p:cNvPr>
          <p:cNvSpPr txBox="1"/>
          <p:nvPr/>
        </p:nvSpPr>
        <p:spPr>
          <a:xfrm>
            <a:off x="18378012" y="14840621"/>
            <a:ext cx="3624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7"/>
              </a:rPr>
              <a:t>Diagrama de Gantt Excel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636927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419727" y="1469187"/>
            <a:ext cx="1985210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Informes</a:t>
            </a:r>
            <a:endParaRPr sz="1100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A829455-338D-4716-95B1-B6EE79E4563B}"/>
              </a:ext>
            </a:extLst>
          </p:cNvPr>
          <p:cNvGrpSpPr/>
          <p:nvPr/>
        </p:nvGrpSpPr>
        <p:grpSpPr>
          <a:xfrm>
            <a:off x="2108270" y="3759255"/>
            <a:ext cx="18475019" cy="11315712"/>
            <a:chOff x="2682240" y="4432288"/>
            <a:chExt cx="9509760" cy="7027801"/>
          </a:xfrm>
        </p:grpSpPr>
        <p:sp>
          <p:nvSpPr>
            <p:cNvPr id="13" name="TextBox 2">
              <a:extLst>
                <a:ext uri="{FF2B5EF4-FFF2-40B4-BE49-F238E27FC236}">
                  <a16:creationId xmlns:a16="http://schemas.microsoft.com/office/drawing/2014/main" id="{992888C7-99FE-45B5-AAF2-98B14FABBED3}"/>
                </a:ext>
              </a:extLst>
            </p:cNvPr>
            <p:cNvSpPr txBox="1"/>
            <p:nvPr/>
          </p:nvSpPr>
          <p:spPr>
            <a:xfrm>
              <a:off x="2682240" y="4432288"/>
              <a:ext cx="9509760" cy="457200"/>
            </a:xfrm>
            <a:prstGeom prst="rect">
              <a:avLst/>
            </a:prstGeom>
            <a:solidFill>
              <a:schemeClr val="lt1"/>
            </a:solidFill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anchor="ctr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3600" b="1" cap="all" baseline="0">
                  <a:solidFill>
                    <a:schemeClr val="bg1">
                      <a:lumMod val="50000"/>
                    </a:schemeClr>
                  </a:solidFill>
                </a:rPr>
                <a:t>Visión general de los recursos</a:t>
              </a:r>
            </a:p>
          </p:txBody>
        </p:sp>
        <p:graphicFrame>
          <p:nvGraphicFramePr>
            <p:cNvPr id="14" name="Chart 7">
              <a:extLst>
                <a:ext uri="{FF2B5EF4-FFF2-40B4-BE49-F238E27FC236}">
                  <a16:creationId xmlns:a16="http://schemas.microsoft.com/office/drawing/2014/main" id="{8F5EF104-DAF0-4DFB-9743-4440FFF238B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43460714"/>
                </p:ext>
              </p:extLst>
            </p:nvPr>
          </p:nvGraphicFramePr>
          <p:xfrm>
            <a:off x="2801302" y="5589575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F8D3A799-C8A0-41B6-8F79-2DE25DF11E9A}"/>
                </a:ext>
              </a:extLst>
            </p:cNvPr>
            <p:cNvSpPr txBox="1"/>
            <p:nvPr/>
          </p:nvSpPr>
          <p:spPr>
            <a:xfrm>
              <a:off x="2710815" y="5175238"/>
              <a:ext cx="4505325" cy="182880"/>
            </a:xfrm>
            <a:prstGeom prst="rect">
              <a:avLst/>
            </a:prstGeom>
            <a:solidFill>
              <a:schemeClr val="l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0" i="0" u="none" strike="noStrike" cap="all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ESTADÍSTICAS DE RECURSOS</a:t>
              </a:r>
            </a:p>
          </p:txBody>
        </p:sp>
        <p:graphicFrame>
          <p:nvGraphicFramePr>
            <p:cNvPr id="16" name="Chart 16">
              <a:extLst>
                <a:ext uri="{FF2B5EF4-FFF2-40B4-BE49-F238E27FC236}">
                  <a16:creationId xmlns:a16="http://schemas.microsoft.com/office/drawing/2014/main" id="{6B3D50FD-B97E-4649-BD6E-FC2FE5E931F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14153123"/>
                </p:ext>
              </p:extLst>
            </p:nvPr>
          </p:nvGraphicFramePr>
          <p:xfrm>
            <a:off x="7568566" y="558005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4261197E-34D0-4C7A-9C2C-BA7BFF0AA6FF}"/>
                </a:ext>
              </a:extLst>
            </p:cNvPr>
            <p:cNvSpPr txBox="1"/>
            <p:nvPr/>
          </p:nvSpPr>
          <p:spPr>
            <a:xfrm>
              <a:off x="7463790" y="5165713"/>
              <a:ext cx="4572000" cy="27432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0" i="0" u="none" strike="noStrike" cap="all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Estado del trabajo</a:t>
              </a:r>
            </a:p>
          </p:txBody>
        </p:sp>
        <p:pic>
          <p:nvPicPr>
            <p:cNvPr id="18" name="table">
              <a:extLst>
                <a:ext uri="{FF2B5EF4-FFF2-40B4-BE49-F238E27FC236}">
                  <a16:creationId xmlns:a16="http://schemas.microsoft.com/office/drawing/2014/main" id="{A444CF15-24E6-42FE-8615-29EA271CC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87016" y="8832838"/>
              <a:ext cx="5610228" cy="2627251"/>
            </a:xfrm>
            <a:prstGeom prst="rect">
              <a:avLst/>
            </a:prstGeom>
          </p:spPr>
        </p:pic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C2247E85-378B-43CB-B4EC-3FDD4DD807B3}"/>
                </a:ext>
              </a:extLst>
            </p:cNvPr>
            <p:cNvSpPr txBox="1"/>
            <p:nvPr/>
          </p:nvSpPr>
          <p:spPr>
            <a:xfrm>
              <a:off x="2710816" y="8423263"/>
              <a:ext cx="5669280" cy="27432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0" i="0" u="none" strike="noStrike" cap="all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Estado de los recursos</a:t>
              </a:r>
            </a:p>
          </p:txBody>
        </p:sp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70B95799-43E3-45C7-965F-8C8F9119DD0D}"/>
                </a:ext>
              </a:extLst>
            </p:cNvPr>
            <p:cNvSpPr/>
            <p:nvPr/>
          </p:nvSpPr>
          <p:spPr>
            <a:xfrm>
              <a:off x="2707549" y="5335830"/>
              <a:ext cx="3501996" cy="23320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0" indent="0">
                <a:defRPr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r>
                <a:rPr lang="en-US" sz="900" b="0" i="0" u="none" strike="noStrike" baseline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Estado de trabajo de todos los recursos de trabajo.</a:t>
              </a:r>
            </a:p>
          </p:txBody>
        </p:sp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5C2B0DCE-D3EF-48DC-BE9B-722B21F1DA5D}"/>
                </a:ext>
              </a:extLst>
            </p:cNvPr>
            <p:cNvSpPr/>
            <p:nvPr/>
          </p:nvSpPr>
          <p:spPr>
            <a:xfrm>
              <a:off x="2710863" y="8593380"/>
              <a:ext cx="4206240" cy="23320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0" indent="0">
                <a:defRPr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r>
                <a:rPr lang="en-US" sz="900" b="0" i="0" u="none" strike="noStrike" baseline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Trabajo restante para todos los recursos de trabajo</a:t>
              </a:r>
            </a:p>
          </p:txBody>
        </p:sp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C721A0AD-06EE-43A7-B14C-AEB13E35DB88}"/>
                </a:ext>
              </a:extLst>
            </p:cNvPr>
            <p:cNvSpPr/>
            <p:nvPr/>
          </p:nvSpPr>
          <p:spPr>
            <a:xfrm>
              <a:off x="7480129" y="5325335"/>
              <a:ext cx="4572000" cy="27432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0" indent="0">
                <a:defRPr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r>
                <a:rPr lang="en-US" sz="900" b="0" i="0" u="none" strike="noStrike" baseline="0">
                  <a:solidFill>
                    <a:srgbClr val="7F7F7F"/>
                  </a:solidFill>
                  <a:latin typeface="Calibri" panose="020F0502020204030204" pitchFamily="34" charset="0"/>
                </a:rPr>
                <a:t>% trabajo realizado por todos los recursos de trabajo.</a:t>
              </a:r>
            </a:p>
          </p:txBody>
        </p:sp>
      </p:grpSp>
      <p:pic>
        <p:nvPicPr>
          <p:cNvPr id="24" name="Imagen 23">
            <a:extLst>
              <a:ext uri="{FF2B5EF4-FFF2-40B4-BE49-F238E27FC236}">
                <a16:creationId xmlns:a16="http://schemas.microsoft.com/office/drawing/2014/main" id="{9A6DC080-389C-422F-86A2-30FF99C48A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FBCD3D0A-CE7F-407C-B25A-9684E2CE22E2}"/>
              </a:ext>
            </a:extLst>
          </p:cNvPr>
          <p:cNvSpPr txBox="1"/>
          <p:nvPr/>
        </p:nvSpPr>
        <p:spPr>
          <a:xfrm>
            <a:off x="20580778" y="14136316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8"/>
              </a:rPr>
              <a:t>Informes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990531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395664" y="538858"/>
            <a:ext cx="1985210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Informes</a:t>
            </a:r>
            <a:endParaRPr sz="1100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902725E3-A397-4ACC-B158-0F515D6D1355}"/>
              </a:ext>
            </a:extLst>
          </p:cNvPr>
          <p:cNvGrpSpPr/>
          <p:nvPr/>
        </p:nvGrpSpPr>
        <p:grpSpPr>
          <a:xfrm>
            <a:off x="1661961" y="2828926"/>
            <a:ext cx="17636691" cy="11676496"/>
            <a:chOff x="7437120" y="4638325"/>
            <a:chExt cx="9509760" cy="647135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40079E-7AE8-4667-81EA-3B7FE4604FC6}"/>
                </a:ext>
              </a:extLst>
            </p:cNvPr>
            <p:cNvSpPr txBox="1"/>
            <p:nvPr/>
          </p:nvSpPr>
          <p:spPr>
            <a:xfrm>
              <a:off x="7437120" y="4638325"/>
              <a:ext cx="9509760" cy="457200"/>
            </a:xfrm>
            <a:prstGeom prst="rect">
              <a:avLst/>
            </a:prstGeom>
            <a:solidFill>
              <a:schemeClr val="lt1"/>
            </a:solidFill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anchor="ctr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3600" b="1" cap="all" baseline="0">
                  <a:solidFill>
                    <a:schemeClr val="bg1">
                      <a:lumMod val="50000"/>
                    </a:schemeClr>
                  </a:solidFill>
                </a:rPr>
                <a:t>Visión general de los recursos</a:t>
              </a:r>
            </a:p>
          </p:txBody>
        </p:sp>
        <p:graphicFrame>
          <p:nvGraphicFramePr>
            <p:cNvPr id="4" name="Chart 7">
              <a:extLst>
                <a:ext uri="{FF2B5EF4-FFF2-40B4-BE49-F238E27FC236}">
                  <a16:creationId xmlns:a16="http://schemas.microsoft.com/office/drawing/2014/main" id="{AF72C770-EE73-4C71-B70C-80092409EB7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90732542"/>
                </p:ext>
              </p:extLst>
            </p:nvPr>
          </p:nvGraphicFramePr>
          <p:xfrm>
            <a:off x="7556182" y="5795612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573C94E1-84DE-4772-91A2-0E07F8722525}"/>
                </a:ext>
              </a:extLst>
            </p:cNvPr>
            <p:cNvSpPr txBox="1"/>
            <p:nvPr/>
          </p:nvSpPr>
          <p:spPr>
            <a:xfrm>
              <a:off x="7465695" y="5381275"/>
              <a:ext cx="4505325" cy="182880"/>
            </a:xfrm>
            <a:prstGeom prst="rect">
              <a:avLst/>
            </a:prstGeom>
            <a:solidFill>
              <a:schemeClr val="l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0" i="0" u="none" strike="noStrike" cap="all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ESTADÍSTICAS DE RECURSOS</a:t>
              </a:r>
            </a:p>
          </p:txBody>
        </p:sp>
        <p:graphicFrame>
          <p:nvGraphicFramePr>
            <p:cNvPr id="6" name="Chart 16">
              <a:extLst>
                <a:ext uri="{FF2B5EF4-FFF2-40B4-BE49-F238E27FC236}">
                  <a16:creationId xmlns:a16="http://schemas.microsoft.com/office/drawing/2014/main" id="{FD83FA8D-F793-4EB1-AE41-AEF2BCACAD2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00152692"/>
                </p:ext>
              </p:extLst>
            </p:nvPr>
          </p:nvGraphicFramePr>
          <p:xfrm>
            <a:off x="12323446" y="578608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7" name="TextBox 18">
              <a:extLst>
                <a:ext uri="{FF2B5EF4-FFF2-40B4-BE49-F238E27FC236}">
                  <a16:creationId xmlns:a16="http://schemas.microsoft.com/office/drawing/2014/main" id="{13D86649-693A-47CC-B895-F76F93FDA1DD}"/>
                </a:ext>
              </a:extLst>
            </p:cNvPr>
            <p:cNvSpPr txBox="1"/>
            <p:nvPr/>
          </p:nvSpPr>
          <p:spPr>
            <a:xfrm>
              <a:off x="12218670" y="5371750"/>
              <a:ext cx="4572000" cy="27432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0" i="0" u="none" strike="noStrike" cap="all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Estado del trabajo</a:t>
              </a:r>
            </a:p>
          </p:txBody>
        </p:sp>
        <p:pic>
          <p:nvPicPr>
            <p:cNvPr id="8" name="table">
              <a:extLst>
                <a:ext uri="{FF2B5EF4-FFF2-40B4-BE49-F238E27FC236}">
                  <a16:creationId xmlns:a16="http://schemas.microsoft.com/office/drawing/2014/main" id="{63A75295-12C0-4F68-9E39-8DC67890D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41896" y="9038875"/>
              <a:ext cx="5610228" cy="2070800"/>
            </a:xfrm>
            <a:prstGeom prst="rect">
              <a:avLst/>
            </a:prstGeom>
          </p:spPr>
        </p:pic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A5FE9B0A-E618-4FD9-A9BA-E79B8A01522F}"/>
                </a:ext>
              </a:extLst>
            </p:cNvPr>
            <p:cNvSpPr txBox="1"/>
            <p:nvPr/>
          </p:nvSpPr>
          <p:spPr>
            <a:xfrm>
              <a:off x="7465696" y="8629300"/>
              <a:ext cx="5669280" cy="27432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0" i="0" u="none" strike="noStrike" cap="all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Estado de los recursos</a:t>
              </a:r>
            </a:p>
          </p:txBody>
        </p:sp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2FD17649-E12D-4822-AD6C-1E4CFA58838A}"/>
                </a:ext>
              </a:extLst>
            </p:cNvPr>
            <p:cNvSpPr/>
            <p:nvPr/>
          </p:nvSpPr>
          <p:spPr>
            <a:xfrm>
              <a:off x="7462429" y="5541867"/>
              <a:ext cx="3501996" cy="23320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0" indent="0">
                <a:defRPr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r>
                <a:rPr lang="en-US" sz="900" b="0" i="0" u="none" strike="noStrike" baseline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Estado de trabajo de todos los recursos de trabajo.</a:t>
              </a:r>
            </a:p>
          </p:txBody>
        </p:sp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328BCF69-5BA2-4BFF-B726-5DB5E7760A33}"/>
                </a:ext>
              </a:extLst>
            </p:cNvPr>
            <p:cNvSpPr/>
            <p:nvPr/>
          </p:nvSpPr>
          <p:spPr>
            <a:xfrm>
              <a:off x="7465743" y="8799417"/>
              <a:ext cx="4206240" cy="23320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0" indent="0">
                <a:defRPr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r>
                <a:rPr lang="en-US" sz="900" b="0" i="0" u="none" strike="noStrike" baseline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Trabajo restante para todos los recursos de trabajo</a:t>
              </a:r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26066441-E339-4CB6-885B-564A9307A7D0}"/>
                </a:ext>
              </a:extLst>
            </p:cNvPr>
            <p:cNvSpPr/>
            <p:nvPr/>
          </p:nvSpPr>
          <p:spPr>
            <a:xfrm>
              <a:off x="12235009" y="5531372"/>
              <a:ext cx="4572000" cy="27432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0" indent="0">
                <a:defRPr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r>
                <a:rPr lang="en-US" sz="900" b="0" i="0" u="none" strike="noStrike" baseline="0">
                  <a:solidFill>
                    <a:srgbClr val="7F7F7F"/>
                  </a:solidFill>
                  <a:latin typeface="Calibri" panose="020F0502020204030204" pitchFamily="34" charset="0"/>
                </a:rPr>
                <a:t>% trabajo realizado por todos los recursos de trabajo.</a:t>
              </a:r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AB168268-6E7D-4FE5-BAB8-57E9D292AA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90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419727" y="1469187"/>
            <a:ext cx="1985210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Base de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datos</a:t>
            </a:r>
            <a:endParaRPr sz="11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7EB05D-B9C5-4FA4-A66B-0A537F08F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A5A9921-131D-4085-BE0B-A0D4424C7918}"/>
              </a:ext>
            </a:extLst>
          </p:cNvPr>
          <p:cNvSpPr txBox="1"/>
          <p:nvPr/>
        </p:nvSpPr>
        <p:spPr>
          <a:xfrm>
            <a:off x="18920420" y="14047980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5"/>
              </a:rPr>
              <a:t>Base de datos</a:t>
            </a:r>
            <a:endParaRPr lang="es-CO" sz="24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6E83E75-0ED0-4D03-BF56-1391086159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9576" y="4534567"/>
            <a:ext cx="15744848" cy="667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80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6" name="Google Shape;69;p16">
            <a:extLst>
              <a:ext uri="{FF2B5EF4-FFF2-40B4-BE49-F238E27FC236}">
                <a16:creationId xmlns:a16="http://schemas.microsoft.com/office/drawing/2014/main" id="{7FFF473F-7EC6-42BF-9805-7CEE541A75A5}"/>
              </a:ext>
            </a:extLst>
          </p:cNvPr>
          <p:cNvSpPr txBox="1"/>
          <p:nvPr/>
        </p:nvSpPr>
        <p:spPr>
          <a:xfrm>
            <a:off x="505359" y="1507692"/>
            <a:ext cx="21079293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Planteamiento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del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problema</a:t>
            </a:r>
            <a:endParaRPr sz="1100" dirty="0"/>
          </a:p>
        </p:txBody>
      </p:sp>
      <p:sp>
        <p:nvSpPr>
          <p:cNvPr id="7" name="Google Shape;71;p16">
            <a:extLst>
              <a:ext uri="{FF2B5EF4-FFF2-40B4-BE49-F238E27FC236}">
                <a16:creationId xmlns:a16="http://schemas.microsoft.com/office/drawing/2014/main" id="{1D075AD2-C0E3-4C49-ACE1-BFC6239CC98F}"/>
              </a:ext>
            </a:extLst>
          </p:cNvPr>
          <p:cNvSpPr txBox="1"/>
          <p:nvPr/>
        </p:nvSpPr>
        <p:spPr>
          <a:xfrm>
            <a:off x="2243123" y="4021978"/>
            <a:ext cx="18592133" cy="1021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endParaRPr lang="es-MX" sz="4000" b="1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La institución educativa Santa Bárbara I.E.D se dedica a la formación académica de bachillerato, actualmente presenta un déficit al momento del préstamo de los dispositivos; acarreando problemas como: No manejan las identificaciones de los equipos, no se manejan respaldos de los préstamos en caso de pérdida o daño por medio de sus planillas, no se presenta un control del estado de entrega, devolución y conteo de los dispositivos.</a:t>
            </a: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876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7" name="Google Shape;71;p16">
            <a:extLst>
              <a:ext uri="{FF2B5EF4-FFF2-40B4-BE49-F238E27FC236}">
                <a16:creationId xmlns:a16="http://schemas.microsoft.com/office/drawing/2014/main" id="{1D075AD2-C0E3-4C49-ACE1-BFC6239CC98F}"/>
              </a:ext>
            </a:extLst>
          </p:cNvPr>
          <p:cNvSpPr txBox="1"/>
          <p:nvPr/>
        </p:nvSpPr>
        <p:spPr>
          <a:xfrm>
            <a:off x="2243123" y="4021978"/>
            <a:ext cx="18592133" cy="1021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endParaRPr lang="es-MX" sz="4000" b="1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Debido a la cantidad de recursos tecnológicos de la IED Santa Bárbara , es necesario implementar El software SISTEMA DE ALMACENAMIENTO DE EQUIPOS  (S.A.E) el cual permite gestionar la organización, distribución y seguimiento del préstamo de equipos, mediante consultas de estado, préstamo, entrega, devolución, ubicación y cumplimiento de los horarios asignados al responsable del dispositivo generando así una sistematización segura, confiable y rápida que aportará toda esta información.</a:t>
            </a: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6" name="Google Shape;69;p16">
            <a:extLst>
              <a:ext uri="{FF2B5EF4-FFF2-40B4-BE49-F238E27FC236}">
                <a16:creationId xmlns:a16="http://schemas.microsoft.com/office/drawing/2014/main" id="{B48E85DB-C1A3-45AD-A0C0-1E9DCB3FEB1B}"/>
              </a:ext>
            </a:extLst>
          </p:cNvPr>
          <p:cNvSpPr txBox="1"/>
          <p:nvPr/>
        </p:nvSpPr>
        <p:spPr>
          <a:xfrm>
            <a:off x="505359" y="1507692"/>
            <a:ext cx="21079293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Justificación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del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proyecto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405127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7" name="Google Shape;71;p16">
            <a:extLst>
              <a:ext uri="{FF2B5EF4-FFF2-40B4-BE49-F238E27FC236}">
                <a16:creationId xmlns:a16="http://schemas.microsoft.com/office/drawing/2014/main" id="{1D075AD2-C0E3-4C49-ACE1-BFC6239CC98F}"/>
              </a:ext>
            </a:extLst>
          </p:cNvPr>
          <p:cNvSpPr txBox="1"/>
          <p:nvPr/>
        </p:nvSpPr>
        <p:spPr>
          <a:xfrm>
            <a:off x="2243123" y="4021978"/>
            <a:ext cx="18592133" cy="1021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br>
              <a:rPr lang="es-MX" sz="4000" b="1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MX" sz="4000" b="1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MX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Desarrollar un sistema de información que permita gestionar el registro y control del préstamo de los recursos tecnológicos de la institución Santa Bárbara I.E.D, con el fin de prevenir la perdida de información y optimizando de la mejor forma posible los procesos de la Entidad.</a:t>
            </a: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6" name="Google Shape;69;p16">
            <a:extLst>
              <a:ext uri="{FF2B5EF4-FFF2-40B4-BE49-F238E27FC236}">
                <a16:creationId xmlns:a16="http://schemas.microsoft.com/office/drawing/2014/main" id="{A5C93F57-F58C-4C78-8BDB-76A96FFADC27}"/>
              </a:ext>
            </a:extLst>
          </p:cNvPr>
          <p:cNvSpPr txBox="1"/>
          <p:nvPr/>
        </p:nvSpPr>
        <p:spPr>
          <a:xfrm>
            <a:off x="505359" y="1507692"/>
            <a:ext cx="21079293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Objetivo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General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19232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7" name="Google Shape;71;p16">
            <a:extLst>
              <a:ext uri="{FF2B5EF4-FFF2-40B4-BE49-F238E27FC236}">
                <a16:creationId xmlns:a16="http://schemas.microsoft.com/office/drawing/2014/main" id="{1D075AD2-C0E3-4C49-ACE1-BFC6239CC98F}"/>
              </a:ext>
            </a:extLst>
          </p:cNvPr>
          <p:cNvSpPr txBox="1"/>
          <p:nvPr/>
        </p:nvSpPr>
        <p:spPr>
          <a:xfrm>
            <a:off x="2243123" y="4021978"/>
            <a:ext cx="18592133" cy="1021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endParaRPr lang="es-MX" sz="4000" b="1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- Optimizar los tiempos de respuesta del personal administrativo a las solicitudes de préstamo de equipos</a:t>
            </a: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- Garantizar el uso eficiente de los recursos tecnológicos destinados a la formación</a:t>
            </a: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- Contribuir con la mejora del medio ambiente mediante la sistematización proceso evitando el consumo innecesario de papel en impresiones.</a:t>
            </a: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6" name="Google Shape;69;p16">
            <a:extLst>
              <a:ext uri="{FF2B5EF4-FFF2-40B4-BE49-F238E27FC236}">
                <a16:creationId xmlns:a16="http://schemas.microsoft.com/office/drawing/2014/main" id="{77E67BFB-C972-47E8-8A24-4F24EC01C413}"/>
              </a:ext>
            </a:extLst>
          </p:cNvPr>
          <p:cNvSpPr txBox="1"/>
          <p:nvPr/>
        </p:nvSpPr>
        <p:spPr>
          <a:xfrm>
            <a:off x="505359" y="1507692"/>
            <a:ext cx="21079293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Objetivos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especificos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241032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7" name="Google Shape;71;p16">
            <a:extLst>
              <a:ext uri="{FF2B5EF4-FFF2-40B4-BE49-F238E27FC236}">
                <a16:creationId xmlns:a16="http://schemas.microsoft.com/office/drawing/2014/main" id="{1D075AD2-C0E3-4C49-ACE1-BFC6239CC98F}"/>
              </a:ext>
            </a:extLst>
          </p:cNvPr>
          <p:cNvSpPr txBox="1"/>
          <p:nvPr/>
        </p:nvSpPr>
        <p:spPr>
          <a:xfrm>
            <a:off x="2243123" y="4021978"/>
            <a:ext cx="18592133" cy="1021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endParaRPr lang="es-MX" sz="4000" b="1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SAE será un sistema de información en interface web (modelo cliente-servidor), que permitirá gestionar los procesos de solicitud, control y préstamo de equipos en la institución Santa Bárbara I.E.D, entre las cuales se encuentran:</a:t>
            </a: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endParaRPr lang="es-MX" sz="4000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Generar la solicitud de préstamo de equipos (docente)</a:t>
            </a: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Registrar el préstamo de los equipos y el seguimiento de los mismos (prestamista).</a:t>
            </a: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Generar alertas por demora en la entrega de los elementos prestados, de acuerdo a los tiempos asignados(prestamista).</a:t>
            </a:r>
          </a:p>
        </p:txBody>
      </p:sp>
      <p:sp>
        <p:nvSpPr>
          <p:cNvPr id="6" name="Google Shape;69;p16">
            <a:extLst>
              <a:ext uri="{FF2B5EF4-FFF2-40B4-BE49-F238E27FC236}">
                <a16:creationId xmlns:a16="http://schemas.microsoft.com/office/drawing/2014/main" id="{BFB90314-0CB8-4E50-A0F3-0A90AC1C75FF}"/>
              </a:ext>
            </a:extLst>
          </p:cNvPr>
          <p:cNvSpPr txBox="1"/>
          <p:nvPr/>
        </p:nvSpPr>
        <p:spPr>
          <a:xfrm>
            <a:off x="505359" y="1507692"/>
            <a:ext cx="21079293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Alcance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del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proyecto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76816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7" name="Google Shape;71;p16">
            <a:extLst>
              <a:ext uri="{FF2B5EF4-FFF2-40B4-BE49-F238E27FC236}">
                <a16:creationId xmlns:a16="http://schemas.microsoft.com/office/drawing/2014/main" id="{1D075AD2-C0E3-4C49-ACE1-BFC6239CC98F}"/>
              </a:ext>
            </a:extLst>
          </p:cNvPr>
          <p:cNvSpPr txBox="1"/>
          <p:nvPr/>
        </p:nvSpPr>
        <p:spPr>
          <a:xfrm>
            <a:off x="2243123" y="4021978"/>
            <a:ext cx="18592133" cy="1021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De acuerdo a la Entidad a beneficiar con el desarrollo de SAE, se definió realizar el levantamiento de información del requerimiento empleando un método interactivo a través de un cuestionario.</a:t>
            </a:r>
          </a:p>
        </p:txBody>
      </p:sp>
      <p:sp>
        <p:nvSpPr>
          <p:cNvPr id="6" name="Google Shape;69;p16">
            <a:extLst>
              <a:ext uri="{FF2B5EF4-FFF2-40B4-BE49-F238E27FC236}">
                <a16:creationId xmlns:a16="http://schemas.microsoft.com/office/drawing/2014/main" id="{F6A4EC7B-E141-43E7-AFD4-2725A271DFF8}"/>
              </a:ext>
            </a:extLst>
          </p:cNvPr>
          <p:cNvSpPr txBox="1"/>
          <p:nvPr/>
        </p:nvSpPr>
        <p:spPr>
          <a:xfrm>
            <a:off x="878241" y="1484483"/>
            <a:ext cx="21178983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Levantamiento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información</a:t>
            </a:r>
            <a:endParaRPr sz="11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6E9C316-F925-4DB4-A065-2F900642853E}"/>
              </a:ext>
            </a:extLst>
          </p:cNvPr>
          <p:cNvSpPr txBox="1"/>
          <p:nvPr/>
        </p:nvSpPr>
        <p:spPr>
          <a:xfrm>
            <a:off x="16916401" y="14264988"/>
            <a:ext cx="514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hlinkClick r:id="rId5"/>
              </a:rPr>
              <a:t>Levantamiento de información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81461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6" name="Google Shape;69;p16">
            <a:extLst>
              <a:ext uri="{FF2B5EF4-FFF2-40B4-BE49-F238E27FC236}">
                <a16:creationId xmlns:a16="http://schemas.microsoft.com/office/drawing/2014/main" id="{F6A4EC7B-E141-43E7-AFD4-2725A271DFF8}"/>
              </a:ext>
            </a:extLst>
          </p:cNvPr>
          <p:cNvSpPr txBox="1"/>
          <p:nvPr/>
        </p:nvSpPr>
        <p:spPr>
          <a:xfrm>
            <a:off x="878241" y="1484483"/>
            <a:ext cx="21178983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Cuestionario</a:t>
            </a:r>
            <a:endParaRPr sz="11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6285C4C-13E6-4067-ADA5-3E6E7D841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958" y="3992388"/>
            <a:ext cx="20928084" cy="945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25643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639</Words>
  <Application>Microsoft Office PowerPoint</Application>
  <PresentationFormat>Personalizado</PresentationFormat>
  <Paragraphs>89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Helvetica Neue</vt:lpstr>
      <vt:lpstr>Calibri</vt:lpstr>
      <vt:lpstr>Helvetica Neue Light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Uriel</dc:creator>
  <cp:lastModifiedBy>Uriel Kastro</cp:lastModifiedBy>
  <cp:revision>30</cp:revision>
  <dcterms:modified xsi:type="dcterms:W3CDTF">2019-12-14T00:20:27Z</dcterms:modified>
</cp:coreProperties>
</file>