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63" r:id="rId13"/>
  </p:sldIdLst>
  <p:sldSz cx="24384000" cy="1574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92" y="66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674.54333333333329</c:v>
              </c:pt>
              <c:pt idx="1">
                <c:v>501.42333333333335</c:v>
              </c:pt>
              <c:pt idx="2">
                <c:v>517.42333333333329</c:v>
              </c:pt>
              <c:pt idx="3">
                <c:v>627.50333333333333</c:v>
              </c:pt>
            </c:numLit>
          </c:val>
          <c:extLst>
            <c:ext xmlns:c16="http://schemas.microsoft.com/office/drawing/2014/chart" uri="{C3380CC4-5D6E-409C-BE32-E72D297353CC}">
              <c16:uniqueId val="{00000000-3A2B-4073-86EC-D772674ECC82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2335.8566666666666</c:v>
              </c:pt>
              <c:pt idx="1">
                <c:v>2617.8566666666666</c:v>
              </c:pt>
              <c:pt idx="2">
                <c:v>2335.8566666666666</c:v>
              </c:pt>
              <c:pt idx="3">
                <c:v>2617.8566666666666</c:v>
              </c:pt>
            </c:numLit>
          </c:val>
          <c:extLst>
            <c:ext xmlns:c16="http://schemas.microsoft.com/office/drawing/2014/chart" uri="{C3380CC4-5D6E-409C-BE32-E72D297353CC}">
              <c16:uniqueId val="{00000001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#,##0_ "horas"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A2B-4073-86EC-D772674E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4"/>
              <c:pt idx="0">
                <c:v>Uriel Astaiza</c:v>
              </c:pt>
              <c:pt idx="1">
                <c:v>Alfredo Silva</c:v>
              </c:pt>
              <c:pt idx="2">
                <c:v>Brayan Moscoso</c:v>
              </c:pt>
              <c:pt idx="3">
                <c:v>Juan Gaviria</c:v>
              </c:pt>
            </c:strLit>
          </c:cat>
          <c:val>
            <c:numLit>
              <c:formatCode>#,##0"%"</c:formatCode>
              <c:ptCount val="4"/>
              <c:pt idx="0">
                <c:v>22</c:v>
              </c:pt>
              <c:pt idx="1">
                <c:v>16</c:v>
              </c:pt>
              <c:pt idx="2">
                <c:v>18</c:v>
              </c:pt>
              <c:pt idx="3">
                <c:v>19</c:v>
              </c:pt>
            </c:numLit>
          </c:val>
          <c:extLst>
            <c:ext xmlns:c16="http://schemas.microsoft.com/office/drawing/2014/chart" uri="{C3380CC4-5D6E-409C-BE32-E72D297353CC}">
              <c16:uniqueId val="{00000000-9EF0-4AE2-B094-EAD30C6F1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Trabajo real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1</c:v>
              </c:pt>
              <c:pt idx="1">
                <c:v>3</c:v>
              </c:pt>
              <c:pt idx="2">
                <c:v>7.0999894247038924</c:v>
              </c:pt>
            </c:numLit>
          </c:val>
          <c:extLst>
            <c:ext xmlns:c16="http://schemas.microsoft.com/office/drawing/2014/chart" uri="{C3380CC4-5D6E-409C-BE32-E72D297353CC}">
              <c16:uniqueId val="{00000000-F345-4C84-9DA8-7859F8C02F8A}"/>
            </c:ext>
          </c:extLst>
        </c:ser>
        <c:ser>
          <c:idx val="1"/>
          <c:order val="1"/>
          <c:tx>
            <c:v>Trabajo restante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1</c:v>
              </c:pt>
              <c:pt idx="2">
                <c:v>9.9000105752961094</c:v>
              </c:pt>
            </c:numLit>
          </c:val>
          <c:extLst>
            <c:ext xmlns:c16="http://schemas.microsoft.com/office/drawing/2014/chart" uri="{C3380CC4-5D6E-409C-BE32-E72D297353CC}">
              <c16:uniqueId val="{00000001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3959424"/>
        <c:axId val="300950080"/>
      </c:barChart>
      <c:lineChart>
        <c:grouping val="standard"/>
        <c:varyColors val="0"/>
        <c:ser>
          <c:idx val="2"/>
          <c:order val="2"/>
          <c:tx>
            <c:v>Trabajo previsto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#,##0_ "horas"</c:formatCode>
              <c:ptCount val="3"/>
              <c:pt idx="0">
                <c:v>0</c:v>
              </c:pt>
              <c:pt idx="1">
                <c:v>0</c:v>
              </c:pt>
              <c:pt idx="2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F345-4C84-9DA8-7859F8C02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3959424"/>
        <c:axId val="300950080"/>
      </c:lineChart>
      <c:catAx>
        <c:axId val="30395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0950080"/>
        <c:crosses val="autoZero"/>
        <c:auto val="1"/>
        <c:lblAlgn val="ctr"/>
        <c:lblOffset val="100"/>
        <c:noMultiLvlLbl val="0"/>
      </c:catAx>
      <c:valAx>
        <c:axId val="30095008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_ &quot;hora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942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trabajo completado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Lit>
              <c:ptCount val="3"/>
              <c:pt idx="0">
                <c:v>Impresion</c:v>
              </c:pt>
              <c:pt idx="1">
                <c:v>Documentación</c:v>
              </c:pt>
              <c:pt idx="2">
                <c:v>Computador</c:v>
              </c:pt>
            </c:strLit>
          </c:cat>
          <c:val>
            <c:numLit>
              <c:formatCode>#,##0"%"</c:formatCode>
              <c:ptCount val="3"/>
              <c:pt idx="0">
                <c:v>100</c:v>
              </c:pt>
              <c:pt idx="1">
                <c:v>75</c:v>
              </c:pt>
              <c:pt idx="2">
                <c:v>42</c:v>
              </c:pt>
            </c:numLit>
          </c:val>
          <c:extLst>
            <c:ext xmlns:c16="http://schemas.microsoft.com/office/drawing/2014/chart" uri="{C3380CC4-5D6E-409C-BE32-E72D297353CC}">
              <c16:uniqueId val="{00000000-2A4B-4FDF-9AD3-0486D04E6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958704"/>
        <c:axId val="296430288"/>
      </c:barChart>
      <c:catAx>
        <c:axId val="30395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96430288"/>
        <c:crosses val="autoZero"/>
        <c:auto val="1"/>
        <c:lblAlgn val="ctr"/>
        <c:lblOffset val="100"/>
        <c:noMultiLvlLbl val="0"/>
      </c:catAx>
      <c:valAx>
        <c:axId val="296430288"/>
        <c:scaling>
          <c:orientation val="minMax"/>
        </c:scaling>
        <c:delete val="0"/>
        <c:axPos val="l"/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0395870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24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33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23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76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76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4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7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2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56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ccionario%20de%20datos%20SAE.xls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iagram%20class%20SAE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SAE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modelo%20relacion%203NF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Distribuci%C3%B3n%20SAE.jp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tree/Entregables-propuesto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royecto-SAE/SAE/blob/Entregables-propuestos/Diagrama%20de%20gantt%20Excel.xls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AE/SAE/blob/Entregables-propuestos/D%20gantt%20SAE.m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yecto-SAE/SAE/blob/Entregables-propuestos/Informes.pptx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946358" y="2814007"/>
            <a:ext cx="17899226" cy="4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(CEET)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lang="es-CO" sz="816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s-CO" sz="816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Proyecto SAE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395664" y="538858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02725E3-A397-4ACC-B158-0F515D6D1355}"/>
              </a:ext>
            </a:extLst>
          </p:cNvPr>
          <p:cNvGrpSpPr/>
          <p:nvPr/>
        </p:nvGrpSpPr>
        <p:grpSpPr>
          <a:xfrm>
            <a:off x="1661961" y="2828926"/>
            <a:ext cx="17636691" cy="11676496"/>
            <a:chOff x="7437120" y="4638325"/>
            <a:chExt cx="9509760" cy="64713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40079E-7AE8-4667-81EA-3B7FE4604FC6}"/>
                </a:ext>
              </a:extLst>
            </p:cNvPr>
            <p:cNvSpPr txBox="1"/>
            <p:nvPr/>
          </p:nvSpPr>
          <p:spPr>
            <a:xfrm>
              <a:off x="7437120" y="4638325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4" name="Chart 7">
              <a:extLst>
                <a:ext uri="{FF2B5EF4-FFF2-40B4-BE49-F238E27FC236}">
                  <a16:creationId xmlns:a16="http://schemas.microsoft.com/office/drawing/2014/main" id="{AF72C770-EE73-4C71-B70C-80092409EB7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0732542"/>
                </p:ext>
              </p:extLst>
            </p:nvPr>
          </p:nvGraphicFramePr>
          <p:xfrm>
            <a:off x="7556182" y="57956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573C94E1-84DE-4772-91A2-0E07F8722525}"/>
                </a:ext>
              </a:extLst>
            </p:cNvPr>
            <p:cNvSpPr txBox="1"/>
            <p:nvPr/>
          </p:nvSpPr>
          <p:spPr>
            <a:xfrm>
              <a:off x="7465695" y="5381275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6" name="Chart 16">
              <a:extLst>
                <a:ext uri="{FF2B5EF4-FFF2-40B4-BE49-F238E27FC236}">
                  <a16:creationId xmlns:a16="http://schemas.microsoft.com/office/drawing/2014/main" id="{FD83FA8D-F793-4EB1-AE41-AEF2BCACAD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0152692"/>
                </p:ext>
              </p:extLst>
            </p:nvPr>
          </p:nvGraphicFramePr>
          <p:xfrm>
            <a:off x="12323446" y="578608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13D86649-693A-47CC-B895-F76F93FDA1DD}"/>
                </a:ext>
              </a:extLst>
            </p:cNvPr>
            <p:cNvSpPr txBox="1"/>
            <p:nvPr/>
          </p:nvSpPr>
          <p:spPr>
            <a:xfrm>
              <a:off x="12218670" y="5371750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8" name="table">
              <a:extLst>
                <a:ext uri="{FF2B5EF4-FFF2-40B4-BE49-F238E27FC236}">
                  <a16:creationId xmlns:a16="http://schemas.microsoft.com/office/drawing/2014/main" id="{63A75295-12C0-4F68-9E39-8DC67890D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896" y="9038875"/>
              <a:ext cx="5610228" cy="2070800"/>
            </a:xfrm>
            <a:prstGeom prst="rect">
              <a:avLst/>
            </a:prstGeom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A5FE9B0A-E618-4FD9-A9BA-E79B8A01522F}"/>
                </a:ext>
              </a:extLst>
            </p:cNvPr>
            <p:cNvSpPr txBox="1"/>
            <p:nvPr/>
          </p:nvSpPr>
          <p:spPr>
            <a:xfrm>
              <a:off x="7465696" y="8629300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2FD17649-E12D-4822-AD6C-1E4CFA58838A}"/>
                </a:ext>
              </a:extLst>
            </p:cNvPr>
            <p:cNvSpPr/>
            <p:nvPr/>
          </p:nvSpPr>
          <p:spPr>
            <a:xfrm>
              <a:off x="7462429" y="5541867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28BCF69-5BA2-4BFF-B726-5DB5E7760A33}"/>
                </a:ext>
              </a:extLst>
            </p:cNvPr>
            <p:cNvSpPr/>
            <p:nvPr/>
          </p:nvSpPr>
          <p:spPr>
            <a:xfrm>
              <a:off x="7465743" y="8799417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6066441-E339-4CB6-885B-564A9307A7D0}"/>
                </a:ext>
              </a:extLst>
            </p:cNvPr>
            <p:cNvSpPr/>
            <p:nvPr/>
          </p:nvSpPr>
          <p:spPr>
            <a:xfrm>
              <a:off x="12235009" y="5531372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B168268-6E7D-4FE5-BAB8-57E9D292A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Diccionario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datos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D05732-FB60-4632-B6DC-A69F296E9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56" y="4438316"/>
            <a:ext cx="22464088" cy="68713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7EB05D-B9C5-4FA4-A66B-0A537F08F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5A9921-131D-4085-BE0B-A0D4424C7918}"/>
              </a:ext>
            </a:extLst>
          </p:cNvPr>
          <p:cNvSpPr txBox="1"/>
          <p:nvPr/>
        </p:nvSpPr>
        <p:spPr>
          <a:xfrm>
            <a:off x="18920420" y="14047980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Diccionario de datos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3058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5957094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Indice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040245" y="4508323"/>
            <a:ext cx="15237102" cy="102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i="0" u="none" strike="noStrike" cap="none" dirty="0">
                <a:solidFill>
                  <a:srgbClr val="6C6C6C"/>
                </a:solidFill>
                <a:latin typeface="Calibri"/>
                <a:ea typeface="Calibri"/>
                <a:cs typeface="Calibri"/>
                <a:sym typeface="Calibri"/>
              </a:rPr>
              <a:t>Tercer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4" action="ppaction://hlinksldjump"/>
              </a:rPr>
              <a:t>- Diagrama de clases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5" action="ppaction://hlinksldjump"/>
              </a:rPr>
              <a:t>- Prototipo y Mockups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6" action="ppaction://hlinksldjump"/>
              </a:rPr>
              <a:t>- Modelo relacional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7" action="ppaction://hlinksldjump"/>
              </a:rPr>
              <a:t>- Diagrama de distribución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b="1" dirty="0">
                <a:solidFill>
                  <a:srgbClr val="6C6C6C"/>
                </a:solidFill>
                <a:latin typeface="Calibri"/>
                <a:cs typeface="Calibri"/>
                <a:sym typeface="Calibri"/>
              </a:rPr>
              <a:t>Cuarto trimestre:</a:t>
            </a: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8" action="ppaction://hlinksldjump"/>
              </a:rPr>
              <a:t>- Control de versiones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9" action="ppaction://hlinksldjump"/>
              </a:rPr>
              <a:t>- Diagrama de Gantt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0" action="ppaction://hlinksldjump"/>
              </a:rPr>
              <a:t>- Informes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r>
              <a:rPr lang="es-CO" sz="4000" dirty="0">
                <a:solidFill>
                  <a:srgbClr val="6C6C6C"/>
                </a:solidFill>
                <a:latin typeface="Calibri"/>
                <a:cs typeface="Calibri"/>
                <a:sym typeface="Calibri"/>
                <a:hlinkClick r:id="rId11" action="ppaction://hlinksldjump"/>
              </a:rPr>
              <a:t>- Diccionario de datos</a:t>
            </a:r>
            <a:endParaRPr lang="es-CO" sz="4000" dirty="0">
              <a:solidFill>
                <a:srgbClr val="6C6C6C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AECE97-ADDF-44E1-9D1C-6AFEE69D84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1805249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clases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6CEB71-63B6-4AAD-8265-396DB6E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93" y="4303086"/>
            <a:ext cx="12941467" cy="100359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201AE9-14E9-4DB8-8FB3-3F62F2974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54C71-9A2F-4054-9738-11C6875933B4}"/>
              </a:ext>
            </a:extLst>
          </p:cNvPr>
          <p:cNvSpPr txBox="1"/>
          <p:nvPr/>
        </p:nvSpPr>
        <p:spPr>
          <a:xfrm>
            <a:off x="18483845" y="14264988"/>
            <a:ext cx="357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hlinkClick r:id="rId6"/>
              </a:rPr>
              <a:t>Diagrama de clases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99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040245" y="1830134"/>
            <a:ext cx="20100632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Prototipos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y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Mocukps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2DC42C-2481-41F3-B9A9-D3349FA4C0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87" y="5181164"/>
            <a:ext cx="10730865" cy="775572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579A03-4323-4EF6-BCE0-A1093F883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6252" y="5364510"/>
            <a:ext cx="12475745" cy="7572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D4BBA6-F0E6-45A0-B952-477FB711B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F18EC6-42D1-4417-9A65-CA4A23F9E44D}"/>
              </a:ext>
            </a:extLst>
          </p:cNvPr>
          <p:cNvSpPr txBox="1"/>
          <p:nvPr/>
        </p:nvSpPr>
        <p:spPr>
          <a:xfrm>
            <a:off x="18736940" y="14151019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Prototipos y mockups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4081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925052" y="1830134"/>
            <a:ext cx="16293530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Modelo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relacional</a:t>
            </a:r>
            <a:endParaRPr sz="1100" dirty="0"/>
          </a:p>
        </p:txBody>
      </p:sp>
      <p:sp>
        <p:nvSpPr>
          <p:cNvPr id="70" name="Google Shape;70;p16"/>
          <p:cNvSpPr/>
          <p:nvPr/>
        </p:nvSpPr>
        <p:spPr>
          <a:xfrm>
            <a:off x="2243123" y="3653991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0F787-7F02-4DBE-A94D-D22D5442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2" y="4295356"/>
            <a:ext cx="19355803" cy="10515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06616-DD5A-4AD2-89F9-7A28DD1B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8CCEC5-04B6-466C-9786-20F087684ADC}"/>
              </a:ext>
            </a:extLst>
          </p:cNvPr>
          <p:cNvSpPr txBox="1"/>
          <p:nvPr/>
        </p:nvSpPr>
        <p:spPr>
          <a:xfrm>
            <a:off x="18736940" y="14151019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Modelo relacional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1273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distribucción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0EA50-4A19-4627-983E-6EFEA511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1" y="3983788"/>
            <a:ext cx="22196330" cy="9443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94B55E-6F9F-4E8B-AD3D-30FC5F4B7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9F7DF2-9B78-4470-910E-A4674F979777}"/>
              </a:ext>
            </a:extLst>
          </p:cNvPr>
          <p:cNvSpPr txBox="1"/>
          <p:nvPr/>
        </p:nvSpPr>
        <p:spPr>
          <a:xfrm>
            <a:off x="18378012" y="14264988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</a:t>
            </a:r>
            <a:r>
              <a:rPr lang="es-CO" sz="2400" dirty="0" err="1">
                <a:hlinkClick r:id="rId6"/>
              </a:rPr>
              <a:t>distribucción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6722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Control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versiones</a:t>
            </a:r>
            <a:endParaRPr sz="11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666D1-3E2E-4964-AAAC-A3BED3BB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346F05E-382A-41D6-8D8C-E97BC69A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" y="3481721"/>
            <a:ext cx="20357120" cy="105952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B3561-E5EF-464E-82E2-E109AB94A1A1}"/>
              </a:ext>
            </a:extLst>
          </p:cNvPr>
          <p:cNvSpPr txBox="1"/>
          <p:nvPr/>
        </p:nvSpPr>
        <p:spPr>
          <a:xfrm>
            <a:off x="20580778" y="1413631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GITHUB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411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51285" y="737880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Diagrama</a:t>
            </a:r>
            <a:r>
              <a:rPr lang="en-US" sz="11700" b="1" dirty="0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gantt</a:t>
            </a:r>
            <a:endParaRPr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844D26-D6B4-4568-85BD-028E1B26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97" y="2909953"/>
            <a:ext cx="18896194" cy="110102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50BDDB6-AEB2-4543-88FA-9B8D815B5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22DF81-6179-411D-999B-9DB6CFE19BE2}"/>
              </a:ext>
            </a:extLst>
          </p:cNvPr>
          <p:cNvSpPr txBox="1"/>
          <p:nvPr/>
        </p:nvSpPr>
        <p:spPr>
          <a:xfrm>
            <a:off x="18378012" y="14264988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6"/>
              </a:rPr>
              <a:t>Diagrama de Gantt</a:t>
            </a:r>
            <a:endParaRPr lang="es-CO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565B9B-A29A-4206-BCF2-2B3DEFF3799B}"/>
              </a:ext>
            </a:extLst>
          </p:cNvPr>
          <p:cNvSpPr txBox="1"/>
          <p:nvPr/>
        </p:nvSpPr>
        <p:spPr>
          <a:xfrm>
            <a:off x="18378012" y="14840621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7"/>
              </a:rPr>
              <a:t>Diagrama de Gantt Excel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3692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419727" y="1469187"/>
            <a:ext cx="1985210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1700" b="1" dirty="0" err="1">
                <a:solidFill>
                  <a:srgbClr val="434343"/>
                </a:solidFill>
                <a:latin typeface="Calibri"/>
                <a:cs typeface="Calibri"/>
                <a:sym typeface="Calibri"/>
              </a:rPr>
              <a:t>Informes</a:t>
            </a:r>
            <a:endParaRPr sz="11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A829455-338D-4716-95B1-B6EE79E4563B}"/>
              </a:ext>
            </a:extLst>
          </p:cNvPr>
          <p:cNvGrpSpPr/>
          <p:nvPr/>
        </p:nvGrpSpPr>
        <p:grpSpPr>
          <a:xfrm>
            <a:off x="2108270" y="3759255"/>
            <a:ext cx="18475019" cy="11315712"/>
            <a:chOff x="2682240" y="4432288"/>
            <a:chExt cx="9509760" cy="7027801"/>
          </a:xfrm>
        </p:grpSpPr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992888C7-99FE-45B5-AAF2-98B14FABBED3}"/>
                </a:ext>
              </a:extLst>
            </p:cNvPr>
            <p:cNvSpPr txBox="1"/>
            <p:nvPr/>
          </p:nvSpPr>
          <p:spPr>
            <a:xfrm>
              <a:off x="2682240" y="4432288"/>
              <a:ext cx="9509760" cy="457200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anchor="ctr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600" b="1" cap="all" baseline="0">
                  <a:solidFill>
                    <a:schemeClr val="bg1">
                      <a:lumMod val="50000"/>
                    </a:schemeClr>
                  </a:solidFill>
                </a:rPr>
                <a:t>Visión general de los recursos</a:t>
              </a:r>
            </a:p>
          </p:txBody>
        </p:sp>
        <p:graphicFrame>
          <p:nvGraphicFramePr>
            <p:cNvPr id="14" name="Chart 7">
              <a:extLst>
                <a:ext uri="{FF2B5EF4-FFF2-40B4-BE49-F238E27FC236}">
                  <a16:creationId xmlns:a16="http://schemas.microsoft.com/office/drawing/2014/main" id="{8F5EF104-DAF0-4DFB-9743-4440FFF238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3460714"/>
                </p:ext>
              </p:extLst>
            </p:nvPr>
          </p:nvGraphicFramePr>
          <p:xfrm>
            <a:off x="2801302" y="558957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8D3A799-C8A0-41B6-8F79-2DE25DF11E9A}"/>
                </a:ext>
              </a:extLst>
            </p:cNvPr>
            <p:cNvSpPr txBox="1"/>
            <p:nvPr/>
          </p:nvSpPr>
          <p:spPr>
            <a:xfrm>
              <a:off x="2710815" y="5175238"/>
              <a:ext cx="4505325" cy="182880"/>
            </a:xfrm>
            <a:prstGeom prst="rect">
              <a:avLst/>
            </a:prstGeom>
            <a:solidFill>
              <a:schemeClr val="l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ESTADÍSTICAS DE RECURSOS</a:t>
              </a:r>
            </a:p>
          </p:txBody>
        </p:sp>
        <p:graphicFrame>
          <p:nvGraphicFramePr>
            <p:cNvPr id="16" name="Chart 16">
              <a:extLst>
                <a:ext uri="{FF2B5EF4-FFF2-40B4-BE49-F238E27FC236}">
                  <a16:creationId xmlns:a16="http://schemas.microsoft.com/office/drawing/2014/main" id="{6B3D50FD-B97E-4649-BD6E-FC2FE5E931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153123"/>
                </p:ext>
              </p:extLst>
            </p:nvPr>
          </p:nvGraphicFramePr>
          <p:xfrm>
            <a:off x="7568566" y="55800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4261197E-34D0-4C7A-9C2C-BA7BFF0AA6FF}"/>
                </a:ext>
              </a:extLst>
            </p:cNvPr>
            <p:cNvSpPr txBox="1"/>
            <p:nvPr/>
          </p:nvSpPr>
          <p:spPr>
            <a:xfrm>
              <a:off x="7463790" y="5165713"/>
              <a:ext cx="457200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del trabajo</a:t>
              </a:r>
            </a:p>
          </p:txBody>
        </p:sp>
        <p:pic>
          <p:nvPicPr>
            <p:cNvPr id="18" name="table">
              <a:extLst>
                <a:ext uri="{FF2B5EF4-FFF2-40B4-BE49-F238E27FC236}">
                  <a16:creationId xmlns:a16="http://schemas.microsoft.com/office/drawing/2014/main" id="{A444CF15-24E6-42FE-8615-29EA271C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7016" y="8832838"/>
              <a:ext cx="5610228" cy="2627251"/>
            </a:xfrm>
            <a:prstGeom prst="rect">
              <a:avLst/>
            </a:prstGeom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2247E85-378B-43CB-B4EC-3FDD4DD807B3}"/>
                </a:ext>
              </a:extLst>
            </p:cNvPr>
            <p:cNvSpPr txBox="1"/>
            <p:nvPr/>
          </p:nvSpPr>
          <p:spPr>
            <a:xfrm>
              <a:off x="2710816" y="8423263"/>
              <a:ext cx="5669280" cy="27432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0" i="0" u="none" strike="noStrike" cap="all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Estado de los recursos</a:t>
              </a: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70B95799-43E3-45C7-965F-8C8F9119DD0D}"/>
                </a:ext>
              </a:extLst>
            </p:cNvPr>
            <p:cNvSpPr/>
            <p:nvPr/>
          </p:nvSpPr>
          <p:spPr>
            <a:xfrm>
              <a:off x="2707549" y="5335830"/>
              <a:ext cx="3501996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Estado de trabajo de todos los recursos de trabajo.</a:t>
              </a: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C2B0DCE-D3EF-48DC-BE9B-722B21F1DA5D}"/>
                </a:ext>
              </a:extLst>
            </p:cNvPr>
            <p:cNvSpPr/>
            <p:nvPr/>
          </p:nvSpPr>
          <p:spPr>
            <a:xfrm>
              <a:off x="2710863" y="8593380"/>
              <a:ext cx="4206240" cy="23320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Trabajo restante para todos los recursos de trabajo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721A0AD-06EE-43A7-B14C-AEB13E35DB88}"/>
                </a:ext>
              </a:extLst>
            </p:cNvPr>
            <p:cNvSpPr/>
            <p:nvPr/>
          </p:nvSpPr>
          <p:spPr>
            <a:xfrm>
              <a:off x="7480129" y="5325335"/>
              <a:ext cx="4572000" cy="2743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 marL="0" indent="0">
                <a:defRPr>
                  <a:latin typeface="+mn-lt"/>
                  <a:ea typeface="+mn-ea"/>
                  <a:cs typeface="+mn-cs"/>
                </a:defRPr>
              </a:lvl1pPr>
              <a:lvl2pPr marL="457200" indent="0">
                <a:defRPr>
                  <a:latin typeface="+mn-lt"/>
                  <a:ea typeface="+mn-ea"/>
                  <a:cs typeface="+mn-cs"/>
                </a:defRPr>
              </a:lvl2pPr>
              <a:lvl3pPr marL="914400" indent="0">
                <a:defRPr>
                  <a:latin typeface="+mn-lt"/>
                  <a:ea typeface="+mn-ea"/>
                  <a:cs typeface="+mn-cs"/>
                </a:defRPr>
              </a:lvl3pPr>
              <a:lvl4pPr marL="1371600" indent="0">
                <a:defRPr>
                  <a:latin typeface="+mn-lt"/>
                  <a:ea typeface="+mn-ea"/>
                  <a:cs typeface="+mn-cs"/>
                </a:defRPr>
              </a:lvl4pPr>
              <a:lvl5pPr marL="1828800" indent="0">
                <a:defRPr>
                  <a:latin typeface="+mn-lt"/>
                  <a:ea typeface="+mn-ea"/>
                  <a:cs typeface="+mn-cs"/>
                </a:defRPr>
              </a:lvl5pPr>
              <a:lvl6pPr marL="2286000" indent="0">
                <a:defRPr>
                  <a:latin typeface="+mn-lt"/>
                  <a:ea typeface="+mn-ea"/>
                  <a:cs typeface="+mn-cs"/>
                </a:defRPr>
              </a:lvl6pPr>
              <a:lvl7pPr marL="2743200" indent="0">
                <a:defRPr>
                  <a:latin typeface="+mn-lt"/>
                  <a:ea typeface="+mn-ea"/>
                  <a:cs typeface="+mn-cs"/>
                </a:defRPr>
              </a:lvl7pPr>
              <a:lvl8pPr marL="3200400" indent="0">
                <a:defRPr>
                  <a:latin typeface="+mn-lt"/>
                  <a:ea typeface="+mn-ea"/>
                  <a:cs typeface="+mn-cs"/>
                </a:defRPr>
              </a:lvl8pPr>
              <a:lvl9pPr marL="3657600" indent="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en-US" sz="900" b="0" i="0" u="none" strike="noStrike" baseline="0">
                  <a:solidFill>
                    <a:srgbClr val="7F7F7F"/>
                  </a:solidFill>
                  <a:latin typeface="Calibri" panose="020F0502020204030204" pitchFamily="34" charset="0"/>
                </a:rPr>
                <a:t>% trabajo realizado por todos los recursos de trabajo.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9A6DC080-389C-422F-86A2-30FF99C4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7224" y="13575386"/>
            <a:ext cx="1209707" cy="115126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CD3D0A-CE7F-407C-B25A-9684E2CE22E2}"/>
              </a:ext>
            </a:extLst>
          </p:cNvPr>
          <p:cNvSpPr txBox="1"/>
          <p:nvPr/>
        </p:nvSpPr>
        <p:spPr>
          <a:xfrm>
            <a:off x="20580778" y="14136316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hlinkClick r:id="rId8"/>
              </a:rPr>
              <a:t>Informes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9053133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179</Words>
  <Application>Microsoft Office PowerPoint</Application>
  <PresentationFormat>Personalizado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Helvetica Neue Light</vt:lpstr>
      <vt:lpstr>Calibri</vt:lpstr>
      <vt:lpstr>Helvetica Neue</vt:lpstr>
      <vt:lpstr>Arial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</dc:creator>
  <cp:lastModifiedBy>Uriel Kastro</cp:lastModifiedBy>
  <cp:revision>9</cp:revision>
  <dcterms:modified xsi:type="dcterms:W3CDTF">2019-11-19T21:01:46Z</dcterms:modified>
</cp:coreProperties>
</file>