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63" r:id="rId26"/>
  </p:sldIdLst>
  <p:sldSz cx="24384000" cy="1574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Helvetica Neue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40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674.54333333333329</c:v>
              </c:pt>
              <c:pt idx="1">
                <c:v>501.42333333333335</c:v>
              </c:pt>
              <c:pt idx="2">
                <c:v>517.42333333333329</c:v>
              </c:pt>
              <c:pt idx="3">
                <c:v>627.50333333333333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3A2B-4073-86EC-D772674ECC82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2335.8566666666666</c:v>
              </c:pt>
              <c:pt idx="1">
                <c:v>2617.8566666666666</c:v>
              </c:pt>
              <c:pt idx="2">
                <c:v>2335.8566666666666</c:v>
              </c:pt>
              <c:pt idx="3">
                <c:v>2617.8566666666666</c:v>
              </c:pt>
            </c:numLit>
          </c:val>
          <c:extLst>
            <c:ext xmlns:c16="http://schemas.microsoft.com/office/drawing/2014/chart" uri="{C3380CC4-5D6E-409C-BE32-E72D297353CC}">
              <c16:uniqueId val="{00000001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#,##0"%"</c:formatCode>
              <c:ptCount val="4"/>
              <c:pt idx="0">
                <c:v>22</c:v>
              </c:pt>
              <c:pt idx="1">
                <c:v>16</c:v>
              </c:pt>
              <c:pt idx="2">
                <c:v>18</c:v>
              </c:pt>
              <c:pt idx="3">
                <c:v>19</c:v>
              </c:pt>
            </c:numLit>
          </c:val>
          <c:extLst>
            <c:ext xmlns:c16="http://schemas.microsoft.com/office/drawing/2014/chart" uri="{C3380CC4-5D6E-409C-BE32-E72D297353CC}">
              <c16:uniqueId val="{00000000-9EF0-4AE2-B094-EAD30C6F1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1</c:v>
              </c:pt>
              <c:pt idx="1">
                <c:v>3</c:v>
              </c:pt>
              <c:pt idx="2">
                <c:v>7.0999894247038924</c:v>
              </c:pt>
            </c:numLit>
          </c:val>
          <c:extLst>
            <c:ext xmlns:c16="http://schemas.microsoft.com/office/drawing/2014/chart" uri="{C3380CC4-5D6E-409C-BE32-E72D297353CC}">
              <c16:uniqueId val="{00000000-F345-4C84-9DA8-7859F8C02F8A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1</c:v>
              </c:pt>
              <c:pt idx="2">
                <c:v>9.9000105752961094</c:v>
              </c:pt>
            </c:numLit>
          </c:val>
          <c:extLst>
            <c:ext xmlns:c16="http://schemas.microsoft.com/office/drawing/2014/chart" uri="{C3380CC4-5D6E-409C-BE32-E72D297353CC}">
              <c16:uniqueId val="{00000001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#,##0"%"</c:formatCode>
              <c:ptCount val="3"/>
              <c:pt idx="0">
                <c:v>100</c:v>
              </c:pt>
              <c:pt idx="1">
                <c:v>75</c:v>
              </c:pt>
              <c:pt idx="2">
                <c:v>42</c:v>
              </c:pt>
            </c:numLit>
          </c:val>
          <c:extLst>
            <c:ext xmlns:c16="http://schemas.microsoft.com/office/drawing/2014/chart" uri="{C3380CC4-5D6E-409C-BE32-E72D297353CC}">
              <c16:uniqueId val="{00000000-2A4B-4FDF-9AD3-0486D04E6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80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30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09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36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4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85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230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769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76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4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7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22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560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240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334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73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92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4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65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4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35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13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BPMN%20Solicitud%20actual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BPMN%20Inventario%20actual.png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IEEE830%20Corregido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agram%20class%20SAE%203NF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SAE.zi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modelo%20relacion%203NF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Distribuci%C3%B3n%20SAE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1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slide" Target="slide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9.xml"/><Relationship Id="rId5" Type="http://schemas.openxmlformats.org/officeDocument/2006/relationships/slide" Target="slide8.xml"/><Relationship Id="rId15" Type="http://schemas.openxmlformats.org/officeDocument/2006/relationships/slide" Target="slide24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7.xml"/><Relationship Id="rId1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Proyecto-SAE/SAE/tree/Entregables-propuestos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Diagrama%20de%20gantt%20Excel.xls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gantt%20SAE.m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yecto-SAE/SAE/blob/Entregables-propuestos/Informes.pptx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hub.com/Proyecto-SAE/SAE/blob/Entregables-propuestos/Diccionario%20de%20datos%20SAE.xlsx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royecto-SAE/SAE/blob/Entregables-propuestos/Recolecion%20de%20informaci%C3%B3n%20Corregido.xlsx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286000" y="2814007"/>
            <a:ext cx="19559584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(CEET)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lang="es-CO" sz="816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Proyecto SAE (</a:t>
            </a: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Sistema de Almacenamiento de Equipos)</a:t>
            </a:r>
            <a:endParaRPr dirty="0"/>
          </a:p>
        </p:txBody>
      </p:sp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3F449A71-1F41-48DA-A449-2093882915D9}"/>
              </a:ext>
            </a:extLst>
          </p:cNvPr>
          <p:cNvSpPr txBox="1"/>
          <p:nvPr/>
        </p:nvSpPr>
        <p:spPr>
          <a:xfrm>
            <a:off x="4327358" y="7716207"/>
            <a:ext cx="17899226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Sebastián Gaviria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Brayan Moscoso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Alfredo Silva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Uriel Astaiza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9336EE-3ADB-44C1-966B-26CD570FD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07" y="3609528"/>
            <a:ext cx="21241100" cy="99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005972E-F9FF-41D2-A6E0-BF6F4A13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625" y="3197672"/>
            <a:ext cx="21382750" cy="103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Préstamo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5BB298-F2D8-4639-9915-9925E875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759" y="3839949"/>
            <a:ext cx="21470172" cy="96655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8C9E3B-0F36-4AA2-947A-3CCE16AB4365}"/>
              </a:ext>
            </a:extLst>
          </p:cNvPr>
          <p:cNvSpPr txBox="1"/>
          <p:nvPr/>
        </p:nvSpPr>
        <p:spPr>
          <a:xfrm>
            <a:off x="19724915" y="13889409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6"/>
              </a:rPr>
              <a:t>BPMN</a:t>
            </a:r>
            <a:endParaRPr lang="es-CO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2C7034-4B23-4911-B8C9-80081BD00625}"/>
              </a:ext>
            </a:extLst>
          </p:cNvPr>
          <p:cNvSpPr txBox="1"/>
          <p:nvPr/>
        </p:nvSpPr>
        <p:spPr>
          <a:xfrm>
            <a:off x="19724915" y="14465043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BPMN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0245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Inventario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93774F-F8DE-4409-B418-A24315AE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336" y="3941529"/>
            <a:ext cx="19673282" cy="97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IEEE830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8B98EB-A35E-4913-A10E-37A0E27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735" y="4575002"/>
            <a:ext cx="22007914" cy="34973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BE48CF-ABF5-4DD3-8545-72DADB5D8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35" y="9424306"/>
            <a:ext cx="22230196" cy="347526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FC8E2B-5876-4CB8-ACB9-38D179D4C548}"/>
              </a:ext>
            </a:extLst>
          </p:cNvPr>
          <p:cNvSpPr txBox="1"/>
          <p:nvPr/>
        </p:nvSpPr>
        <p:spPr>
          <a:xfrm>
            <a:off x="20360448" y="14001907"/>
            <a:ext cx="166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IEEE830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07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IEEE830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FC65B4-EBC4-47EE-862D-1BF6C6ECF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49" y="4771578"/>
            <a:ext cx="20979565" cy="33750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5B9173-E69F-401C-8C5F-CF5A437E1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548" y="8814552"/>
            <a:ext cx="20979565" cy="33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1805249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clases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6CEB71-63B6-4AAD-8265-396DB6EE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93" y="4303086"/>
            <a:ext cx="12941467" cy="10035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201AE9-14E9-4DB8-8FB3-3F62F2974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054C71-9A2F-4054-9738-11C6875933B4}"/>
              </a:ext>
            </a:extLst>
          </p:cNvPr>
          <p:cNvSpPr txBox="1"/>
          <p:nvPr/>
        </p:nvSpPr>
        <p:spPr>
          <a:xfrm>
            <a:off x="18483845" y="14264988"/>
            <a:ext cx="35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linkClick r:id="rId6"/>
              </a:rPr>
              <a:t>Diagrama de clases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9903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2010063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Prototipos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Mocukps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DC42C-2481-41F3-B9A9-D3349FA4C0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7" y="5181164"/>
            <a:ext cx="10730865" cy="775572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579A03-4323-4EF6-BCE0-A1093F883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6252" y="5364510"/>
            <a:ext cx="12475745" cy="7572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D4BBA6-F0E6-45A0-B952-477FB711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F18EC6-42D1-4417-9A65-CA4A23F9E44D}"/>
              </a:ext>
            </a:extLst>
          </p:cNvPr>
          <p:cNvSpPr txBox="1"/>
          <p:nvPr/>
        </p:nvSpPr>
        <p:spPr>
          <a:xfrm>
            <a:off x="18736940" y="14151019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Prototipos y mockups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4081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925052" y="1830134"/>
            <a:ext cx="16293530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Modelo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relacional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0F787-7F02-4DBE-A94D-D22D5442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2" y="4295356"/>
            <a:ext cx="19355803" cy="10515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D06616-DD5A-4AD2-89F9-7A28DD1B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CCEC5-04B6-466C-9786-20F087684ADC}"/>
              </a:ext>
            </a:extLst>
          </p:cNvPr>
          <p:cNvSpPr txBox="1"/>
          <p:nvPr/>
        </p:nvSpPr>
        <p:spPr>
          <a:xfrm>
            <a:off x="18736940" y="14151019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Modelo relacional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1273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distribucción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B0EA50-4A19-4627-983E-6EFEA511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1" y="3983788"/>
            <a:ext cx="22196330" cy="94434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94B55E-6F9F-4E8B-AD3D-30FC5F4B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9F7DF2-9B78-4470-910E-A4674F979777}"/>
              </a:ext>
            </a:extLst>
          </p:cNvPr>
          <p:cNvSpPr txBox="1"/>
          <p:nvPr/>
        </p:nvSpPr>
        <p:spPr>
          <a:xfrm>
            <a:off x="18378012" y="14264988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</a:t>
            </a:r>
            <a:r>
              <a:rPr lang="es-CO" sz="2400" dirty="0" err="1">
                <a:hlinkClick r:id="rId6"/>
              </a:rPr>
              <a:t>distribucción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6722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595709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Indice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040245" y="4508323"/>
            <a:ext cx="15237102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Primer Trimestre por mejorar:</a:t>
            </a: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- Ficha Técnica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/>
              </a:rPr>
              <a:t>- Levantamiento de información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- </a:t>
            </a: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BPMN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- IEEE830</a:t>
            </a:r>
            <a:endParaRPr lang="es-CO" sz="4000" i="0" u="none" strike="noStrike" cap="none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Tercer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8" action="ppaction://hlinksldjump"/>
              </a:rPr>
              <a:t>- Diagrama de clases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9" action="ppaction://hlinksldjump"/>
              </a:rPr>
              <a:t>- Prototipo y Mockups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0" action="ppaction://hlinksldjump"/>
              </a:rPr>
              <a:t>- Modelo relacional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1" action="ppaction://hlinksldjump"/>
              </a:rPr>
              <a:t>- Diagrama de distribución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dirty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Cuarto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2" action="ppaction://hlinksldjump"/>
              </a:rPr>
              <a:t>- Control de versiones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3" action="ppaction://hlinksldjump"/>
              </a:rPr>
              <a:t>- Diagrama de Gantt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4" action="ppaction://hlinksldjump"/>
              </a:rPr>
              <a:t>- Informes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5" action="ppaction://hlinksldjump"/>
              </a:rPr>
              <a:t>- Diccionario de datos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Control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versiones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1666D1-3E2E-4964-AAAC-A3BED3BB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6B3561-E5EF-464E-82E2-E109AB94A1A1}"/>
              </a:ext>
            </a:extLst>
          </p:cNvPr>
          <p:cNvSpPr txBox="1"/>
          <p:nvPr/>
        </p:nvSpPr>
        <p:spPr>
          <a:xfrm>
            <a:off x="20580778" y="14136316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5"/>
              </a:rPr>
              <a:t>GITHUB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0A1C35-1A9C-4889-B291-A45C73A6B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506" y="3896433"/>
            <a:ext cx="17539670" cy="108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51285" y="737880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gantt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844D26-D6B4-4568-85BD-028E1B26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97" y="2909953"/>
            <a:ext cx="18896194" cy="110102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0BDDB6-AEB2-4543-88FA-9B8D815B5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22DF81-6179-411D-999B-9DB6CFE19BE2}"/>
              </a:ext>
            </a:extLst>
          </p:cNvPr>
          <p:cNvSpPr txBox="1"/>
          <p:nvPr/>
        </p:nvSpPr>
        <p:spPr>
          <a:xfrm>
            <a:off x="18378012" y="14264988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Gantt</a:t>
            </a:r>
            <a:endParaRPr lang="es-C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565B9B-A29A-4206-BCF2-2B3DEFF3799B}"/>
              </a:ext>
            </a:extLst>
          </p:cNvPr>
          <p:cNvSpPr txBox="1"/>
          <p:nvPr/>
        </p:nvSpPr>
        <p:spPr>
          <a:xfrm>
            <a:off x="18378012" y="14840621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Diagrama de Gantt Excel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3692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829455-338D-4716-95B1-B6EE79E4563B}"/>
              </a:ext>
            </a:extLst>
          </p:cNvPr>
          <p:cNvGrpSpPr/>
          <p:nvPr/>
        </p:nvGrpSpPr>
        <p:grpSpPr>
          <a:xfrm>
            <a:off x="2108270" y="3759255"/>
            <a:ext cx="18475019" cy="11315712"/>
            <a:chOff x="2682240" y="4432288"/>
            <a:chExt cx="9509760" cy="702780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992888C7-99FE-45B5-AAF2-98B14FABBED3}"/>
                </a:ext>
              </a:extLst>
            </p:cNvPr>
            <p:cNvSpPr txBox="1"/>
            <p:nvPr/>
          </p:nvSpPr>
          <p:spPr>
            <a:xfrm>
              <a:off x="2682240" y="4432288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14" name="Chart 7">
              <a:extLst>
                <a:ext uri="{FF2B5EF4-FFF2-40B4-BE49-F238E27FC236}">
                  <a16:creationId xmlns:a16="http://schemas.microsoft.com/office/drawing/2014/main" id="{8F5EF104-DAF0-4DFB-9743-4440FFF238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3460714"/>
                </p:ext>
              </p:extLst>
            </p:nvPr>
          </p:nvGraphicFramePr>
          <p:xfrm>
            <a:off x="2801302" y="558957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8D3A799-C8A0-41B6-8F79-2DE25DF11E9A}"/>
                </a:ext>
              </a:extLst>
            </p:cNvPr>
            <p:cNvSpPr txBox="1"/>
            <p:nvPr/>
          </p:nvSpPr>
          <p:spPr>
            <a:xfrm>
              <a:off x="2710815" y="5175238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16" name="Chart 16">
              <a:extLst>
                <a:ext uri="{FF2B5EF4-FFF2-40B4-BE49-F238E27FC236}">
                  <a16:creationId xmlns:a16="http://schemas.microsoft.com/office/drawing/2014/main" id="{6B3D50FD-B97E-4649-BD6E-FC2FE5E931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4153123"/>
                </p:ext>
              </p:extLst>
            </p:nvPr>
          </p:nvGraphicFramePr>
          <p:xfrm>
            <a:off x="7568566" y="55800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4261197E-34D0-4C7A-9C2C-BA7BFF0AA6FF}"/>
                </a:ext>
              </a:extLst>
            </p:cNvPr>
            <p:cNvSpPr txBox="1"/>
            <p:nvPr/>
          </p:nvSpPr>
          <p:spPr>
            <a:xfrm>
              <a:off x="7463790" y="5165713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A444CF15-24E6-42FE-8615-29EA271C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7016" y="8832838"/>
              <a:ext cx="5610228" cy="2627251"/>
            </a:xfrm>
            <a:prstGeom prst="rect">
              <a:avLst/>
            </a:prstGeom>
          </p:spPr>
        </p:pic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2247E85-378B-43CB-B4EC-3FDD4DD807B3}"/>
                </a:ext>
              </a:extLst>
            </p:cNvPr>
            <p:cNvSpPr txBox="1"/>
            <p:nvPr/>
          </p:nvSpPr>
          <p:spPr>
            <a:xfrm>
              <a:off x="2710816" y="8423263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0B95799-43E3-45C7-965F-8C8F9119DD0D}"/>
                </a:ext>
              </a:extLst>
            </p:cNvPr>
            <p:cNvSpPr/>
            <p:nvPr/>
          </p:nvSpPr>
          <p:spPr>
            <a:xfrm>
              <a:off x="2707549" y="5335830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C2B0DCE-D3EF-48DC-BE9B-722B21F1DA5D}"/>
                </a:ext>
              </a:extLst>
            </p:cNvPr>
            <p:cNvSpPr/>
            <p:nvPr/>
          </p:nvSpPr>
          <p:spPr>
            <a:xfrm>
              <a:off x="2710863" y="8593380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C721A0AD-06EE-43A7-B14C-AEB13E35DB88}"/>
                </a:ext>
              </a:extLst>
            </p:cNvPr>
            <p:cNvSpPr/>
            <p:nvPr/>
          </p:nvSpPr>
          <p:spPr>
            <a:xfrm>
              <a:off x="7480129" y="5325335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9A6DC080-389C-422F-86A2-30FF99C48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CD3D0A-CE7F-407C-B25A-9684E2CE22E2}"/>
              </a:ext>
            </a:extLst>
          </p:cNvPr>
          <p:cNvSpPr txBox="1"/>
          <p:nvPr/>
        </p:nvSpPr>
        <p:spPr>
          <a:xfrm>
            <a:off x="20580778" y="14136316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8"/>
              </a:rPr>
              <a:t>Informes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9053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395664" y="538858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02725E3-A397-4ACC-B158-0F515D6D1355}"/>
              </a:ext>
            </a:extLst>
          </p:cNvPr>
          <p:cNvGrpSpPr/>
          <p:nvPr/>
        </p:nvGrpSpPr>
        <p:grpSpPr>
          <a:xfrm>
            <a:off x="1661961" y="2828926"/>
            <a:ext cx="17636691" cy="11676496"/>
            <a:chOff x="7437120" y="4638325"/>
            <a:chExt cx="9509760" cy="64713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40079E-7AE8-4667-81EA-3B7FE4604FC6}"/>
                </a:ext>
              </a:extLst>
            </p:cNvPr>
            <p:cNvSpPr txBox="1"/>
            <p:nvPr/>
          </p:nvSpPr>
          <p:spPr>
            <a:xfrm>
              <a:off x="7437120" y="4638325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4" name="Chart 7">
              <a:extLst>
                <a:ext uri="{FF2B5EF4-FFF2-40B4-BE49-F238E27FC236}">
                  <a16:creationId xmlns:a16="http://schemas.microsoft.com/office/drawing/2014/main" id="{AF72C770-EE73-4C71-B70C-80092409EB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0732542"/>
                </p:ext>
              </p:extLst>
            </p:nvPr>
          </p:nvGraphicFramePr>
          <p:xfrm>
            <a:off x="7556182" y="57956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573C94E1-84DE-4772-91A2-0E07F8722525}"/>
                </a:ext>
              </a:extLst>
            </p:cNvPr>
            <p:cNvSpPr txBox="1"/>
            <p:nvPr/>
          </p:nvSpPr>
          <p:spPr>
            <a:xfrm>
              <a:off x="7465695" y="5381275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6" name="Chart 16">
              <a:extLst>
                <a:ext uri="{FF2B5EF4-FFF2-40B4-BE49-F238E27FC236}">
                  <a16:creationId xmlns:a16="http://schemas.microsoft.com/office/drawing/2014/main" id="{FD83FA8D-F793-4EB1-AE41-AEF2BCACAD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0152692"/>
                </p:ext>
              </p:extLst>
            </p:nvPr>
          </p:nvGraphicFramePr>
          <p:xfrm>
            <a:off x="12323446" y="578608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13D86649-693A-47CC-B895-F76F93FDA1DD}"/>
                </a:ext>
              </a:extLst>
            </p:cNvPr>
            <p:cNvSpPr txBox="1"/>
            <p:nvPr/>
          </p:nvSpPr>
          <p:spPr>
            <a:xfrm>
              <a:off x="12218670" y="5371750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63A75295-12C0-4F68-9E39-8DC67890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1896" y="9038875"/>
              <a:ext cx="5610228" cy="2070800"/>
            </a:xfrm>
            <a:prstGeom prst="rect">
              <a:avLst/>
            </a:prstGeom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5FE9B0A-E618-4FD9-A9BA-E79B8A01522F}"/>
                </a:ext>
              </a:extLst>
            </p:cNvPr>
            <p:cNvSpPr txBox="1"/>
            <p:nvPr/>
          </p:nvSpPr>
          <p:spPr>
            <a:xfrm>
              <a:off x="7465696" y="8629300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17649-E12D-4822-AD6C-1E4CFA58838A}"/>
                </a:ext>
              </a:extLst>
            </p:cNvPr>
            <p:cNvSpPr/>
            <p:nvPr/>
          </p:nvSpPr>
          <p:spPr>
            <a:xfrm>
              <a:off x="7462429" y="5541867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28BCF69-5BA2-4BFF-B726-5DB5E7760A33}"/>
                </a:ext>
              </a:extLst>
            </p:cNvPr>
            <p:cNvSpPr/>
            <p:nvPr/>
          </p:nvSpPr>
          <p:spPr>
            <a:xfrm>
              <a:off x="7465743" y="8799417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6066441-E339-4CB6-885B-564A9307A7D0}"/>
                </a:ext>
              </a:extLst>
            </p:cNvPr>
            <p:cNvSpPr/>
            <p:nvPr/>
          </p:nvSpPr>
          <p:spPr>
            <a:xfrm>
              <a:off x="12235009" y="5531372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B168268-6E7D-4FE5-BAB8-57E9D292A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Diccionario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datos</a:t>
            </a:r>
            <a:endParaRPr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7EB05D-B9C5-4FA4-A66B-0A537F08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5A9921-131D-4085-BE0B-A0D4424C7918}"/>
              </a:ext>
            </a:extLst>
          </p:cNvPr>
          <p:cNvSpPr txBox="1"/>
          <p:nvPr/>
        </p:nvSpPr>
        <p:spPr>
          <a:xfrm>
            <a:off x="18920420" y="14047980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5"/>
              </a:rPr>
              <a:t>Diccionario de datos</a:t>
            </a:r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B6D947-744F-41B7-9242-BEAFEC42C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13" y="5265057"/>
            <a:ext cx="22786174" cy="52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8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7FFF473F-7EC6-42BF-9805-7CEE541A75A5}"/>
              </a:ext>
            </a:extLst>
          </p:cNvPr>
          <p:cNvSpPr txBox="1"/>
          <p:nvPr/>
        </p:nvSpPr>
        <p:spPr>
          <a:xfrm>
            <a:off x="505360" y="1507692"/>
            <a:ext cx="1454958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Ficha tecnica</a:t>
            </a:r>
            <a:endParaRPr dirty="0"/>
          </a:p>
        </p:txBody>
      </p:sp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La institución educativa Santa Bárbara I.E.D se dedica a la formación académica de bachillerato, actualmente presenta un déficit al momento del préstamo de los dispositivos ; acarreando problemas como: No manejan las identificaciones de los equipos, no se manejan respaldos de los préstamos en caso de pérdida o daño por medio de sus planillas, no se presenta un control del estado de entrega, devolución y conteo de los dispositivos.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7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 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Debido a la cantidad de recursos tecnológicos de la IED Santa Bárbara , es necesario implementar El software SISTEMA DE ALMACENAMIENTO DE EQUIPOS  (S.A.E) el cual permite gestionar la organización, distribución y seguimiento del préstamo de equipos, mediante consultas de estado, préstamo, entrega, devolución, ubicación y cumplimiento de los horarios asignados al responsable del dispositivo generando así una sistematización segura, confiable y rápida que aportará toda esta información.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27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gestionar el registro y control del préstamo de los recursos tecnológicos de la institución Santa Bárbara I.E.D, con el fin de prevenir la perdida de información y optimizando de la mejor forma posible los procesos de la Entidad.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Optimizar los tiempos de respuesta del personal administrativo a las solicitudes de préstamo de equipos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Garantizar el uso eficiente de los recursos tecnológicos destinados a la formación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Contribuir con la mejora del medio ambiente mediante la sistematización proceso evitando el consumo innecesario de papel en impresiones.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3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SAE será un sistema de información en interface web (modelo cliente-servidor), que permitirá gestionar los procesos de solicitud, control y préstamo de equipos en la institución Santa Bárbara I.E.D, entre las cuales se encuentran: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la solicitud de préstamo de equipos (docente)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Registrar el préstamo de los equipos y el seguimiento de los mismos (prestamista).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alertas por demora en la entrega de los elementos prestados, de acuerdo a los tiempos asignados(prestamista).</a:t>
            </a:r>
          </a:p>
        </p:txBody>
      </p:sp>
    </p:spTree>
    <p:extLst>
      <p:ext uri="{BB962C8B-B14F-4D97-AF65-F5344CB8AC3E}">
        <p14:creationId xmlns:p14="http://schemas.microsoft.com/office/powerpoint/2010/main" val="7681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 acuerdo a la Entidad a beneficiar con el desarrollo de SAE, se definió realizar el levantamiento de información del requerimiento empleando un método interactivo a través de un cuestionario.</a:t>
            </a: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Levantamiento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información</a:t>
            </a:r>
            <a:endParaRPr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E9C316-F925-4DB4-A065-2F900642853E}"/>
              </a:ext>
            </a:extLst>
          </p:cNvPr>
          <p:cNvSpPr txBox="1"/>
          <p:nvPr/>
        </p:nvSpPr>
        <p:spPr>
          <a:xfrm>
            <a:off x="16916401" y="14264988"/>
            <a:ext cx="514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5"/>
              </a:rPr>
              <a:t>Levantamiento de información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146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Cuestionario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285C4C-13E6-4067-ADA5-3E6E7D84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958" y="3992388"/>
            <a:ext cx="20928084" cy="94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564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629</Words>
  <Application>Microsoft Office PowerPoint</Application>
  <PresentationFormat>Personalizado</PresentationFormat>
  <Paragraphs>89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Calibri</vt:lpstr>
      <vt:lpstr>Helvetica Neue</vt:lpstr>
      <vt:lpstr>Helvetica Neue Light</vt:lpstr>
      <vt:lpstr>Arial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</dc:creator>
  <cp:lastModifiedBy>APRENDIZ SENA</cp:lastModifiedBy>
  <cp:revision>19</cp:revision>
  <dcterms:modified xsi:type="dcterms:W3CDTF">2019-12-01T20:46:58Z</dcterms:modified>
</cp:coreProperties>
</file>