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674.54333333333329</c:v>
              </c:pt>
              <c:pt idx="1">
                <c:v>501.42333333333335</c:v>
              </c:pt>
              <c:pt idx="2">
                <c:v>517.42333333333329</c:v>
              </c:pt>
              <c:pt idx="3">
                <c:v>627.50333333333333</c:v>
              </c:pt>
            </c:numLit>
          </c:val>
          <c:extLst>
            <c:ext xmlns:c16="http://schemas.microsoft.com/office/drawing/2014/chart" uri="{C3380CC4-5D6E-409C-BE32-E72D297353CC}">
              <c16:uniqueId val="{00000000-6D74-4CEA-950C-3728DEA3D2B0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2335.8566666666666</c:v>
              </c:pt>
              <c:pt idx="1">
                <c:v>2617.8566666666666</c:v>
              </c:pt>
              <c:pt idx="2">
                <c:v>2335.8566666666666</c:v>
              </c:pt>
              <c:pt idx="3">
                <c:v>2617.8566666666666</c:v>
              </c:pt>
            </c:numLit>
          </c:val>
          <c:extLst>
            <c:ext xmlns:c16="http://schemas.microsoft.com/office/drawing/2014/chart" uri="{C3380CC4-5D6E-409C-BE32-E72D297353CC}">
              <c16:uniqueId val="{00000001-6D74-4CEA-950C-3728DEA3D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6D74-4CEA-950C-3728DEA3D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#,##0"%"</c:formatCode>
              <c:ptCount val="4"/>
              <c:pt idx="0">
                <c:v>22</c:v>
              </c:pt>
              <c:pt idx="1">
                <c:v>16</c:v>
              </c:pt>
              <c:pt idx="2">
                <c:v>18</c:v>
              </c:pt>
              <c:pt idx="3">
                <c:v>19</c:v>
              </c:pt>
            </c:numLit>
          </c:val>
          <c:extLst>
            <c:ext xmlns:c16="http://schemas.microsoft.com/office/drawing/2014/chart" uri="{C3380CC4-5D6E-409C-BE32-E72D297353CC}">
              <c16:uniqueId val="{00000000-2822-42BA-A689-CE3A97CF6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33873812472"/>
          <c:y val="0.10326311441553077"/>
          <c:w val="0.78852134513937466"/>
          <c:h val="0.65885281997742851"/>
        </c:manualLayout>
      </c:layout>
      <c:barChart>
        <c:barDir val="col"/>
        <c:grouping val="stacked"/>
        <c:varyColors val="0"/>
        <c:ser>
          <c:idx val="0"/>
          <c:order val="0"/>
          <c:tx>
            <c:v>Costo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\$#,##0</c:formatCode>
              <c:ptCount val="4"/>
              <c:pt idx="0">
                <c:v>2698173.333333334</c:v>
              </c:pt>
              <c:pt idx="1">
                <c:v>2005693.3333333335</c:v>
              </c:pt>
              <c:pt idx="2">
                <c:v>2069693.3333333335</c:v>
              </c:pt>
              <c:pt idx="3">
                <c:v>2510013.3333333335</c:v>
              </c:pt>
            </c:numLit>
          </c:val>
          <c:extLst>
            <c:ext xmlns:c16="http://schemas.microsoft.com/office/drawing/2014/chart" uri="{C3380CC4-5D6E-409C-BE32-E72D297353CC}">
              <c16:uniqueId val="{00000000-6B52-4265-BDBA-DDB21DDACF3D}"/>
            </c:ext>
          </c:extLst>
        </c:ser>
        <c:ser>
          <c:idx val="1"/>
          <c:order val="1"/>
          <c:tx>
            <c:v>Costo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\$#,##0</c:formatCode>
              <c:ptCount val="4"/>
              <c:pt idx="0">
                <c:v>9343426.6666666679</c:v>
              </c:pt>
              <c:pt idx="1">
                <c:v>10471426.666666668</c:v>
              </c:pt>
              <c:pt idx="2">
                <c:v>9343426.6666666679</c:v>
              </c:pt>
              <c:pt idx="3">
                <c:v>10471426.666666668</c:v>
              </c:pt>
            </c:numLit>
          </c:val>
          <c:extLst>
            <c:ext xmlns:c16="http://schemas.microsoft.com/office/drawing/2014/chart" uri="{C3380CC4-5D6E-409C-BE32-E72D297353CC}">
              <c16:uniqueId val="{00000001-6B52-4265-BDBA-DDB21DDAC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324971680"/>
        <c:axId val="320308992"/>
      </c:barChart>
      <c:lineChart>
        <c:grouping val="standard"/>
        <c:varyColors val="0"/>
        <c:ser>
          <c:idx val="2"/>
          <c:order val="2"/>
          <c:tx>
            <c:v>Costo de línea base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\$#,##0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6B52-4265-BDBA-DDB21DDAC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971680"/>
        <c:axId val="320308992"/>
      </c:lineChart>
      <c:catAx>
        <c:axId val="32497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0308992"/>
        <c:crosses val="autoZero"/>
        <c:auto val="1"/>
        <c:lblAlgn val="ctr"/>
        <c:lblOffset val="100"/>
        <c:noMultiLvlLbl val="0"/>
      </c:catAx>
      <c:valAx>
        <c:axId val="3203089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\$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49716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Costo</c:v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A8EF-40EC-B0D3-150A82081C62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A8EF-40EC-B0D3-150A82081C62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A8EF-40EC-B0D3-150A82081C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3"/>
              <c:pt idx="0">
                <c:v>Tipo: Trabajo</c:v>
              </c:pt>
              <c:pt idx="1">
                <c:v>Tipo: Material</c:v>
              </c:pt>
              <c:pt idx="2">
                <c:v>Tipo: Costo</c:v>
              </c:pt>
            </c:strLit>
          </c:cat>
          <c:val>
            <c:numLit>
              <c:formatCode>\$#,##0</c:formatCode>
              <c:ptCount val="3"/>
              <c:pt idx="0">
                <c:v>48913280</c:v>
              </c:pt>
              <c:pt idx="1">
                <c:v>22240000</c:v>
              </c:pt>
              <c:pt idx="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6-A8EF-40EC-B0D3-150A82081C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674.54333333333329</c:v>
              </c:pt>
              <c:pt idx="1">
                <c:v>501.42333333333335</c:v>
              </c:pt>
              <c:pt idx="2">
                <c:v>517.42333333333329</c:v>
              </c:pt>
              <c:pt idx="3">
                <c:v>627.50333333333333</c:v>
              </c:pt>
            </c:numLit>
          </c:val>
          <c:extLst>
            <c:ext xmlns:c16="http://schemas.microsoft.com/office/drawing/2014/chart" uri="{C3380CC4-5D6E-409C-BE32-E72D297353CC}">
              <c16:uniqueId val="{00000000-939D-4DA8-AD31-ADD6C2C58748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2335.8566666666666</c:v>
              </c:pt>
              <c:pt idx="1">
                <c:v>2617.8566666666666</c:v>
              </c:pt>
              <c:pt idx="2">
                <c:v>2335.8566666666666</c:v>
              </c:pt>
              <c:pt idx="3">
                <c:v>2617.8566666666666</c:v>
              </c:pt>
            </c:numLit>
          </c:val>
          <c:extLst>
            <c:ext xmlns:c16="http://schemas.microsoft.com/office/drawing/2014/chart" uri="{C3380CC4-5D6E-409C-BE32-E72D297353CC}">
              <c16:uniqueId val="{00000001-939D-4DA8-AD31-ADD6C2C58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939D-4DA8-AD31-ADD6C2C58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#,##0"%"</c:formatCode>
              <c:ptCount val="4"/>
              <c:pt idx="0">
                <c:v>22</c:v>
              </c:pt>
              <c:pt idx="1">
                <c:v>16</c:v>
              </c:pt>
              <c:pt idx="2">
                <c:v>18</c:v>
              </c:pt>
              <c:pt idx="3">
                <c:v>19</c:v>
              </c:pt>
            </c:numLit>
          </c:val>
          <c:extLst>
            <c:ext xmlns:c16="http://schemas.microsoft.com/office/drawing/2014/chart" uri="{C3380CC4-5D6E-409C-BE32-E72D297353CC}">
              <c16:uniqueId val="{00000000-F1A1-47B2-935E-A7D65B248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6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47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36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6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95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50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66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7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F38E32E-E222-4C5A-BF9C-88345FF053D2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6E326A1-C2BA-48E5-BFF2-76A4CF270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>
            <a:extLst>
              <a:ext uri="{FF2B5EF4-FFF2-40B4-BE49-F238E27FC236}">
                <a16:creationId xmlns:a16="http://schemas.microsoft.com/office/drawing/2014/main" id="{90F55595-263C-43D6-BD85-D73D7CE33893}"/>
              </a:ext>
            </a:extLst>
          </p:cNvPr>
          <p:cNvSpPr txBox="1"/>
          <p:nvPr/>
        </p:nvSpPr>
        <p:spPr>
          <a:xfrm>
            <a:off x="1200443" y="441793"/>
            <a:ext cx="10194388" cy="4572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Visión</a:t>
            </a:r>
            <a:r>
              <a:rPr lang="en-US" sz="3600" b="1" cap="all" baseline="0" dirty="0">
                <a:solidFill>
                  <a:schemeClr val="bg1">
                    <a:lumMod val="50000"/>
                  </a:schemeClr>
                </a:solidFill>
              </a:rPr>
              <a:t> general de los </a:t>
            </a:r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sz="3600" b="1" cap="all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humanos</a:t>
            </a:r>
            <a:endParaRPr lang="en-US" sz="3600" b="1" cap="all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Chart 7">
            <a:extLst>
              <a:ext uri="{FF2B5EF4-FFF2-40B4-BE49-F238E27FC236}">
                <a16:creationId xmlns:a16="http://schemas.microsoft.com/office/drawing/2014/main" id="{3478678C-EE4A-4872-9199-169C6433F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827085"/>
              </p:ext>
            </p:extLst>
          </p:nvPr>
        </p:nvGraphicFramePr>
        <p:xfrm>
          <a:off x="1319505" y="159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9C17C6EE-F682-4BBB-B76E-51FC0B230C88}"/>
              </a:ext>
            </a:extLst>
          </p:cNvPr>
          <p:cNvSpPr txBox="1"/>
          <p:nvPr/>
        </p:nvSpPr>
        <p:spPr>
          <a:xfrm>
            <a:off x="1229018" y="1184743"/>
            <a:ext cx="4505325" cy="182880"/>
          </a:xfrm>
          <a:prstGeom prst="rect">
            <a:avLst/>
          </a:prstGeom>
          <a:solidFill>
            <a:schemeClr val="l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ESTADÍSTICAS DE RECURSOS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75D957E-03C9-4D66-9ACA-B711C1939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8277"/>
              </p:ext>
            </p:extLst>
          </p:nvPr>
        </p:nvGraphicFramePr>
        <p:xfrm>
          <a:off x="6086769" y="15895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8">
            <a:extLst>
              <a:ext uri="{FF2B5EF4-FFF2-40B4-BE49-F238E27FC236}">
                <a16:creationId xmlns:a16="http://schemas.microsoft.com/office/drawing/2014/main" id="{1FDA1678-6D03-4FEE-A70D-EAEDD468C3F2}"/>
              </a:ext>
            </a:extLst>
          </p:cNvPr>
          <p:cNvSpPr txBox="1"/>
          <p:nvPr/>
        </p:nvSpPr>
        <p:spPr>
          <a:xfrm>
            <a:off x="5981993" y="1175218"/>
            <a:ext cx="457200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Estado del trabajo</a:t>
            </a:r>
          </a:p>
        </p:txBody>
      </p:sp>
      <p:pic>
        <p:nvPicPr>
          <p:cNvPr id="19" name="table">
            <a:extLst>
              <a:ext uri="{FF2B5EF4-FFF2-40B4-BE49-F238E27FC236}">
                <a16:creationId xmlns:a16="http://schemas.microsoft.com/office/drawing/2014/main" id="{9A94424A-76C5-40E3-A557-22C1D588B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219" y="4842343"/>
            <a:ext cx="5610225" cy="1232220"/>
          </a:xfrm>
          <a:prstGeom prst="rect">
            <a:avLst/>
          </a:prstGeom>
        </p:spPr>
      </p:pic>
      <p:sp>
        <p:nvSpPr>
          <p:cNvPr id="20" name="TextBox 13">
            <a:extLst>
              <a:ext uri="{FF2B5EF4-FFF2-40B4-BE49-F238E27FC236}">
                <a16:creationId xmlns:a16="http://schemas.microsoft.com/office/drawing/2014/main" id="{C729B7BB-C10A-43AB-9967-724443A10AD3}"/>
              </a:ext>
            </a:extLst>
          </p:cNvPr>
          <p:cNvSpPr txBox="1"/>
          <p:nvPr/>
        </p:nvSpPr>
        <p:spPr>
          <a:xfrm>
            <a:off x="1229019" y="4432768"/>
            <a:ext cx="566928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Estado de los recursos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A70C8C3-960E-45D2-909E-FCAB1FC60EC9}"/>
              </a:ext>
            </a:extLst>
          </p:cNvPr>
          <p:cNvSpPr/>
          <p:nvPr/>
        </p:nvSpPr>
        <p:spPr>
          <a:xfrm>
            <a:off x="1225752" y="1345335"/>
            <a:ext cx="3501996" cy="23320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Estado de trabajo de todos los recursos de trabajo.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373E986-F5E6-45D1-BC2E-29F7E409BE10}"/>
              </a:ext>
            </a:extLst>
          </p:cNvPr>
          <p:cNvSpPr/>
          <p:nvPr/>
        </p:nvSpPr>
        <p:spPr>
          <a:xfrm>
            <a:off x="1229066" y="4602885"/>
            <a:ext cx="4206240" cy="23320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Trabajo restante para todos los recursos de trabajo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98C74556-86C8-48CB-AD30-A10B00329CEE}"/>
              </a:ext>
            </a:extLst>
          </p:cNvPr>
          <p:cNvSpPr/>
          <p:nvPr/>
        </p:nvSpPr>
        <p:spPr>
          <a:xfrm>
            <a:off x="5998332" y="1334840"/>
            <a:ext cx="45720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% trabajo realizado por todos los recursos de trabajo.</a:t>
            </a:r>
          </a:p>
        </p:txBody>
      </p:sp>
    </p:spTree>
    <p:extLst>
      <p:ext uri="{BB962C8B-B14F-4D97-AF65-F5344CB8AC3E}">
        <p14:creationId xmlns:p14="http://schemas.microsoft.com/office/powerpoint/2010/main" val="42020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7CCD12F8-0A57-434A-AE70-3C997B385711}"/>
              </a:ext>
            </a:extLst>
          </p:cNvPr>
          <p:cNvSpPr txBox="1"/>
          <p:nvPr/>
        </p:nvSpPr>
        <p:spPr>
          <a:xfrm>
            <a:off x="1573757" y="595883"/>
            <a:ext cx="9144000" cy="6381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cap="all" baseline="0">
                <a:solidFill>
                  <a:schemeClr val="bg1">
                    <a:lumMod val="50000"/>
                  </a:schemeClr>
                </a:solidFill>
              </a:rPr>
              <a:t>Visión general de costo de recursos</a:t>
            </a:r>
          </a:p>
        </p:txBody>
      </p:sp>
      <p:sp>
        <p:nvSpPr>
          <p:cNvPr id="5" name="TextBox 176">
            <a:extLst>
              <a:ext uri="{FF2B5EF4-FFF2-40B4-BE49-F238E27FC236}">
                <a16:creationId xmlns:a16="http://schemas.microsoft.com/office/drawing/2014/main" id="{941FA686-568A-4670-A717-CA2ABCA752C4}"/>
              </a:ext>
            </a:extLst>
          </p:cNvPr>
          <p:cNvSpPr txBox="1"/>
          <p:nvPr/>
        </p:nvSpPr>
        <p:spPr>
          <a:xfrm>
            <a:off x="1478507" y="1449436"/>
            <a:ext cx="3657600" cy="2743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382" tIns="45690" rIns="91382" bIns="45690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3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kern="1200" baseline="0">
                <a:solidFill>
                  <a:schemeClr val="accent1"/>
                </a:solidFill>
                <a:latin typeface="+mn-lt"/>
                <a:ea typeface="Segoe UI" pitchFamily="34" charset="0"/>
                <a:cs typeface="Segoe UI" pitchFamily="34" charset="0"/>
              </a:rPr>
              <a:t>ESTADO DEL COSTO</a:t>
            </a:r>
          </a:p>
        </p:txBody>
      </p:sp>
      <p:graphicFrame>
        <p:nvGraphicFramePr>
          <p:cNvPr id="6" name="Chart 3">
            <a:extLst>
              <a:ext uri="{FF2B5EF4-FFF2-40B4-BE49-F238E27FC236}">
                <a16:creationId xmlns:a16="http://schemas.microsoft.com/office/drawing/2014/main" id="{82B17BEC-A832-486E-8DE1-DEE9BF2E7191}"/>
              </a:ext>
            </a:extLst>
          </p:cNvPr>
          <p:cNvGraphicFramePr>
            <a:graphicFrameLocks/>
          </p:cNvGraphicFramePr>
          <p:nvPr/>
        </p:nvGraphicFramePr>
        <p:xfrm>
          <a:off x="1564232" y="1900808"/>
          <a:ext cx="4014216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4">
            <a:extLst>
              <a:ext uri="{FF2B5EF4-FFF2-40B4-BE49-F238E27FC236}">
                <a16:creationId xmlns:a16="http://schemas.microsoft.com/office/drawing/2014/main" id="{917B8AF5-80AC-4C53-84FA-B0738FD6F0AB}"/>
              </a:ext>
            </a:extLst>
          </p:cNvPr>
          <p:cNvGraphicFramePr>
            <a:graphicFrameLocks/>
          </p:cNvGraphicFramePr>
          <p:nvPr/>
        </p:nvGraphicFramePr>
        <p:xfrm>
          <a:off x="5893344" y="1891283"/>
          <a:ext cx="4014216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76">
            <a:extLst>
              <a:ext uri="{FF2B5EF4-FFF2-40B4-BE49-F238E27FC236}">
                <a16:creationId xmlns:a16="http://schemas.microsoft.com/office/drawing/2014/main" id="{D6D016DA-B532-4950-9A05-72F6C41F6F32}"/>
              </a:ext>
            </a:extLst>
          </p:cNvPr>
          <p:cNvSpPr txBox="1"/>
          <p:nvPr/>
        </p:nvSpPr>
        <p:spPr>
          <a:xfrm>
            <a:off x="5798592" y="1430386"/>
            <a:ext cx="3657600" cy="2743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382" tIns="45690" rIns="91382" bIns="45690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3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DISTRIBUCIÓN DE COSTOS</a:t>
            </a:r>
          </a:p>
        </p:txBody>
      </p:sp>
      <p:sp>
        <p:nvSpPr>
          <p:cNvPr id="9" name="TextBox 176">
            <a:extLst>
              <a:ext uri="{FF2B5EF4-FFF2-40B4-BE49-F238E27FC236}">
                <a16:creationId xmlns:a16="http://schemas.microsoft.com/office/drawing/2014/main" id="{91B865F0-91B0-4F68-9FF3-2A2A5CA3793E}"/>
              </a:ext>
            </a:extLst>
          </p:cNvPr>
          <p:cNvSpPr txBox="1"/>
          <p:nvPr/>
        </p:nvSpPr>
        <p:spPr>
          <a:xfrm>
            <a:off x="1474242" y="4516486"/>
            <a:ext cx="3657600" cy="2743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382" tIns="45690" rIns="91382" bIns="45690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aseline="0" dirty="0">
                <a:solidFill>
                  <a:schemeClr val="accent1"/>
                </a:solidFill>
              </a:rPr>
              <a:t>DETALLES DE COSTOS</a:t>
            </a: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E685D89A-0D43-4A2B-B95A-802D1AFB0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519" y="4967858"/>
            <a:ext cx="4086229" cy="1294259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D388A318-4FCF-483C-B041-2DE42D70B401}"/>
              </a:ext>
            </a:extLst>
          </p:cNvPr>
          <p:cNvSpPr/>
          <p:nvPr/>
        </p:nvSpPr>
        <p:spPr>
          <a:xfrm>
            <a:off x="1484245" y="1617517"/>
            <a:ext cx="36576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Estado de costo de los recursos de trabajo.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561AEDC-8113-4744-8D9C-098E5ED24C0B}"/>
              </a:ext>
            </a:extLst>
          </p:cNvPr>
          <p:cNvSpPr/>
          <p:nvPr/>
        </p:nvSpPr>
        <p:spPr>
          <a:xfrm>
            <a:off x="5806448" y="1598467"/>
            <a:ext cx="36576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Cómo los costos están distribuidos entre tipos de recursos diferentes.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3B66272-579C-41B1-BE91-BFCABCCA10BE}"/>
              </a:ext>
            </a:extLst>
          </p:cNvPr>
          <p:cNvSpPr/>
          <p:nvPr/>
        </p:nvSpPr>
        <p:spPr>
          <a:xfrm>
            <a:off x="1479974" y="4665517"/>
            <a:ext cx="36576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Detalles de costos de todos los recursos de trabajo.</a:t>
            </a:r>
          </a:p>
        </p:txBody>
      </p:sp>
    </p:spTree>
    <p:extLst>
      <p:ext uri="{BB962C8B-B14F-4D97-AF65-F5344CB8AC3E}">
        <p14:creationId xmlns:p14="http://schemas.microsoft.com/office/powerpoint/2010/main" val="36355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FB15352-80C4-4BA5-8EE4-48ECF6C2E4F8}"/>
              </a:ext>
            </a:extLst>
          </p:cNvPr>
          <p:cNvSpPr txBox="1"/>
          <p:nvPr/>
        </p:nvSpPr>
        <p:spPr>
          <a:xfrm>
            <a:off x="281354" y="193325"/>
            <a:ext cx="11595798" cy="4572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Visión</a:t>
            </a:r>
            <a:r>
              <a:rPr lang="en-US" sz="3600" b="1" cap="all" baseline="0" dirty="0">
                <a:solidFill>
                  <a:schemeClr val="bg1">
                    <a:lumMod val="50000"/>
                  </a:schemeClr>
                </a:solidFill>
              </a:rPr>
              <a:t> general de los </a:t>
            </a:r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sz="3600" b="1" cap="all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tecnologicos</a:t>
            </a:r>
            <a:endParaRPr lang="en-US" sz="3600" b="1" cap="all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D3BD9B55-3834-4C83-B043-0CE080807DF8}"/>
              </a:ext>
            </a:extLst>
          </p:cNvPr>
          <p:cNvGraphicFramePr>
            <a:graphicFrameLocks/>
          </p:cNvGraphicFramePr>
          <p:nvPr/>
        </p:nvGraphicFramePr>
        <p:xfrm>
          <a:off x="1460182" y="13506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2520B0DB-FEF8-4280-B454-C2E07E042BE5}"/>
              </a:ext>
            </a:extLst>
          </p:cNvPr>
          <p:cNvSpPr txBox="1"/>
          <p:nvPr/>
        </p:nvSpPr>
        <p:spPr>
          <a:xfrm>
            <a:off x="1369695" y="936275"/>
            <a:ext cx="4505325" cy="182880"/>
          </a:xfrm>
          <a:prstGeom prst="rect">
            <a:avLst/>
          </a:prstGeom>
          <a:solidFill>
            <a:schemeClr val="l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ESTADÍSTICAS DE RECURSOS</a:t>
            </a:r>
          </a:p>
        </p:txBody>
      </p:sp>
      <p:graphicFrame>
        <p:nvGraphicFramePr>
          <p:cNvPr id="7" name="Chart 16">
            <a:extLst>
              <a:ext uri="{FF2B5EF4-FFF2-40B4-BE49-F238E27FC236}">
                <a16:creationId xmlns:a16="http://schemas.microsoft.com/office/drawing/2014/main" id="{43EDE8DD-0CF7-41AD-9136-F4D23F573284}"/>
              </a:ext>
            </a:extLst>
          </p:cNvPr>
          <p:cNvGraphicFramePr>
            <a:graphicFrameLocks/>
          </p:cNvGraphicFramePr>
          <p:nvPr/>
        </p:nvGraphicFramePr>
        <p:xfrm>
          <a:off x="6227446" y="13410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8">
            <a:extLst>
              <a:ext uri="{FF2B5EF4-FFF2-40B4-BE49-F238E27FC236}">
                <a16:creationId xmlns:a16="http://schemas.microsoft.com/office/drawing/2014/main" id="{C7F6F173-7192-4C86-9D28-8350ACC845E3}"/>
              </a:ext>
            </a:extLst>
          </p:cNvPr>
          <p:cNvSpPr txBox="1"/>
          <p:nvPr/>
        </p:nvSpPr>
        <p:spPr>
          <a:xfrm>
            <a:off x="6122670" y="926750"/>
            <a:ext cx="457200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Estado del trabajo</a:t>
            </a: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97BCBF71-C6CD-445D-9814-BFB59E19D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896" y="4593875"/>
            <a:ext cx="5610228" cy="2070800"/>
          </a:xfrm>
          <a:prstGeom prst="rect">
            <a:avLst/>
          </a:prstGeom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C7694ED5-7044-4360-9983-2116CB2D71C1}"/>
              </a:ext>
            </a:extLst>
          </p:cNvPr>
          <p:cNvSpPr txBox="1"/>
          <p:nvPr/>
        </p:nvSpPr>
        <p:spPr>
          <a:xfrm>
            <a:off x="1369696" y="4184300"/>
            <a:ext cx="566928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Estado de los recursos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2E305CA-5017-4EFF-95A2-75F22C9BD343}"/>
              </a:ext>
            </a:extLst>
          </p:cNvPr>
          <p:cNvSpPr/>
          <p:nvPr/>
        </p:nvSpPr>
        <p:spPr>
          <a:xfrm>
            <a:off x="1366429" y="1096867"/>
            <a:ext cx="3501996" cy="23320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Estado de trabajo de todos los recursos de trabajo.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F92C251-C962-48A2-84CE-F7ABE35E6AB0}"/>
              </a:ext>
            </a:extLst>
          </p:cNvPr>
          <p:cNvSpPr/>
          <p:nvPr/>
        </p:nvSpPr>
        <p:spPr>
          <a:xfrm>
            <a:off x="1369743" y="4354417"/>
            <a:ext cx="4206240" cy="23320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Trabajo restante para todos los recursos de trabajo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2D92B3-2981-4D61-8E95-6ECF2B314F8F}"/>
              </a:ext>
            </a:extLst>
          </p:cNvPr>
          <p:cNvSpPr/>
          <p:nvPr/>
        </p:nvSpPr>
        <p:spPr>
          <a:xfrm>
            <a:off x="6139009" y="1086372"/>
            <a:ext cx="45720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% trabajo realizado por todos los recursos de trabajo.</a:t>
            </a:r>
          </a:p>
        </p:txBody>
      </p:sp>
    </p:spTree>
    <p:extLst>
      <p:ext uri="{BB962C8B-B14F-4D97-AF65-F5344CB8AC3E}">
        <p14:creationId xmlns:p14="http://schemas.microsoft.com/office/powerpoint/2010/main" val="73366852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37</TotalTime>
  <Words>133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Corbel</vt:lpstr>
      <vt:lpstr>Base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 Kastro</dc:creator>
  <cp:lastModifiedBy>Uriel Kastro</cp:lastModifiedBy>
  <cp:revision>2</cp:revision>
  <dcterms:created xsi:type="dcterms:W3CDTF">2019-11-19T15:23:17Z</dcterms:created>
  <dcterms:modified xsi:type="dcterms:W3CDTF">2019-11-19T16:01:11Z</dcterms:modified>
</cp:coreProperties>
</file>