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99" r:id="rId1"/>
  </p:sldMasterIdLst>
  <p:notesMasterIdLst>
    <p:notesMasterId r:id="rId35"/>
  </p:notesMasterIdLst>
  <p:sldIdLst>
    <p:sldId id="267" r:id="rId2"/>
    <p:sldId id="269" r:id="rId3"/>
    <p:sldId id="261" r:id="rId4"/>
    <p:sldId id="271" r:id="rId5"/>
    <p:sldId id="305" r:id="rId6"/>
    <p:sldId id="321" r:id="rId7"/>
    <p:sldId id="272" r:id="rId8"/>
    <p:sldId id="322" r:id="rId9"/>
    <p:sldId id="323" r:id="rId10"/>
    <p:sldId id="296" r:id="rId11"/>
    <p:sldId id="297" r:id="rId12"/>
    <p:sldId id="274" r:id="rId13"/>
    <p:sldId id="277" r:id="rId14"/>
    <p:sldId id="298" r:id="rId15"/>
    <p:sldId id="316" r:id="rId16"/>
    <p:sldId id="282" r:id="rId17"/>
    <p:sldId id="281" r:id="rId18"/>
    <p:sldId id="299" r:id="rId19"/>
    <p:sldId id="292" r:id="rId20"/>
    <p:sldId id="293" r:id="rId21"/>
    <p:sldId id="300" r:id="rId22"/>
    <p:sldId id="309" r:id="rId23"/>
    <p:sldId id="317" r:id="rId24"/>
    <p:sldId id="308" r:id="rId25"/>
    <p:sldId id="310" r:id="rId26"/>
    <p:sldId id="319" r:id="rId27"/>
    <p:sldId id="313" r:id="rId28"/>
    <p:sldId id="314" r:id="rId29"/>
    <p:sldId id="315" r:id="rId30"/>
    <p:sldId id="279" r:id="rId31"/>
    <p:sldId id="285" r:id="rId32"/>
    <p:sldId id="287" r:id="rId33"/>
    <p:sldId id="283"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43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F9900"/>
    <a:srgbClr val="FF9933"/>
    <a:srgbClr val="FFFF43"/>
    <a:srgbClr val="0033CC"/>
    <a:srgbClr val="FFFF00"/>
    <a:srgbClr val="8EC000"/>
    <a:srgbClr val="7CA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51" autoAdjust="0"/>
    <p:restoredTop sz="94494" autoAdjust="0"/>
  </p:normalViewPr>
  <p:slideViewPr>
    <p:cSldViewPr>
      <p:cViewPr>
        <p:scale>
          <a:sx n="80" d="100"/>
          <a:sy n="80" d="100"/>
        </p:scale>
        <p:origin x="1200" y="138"/>
      </p:cViewPr>
      <p:guideLst>
        <p:guide orient="horz" pos="2432"/>
        <p:guide pos="2880"/>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slide" Target="slides/slide1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6D17B1-4447-47EB-82E5-6233DE7FDE2D}"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s-PE"/>
        </a:p>
      </dgm:t>
    </dgm:pt>
    <dgm:pt modelId="{26F602B9-3F9E-47B0-809E-FD952D2BDDF2}">
      <dgm:prSet phldrT="[Texto]" custT="1"/>
      <dgm:spPr/>
      <dgm:t>
        <a:bodyPr/>
        <a:lstStyle/>
        <a:p>
          <a:r>
            <a:rPr lang="es-ES" altLang="es-PE" sz="1400" dirty="0" smtClean="0"/>
            <a:t>Lidera el equipo de trabajo del proyecto</a:t>
          </a:r>
          <a:endParaRPr lang="es-PE" sz="1400" dirty="0"/>
        </a:p>
      </dgm:t>
    </dgm:pt>
    <dgm:pt modelId="{8E8BDE3B-F4CF-4D83-8048-F23F17848F12}">
      <dgm:prSet phldrT="[Texto]" custT="1"/>
      <dgm:spPr/>
      <dgm:t>
        <a:bodyPr/>
        <a:lstStyle/>
        <a:p>
          <a:r>
            <a:rPr lang="es-PE" altLang="es-PE" sz="1800" b="0" dirty="0" smtClean="0"/>
            <a:t>Jefe de Proyecto</a:t>
          </a:r>
          <a:endParaRPr lang="es-PE" sz="1800" b="0" dirty="0"/>
        </a:p>
      </dgm:t>
    </dgm:pt>
    <dgm:pt modelId="{AD592B80-9BAC-4438-8766-B99CC71CF743}" type="sibTrans" cxnId="{58531097-7F8E-4913-BFA5-B156A41A7262}">
      <dgm:prSet/>
      <dgm:spPr/>
      <dgm:t>
        <a:bodyPr/>
        <a:lstStyle/>
        <a:p>
          <a:endParaRPr lang="es-PE"/>
        </a:p>
      </dgm:t>
    </dgm:pt>
    <dgm:pt modelId="{0CF37503-7D15-4EA9-A3F0-0346D5F80E76}" type="parTrans" cxnId="{58531097-7F8E-4913-BFA5-B156A41A7262}">
      <dgm:prSet/>
      <dgm:spPr/>
      <dgm:t>
        <a:bodyPr/>
        <a:lstStyle/>
        <a:p>
          <a:endParaRPr lang="es-PE"/>
        </a:p>
      </dgm:t>
    </dgm:pt>
    <dgm:pt modelId="{BF352BE9-1896-4E25-83FF-25FBAE3F1BE7}" type="sibTrans" cxnId="{072E7FD5-DBA4-44D3-BCDC-B06A22C1AE3D}">
      <dgm:prSet/>
      <dgm:spPr/>
      <dgm:t>
        <a:bodyPr/>
        <a:lstStyle/>
        <a:p>
          <a:endParaRPr lang="es-PE"/>
        </a:p>
      </dgm:t>
    </dgm:pt>
    <dgm:pt modelId="{91357F4F-B439-437C-887F-0053F12A272D}" type="parTrans" cxnId="{072E7FD5-DBA4-44D3-BCDC-B06A22C1AE3D}">
      <dgm:prSet/>
      <dgm:spPr/>
      <dgm:t>
        <a:bodyPr/>
        <a:lstStyle/>
        <a:p>
          <a:endParaRPr lang="es-PE"/>
        </a:p>
      </dgm:t>
    </dgm:pt>
    <dgm:pt modelId="{3B7FD9BE-D3AF-495B-9472-B57326D66296}">
      <dgm:prSet phldrT="[Texto]" custT="1"/>
      <dgm:spPr/>
      <dgm:t>
        <a:bodyPr/>
        <a:lstStyle/>
        <a:p>
          <a:r>
            <a:rPr lang="es-ES" altLang="es-PE" sz="1400" dirty="0" smtClean="0"/>
            <a:t>Revisa y aprueba el cronograma del proyecto</a:t>
          </a:r>
          <a:endParaRPr lang="es-PE" sz="1400" dirty="0"/>
        </a:p>
      </dgm:t>
    </dgm:pt>
    <dgm:pt modelId="{351DE526-289B-4DF9-9E11-CF702EE3E90F}">
      <dgm:prSet phldrT="[Texto]" custT="1"/>
      <dgm:spPr/>
      <dgm:t>
        <a:bodyPr/>
        <a:lstStyle/>
        <a:p>
          <a:r>
            <a:rPr lang="es-PE" altLang="es-PE" sz="1800" b="0" dirty="0" smtClean="0"/>
            <a:t>Analista de Calidad</a:t>
          </a:r>
          <a:endParaRPr lang="es-PE" sz="1800" b="0" dirty="0"/>
        </a:p>
      </dgm:t>
    </dgm:pt>
    <dgm:pt modelId="{32610732-BA62-4C8B-B3EA-1AAE1D4BB777}" type="sibTrans" cxnId="{D18430E1-1A35-4961-AD8E-4C47630BFFE9}">
      <dgm:prSet/>
      <dgm:spPr/>
      <dgm:t>
        <a:bodyPr/>
        <a:lstStyle/>
        <a:p>
          <a:endParaRPr lang="es-PE"/>
        </a:p>
      </dgm:t>
    </dgm:pt>
    <dgm:pt modelId="{06780DFB-7E40-4A5D-B55D-7BBC6623E32F}" type="parTrans" cxnId="{D18430E1-1A35-4961-AD8E-4C47630BFFE9}">
      <dgm:prSet/>
      <dgm:spPr/>
      <dgm:t>
        <a:bodyPr/>
        <a:lstStyle/>
        <a:p>
          <a:endParaRPr lang="es-PE"/>
        </a:p>
      </dgm:t>
    </dgm:pt>
    <dgm:pt modelId="{1D52044B-B6BA-4F20-B9AF-8B06D93E4E6D}" type="sibTrans" cxnId="{36CF1048-2D57-4CF5-BDF1-3B6BF8821F9B}">
      <dgm:prSet/>
      <dgm:spPr/>
      <dgm:t>
        <a:bodyPr/>
        <a:lstStyle/>
        <a:p>
          <a:endParaRPr lang="es-PE"/>
        </a:p>
      </dgm:t>
    </dgm:pt>
    <dgm:pt modelId="{A8B72513-03AD-4938-B992-2B1FD64D09D1}" type="parTrans" cxnId="{36CF1048-2D57-4CF5-BDF1-3B6BF8821F9B}">
      <dgm:prSet/>
      <dgm:spPr/>
      <dgm:t>
        <a:bodyPr/>
        <a:lstStyle/>
        <a:p>
          <a:endParaRPr lang="es-PE"/>
        </a:p>
      </dgm:t>
    </dgm:pt>
    <dgm:pt modelId="{5FB5A07A-B551-489F-8DD7-E07FE298BC11}">
      <dgm:prSet custT="1"/>
      <dgm:spPr/>
      <dgm:t>
        <a:bodyPr/>
        <a:lstStyle/>
        <a:p>
          <a:r>
            <a:rPr lang="es-ES" altLang="es-PE" sz="1400" dirty="0" smtClean="0"/>
            <a:t>Se encarga de mantener actualizada la información de los documentos</a:t>
          </a:r>
          <a:endParaRPr lang="es-ES" altLang="es-PE" sz="1400" dirty="0"/>
        </a:p>
      </dgm:t>
    </dgm:pt>
    <dgm:pt modelId="{2439119A-10E1-4670-A364-EC1D4E35ACE1}" type="parTrans" cxnId="{9370B779-966D-4C2D-9F49-4F3F10679951}">
      <dgm:prSet/>
      <dgm:spPr/>
      <dgm:t>
        <a:bodyPr/>
        <a:lstStyle/>
        <a:p>
          <a:endParaRPr lang="es-PE"/>
        </a:p>
      </dgm:t>
    </dgm:pt>
    <dgm:pt modelId="{7C29597B-950D-44EC-A564-CF5F961D1969}" type="sibTrans" cxnId="{9370B779-966D-4C2D-9F49-4F3F10679951}">
      <dgm:prSet/>
      <dgm:spPr/>
      <dgm:t>
        <a:bodyPr/>
        <a:lstStyle/>
        <a:p>
          <a:endParaRPr lang="es-PE"/>
        </a:p>
      </dgm:t>
    </dgm:pt>
    <dgm:pt modelId="{7B6B44BF-E429-4309-9100-0DE9EC6F9452}">
      <dgm:prSet custT="1"/>
      <dgm:spPr/>
      <dgm:t>
        <a:bodyPr/>
        <a:lstStyle/>
        <a:p>
          <a:r>
            <a:rPr lang="es-ES" altLang="es-PE" sz="1400" dirty="0" smtClean="0"/>
            <a:t>Revisa y aprueba el registro de riesgos</a:t>
          </a:r>
          <a:endParaRPr lang="es-ES" altLang="es-PE" sz="1400" dirty="0"/>
        </a:p>
      </dgm:t>
    </dgm:pt>
    <dgm:pt modelId="{2733B60C-926A-4A2A-956E-3CB3FE7009E0}" type="parTrans" cxnId="{CD836D52-F015-427E-8C7F-F0FC6E059DE4}">
      <dgm:prSet/>
      <dgm:spPr/>
      <dgm:t>
        <a:bodyPr/>
        <a:lstStyle/>
        <a:p>
          <a:endParaRPr lang="es-PE"/>
        </a:p>
      </dgm:t>
    </dgm:pt>
    <dgm:pt modelId="{9B0E3A63-C56A-4D83-BB90-4360D9B265EC}" type="sibTrans" cxnId="{CD836D52-F015-427E-8C7F-F0FC6E059DE4}">
      <dgm:prSet/>
      <dgm:spPr/>
      <dgm:t>
        <a:bodyPr/>
        <a:lstStyle/>
        <a:p>
          <a:endParaRPr lang="es-PE"/>
        </a:p>
      </dgm:t>
    </dgm:pt>
    <dgm:pt modelId="{E6FF6810-1575-4234-AE6C-DC1E46AB876C}">
      <dgm:prSet custT="1"/>
      <dgm:spPr/>
      <dgm:t>
        <a:bodyPr/>
        <a:lstStyle/>
        <a:p>
          <a:r>
            <a:rPr lang="es-ES" altLang="es-PE" sz="1400" dirty="0" smtClean="0"/>
            <a:t>Trabaja en comunicación permanente con su Cliente</a:t>
          </a:r>
          <a:endParaRPr lang="es-ES" altLang="es-PE" sz="1400" dirty="0"/>
        </a:p>
      </dgm:t>
    </dgm:pt>
    <dgm:pt modelId="{86D6EFB3-413B-4D42-BAE8-6B6D6290D3BC}" type="parTrans" cxnId="{3BC31CF1-9347-4485-8849-8CCD59799AF4}">
      <dgm:prSet/>
      <dgm:spPr/>
      <dgm:t>
        <a:bodyPr/>
        <a:lstStyle/>
        <a:p>
          <a:endParaRPr lang="es-PE"/>
        </a:p>
      </dgm:t>
    </dgm:pt>
    <dgm:pt modelId="{13330B6E-1F05-4085-8C5F-CEE08BCF1B83}" type="sibTrans" cxnId="{3BC31CF1-9347-4485-8849-8CCD59799AF4}">
      <dgm:prSet/>
      <dgm:spPr/>
      <dgm:t>
        <a:bodyPr/>
        <a:lstStyle/>
        <a:p>
          <a:endParaRPr lang="es-PE"/>
        </a:p>
      </dgm:t>
    </dgm:pt>
    <dgm:pt modelId="{0982D535-F944-4384-847A-D489918B7382}">
      <dgm:prSet custT="1"/>
      <dgm:spPr/>
      <dgm:t>
        <a:bodyPr/>
        <a:lstStyle/>
        <a:p>
          <a:r>
            <a:rPr lang="es-ES" altLang="es-PE" sz="1400" dirty="0" smtClean="0"/>
            <a:t>En conjunto con el equipo de trabajo realiza el Plan de Gestión del Proyecto</a:t>
          </a:r>
          <a:endParaRPr lang="es-ES" altLang="es-PE" sz="1400" dirty="0"/>
        </a:p>
      </dgm:t>
    </dgm:pt>
    <dgm:pt modelId="{F195C601-F0DD-463E-A3BB-EC1A23A67FC6}" type="parTrans" cxnId="{A4906118-6C96-47DE-B172-45C88453F9B1}">
      <dgm:prSet/>
      <dgm:spPr/>
      <dgm:t>
        <a:bodyPr/>
        <a:lstStyle/>
        <a:p>
          <a:endParaRPr lang="es-PE"/>
        </a:p>
      </dgm:t>
    </dgm:pt>
    <dgm:pt modelId="{BCF12279-D061-4C95-8BD8-4943367964D4}" type="sibTrans" cxnId="{A4906118-6C96-47DE-B172-45C88453F9B1}">
      <dgm:prSet/>
      <dgm:spPr/>
      <dgm:t>
        <a:bodyPr/>
        <a:lstStyle/>
        <a:p>
          <a:endParaRPr lang="es-PE"/>
        </a:p>
      </dgm:t>
    </dgm:pt>
    <dgm:pt modelId="{8D0B1C75-8BD9-475B-BD40-1C3D473769DA}">
      <dgm:prSet custT="1"/>
      <dgm:spPr/>
      <dgm:t>
        <a:bodyPr/>
        <a:lstStyle/>
        <a:p>
          <a:r>
            <a:rPr lang="es-ES" altLang="es-PE" sz="1400" dirty="0" smtClean="0"/>
            <a:t>Informa sobre el estado del proyecto en reunión interna</a:t>
          </a:r>
          <a:endParaRPr lang="es-ES" altLang="es-PE" sz="1400" dirty="0"/>
        </a:p>
      </dgm:t>
    </dgm:pt>
    <dgm:pt modelId="{4583EDF9-004F-4486-BAFA-5D237E2BA683}" type="parTrans" cxnId="{4606EC24-4F7D-47CE-B001-97568CB4343D}">
      <dgm:prSet/>
      <dgm:spPr/>
      <dgm:t>
        <a:bodyPr/>
        <a:lstStyle/>
        <a:p>
          <a:endParaRPr lang="es-PE"/>
        </a:p>
      </dgm:t>
    </dgm:pt>
    <dgm:pt modelId="{13D01491-E5D8-4FFF-81BD-DC7261569382}" type="sibTrans" cxnId="{4606EC24-4F7D-47CE-B001-97568CB4343D}">
      <dgm:prSet/>
      <dgm:spPr/>
      <dgm:t>
        <a:bodyPr/>
        <a:lstStyle/>
        <a:p>
          <a:endParaRPr lang="es-PE"/>
        </a:p>
      </dgm:t>
    </dgm:pt>
    <dgm:pt modelId="{1A65D181-3375-40DC-9187-9B05CAEDF286}">
      <dgm:prSet custT="1"/>
      <dgm:spPr/>
      <dgm:t>
        <a:bodyPr/>
        <a:lstStyle/>
        <a:p>
          <a:r>
            <a:rPr lang="es-ES" altLang="es-PE" sz="1400" dirty="0" smtClean="0"/>
            <a:t>Informa el estado de cada proyecto a su cargo en comité de seguimiento con el cliente</a:t>
          </a:r>
          <a:endParaRPr lang="es-ES" altLang="es-PE" sz="1400" dirty="0"/>
        </a:p>
      </dgm:t>
    </dgm:pt>
    <dgm:pt modelId="{A9BA9AA6-9E15-4D61-A4E2-EE048617D98C}" type="parTrans" cxnId="{9B1EF179-6838-4E20-A357-DAD8AAB51B33}">
      <dgm:prSet/>
      <dgm:spPr/>
      <dgm:t>
        <a:bodyPr/>
        <a:lstStyle/>
        <a:p>
          <a:endParaRPr lang="es-PE"/>
        </a:p>
      </dgm:t>
    </dgm:pt>
    <dgm:pt modelId="{39FDF715-00DA-4942-A72A-BE023748A49E}" type="sibTrans" cxnId="{9B1EF179-6838-4E20-A357-DAD8AAB51B33}">
      <dgm:prSet/>
      <dgm:spPr/>
      <dgm:t>
        <a:bodyPr/>
        <a:lstStyle/>
        <a:p>
          <a:endParaRPr lang="es-PE"/>
        </a:p>
      </dgm:t>
    </dgm:pt>
    <dgm:pt modelId="{E4920E3E-F665-4DC0-A9DA-8FCFAD657863}">
      <dgm:prSet phldrT="[Texto]" custT="1"/>
      <dgm:spPr/>
      <dgm:t>
        <a:bodyPr/>
        <a:lstStyle/>
        <a:p>
          <a:r>
            <a:rPr lang="es-PE" altLang="es-PE" sz="1800" b="0" dirty="0" smtClean="0"/>
            <a:t>Analista Funcional</a:t>
          </a:r>
          <a:endParaRPr lang="es-PE" sz="1800" b="0" dirty="0"/>
        </a:p>
      </dgm:t>
    </dgm:pt>
    <dgm:pt modelId="{41562DA7-1E50-4E43-B483-ED2E0E2AC3FD}" type="parTrans" cxnId="{614C5330-842B-428D-AA9F-53515808B4EC}">
      <dgm:prSet/>
      <dgm:spPr/>
      <dgm:t>
        <a:bodyPr/>
        <a:lstStyle/>
        <a:p>
          <a:endParaRPr lang="es-PE"/>
        </a:p>
      </dgm:t>
    </dgm:pt>
    <dgm:pt modelId="{141D1BD2-9402-489D-B3B0-73B73140222E}" type="sibTrans" cxnId="{614C5330-842B-428D-AA9F-53515808B4EC}">
      <dgm:prSet/>
      <dgm:spPr/>
      <dgm:t>
        <a:bodyPr/>
        <a:lstStyle/>
        <a:p>
          <a:endParaRPr lang="es-PE"/>
        </a:p>
      </dgm:t>
    </dgm:pt>
    <dgm:pt modelId="{B88F35E1-E9E0-4730-8397-8A606367EA55}">
      <dgm:prSet phldrT="[Texto]" custT="1"/>
      <dgm:spPr/>
      <dgm:t>
        <a:bodyPr/>
        <a:lstStyle/>
        <a:p>
          <a:r>
            <a:rPr lang="es-ES" altLang="es-PE" sz="1400" dirty="0" smtClean="0">
              <a:latin typeface="+mj-lt"/>
            </a:rPr>
            <a:t>Revisa y aprueba el Plan de Proyecto</a:t>
          </a:r>
          <a:endParaRPr lang="es-PE" sz="1400" dirty="0">
            <a:latin typeface="+mj-lt"/>
          </a:endParaRPr>
        </a:p>
      </dgm:t>
    </dgm:pt>
    <dgm:pt modelId="{A4773C1B-C4A8-4525-AAAF-A52827626BF2}" type="parTrans" cxnId="{5A756EDE-25B6-4D9A-9016-E30D17E424D1}">
      <dgm:prSet/>
      <dgm:spPr/>
      <dgm:t>
        <a:bodyPr/>
        <a:lstStyle/>
        <a:p>
          <a:endParaRPr lang="es-PE"/>
        </a:p>
      </dgm:t>
    </dgm:pt>
    <dgm:pt modelId="{7F1AEBD8-DD6E-477A-9844-74CFBCB270DC}" type="sibTrans" cxnId="{5A756EDE-25B6-4D9A-9016-E30D17E424D1}">
      <dgm:prSet/>
      <dgm:spPr/>
      <dgm:t>
        <a:bodyPr/>
        <a:lstStyle/>
        <a:p>
          <a:endParaRPr lang="es-PE"/>
        </a:p>
      </dgm:t>
    </dgm:pt>
    <dgm:pt modelId="{0F5C2DE7-DFD7-46C5-909C-9F3AA4F8BE75}">
      <dgm:prSet custT="1"/>
      <dgm:spPr/>
      <dgm:t>
        <a:bodyPr/>
        <a:lstStyle/>
        <a:p>
          <a:r>
            <a:rPr lang="es-ES" altLang="es-PE" sz="1400" dirty="0" smtClean="0">
              <a:latin typeface="+mj-lt"/>
            </a:rPr>
            <a:t>Participa en el kick off meeting externo</a:t>
          </a:r>
          <a:endParaRPr lang="es-ES" altLang="es-PE" sz="1400" dirty="0">
            <a:latin typeface="+mj-lt"/>
          </a:endParaRPr>
        </a:p>
      </dgm:t>
    </dgm:pt>
    <dgm:pt modelId="{E87E691A-54E7-4234-BFC6-E96BB21215E0}" type="parTrans" cxnId="{F9E5B92F-340C-4161-9DF2-F2DA70D6A055}">
      <dgm:prSet/>
      <dgm:spPr/>
      <dgm:t>
        <a:bodyPr/>
        <a:lstStyle/>
        <a:p>
          <a:endParaRPr lang="es-PE"/>
        </a:p>
      </dgm:t>
    </dgm:pt>
    <dgm:pt modelId="{CC2A12B4-6AC0-467C-A50B-4A2A9D1C3047}" type="sibTrans" cxnId="{F9E5B92F-340C-4161-9DF2-F2DA70D6A055}">
      <dgm:prSet/>
      <dgm:spPr/>
      <dgm:t>
        <a:bodyPr/>
        <a:lstStyle/>
        <a:p>
          <a:endParaRPr lang="es-PE"/>
        </a:p>
      </dgm:t>
    </dgm:pt>
    <dgm:pt modelId="{E56E7D43-38B1-4DE1-B5B0-C6DBD6DB5965}">
      <dgm:prSet phldrT="[Texto]" custT="1"/>
      <dgm:spPr/>
      <dgm:t>
        <a:bodyPr/>
        <a:lstStyle/>
        <a:p>
          <a:r>
            <a:rPr lang="es-ES" altLang="es-PE" sz="1400" dirty="0" smtClean="0"/>
            <a:t>Se encarga de gestionar la documentación del proyecto de software (acta de reunión, cronograma del proyecto, avance quincenal y otros documentos que genere el proyecto) </a:t>
          </a:r>
          <a:endParaRPr lang="es-PE" sz="1400" dirty="0"/>
        </a:p>
      </dgm:t>
    </dgm:pt>
    <dgm:pt modelId="{2878EA9A-B916-46E8-BA5F-94D5BEAF689C}">
      <dgm:prSet phldrT="[Texto]" custT="1"/>
      <dgm:spPr/>
      <dgm:t>
        <a:bodyPr/>
        <a:lstStyle/>
        <a:p>
          <a:r>
            <a:rPr lang="es-PE" altLang="es-PE" sz="1800" b="0" dirty="0" smtClean="0"/>
            <a:t>Documentador</a:t>
          </a:r>
          <a:endParaRPr lang="es-PE" sz="1800" b="0" dirty="0"/>
        </a:p>
      </dgm:t>
    </dgm:pt>
    <dgm:pt modelId="{9FBDD1E2-A9B9-4A03-9318-8857ED11CAAF}" type="sibTrans" cxnId="{5E0297F0-087E-4A99-ADFE-14D2DFC79397}">
      <dgm:prSet/>
      <dgm:spPr/>
      <dgm:t>
        <a:bodyPr/>
        <a:lstStyle/>
        <a:p>
          <a:endParaRPr lang="es-PE"/>
        </a:p>
      </dgm:t>
    </dgm:pt>
    <dgm:pt modelId="{F50C7C84-D89C-481D-8DCB-35FB83CAABA2}" type="parTrans" cxnId="{5E0297F0-087E-4A99-ADFE-14D2DFC79397}">
      <dgm:prSet/>
      <dgm:spPr/>
      <dgm:t>
        <a:bodyPr/>
        <a:lstStyle/>
        <a:p>
          <a:endParaRPr lang="es-PE"/>
        </a:p>
      </dgm:t>
    </dgm:pt>
    <dgm:pt modelId="{0D8046F2-8C0F-42CA-8982-6B5D72815F34}" type="sibTrans" cxnId="{02E7F798-59A8-4B74-ABE4-9C7B696DFB31}">
      <dgm:prSet/>
      <dgm:spPr/>
      <dgm:t>
        <a:bodyPr/>
        <a:lstStyle/>
        <a:p>
          <a:endParaRPr lang="es-PE"/>
        </a:p>
      </dgm:t>
    </dgm:pt>
    <dgm:pt modelId="{5CCFFF95-46CC-4E91-BF78-A0F8AC7D3CD1}" type="parTrans" cxnId="{02E7F798-59A8-4B74-ABE4-9C7B696DFB31}">
      <dgm:prSet/>
      <dgm:spPr/>
      <dgm:t>
        <a:bodyPr/>
        <a:lstStyle/>
        <a:p>
          <a:endParaRPr lang="es-PE"/>
        </a:p>
      </dgm:t>
    </dgm:pt>
    <dgm:pt modelId="{454C705C-FACB-483E-B765-053CA07F6160}" type="pres">
      <dgm:prSet presAssocID="{9C6D17B1-4447-47EB-82E5-6233DE7FDE2D}" presName="Name0" presStyleCnt="0">
        <dgm:presLayoutVars>
          <dgm:dir/>
          <dgm:animLvl val="lvl"/>
          <dgm:resizeHandles val="exact"/>
        </dgm:presLayoutVars>
      </dgm:prSet>
      <dgm:spPr/>
      <dgm:t>
        <a:bodyPr/>
        <a:lstStyle/>
        <a:p>
          <a:endParaRPr lang="es-PE"/>
        </a:p>
      </dgm:t>
    </dgm:pt>
    <dgm:pt modelId="{97A6BD68-2D4F-4FE9-957F-45D2584CCA39}" type="pres">
      <dgm:prSet presAssocID="{8E8BDE3B-F4CF-4D83-8048-F23F17848F12}" presName="linNode" presStyleCnt="0"/>
      <dgm:spPr/>
    </dgm:pt>
    <dgm:pt modelId="{F10661F4-B253-450E-9CD7-968035054B07}" type="pres">
      <dgm:prSet presAssocID="{8E8BDE3B-F4CF-4D83-8048-F23F17848F12}" presName="parentText" presStyleLbl="node1" presStyleIdx="0" presStyleCnt="4" custScaleX="64779" custScaleY="166368" custLinFactNeighborX="-9797">
        <dgm:presLayoutVars>
          <dgm:chMax val="1"/>
          <dgm:bulletEnabled val="1"/>
        </dgm:presLayoutVars>
      </dgm:prSet>
      <dgm:spPr/>
      <dgm:t>
        <a:bodyPr/>
        <a:lstStyle/>
        <a:p>
          <a:endParaRPr lang="es-PE"/>
        </a:p>
      </dgm:t>
    </dgm:pt>
    <dgm:pt modelId="{94F3353F-F276-4AE0-8773-ED1F10804130}" type="pres">
      <dgm:prSet presAssocID="{8E8BDE3B-F4CF-4D83-8048-F23F17848F12}" presName="descendantText" presStyleLbl="alignAccFollowNode1" presStyleIdx="0" presStyleCnt="4" custScaleX="138418" custScaleY="204594" custLinFactNeighborX="-7192">
        <dgm:presLayoutVars>
          <dgm:bulletEnabled val="1"/>
        </dgm:presLayoutVars>
      </dgm:prSet>
      <dgm:spPr/>
      <dgm:t>
        <a:bodyPr/>
        <a:lstStyle/>
        <a:p>
          <a:endParaRPr lang="es-PE"/>
        </a:p>
      </dgm:t>
    </dgm:pt>
    <dgm:pt modelId="{06F65616-14C1-4B62-83E6-573CA242B78F}" type="pres">
      <dgm:prSet presAssocID="{AD592B80-9BAC-4438-8766-B99CC71CF743}" presName="sp" presStyleCnt="0"/>
      <dgm:spPr/>
    </dgm:pt>
    <dgm:pt modelId="{19DBB062-326F-4789-ABF1-EF5508CF4171}" type="pres">
      <dgm:prSet presAssocID="{351DE526-289B-4DF9-9E11-CF702EE3E90F}" presName="linNode" presStyleCnt="0"/>
      <dgm:spPr/>
    </dgm:pt>
    <dgm:pt modelId="{C3278FDF-F86A-402B-83CE-97DC3376D96C}" type="pres">
      <dgm:prSet presAssocID="{351DE526-289B-4DF9-9E11-CF702EE3E90F}" presName="parentText" presStyleLbl="node1" presStyleIdx="1" presStyleCnt="4" custScaleX="64779" custLinFactNeighborX="-9797">
        <dgm:presLayoutVars>
          <dgm:chMax val="1"/>
          <dgm:bulletEnabled val="1"/>
        </dgm:presLayoutVars>
      </dgm:prSet>
      <dgm:spPr/>
      <dgm:t>
        <a:bodyPr/>
        <a:lstStyle/>
        <a:p>
          <a:endParaRPr lang="es-PE"/>
        </a:p>
      </dgm:t>
    </dgm:pt>
    <dgm:pt modelId="{22F77C39-DDE1-4FC2-B5F9-A5E7CB205B6C}" type="pres">
      <dgm:prSet presAssocID="{351DE526-289B-4DF9-9E11-CF702EE3E90F}" presName="descendantText" presStyleLbl="alignAccFollowNode1" presStyleIdx="1" presStyleCnt="4" custScaleX="138418" custScaleY="122977" custLinFactNeighborX="-7160">
        <dgm:presLayoutVars>
          <dgm:bulletEnabled val="1"/>
        </dgm:presLayoutVars>
      </dgm:prSet>
      <dgm:spPr/>
      <dgm:t>
        <a:bodyPr/>
        <a:lstStyle/>
        <a:p>
          <a:endParaRPr lang="es-PE"/>
        </a:p>
      </dgm:t>
    </dgm:pt>
    <dgm:pt modelId="{D2546501-8716-44F4-A117-092285711124}" type="pres">
      <dgm:prSet presAssocID="{32610732-BA62-4C8B-B3EA-1AAE1D4BB777}" presName="sp" presStyleCnt="0"/>
      <dgm:spPr/>
    </dgm:pt>
    <dgm:pt modelId="{3B95A1C3-678B-4010-AD97-AF6B8CAE0531}" type="pres">
      <dgm:prSet presAssocID="{2878EA9A-B916-46E8-BA5F-94D5BEAF689C}" presName="linNode" presStyleCnt="0"/>
      <dgm:spPr/>
    </dgm:pt>
    <dgm:pt modelId="{513A2D3A-AE95-4020-92FC-B60A7CBAEBFF}" type="pres">
      <dgm:prSet presAssocID="{2878EA9A-B916-46E8-BA5F-94D5BEAF689C}" presName="parentText" presStyleLbl="node1" presStyleIdx="2" presStyleCnt="4" custScaleX="64779" custLinFactNeighborX="-9797">
        <dgm:presLayoutVars>
          <dgm:chMax val="1"/>
          <dgm:bulletEnabled val="1"/>
        </dgm:presLayoutVars>
      </dgm:prSet>
      <dgm:spPr/>
      <dgm:t>
        <a:bodyPr/>
        <a:lstStyle/>
        <a:p>
          <a:endParaRPr lang="es-PE"/>
        </a:p>
      </dgm:t>
    </dgm:pt>
    <dgm:pt modelId="{508C9F81-62EA-4BA3-BF4E-EAC714B09B4E}" type="pres">
      <dgm:prSet presAssocID="{2878EA9A-B916-46E8-BA5F-94D5BEAF689C}" presName="descendantText" presStyleLbl="alignAccFollowNode1" presStyleIdx="2" presStyleCnt="4" custScaleX="138418" custScaleY="122977" custLinFactNeighborX="-7192">
        <dgm:presLayoutVars>
          <dgm:bulletEnabled val="1"/>
        </dgm:presLayoutVars>
      </dgm:prSet>
      <dgm:spPr/>
      <dgm:t>
        <a:bodyPr/>
        <a:lstStyle/>
        <a:p>
          <a:endParaRPr lang="es-PE"/>
        </a:p>
      </dgm:t>
    </dgm:pt>
    <dgm:pt modelId="{6134AC86-7048-4F48-96DF-AD4D63D56091}" type="pres">
      <dgm:prSet presAssocID="{9FBDD1E2-A9B9-4A03-9318-8857ED11CAAF}" presName="sp" presStyleCnt="0"/>
      <dgm:spPr/>
    </dgm:pt>
    <dgm:pt modelId="{93403E09-371C-4798-BD91-4FCA35DF6A1C}" type="pres">
      <dgm:prSet presAssocID="{E4920E3E-F665-4DC0-A9DA-8FCFAD657863}" presName="linNode" presStyleCnt="0"/>
      <dgm:spPr/>
    </dgm:pt>
    <dgm:pt modelId="{11C3CB56-569F-4029-BE06-679999139895}" type="pres">
      <dgm:prSet presAssocID="{E4920E3E-F665-4DC0-A9DA-8FCFAD657863}" presName="parentText" presStyleLbl="node1" presStyleIdx="3" presStyleCnt="4" custScaleX="64779" custLinFactNeighborX="-9797">
        <dgm:presLayoutVars>
          <dgm:chMax val="1"/>
          <dgm:bulletEnabled val="1"/>
        </dgm:presLayoutVars>
      </dgm:prSet>
      <dgm:spPr/>
      <dgm:t>
        <a:bodyPr/>
        <a:lstStyle/>
        <a:p>
          <a:endParaRPr lang="es-PE"/>
        </a:p>
      </dgm:t>
    </dgm:pt>
    <dgm:pt modelId="{72BF3570-924A-4376-9DBF-1E3F072517B1}" type="pres">
      <dgm:prSet presAssocID="{E4920E3E-F665-4DC0-A9DA-8FCFAD657863}" presName="descendantText" presStyleLbl="alignAccFollowNode1" presStyleIdx="3" presStyleCnt="4" custScaleX="138418" custScaleY="122977" custLinFactNeighborX="-7192">
        <dgm:presLayoutVars>
          <dgm:bulletEnabled val="1"/>
        </dgm:presLayoutVars>
      </dgm:prSet>
      <dgm:spPr/>
      <dgm:t>
        <a:bodyPr/>
        <a:lstStyle/>
        <a:p>
          <a:endParaRPr lang="es-PE"/>
        </a:p>
      </dgm:t>
    </dgm:pt>
  </dgm:ptLst>
  <dgm:cxnLst>
    <dgm:cxn modelId="{6B191D48-EF48-401B-87C0-71D277E4E254}" type="presOf" srcId="{5FB5A07A-B551-489F-8DD7-E07FE298BC11}" destId="{508C9F81-62EA-4BA3-BF4E-EAC714B09B4E}" srcOrd="0" destOrd="1" presId="urn:microsoft.com/office/officeart/2005/8/layout/vList5"/>
    <dgm:cxn modelId="{E364F783-6CEF-4BD8-8110-8EC0D324C5A8}" type="presOf" srcId="{1A65D181-3375-40DC-9187-9B05CAEDF286}" destId="{94F3353F-F276-4AE0-8773-ED1F10804130}" srcOrd="0" destOrd="4" presId="urn:microsoft.com/office/officeart/2005/8/layout/vList5"/>
    <dgm:cxn modelId="{02E7F798-59A8-4B74-ABE4-9C7B696DFB31}" srcId="{2878EA9A-B916-46E8-BA5F-94D5BEAF689C}" destId="{E56E7D43-38B1-4DE1-B5B0-C6DBD6DB5965}" srcOrd="0" destOrd="0" parTransId="{5CCFFF95-46CC-4E91-BF78-A0F8AC7D3CD1}" sibTransId="{0D8046F2-8C0F-42CA-8982-6B5D72815F34}"/>
    <dgm:cxn modelId="{537C073D-9214-4A5A-87C9-4AFA8E66FABC}" type="presOf" srcId="{26F602B9-3F9E-47B0-809E-FD952D2BDDF2}" destId="{94F3353F-F276-4AE0-8773-ED1F10804130}" srcOrd="0" destOrd="0" presId="urn:microsoft.com/office/officeart/2005/8/layout/vList5"/>
    <dgm:cxn modelId="{A4906118-6C96-47DE-B172-45C88453F9B1}" srcId="{8E8BDE3B-F4CF-4D83-8048-F23F17848F12}" destId="{0982D535-F944-4384-847A-D489918B7382}" srcOrd="2" destOrd="0" parTransId="{F195C601-F0DD-463E-A3BB-EC1A23A67FC6}" sibTransId="{BCF12279-D061-4C95-8BD8-4943367964D4}"/>
    <dgm:cxn modelId="{42713D6C-5478-48EF-A843-5509779DFC1E}" type="presOf" srcId="{E6FF6810-1575-4234-AE6C-DC1E46AB876C}" destId="{94F3353F-F276-4AE0-8773-ED1F10804130}" srcOrd="0" destOrd="1" presId="urn:microsoft.com/office/officeart/2005/8/layout/vList5"/>
    <dgm:cxn modelId="{CD836D52-F015-427E-8C7F-F0FC6E059DE4}" srcId="{351DE526-289B-4DF9-9E11-CF702EE3E90F}" destId="{7B6B44BF-E429-4309-9100-0DE9EC6F9452}" srcOrd="1" destOrd="0" parTransId="{2733B60C-926A-4A2A-956E-3CB3FE7009E0}" sibTransId="{9B0E3A63-C56A-4D83-BB90-4360D9B265EC}"/>
    <dgm:cxn modelId="{61027003-1A11-4D79-801F-0B508E821CFF}" type="presOf" srcId="{0982D535-F944-4384-847A-D489918B7382}" destId="{94F3353F-F276-4AE0-8773-ED1F10804130}" srcOrd="0" destOrd="2" presId="urn:microsoft.com/office/officeart/2005/8/layout/vList5"/>
    <dgm:cxn modelId="{58531097-7F8E-4913-BFA5-B156A41A7262}" srcId="{9C6D17B1-4447-47EB-82E5-6233DE7FDE2D}" destId="{8E8BDE3B-F4CF-4D83-8048-F23F17848F12}" srcOrd="0" destOrd="0" parTransId="{0CF37503-7D15-4EA9-A3F0-0346D5F80E76}" sibTransId="{AD592B80-9BAC-4438-8766-B99CC71CF743}"/>
    <dgm:cxn modelId="{5A756EDE-25B6-4D9A-9016-E30D17E424D1}" srcId="{E4920E3E-F665-4DC0-A9DA-8FCFAD657863}" destId="{B88F35E1-E9E0-4730-8397-8A606367EA55}" srcOrd="0" destOrd="0" parTransId="{A4773C1B-C4A8-4525-AAAF-A52827626BF2}" sibTransId="{7F1AEBD8-DD6E-477A-9844-74CFBCB270DC}"/>
    <dgm:cxn modelId="{99ABE8F9-71CE-475A-88DA-D733544E1384}" type="presOf" srcId="{7B6B44BF-E429-4309-9100-0DE9EC6F9452}" destId="{22F77C39-DDE1-4FC2-B5F9-A5E7CB205B6C}" srcOrd="0" destOrd="1" presId="urn:microsoft.com/office/officeart/2005/8/layout/vList5"/>
    <dgm:cxn modelId="{ADE072AC-7786-4A38-BB5D-26628CBCD69E}" type="presOf" srcId="{8E8BDE3B-F4CF-4D83-8048-F23F17848F12}" destId="{F10661F4-B253-450E-9CD7-968035054B07}" srcOrd="0" destOrd="0" presId="urn:microsoft.com/office/officeart/2005/8/layout/vList5"/>
    <dgm:cxn modelId="{C0B7746A-D310-4DE3-99DE-A36F1DE57023}" type="presOf" srcId="{B88F35E1-E9E0-4730-8397-8A606367EA55}" destId="{72BF3570-924A-4376-9DBF-1E3F072517B1}" srcOrd="0" destOrd="0" presId="urn:microsoft.com/office/officeart/2005/8/layout/vList5"/>
    <dgm:cxn modelId="{392088D9-89AC-4FE7-A591-D657602B96B3}" type="presOf" srcId="{9C6D17B1-4447-47EB-82E5-6233DE7FDE2D}" destId="{454C705C-FACB-483E-B765-053CA07F6160}" srcOrd="0" destOrd="0" presId="urn:microsoft.com/office/officeart/2005/8/layout/vList5"/>
    <dgm:cxn modelId="{9370B779-966D-4C2D-9F49-4F3F10679951}" srcId="{2878EA9A-B916-46E8-BA5F-94D5BEAF689C}" destId="{5FB5A07A-B551-489F-8DD7-E07FE298BC11}" srcOrd="1" destOrd="0" parTransId="{2439119A-10E1-4670-A364-EC1D4E35ACE1}" sibTransId="{7C29597B-950D-44EC-A564-CF5F961D1969}"/>
    <dgm:cxn modelId="{614C5330-842B-428D-AA9F-53515808B4EC}" srcId="{9C6D17B1-4447-47EB-82E5-6233DE7FDE2D}" destId="{E4920E3E-F665-4DC0-A9DA-8FCFAD657863}" srcOrd="3" destOrd="0" parTransId="{41562DA7-1E50-4E43-B483-ED2E0E2AC3FD}" sibTransId="{141D1BD2-9402-489D-B3B0-73B73140222E}"/>
    <dgm:cxn modelId="{131BE8A0-0910-4DF3-9DF9-D5498500C7ED}" type="presOf" srcId="{0F5C2DE7-DFD7-46C5-909C-9F3AA4F8BE75}" destId="{72BF3570-924A-4376-9DBF-1E3F072517B1}" srcOrd="0" destOrd="1" presId="urn:microsoft.com/office/officeart/2005/8/layout/vList5"/>
    <dgm:cxn modelId="{083DD5A5-39D2-4274-8281-9DF5B2F20BE1}" type="presOf" srcId="{3B7FD9BE-D3AF-495B-9472-B57326D66296}" destId="{22F77C39-DDE1-4FC2-B5F9-A5E7CB205B6C}" srcOrd="0" destOrd="0" presId="urn:microsoft.com/office/officeart/2005/8/layout/vList5"/>
    <dgm:cxn modelId="{D18430E1-1A35-4961-AD8E-4C47630BFFE9}" srcId="{9C6D17B1-4447-47EB-82E5-6233DE7FDE2D}" destId="{351DE526-289B-4DF9-9E11-CF702EE3E90F}" srcOrd="1" destOrd="0" parTransId="{06780DFB-7E40-4A5D-B55D-7BBC6623E32F}" sibTransId="{32610732-BA62-4C8B-B3EA-1AAE1D4BB777}"/>
    <dgm:cxn modelId="{9B1EF179-6838-4E20-A357-DAD8AAB51B33}" srcId="{8E8BDE3B-F4CF-4D83-8048-F23F17848F12}" destId="{1A65D181-3375-40DC-9187-9B05CAEDF286}" srcOrd="4" destOrd="0" parTransId="{A9BA9AA6-9E15-4D61-A4E2-EE048617D98C}" sibTransId="{39FDF715-00DA-4942-A72A-BE023748A49E}"/>
    <dgm:cxn modelId="{36CF1048-2D57-4CF5-BDF1-3B6BF8821F9B}" srcId="{351DE526-289B-4DF9-9E11-CF702EE3E90F}" destId="{3B7FD9BE-D3AF-495B-9472-B57326D66296}" srcOrd="0" destOrd="0" parTransId="{A8B72513-03AD-4938-B992-2B1FD64D09D1}" sibTransId="{1D52044B-B6BA-4F20-B9AF-8B06D93E4E6D}"/>
    <dgm:cxn modelId="{072E7FD5-DBA4-44D3-BCDC-B06A22C1AE3D}" srcId="{8E8BDE3B-F4CF-4D83-8048-F23F17848F12}" destId="{26F602B9-3F9E-47B0-809E-FD952D2BDDF2}" srcOrd="0" destOrd="0" parTransId="{91357F4F-B439-437C-887F-0053F12A272D}" sibTransId="{BF352BE9-1896-4E25-83FF-25FBAE3F1BE7}"/>
    <dgm:cxn modelId="{069ADBFC-FF06-4DBF-8035-CFBB9139626B}" type="presOf" srcId="{2878EA9A-B916-46E8-BA5F-94D5BEAF689C}" destId="{513A2D3A-AE95-4020-92FC-B60A7CBAEBFF}" srcOrd="0" destOrd="0" presId="urn:microsoft.com/office/officeart/2005/8/layout/vList5"/>
    <dgm:cxn modelId="{97CBCFF0-87DD-4E88-A37C-C0134F58056A}" type="presOf" srcId="{351DE526-289B-4DF9-9E11-CF702EE3E90F}" destId="{C3278FDF-F86A-402B-83CE-97DC3376D96C}" srcOrd="0" destOrd="0" presId="urn:microsoft.com/office/officeart/2005/8/layout/vList5"/>
    <dgm:cxn modelId="{5E0297F0-087E-4A99-ADFE-14D2DFC79397}" srcId="{9C6D17B1-4447-47EB-82E5-6233DE7FDE2D}" destId="{2878EA9A-B916-46E8-BA5F-94D5BEAF689C}" srcOrd="2" destOrd="0" parTransId="{F50C7C84-D89C-481D-8DCB-35FB83CAABA2}" sibTransId="{9FBDD1E2-A9B9-4A03-9318-8857ED11CAAF}"/>
    <dgm:cxn modelId="{E0E3B146-F720-4620-8056-C68D1A03C470}" type="presOf" srcId="{E56E7D43-38B1-4DE1-B5B0-C6DBD6DB5965}" destId="{508C9F81-62EA-4BA3-BF4E-EAC714B09B4E}" srcOrd="0" destOrd="0" presId="urn:microsoft.com/office/officeart/2005/8/layout/vList5"/>
    <dgm:cxn modelId="{3BC31CF1-9347-4485-8849-8CCD59799AF4}" srcId="{8E8BDE3B-F4CF-4D83-8048-F23F17848F12}" destId="{E6FF6810-1575-4234-AE6C-DC1E46AB876C}" srcOrd="1" destOrd="0" parTransId="{86D6EFB3-413B-4D42-BAE8-6B6D6290D3BC}" sibTransId="{13330B6E-1F05-4085-8C5F-CEE08BCF1B83}"/>
    <dgm:cxn modelId="{F9E5B92F-340C-4161-9DF2-F2DA70D6A055}" srcId="{E4920E3E-F665-4DC0-A9DA-8FCFAD657863}" destId="{0F5C2DE7-DFD7-46C5-909C-9F3AA4F8BE75}" srcOrd="1" destOrd="0" parTransId="{E87E691A-54E7-4234-BFC6-E96BB21215E0}" sibTransId="{CC2A12B4-6AC0-467C-A50B-4A2A9D1C3047}"/>
    <dgm:cxn modelId="{4606EC24-4F7D-47CE-B001-97568CB4343D}" srcId="{8E8BDE3B-F4CF-4D83-8048-F23F17848F12}" destId="{8D0B1C75-8BD9-475B-BD40-1C3D473769DA}" srcOrd="3" destOrd="0" parTransId="{4583EDF9-004F-4486-BAFA-5D237E2BA683}" sibTransId="{13D01491-E5D8-4FFF-81BD-DC7261569382}"/>
    <dgm:cxn modelId="{8F12B26F-C740-4FF4-9A4B-9B4AEF3E6C7A}" type="presOf" srcId="{8D0B1C75-8BD9-475B-BD40-1C3D473769DA}" destId="{94F3353F-F276-4AE0-8773-ED1F10804130}" srcOrd="0" destOrd="3" presId="urn:microsoft.com/office/officeart/2005/8/layout/vList5"/>
    <dgm:cxn modelId="{F1E46AA0-BA96-4E8D-8878-AC50146D1FAB}" type="presOf" srcId="{E4920E3E-F665-4DC0-A9DA-8FCFAD657863}" destId="{11C3CB56-569F-4029-BE06-679999139895}" srcOrd="0" destOrd="0" presId="urn:microsoft.com/office/officeart/2005/8/layout/vList5"/>
    <dgm:cxn modelId="{5CD9181A-FCC2-4CE9-8A03-420EF9239F56}" type="presParOf" srcId="{454C705C-FACB-483E-B765-053CA07F6160}" destId="{97A6BD68-2D4F-4FE9-957F-45D2584CCA39}" srcOrd="0" destOrd="0" presId="urn:microsoft.com/office/officeart/2005/8/layout/vList5"/>
    <dgm:cxn modelId="{AB871839-911C-475D-9C1E-E48697DA377A}" type="presParOf" srcId="{97A6BD68-2D4F-4FE9-957F-45D2584CCA39}" destId="{F10661F4-B253-450E-9CD7-968035054B07}" srcOrd="0" destOrd="0" presId="urn:microsoft.com/office/officeart/2005/8/layout/vList5"/>
    <dgm:cxn modelId="{99779F04-1023-44A1-9504-112CABD1FE5B}" type="presParOf" srcId="{97A6BD68-2D4F-4FE9-957F-45D2584CCA39}" destId="{94F3353F-F276-4AE0-8773-ED1F10804130}" srcOrd="1" destOrd="0" presId="urn:microsoft.com/office/officeart/2005/8/layout/vList5"/>
    <dgm:cxn modelId="{EBC35D22-17EA-4F58-9FD8-CCE5152226E0}" type="presParOf" srcId="{454C705C-FACB-483E-B765-053CA07F6160}" destId="{06F65616-14C1-4B62-83E6-573CA242B78F}" srcOrd="1" destOrd="0" presId="urn:microsoft.com/office/officeart/2005/8/layout/vList5"/>
    <dgm:cxn modelId="{A0E0E5C0-514E-4F3B-BC01-DF19162A50EE}" type="presParOf" srcId="{454C705C-FACB-483E-B765-053CA07F6160}" destId="{19DBB062-326F-4789-ABF1-EF5508CF4171}" srcOrd="2" destOrd="0" presId="urn:microsoft.com/office/officeart/2005/8/layout/vList5"/>
    <dgm:cxn modelId="{5C56862A-F0BC-4E88-8AC3-1FAB59ADF04A}" type="presParOf" srcId="{19DBB062-326F-4789-ABF1-EF5508CF4171}" destId="{C3278FDF-F86A-402B-83CE-97DC3376D96C}" srcOrd="0" destOrd="0" presId="urn:microsoft.com/office/officeart/2005/8/layout/vList5"/>
    <dgm:cxn modelId="{91AAB364-8C5C-43E9-A11D-18C6E81CA34E}" type="presParOf" srcId="{19DBB062-326F-4789-ABF1-EF5508CF4171}" destId="{22F77C39-DDE1-4FC2-B5F9-A5E7CB205B6C}" srcOrd="1" destOrd="0" presId="urn:microsoft.com/office/officeart/2005/8/layout/vList5"/>
    <dgm:cxn modelId="{92125F39-AC9A-4E21-A9F9-633EECBC709D}" type="presParOf" srcId="{454C705C-FACB-483E-B765-053CA07F6160}" destId="{D2546501-8716-44F4-A117-092285711124}" srcOrd="3" destOrd="0" presId="urn:microsoft.com/office/officeart/2005/8/layout/vList5"/>
    <dgm:cxn modelId="{194B3E00-8813-4A2B-9DA5-506F6D3D2A3F}" type="presParOf" srcId="{454C705C-FACB-483E-B765-053CA07F6160}" destId="{3B95A1C3-678B-4010-AD97-AF6B8CAE0531}" srcOrd="4" destOrd="0" presId="urn:microsoft.com/office/officeart/2005/8/layout/vList5"/>
    <dgm:cxn modelId="{78563612-2620-4729-B51D-280329F52C0A}" type="presParOf" srcId="{3B95A1C3-678B-4010-AD97-AF6B8CAE0531}" destId="{513A2D3A-AE95-4020-92FC-B60A7CBAEBFF}" srcOrd="0" destOrd="0" presId="urn:microsoft.com/office/officeart/2005/8/layout/vList5"/>
    <dgm:cxn modelId="{6BA7F311-A42D-4694-A988-BE37C9722324}" type="presParOf" srcId="{3B95A1C3-678B-4010-AD97-AF6B8CAE0531}" destId="{508C9F81-62EA-4BA3-BF4E-EAC714B09B4E}" srcOrd="1" destOrd="0" presId="urn:microsoft.com/office/officeart/2005/8/layout/vList5"/>
    <dgm:cxn modelId="{C845AB7C-48C6-40F3-A4A2-6A0035147A87}" type="presParOf" srcId="{454C705C-FACB-483E-B765-053CA07F6160}" destId="{6134AC86-7048-4F48-96DF-AD4D63D56091}" srcOrd="5" destOrd="0" presId="urn:microsoft.com/office/officeart/2005/8/layout/vList5"/>
    <dgm:cxn modelId="{5A34A453-D6D4-4EF6-9956-A2E6704FCDFD}" type="presParOf" srcId="{454C705C-FACB-483E-B765-053CA07F6160}" destId="{93403E09-371C-4798-BD91-4FCA35DF6A1C}" srcOrd="6" destOrd="0" presId="urn:microsoft.com/office/officeart/2005/8/layout/vList5"/>
    <dgm:cxn modelId="{36DD34C4-7F3E-4F46-95A3-166513703478}" type="presParOf" srcId="{93403E09-371C-4798-BD91-4FCA35DF6A1C}" destId="{11C3CB56-569F-4029-BE06-679999139895}" srcOrd="0" destOrd="0" presId="urn:microsoft.com/office/officeart/2005/8/layout/vList5"/>
    <dgm:cxn modelId="{737B6B97-E493-40CB-A0BA-9ADE1149D393}" type="presParOf" srcId="{93403E09-371C-4798-BD91-4FCA35DF6A1C}" destId="{72BF3570-924A-4376-9DBF-1E3F072517B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6D17B1-4447-47EB-82E5-6233DE7FDE2D}"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s-PE"/>
        </a:p>
      </dgm:t>
    </dgm:pt>
    <dgm:pt modelId="{26F602B9-3F9E-47B0-809E-FD952D2BDDF2}">
      <dgm:prSet phldrT="[Texto]" custT="1"/>
      <dgm:spPr/>
      <dgm:t>
        <a:bodyPr/>
        <a:lstStyle/>
        <a:p>
          <a:r>
            <a:rPr lang="es-ES" altLang="es-PE" sz="1400" dirty="0" smtClean="0">
              <a:latin typeface="+mj-lt"/>
            </a:rPr>
            <a:t>La función del gestor es que da soporte a la actividad de desarrollo del producto para que los desarrolladores tengan los espacios de trabajo apropiados para construir y probar su trabajo</a:t>
          </a:r>
          <a:endParaRPr lang="es-PE" sz="1400" dirty="0">
            <a:latin typeface="+mj-lt"/>
          </a:endParaRPr>
        </a:p>
      </dgm:t>
    </dgm:pt>
    <dgm:pt modelId="{8E8BDE3B-F4CF-4D83-8048-F23F17848F12}">
      <dgm:prSet phldrT="[Texto]" custT="1"/>
      <dgm:spPr/>
      <dgm:t>
        <a:bodyPr/>
        <a:lstStyle/>
        <a:p>
          <a:r>
            <a:rPr lang="es-PE" altLang="es-PE" sz="1800" b="0" dirty="0" smtClean="0"/>
            <a:t>Gestor de la Configuración</a:t>
          </a:r>
          <a:endParaRPr lang="es-PE" sz="1800" b="0" dirty="0"/>
        </a:p>
      </dgm:t>
    </dgm:pt>
    <dgm:pt modelId="{AD592B80-9BAC-4438-8766-B99CC71CF743}" type="sibTrans" cxnId="{58531097-7F8E-4913-BFA5-B156A41A7262}">
      <dgm:prSet/>
      <dgm:spPr/>
      <dgm:t>
        <a:bodyPr/>
        <a:lstStyle/>
        <a:p>
          <a:endParaRPr lang="es-PE"/>
        </a:p>
      </dgm:t>
    </dgm:pt>
    <dgm:pt modelId="{0CF37503-7D15-4EA9-A3F0-0346D5F80E76}" type="parTrans" cxnId="{58531097-7F8E-4913-BFA5-B156A41A7262}">
      <dgm:prSet/>
      <dgm:spPr/>
      <dgm:t>
        <a:bodyPr/>
        <a:lstStyle/>
        <a:p>
          <a:endParaRPr lang="es-PE"/>
        </a:p>
      </dgm:t>
    </dgm:pt>
    <dgm:pt modelId="{BF352BE9-1896-4E25-83FF-25FBAE3F1BE7}" type="sibTrans" cxnId="{072E7FD5-DBA4-44D3-BCDC-B06A22C1AE3D}">
      <dgm:prSet/>
      <dgm:spPr/>
      <dgm:t>
        <a:bodyPr/>
        <a:lstStyle/>
        <a:p>
          <a:endParaRPr lang="es-PE"/>
        </a:p>
      </dgm:t>
    </dgm:pt>
    <dgm:pt modelId="{91357F4F-B439-437C-887F-0053F12A272D}" type="parTrans" cxnId="{072E7FD5-DBA4-44D3-BCDC-B06A22C1AE3D}">
      <dgm:prSet/>
      <dgm:spPr/>
      <dgm:t>
        <a:bodyPr/>
        <a:lstStyle/>
        <a:p>
          <a:endParaRPr lang="es-PE"/>
        </a:p>
      </dgm:t>
    </dgm:pt>
    <dgm:pt modelId="{3B7FD9BE-D3AF-495B-9472-B57326D66296}">
      <dgm:prSet phldrT="[Texto]" custT="1"/>
      <dgm:spPr/>
      <dgm:t>
        <a:bodyPr/>
        <a:lstStyle/>
        <a:p>
          <a:r>
            <a:rPr lang="es-ES_tradnl" altLang="es-PE" sz="1400" dirty="0" smtClean="0">
              <a:latin typeface="+mj-lt"/>
            </a:rPr>
            <a:t>Desarrollo según el avance con el cronograma</a:t>
          </a:r>
          <a:endParaRPr lang="es-PE" sz="1400" dirty="0">
            <a:latin typeface="+mj-lt"/>
          </a:endParaRPr>
        </a:p>
      </dgm:t>
    </dgm:pt>
    <dgm:pt modelId="{351DE526-289B-4DF9-9E11-CF702EE3E90F}">
      <dgm:prSet phldrT="[Texto]" custT="1"/>
      <dgm:spPr/>
      <dgm:t>
        <a:bodyPr/>
        <a:lstStyle/>
        <a:p>
          <a:r>
            <a:rPr lang="es-PE" altLang="es-PE" sz="1800" b="0" dirty="0" smtClean="0"/>
            <a:t>Programadores</a:t>
          </a:r>
          <a:endParaRPr lang="es-PE" sz="1800" b="0" dirty="0"/>
        </a:p>
      </dgm:t>
    </dgm:pt>
    <dgm:pt modelId="{32610732-BA62-4C8B-B3EA-1AAE1D4BB777}" type="sibTrans" cxnId="{D18430E1-1A35-4961-AD8E-4C47630BFFE9}">
      <dgm:prSet/>
      <dgm:spPr/>
      <dgm:t>
        <a:bodyPr/>
        <a:lstStyle/>
        <a:p>
          <a:endParaRPr lang="es-PE"/>
        </a:p>
      </dgm:t>
    </dgm:pt>
    <dgm:pt modelId="{06780DFB-7E40-4A5D-B55D-7BBC6623E32F}" type="parTrans" cxnId="{D18430E1-1A35-4961-AD8E-4C47630BFFE9}">
      <dgm:prSet/>
      <dgm:spPr/>
      <dgm:t>
        <a:bodyPr/>
        <a:lstStyle/>
        <a:p>
          <a:endParaRPr lang="es-PE"/>
        </a:p>
      </dgm:t>
    </dgm:pt>
    <dgm:pt modelId="{1D52044B-B6BA-4F20-B9AF-8B06D93E4E6D}" type="sibTrans" cxnId="{36CF1048-2D57-4CF5-BDF1-3B6BF8821F9B}">
      <dgm:prSet/>
      <dgm:spPr/>
      <dgm:t>
        <a:bodyPr/>
        <a:lstStyle/>
        <a:p>
          <a:endParaRPr lang="es-PE"/>
        </a:p>
      </dgm:t>
    </dgm:pt>
    <dgm:pt modelId="{A8B72513-03AD-4938-B992-2B1FD64D09D1}" type="parTrans" cxnId="{36CF1048-2D57-4CF5-BDF1-3B6BF8821F9B}">
      <dgm:prSet/>
      <dgm:spPr/>
      <dgm:t>
        <a:bodyPr/>
        <a:lstStyle/>
        <a:p>
          <a:endParaRPr lang="es-PE"/>
        </a:p>
      </dgm:t>
    </dgm:pt>
    <dgm:pt modelId="{D9472D41-039A-4D6E-AD0D-C523816B350A}">
      <dgm:prSet custT="1"/>
      <dgm:spPr/>
      <dgm:t>
        <a:bodyPr/>
        <a:lstStyle/>
        <a:p>
          <a:r>
            <a:rPr lang="es-ES_tradnl" altLang="es-PE" sz="1400" dirty="0" smtClean="0">
              <a:latin typeface="+mj-lt"/>
            </a:rPr>
            <a:t>Documentar el Desarrollo Realizado</a:t>
          </a:r>
          <a:endParaRPr lang="es-ES" altLang="es-PE" sz="1400" dirty="0">
            <a:latin typeface="+mj-lt"/>
          </a:endParaRPr>
        </a:p>
      </dgm:t>
    </dgm:pt>
    <dgm:pt modelId="{023DC529-C790-4DB7-9B76-7884B648B2B8}" type="parTrans" cxnId="{F16C7D2B-183A-441B-9997-DD33A7E4387C}">
      <dgm:prSet/>
      <dgm:spPr/>
      <dgm:t>
        <a:bodyPr/>
        <a:lstStyle/>
        <a:p>
          <a:endParaRPr lang="es-PE"/>
        </a:p>
      </dgm:t>
    </dgm:pt>
    <dgm:pt modelId="{D379E8B9-D73D-4FBC-AF29-BF0CEE855C09}" type="sibTrans" cxnId="{F16C7D2B-183A-441B-9997-DD33A7E4387C}">
      <dgm:prSet/>
      <dgm:spPr/>
      <dgm:t>
        <a:bodyPr/>
        <a:lstStyle/>
        <a:p>
          <a:endParaRPr lang="es-PE"/>
        </a:p>
      </dgm:t>
    </dgm:pt>
    <dgm:pt modelId="{38CD1069-1561-44C6-8F99-9E4648FBD400}">
      <dgm:prSet phldrT="[Texto]" custT="1"/>
      <dgm:spPr/>
      <dgm:t>
        <a:bodyPr/>
        <a:lstStyle/>
        <a:p>
          <a:r>
            <a:rPr lang="es-PE" altLang="es-PE" sz="1800" b="0" dirty="0" smtClean="0"/>
            <a:t>Documentador</a:t>
          </a:r>
          <a:endParaRPr lang="es-PE" sz="1800" b="0" dirty="0"/>
        </a:p>
      </dgm:t>
    </dgm:pt>
    <dgm:pt modelId="{0286801F-C5B7-4767-94C0-2ABA130D1E59}" type="parTrans" cxnId="{D7FC15C7-9CD1-4414-8FEB-04457115F19F}">
      <dgm:prSet/>
      <dgm:spPr/>
      <dgm:t>
        <a:bodyPr/>
        <a:lstStyle/>
        <a:p>
          <a:endParaRPr lang="es-PE"/>
        </a:p>
      </dgm:t>
    </dgm:pt>
    <dgm:pt modelId="{E3A74922-F356-43AC-A14D-2FDF463AF14C}" type="sibTrans" cxnId="{D7FC15C7-9CD1-4414-8FEB-04457115F19F}">
      <dgm:prSet/>
      <dgm:spPr/>
      <dgm:t>
        <a:bodyPr/>
        <a:lstStyle/>
        <a:p>
          <a:endParaRPr lang="es-PE"/>
        </a:p>
      </dgm:t>
    </dgm:pt>
    <dgm:pt modelId="{4D0AAF3B-6571-44F2-8FB4-EEA4998EF6CA}">
      <dgm:prSet phldrT="[Texto]" custT="1"/>
      <dgm:spPr/>
      <dgm:t>
        <a:bodyPr/>
        <a:lstStyle/>
        <a:p>
          <a:r>
            <a:rPr lang="es-ES" altLang="es-PE" sz="1400" dirty="0" smtClean="0">
              <a:latin typeface="+mj-lt"/>
            </a:rPr>
            <a:t>Se encarga de gestionar la documentación del proyecto de software (acta de reunión, cronograma del proyecto, avance quincenal y otros documentos que genere el proyecto) </a:t>
          </a:r>
          <a:endParaRPr lang="es-PE" sz="1400" dirty="0">
            <a:latin typeface="+mj-lt"/>
          </a:endParaRPr>
        </a:p>
      </dgm:t>
    </dgm:pt>
    <dgm:pt modelId="{8C4CB51E-CEEF-4C9F-8992-8DE33F35357B}" type="parTrans" cxnId="{7A2B9A15-7E96-4CCD-BCA7-C69D431FD9B3}">
      <dgm:prSet/>
      <dgm:spPr/>
      <dgm:t>
        <a:bodyPr/>
        <a:lstStyle/>
        <a:p>
          <a:endParaRPr lang="es-PE"/>
        </a:p>
      </dgm:t>
    </dgm:pt>
    <dgm:pt modelId="{BEC49465-1904-4418-894D-23162626BEA4}" type="sibTrans" cxnId="{7A2B9A15-7E96-4CCD-BCA7-C69D431FD9B3}">
      <dgm:prSet/>
      <dgm:spPr/>
      <dgm:t>
        <a:bodyPr/>
        <a:lstStyle/>
        <a:p>
          <a:endParaRPr lang="es-PE"/>
        </a:p>
      </dgm:t>
    </dgm:pt>
    <dgm:pt modelId="{B0A37D5B-970F-4D89-BF1C-1874B2262B3E}">
      <dgm:prSet phldrT="[Texto]" custT="1"/>
      <dgm:spPr/>
      <dgm:t>
        <a:bodyPr/>
        <a:lstStyle/>
        <a:p>
          <a:endParaRPr lang="es-PE" sz="1400" dirty="0">
            <a:latin typeface="+mj-lt"/>
          </a:endParaRPr>
        </a:p>
      </dgm:t>
    </dgm:pt>
    <dgm:pt modelId="{E7C04E14-A6A4-49C3-8533-F8DD01BDC16C}" type="parTrans" cxnId="{46496720-3C7E-495D-AC76-C1D213A2BB2E}">
      <dgm:prSet/>
      <dgm:spPr/>
      <dgm:t>
        <a:bodyPr/>
        <a:lstStyle/>
        <a:p>
          <a:endParaRPr lang="es-PE"/>
        </a:p>
      </dgm:t>
    </dgm:pt>
    <dgm:pt modelId="{E3FD03D1-77E6-439E-8502-86C6ADAA9113}" type="sibTrans" cxnId="{46496720-3C7E-495D-AC76-C1D213A2BB2E}">
      <dgm:prSet/>
      <dgm:spPr/>
      <dgm:t>
        <a:bodyPr/>
        <a:lstStyle/>
        <a:p>
          <a:endParaRPr lang="es-PE"/>
        </a:p>
      </dgm:t>
    </dgm:pt>
    <dgm:pt modelId="{8687834B-7505-409E-AC7B-8DA4FA3F0596}">
      <dgm:prSet phldrT="[Texto]" custT="1"/>
      <dgm:spPr/>
      <dgm:t>
        <a:bodyPr/>
        <a:lstStyle/>
        <a:p>
          <a:r>
            <a:rPr lang="es-PE" altLang="es-PE" sz="1800" b="0" dirty="0" smtClean="0">
              <a:latin typeface="+mj-lt"/>
            </a:rPr>
            <a:t>Analista Programador</a:t>
          </a:r>
          <a:endParaRPr lang="es-PE" sz="1800" b="0" dirty="0">
            <a:latin typeface="+mj-lt"/>
          </a:endParaRPr>
        </a:p>
      </dgm:t>
    </dgm:pt>
    <dgm:pt modelId="{40681D50-6F4E-4362-8688-BDCBF739CC43}" type="parTrans" cxnId="{A60188B3-1AD9-4A5F-BBB0-4B9D6F80F75C}">
      <dgm:prSet/>
      <dgm:spPr/>
      <dgm:t>
        <a:bodyPr/>
        <a:lstStyle/>
        <a:p>
          <a:endParaRPr lang="es-PE"/>
        </a:p>
      </dgm:t>
    </dgm:pt>
    <dgm:pt modelId="{90D38B54-6690-4ADB-BB81-F5E32E379DC4}" type="sibTrans" cxnId="{A60188B3-1AD9-4A5F-BBB0-4B9D6F80F75C}">
      <dgm:prSet/>
      <dgm:spPr/>
      <dgm:t>
        <a:bodyPr/>
        <a:lstStyle/>
        <a:p>
          <a:endParaRPr lang="es-PE"/>
        </a:p>
      </dgm:t>
    </dgm:pt>
    <dgm:pt modelId="{C491B4F2-93DC-43C3-8DBE-DDC59CD8A3F5}">
      <dgm:prSet phldrT="[Texto]" custT="1"/>
      <dgm:spPr/>
      <dgm:t>
        <a:bodyPr/>
        <a:lstStyle/>
        <a:p>
          <a:r>
            <a:rPr lang="es-PE" sz="1400" b="0" i="0" smtClean="0"/>
            <a:t>Diseñar el flujo lógico de cada modulo del programa ajustándolo a las especificaciones y a los estándares recomendados, </a:t>
          </a:r>
          <a:r>
            <a:rPr lang="es-PE" sz="1400" smtClean="0">
              <a:latin typeface="+mj-lt"/>
            </a:rPr>
            <a:t>Valida y verifica los códigos de programación</a:t>
          </a:r>
          <a:endParaRPr lang="es-PE" sz="1400" dirty="0">
            <a:latin typeface="+mj-lt"/>
          </a:endParaRPr>
        </a:p>
      </dgm:t>
    </dgm:pt>
    <dgm:pt modelId="{E65B490E-345C-4498-AC1B-18838D7B78B7}" type="parTrans" cxnId="{294DF83C-7985-4652-AB7C-4D70C1D24AC8}">
      <dgm:prSet/>
      <dgm:spPr/>
      <dgm:t>
        <a:bodyPr/>
        <a:lstStyle/>
        <a:p>
          <a:endParaRPr lang="es-PE"/>
        </a:p>
      </dgm:t>
    </dgm:pt>
    <dgm:pt modelId="{8C41B741-87F4-4D2D-98EA-486D3E9781CE}" type="sibTrans" cxnId="{294DF83C-7985-4652-AB7C-4D70C1D24AC8}">
      <dgm:prSet/>
      <dgm:spPr/>
      <dgm:t>
        <a:bodyPr/>
        <a:lstStyle/>
        <a:p>
          <a:endParaRPr lang="es-PE"/>
        </a:p>
      </dgm:t>
    </dgm:pt>
    <dgm:pt modelId="{7EA439EB-5882-4FD4-B66A-23D682354E86}">
      <dgm:prSet phldrT="[Texto]" custT="1"/>
      <dgm:spPr/>
      <dgm:t>
        <a:bodyPr/>
        <a:lstStyle/>
        <a:p>
          <a:r>
            <a:rPr lang="es-PE" sz="1400" b="0" i="0" dirty="0" smtClean="0"/>
            <a:t>Asistir en la capacitación y/o entrenamiento de los programadores de los sistemas</a:t>
          </a:r>
          <a:endParaRPr lang="es-PE" sz="1400" dirty="0">
            <a:latin typeface="+mj-lt"/>
          </a:endParaRPr>
        </a:p>
      </dgm:t>
    </dgm:pt>
    <dgm:pt modelId="{0A37BC60-8C5D-4118-B3B9-600A82B57230}" type="parTrans" cxnId="{37E6E854-B57A-4549-9560-E73F9471403C}">
      <dgm:prSet/>
      <dgm:spPr/>
      <dgm:t>
        <a:bodyPr/>
        <a:lstStyle/>
        <a:p>
          <a:endParaRPr lang="es-PE"/>
        </a:p>
      </dgm:t>
    </dgm:pt>
    <dgm:pt modelId="{545DFB13-F73B-4463-BE69-571B3629AD82}" type="sibTrans" cxnId="{37E6E854-B57A-4549-9560-E73F9471403C}">
      <dgm:prSet/>
      <dgm:spPr/>
      <dgm:t>
        <a:bodyPr/>
        <a:lstStyle/>
        <a:p>
          <a:endParaRPr lang="es-PE"/>
        </a:p>
      </dgm:t>
    </dgm:pt>
    <dgm:pt modelId="{454C705C-FACB-483E-B765-053CA07F6160}" type="pres">
      <dgm:prSet presAssocID="{9C6D17B1-4447-47EB-82E5-6233DE7FDE2D}" presName="Name0" presStyleCnt="0">
        <dgm:presLayoutVars>
          <dgm:dir/>
          <dgm:animLvl val="lvl"/>
          <dgm:resizeHandles val="exact"/>
        </dgm:presLayoutVars>
      </dgm:prSet>
      <dgm:spPr/>
      <dgm:t>
        <a:bodyPr/>
        <a:lstStyle/>
        <a:p>
          <a:endParaRPr lang="es-PE"/>
        </a:p>
      </dgm:t>
    </dgm:pt>
    <dgm:pt modelId="{04767046-B099-4B28-863B-0846E862BB9C}" type="pres">
      <dgm:prSet presAssocID="{8687834B-7505-409E-AC7B-8DA4FA3F0596}" presName="linNode" presStyleCnt="0"/>
      <dgm:spPr/>
      <dgm:t>
        <a:bodyPr/>
        <a:lstStyle/>
        <a:p>
          <a:endParaRPr lang="es-PE"/>
        </a:p>
      </dgm:t>
    </dgm:pt>
    <dgm:pt modelId="{ED0CE927-35D0-4D22-9FF9-B97B5698C5EF}" type="pres">
      <dgm:prSet presAssocID="{8687834B-7505-409E-AC7B-8DA4FA3F0596}" presName="parentText" presStyleLbl="node1" presStyleIdx="0" presStyleCnt="4" custScaleX="79629" custScaleY="120650" custLinFactNeighborX="-9797">
        <dgm:presLayoutVars>
          <dgm:chMax val="1"/>
          <dgm:bulletEnabled val="1"/>
        </dgm:presLayoutVars>
      </dgm:prSet>
      <dgm:spPr/>
      <dgm:t>
        <a:bodyPr/>
        <a:lstStyle/>
        <a:p>
          <a:endParaRPr lang="es-PE"/>
        </a:p>
      </dgm:t>
    </dgm:pt>
    <dgm:pt modelId="{5F01A453-4179-4F60-902C-601CF5C9F09E}" type="pres">
      <dgm:prSet presAssocID="{8687834B-7505-409E-AC7B-8DA4FA3F0596}" presName="descendantText" presStyleLbl="alignAccFollowNode1" presStyleIdx="0" presStyleCnt="4" custScaleX="138418" custScaleY="137581" custLinFactNeighborX="-7160">
        <dgm:presLayoutVars>
          <dgm:bulletEnabled val="1"/>
        </dgm:presLayoutVars>
      </dgm:prSet>
      <dgm:spPr/>
      <dgm:t>
        <a:bodyPr/>
        <a:lstStyle/>
        <a:p>
          <a:endParaRPr lang="es-PE"/>
        </a:p>
      </dgm:t>
    </dgm:pt>
    <dgm:pt modelId="{C62C73E4-817E-429B-9A4D-A6A3D80A233B}" type="pres">
      <dgm:prSet presAssocID="{90D38B54-6690-4ADB-BB81-F5E32E379DC4}" presName="sp" presStyleCnt="0"/>
      <dgm:spPr/>
      <dgm:t>
        <a:bodyPr/>
        <a:lstStyle/>
        <a:p>
          <a:endParaRPr lang="es-PE"/>
        </a:p>
      </dgm:t>
    </dgm:pt>
    <dgm:pt modelId="{19DBB062-326F-4789-ABF1-EF5508CF4171}" type="pres">
      <dgm:prSet presAssocID="{351DE526-289B-4DF9-9E11-CF702EE3E90F}" presName="linNode" presStyleCnt="0"/>
      <dgm:spPr/>
      <dgm:t>
        <a:bodyPr/>
        <a:lstStyle/>
        <a:p>
          <a:endParaRPr lang="es-PE"/>
        </a:p>
      </dgm:t>
    </dgm:pt>
    <dgm:pt modelId="{C3278FDF-F86A-402B-83CE-97DC3376D96C}" type="pres">
      <dgm:prSet presAssocID="{351DE526-289B-4DF9-9E11-CF702EE3E90F}" presName="parentText" presStyleLbl="node1" presStyleIdx="1" presStyleCnt="4" custScaleX="79114" custLinFactNeighborX="-9797">
        <dgm:presLayoutVars>
          <dgm:chMax val="1"/>
          <dgm:bulletEnabled val="1"/>
        </dgm:presLayoutVars>
      </dgm:prSet>
      <dgm:spPr/>
      <dgm:t>
        <a:bodyPr/>
        <a:lstStyle/>
        <a:p>
          <a:endParaRPr lang="es-PE"/>
        </a:p>
      </dgm:t>
    </dgm:pt>
    <dgm:pt modelId="{22F77C39-DDE1-4FC2-B5F9-A5E7CB205B6C}" type="pres">
      <dgm:prSet presAssocID="{351DE526-289B-4DF9-9E11-CF702EE3E90F}" presName="descendantText" presStyleLbl="alignAccFollowNode1" presStyleIdx="1" presStyleCnt="4" custScaleX="138418" custScaleY="122977" custLinFactNeighborX="-7160">
        <dgm:presLayoutVars>
          <dgm:bulletEnabled val="1"/>
        </dgm:presLayoutVars>
      </dgm:prSet>
      <dgm:spPr/>
      <dgm:t>
        <a:bodyPr/>
        <a:lstStyle/>
        <a:p>
          <a:endParaRPr lang="es-PE"/>
        </a:p>
      </dgm:t>
    </dgm:pt>
    <dgm:pt modelId="{2DE4300B-BCE6-4E3E-951F-176D0FBE1B60}" type="pres">
      <dgm:prSet presAssocID="{32610732-BA62-4C8B-B3EA-1AAE1D4BB777}" presName="sp" presStyleCnt="0"/>
      <dgm:spPr/>
      <dgm:t>
        <a:bodyPr/>
        <a:lstStyle/>
        <a:p>
          <a:endParaRPr lang="es-PE"/>
        </a:p>
      </dgm:t>
    </dgm:pt>
    <dgm:pt modelId="{48444F32-2D3E-4E5A-993A-0ED47415D754}" type="pres">
      <dgm:prSet presAssocID="{38CD1069-1561-44C6-8F99-9E4648FBD400}" presName="linNode" presStyleCnt="0"/>
      <dgm:spPr/>
      <dgm:t>
        <a:bodyPr/>
        <a:lstStyle/>
        <a:p>
          <a:endParaRPr lang="es-PE"/>
        </a:p>
      </dgm:t>
    </dgm:pt>
    <dgm:pt modelId="{96D5CA8E-00D0-4D34-83A5-09DF0898CB2C}" type="pres">
      <dgm:prSet presAssocID="{38CD1069-1561-44C6-8F99-9E4648FBD400}" presName="parentText" presStyleLbl="node1" presStyleIdx="2" presStyleCnt="4" custScaleX="79114" custLinFactNeighborX="-9797">
        <dgm:presLayoutVars>
          <dgm:chMax val="1"/>
          <dgm:bulletEnabled val="1"/>
        </dgm:presLayoutVars>
      </dgm:prSet>
      <dgm:spPr/>
      <dgm:t>
        <a:bodyPr/>
        <a:lstStyle/>
        <a:p>
          <a:endParaRPr lang="es-PE"/>
        </a:p>
      </dgm:t>
    </dgm:pt>
    <dgm:pt modelId="{4EB04A64-8A5D-4AC2-8B80-5641DCFA6CD6}" type="pres">
      <dgm:prSet presAssocID="{38CD1069-1561-44C6-8F99-9E4648FBD400}" presName="descendantText" presStyleLbl="alignAccFollowNode1" presStyleIdx="2" presStyleCnt="4" custScaleX="138418" custScaleY="122977" custLinFactNeighborX="-7192">
        <dgm:presLayoutVars>
          <dgm:bulletEnabled val="1"/>
        </dgm:presLayoutVars>
      </dgm:prSet>
      <dgm:spPr/>
      <dgm:t>
        <a:bodyPr/>
        <a:lstStyle/>
        <a:p>
          <a:endParaRPr lang="es-PE"/>
        </a:p>
      </dgm:t>
    </dgm:pt>
    <dgm:pt modelId="{44E4D860-BB8B-4943-B8AE-6E64010E0F66}" type="pres">
      <dgm:prSet presAssocID="{E3A74922-F356-43AC-A14D-2FDF463AF14C}" presName="sp" presStyleCnt="0"/>
      <dgm:spPr/>
      <dgm:t>
        <a:bodyPr/>
        <a:lstStyle/>
        <a:p>
          <a:endParaRPr lang="es-PE"/>
        </a:p>
      </dgm:t>
    </dgm:pt>
    <dgm:pt modelId="{97A6BD68-2D4F-4FE9-957F-45D2584CCA39}" type="pres">
      <dgm:prSet presAssocID="{8E8BDE3B-F4CF-4D83-8048-F23F17848F12}" presName="linNode" presStyleCnt="0"/>
      <dgm:spPr/>
      <dgm:t>
        <a:bodyPr/>
        <a:lstStyle/>
        <a:p>
          <a:endParaRPr lang="es-PE"/>
        </a:p>
      </dgm:t>
    </dgm:pt>
    <dgm:pt modelId="{F10661F4-B253-450E-9CD7-968035054B07}" type="pres">
      <dgm:prSet presAssocID="{8E8BDE3B-F4CF-4D83-8048-F23F17848F12}" presName="parentText" presStyleLbl="node1" presStyleIdx="3" presStyleCnt="4" custScaleX="79114" custLinFactNeighborX="-9797">
        <dgm:presLayoutVars>
          <dgm:chMax val="1"/>
          <dgm:bulletEnabled val="1"/>
        </dgm:presLayoutVars>
      </dgm:prSet>
      <dgm:spPr/>
      <dgm:t>
        <a:bodyPr/>
        <a:lstStyle/>
        <a:p>
          <a:endParaRPr lang="es-PE"/>
        </a:p>
      </dgm:t>
    </dgm:pt>
    <dgm:pt modelId="{94F3353F-F276-4AE0-8773-ED1F10804130}" type="pres">
      <dgm:prSet presAssocID="{8E8BDE3B-F4CF-4D83-8048-F23F17848F12}" presName="descendantText" presStyleLbl="alignAccFollowNode1" presStyleIdx="3" presStyleCnt="4" custScaleX="138418" custScaleY="122977" custLinFactNeighborX="-7192">
        <dgm:presLayoutVars>
          <dgm:bulletEnabled val="1"/>
        </dgm:presLayoutVars>
      </dgm:prSet>
      <dgm:spPr/>
      <dgm:t>
        <a:bodyPr/>
        <a:lstStyle/>
        <a:p>
          <a:endParaRPr lang="es-PE"/>
        </a:p>
      </dgm:t>
    </dgm:pt>
  </dgm:ptLst>
  <dgm:cxnLst>
    <dgm:cxn modelId="{072E7FD5-DBA4-44D3-BCDC-B06A22C1AE3D}" srcId="{8E8BDE3B-F4CF-4D83-8048-F23F17848F12}" destId="{26F602B9-3F9E-47B0-809E-FD952D2BDDF2}" srcOrd="0" destOrd="0" parTransId="{91357F4F-B439-437C-887F-0053F12A272D}" sibTransId="{BF352BE9-1896-4E25-83FF-25FBAE3F1BE7}"/>
    <dgm:cxn modelId="{A60188B3-1AD9-4A5F-BBB0-4B9D6F80F75C}" srcId="{9C6D17B1-4447-47EB-82E5-6233DE7FDE2D}" destId="{8687834B-7505-409E-AC7B-8DA4FA3F0596}" srcOrd="0" destOrd="0" parTransId="{40681D50-6F4E-4362-8688-BDCBF739CC43}" sibTransId="{90D38B54-6690-4ADB-BB81-F5E32E379DC4}"/>
    <dgm:cxn modelId="{D7FC15C7-9CD1-4414-8FEB-04457115F19F}" srcId="{9C6D17B1-4447-47EB-82E5-6233DE7FDE2D}" destId="{38CD1069-1561-44C6-8F99-9E4648FBD400}" srcOrd="2" destOrd="0" parTransId="{0286801F-C5B7-4767-94C0-2ABA130D1E59}" sibTransId="{E3A74922-F356-43AC-A14D-2FDF463AF14C}"/>
    <dgm:cxn modelId="{58531097-7F8E-4913-BFA5-B156A41A7262}" srcId="{9C6D17B1-4447-47EB-82E5-6233DE7FDE2D}" destId="{8E8BDE3B-F4CF-4D83-8048-F23F17848F12}" srcOrd="3" destOrd="0" parTransId="{0CF37503-7D15-4EA9-A3F0-0346D5F80E76}" sibTransId="{AD592B80-9BAC-4438-8766-B99CC71CF743}"/>
    <dgm:cxn modelId="{36CF1048-2D57-4CF5-BDF1-3B6BF8821F9B}" srcId="{351DE526-289B-4DF9-9E11-CF702EE3E90F}" destId="{3B7FD9BE-D3AF-495B-9472-B57326D66296}" srcOrd="0" destOrd="0" parTransId="{A8B72513-03AD-4938-B992-2B1FD64D09D1}" sibTransId="{1D52044B-B6BA-4F20-B9AF-8B06D93E4E6D}"/>
    <dgm:cxn modelId="{D8B8BCD8-77B4-4AD7-AAF6-924731B2A2FD}" type="presOf" srcId="{38CD1069-1561-44C6-8F99-9E4648FBD400}" destId="{96D5CA8E-00D0-4D34-83A5-09DF0898CB2C}" srcOrd="0" destOrd="0" presId="urn:microsoft.com/office/officeart/2005/8/layout/vList5"/>
    <dgm:cxn modelId="{A3EA987B-2297-4938-B85E-79C4C0E56D54}" type="presOf" srcId="{D9472D41-039A-4D6E-AD0D-C523816B350A}" destId="{22F77C39-DDE1-4FC2-B5F9-A5E7CB205B6C}" srcOrd="0" destOrd="1" presId="urn:microsoft.com/office/officeart/2005/8/layout/vList5"/>
    <dgm:cxn modelId="{37E6E854-B57A-4549-9560-E73F9471403C}" srcId="{8687834B-7505-409E-AC7B-8DA4FA3F0596}" destId="{7EA439EB-5882-4FD4-B66A-23D682354E86}" srcOrd="1" destOrd="0" parTransId="{0A37BC60-8C5D-4118-B3B9-600A82B57230}" sibTransId="{545DFB13-F73B-4463-BE69-571B3629AD82}"/>
    <dgm:cxn modelId="{D18430E1-1A35-4961-AD8E-4C47630BFFE9}" srcId="{9C6D17B1-4447-47EB-82E5-6233DE7FDE2D}" destId="{351DE526-289B-4DF9-9E11-CF702EE3E90F}" srcOrd="1" destOrd="0" parTransId="{06780DFB-7E40-4A5D-B55D-7BBC6623E32F}" sibTransId="{32610732-BA62-4C8B-B3EA-1AAE1D4BB777}"/>
    <dgm:cxn modelId="{F16C7D2B-183A-441B-9997-DD33A7E4387C}" srcId="{351DE526-289B-4DF9-9E11-CF702EE3E90F}" destId="{D9472D41-039A-4D6E-AD0D-C523816B350A}" srcOrd="1" destOrd="0" parTransId="{023DC529-C790-4DB7-9B76-7884B648B2B8}" sibTransId="{D379E8B9-D73D-4FBC-AF29-BF0CEE855C09}"/>
    <dgm:cxn modelId="{294DF83C-7985-4652-AB7C-4D70C1D24AC8}" srcId="{8687834B-7505-409E-AC7B-8DA4FA3F0596}" destId="{C491B4F2-93DC-43C3-8DBE-DDC59CD8A3F5}" srcOrd="0" destOrd="0" parTransId="{E65B490E-345C-4498-AC1B-18838D7B78B7}" sibTransId="{8C41B741-87F4-4D2D-98EA-486D3E9781CE}"/>
    <dgm:cxn modelId="{BBBBD019-C5B1-4620-9DD2-9D9030948EBB}" type="presOf" srcId="{351DE526-289B-4DF9-9E11-CF702EE3E90F}" destId="{C3278FDF-F86A-402B-83CE-97DC3376D96C}" srcOrd="0" destOrd="0" presId="urn:microsoft.com/office/officeart/2005/8/layout/vList5"/>
    <dgm:cxn modelId="{72A19EB0-0A88-4B3B-A96E-AACEF4E39169}" type="presOf" srcId="{4D0AAF3B-6571-44F2-8FB4-EEA4998EF6CA}" destId="{4EB04A64-8A5D-4AC2-8B80-5641DCFA6CD6}" srcOrd="0" destOrd="0" presId="urn:microsoft.com/office/officeart/2005/8/layout/vList5"/>
    <dgm:cxn modelId="{7A2B9A15-7E96-4CCD-BCA7-C69D431FD9B3}" srcId="{38CD1069-1561-44C6-8F99-9E4648FBD400}" destId="{4D0AAF3B-6571-44F2-8FB4-EEA4998EF6CA}" srcOrd="0" destOrd="0" parTransId="{8C4CB51E-CEEF-4C9F-8992-8DE33F35357B}" sibTransId="{BEC49465-1904-4418-894D-23162626BEA4}"/>
    <dgm:cxn modelId="{E20AD6F6-81F1-427B-87DB-9C998C111182}" type="presOf" srcId="{9C6D17B1-4447-47EB-82E5-6233DE7FDE2D}" destId="{454C705C-FACB-483E-B765-053CA07F6160}" srcOrd="0" destOrd="0" presId="urn:microsoft.com/office/officeart/2005/8/layout/vList5"/>
    <dgm:cxn modelId="{7F5FC74A-53AF-4598-972C-A49D5EDCBF6A}" type="presOf" srcId="{8E8BDE3B-F4CF-4D83-8048-F23F17848F12}" destId="{F10661F4-B253-450E-9CD7-968035054B07}" srcOrd="0" destOrd="0" presId="urn:microsoft.com/office/officeart/2005/8/layout/vList5"/>
    <dgm:cxn modelId="{46496720-3C7E-495D-AC76-C1D213A2BB2E}" srcId="{8E8BDE3B-F4CF-4D83-8048-F23F17848F12}" destId="{B0A37D5B-970F-4D89-BF1C-1874B2262B3E}" srcOrd="1" destOrd="0" parTransId="{E7C04E14-A6A4-49C3-8533-F8DD01BDC16C}" sibTransId="{E3FD03D1-77E6-439E-8502-86C6ADAA9113}"/>
    <dgm:cxn modelId="{FC8D5EAE-500D-44C5-A830-0E2AB2B0D0E9}" type="presOf" srcId="{C491B4F2-93DC-43C3-8DBE-DDC59CD8A3F5}" destId="{5F01A453-4179-4F60-902C-601CF5C9F09E}" srcOrd="0" destOrd="0" presId="urn:microsoft.com/office/officeart/2005/8/layout/vList5"/>
    <dgm:cxn modelId="{202CD319-1AF0-4C67-B10A-51FBD0CEEB7A}" type="presOf" srcId="{8687834B-7505-409E-AC7B-8DA4FA3F0596}" destId="{ED0CE927-35D0-4D22-9FF9-B97B5698C5EF}" srcOrd="0" destOrd="0" presId="urn:microsoft.com/office/officeart/2005/8/layout/vList5"/>
    <dgm:cxn modelId="{11CA6EE8-2BAD-4793-A2C2-32D821CD0F3B}" type="presOf" srcId="{3B7FD9BE-D3AF-495B-9472-B57326D66296}" destId="{22F77C39-DDE1-4FC2-B5F9-A5E7CB205B6C}" srcOrd="0" destOrd="0" presId="urn:microsoft.com/office/officeart/2005/8/layout/vList5"/>
    <dgm:cxn modelId="{80721B10-2F77-4A72-838F-DF326DA2BEC8}" type="presOf" srcId="{7EA439EB-5882-4FD4-B66A-23D682354E86}" destId="{5F01A453-4179-4F60-902C-601CF5C9F09E}" srcOrd="0" destOrd="1" presId="urn:microsoft.com/office/officeart/2005/8/layout/vList5"/>
    <dgm:cxn modelId="{A7599CD7-10C1-440D-9F07-A96BA6481C35}" type="presOf" srcId="{B0A37D5B-970F-4D89-BF1C-1874B2262B3E}" destId="{94F3353F-F276-4AE0-8773-ED1F10804130}" srcOrd="0" destOrd="1" presId="urn:microsoft.com/office/officeart/2005/8/layout/vList5"/>
    <dgm:cxn modelId="{84BDCC3D-0DF6-479E-8EBB-31915343181E}" type="presOf" srcId="{26F602B9-3F9E-47B0-809E-FD952D2BDDF2}" destId="{94F3353F-F276-4AE0-8773-ED1F10804130}" srcOrd="0" destOrd="0" presId="urn:microsoft.com/office/officeart/2005/8/layout/vList5"/>
    <dgm:cxn modelId="{6EB1AF3C-6028-4308-B1DF-C0FFDD350FE2}" type="presParOf" srcId="{454C705C-FACB-483E-B765-053CA07F6160}" destId="{04767046-B099-4B28-863B-0846E862BB9C}" srcOrd="0" destOrd="0" presId="urn:microsoft.com/office/officeart/2005/8/layout/vList5"/>
    <dgm:cxn modelId="{6983C87F-830B-4F0E-8CA7-B2B1F0413D5C}" type="presParOf" srcId="{04767046-B099-4B28-863B-0846E862BB9C}" destId="{ED0CE927-35D0-4D22-9FF9-B97B5698C5EF}" srcOrd="0" destOrd="0" presId="urn:microsoft.com/office/officeart/2005/8/layout/vList5"/>
    <dgm:cxn modelId="{DEB07F17-6873-4E08-B998-390663346688}" type="presParOf" srcId="{04767046-B099-4B28-863B-0846E862BB9C}" destId="{5F01A453-4179-4F60-902C-601CF5C9F09E}" srcOrd="1" destOrd="0" presId="urn:microsoft.com/office/officeart/2005/8/layout/vList5"/>
    <dgm:cxn modelId="{1877AAA5-0A59-4C73-B407-19F629D0ABCE}" type="presParOf" srcId="{454C705C-FACB-483E-B765-053CA07F6160}" destId="{C62C73E4-817E-429B-9A4D-A6A3D80A233B}" srcOrd="1" destOrd="0" presId="urn:microsoft.com/office/officeart/2005/8/layout/vList5"/>
    <dgm:cxn modelId="{42124E24-CFFA-432B-9B9B-ADB1FCE010B9}" type="presParOf" srcId="{454C705C-FACB-483E-B765-053CA07F6160}" destId="{19DBB062-326F-4789-ABF1-EF5508CF4171}" srcOrd="2" destOrd="0" presId="urn:microsoft.com/office/officeart/2005/8/layout/vList5"/>
    <dgm:cxn modelId="{A3384851-748C-407D-B644-F75012D3894F}" type="presParOf" srcId="{19DBB062-326F-4789-ABF1-EF5508CF4171}" destId="{C3278FDF-F86A-402B-83CE-97DC3376D96C}" srcOrd="0" destOrd="0" presId="urn:microsoft.com/office/officeart/2005/8/layout/vList5"/>
    <dgm:cxn modelId="{E152B574-8974-4E16-B968-C000882D6AE8}" type="presParOf" srcId="{19DBB062-326F-4789-ABF1-EF5508CF4171}" destId="{22F77C39-DDE1-4FC2-B5F9-A5E7CB205B6C}" srcOrd="1" destOrd="0" presId="urn:microsoft.com/office/officeart/2005/8/layout/vList5"/>
    <dgm:cxn modelId="{67D51F3A-D894-499C-89D2-06268D0D0CFA}" type="presParOf" srcId="{454C705C-FACB-483E-B765-053CA07F6160}" destId="{2DE4300B-BCE6-4E3E-951F-176D0FBE1B60}" srcOrd="3" destOrd="0" presId="urn:microsoft.com/office/officeart/2005/8/layout/vList5"/>
    <dgm:cxn modelId="{86438CF3-DCB0-4259-82EA-7EDE6F6BF6C3}" type="presParOf" srcId="{454C705C-FACB-483E-B765-053CA07F6160}" destId="{48444F32-2D3E-4E5A-993A-0ED47415D754}" srcOrd="4" destOrd="0" presId="urn:microsoft.com/office/officeart/2005/8/layout/vList5"/>
    <dgm:cxn modelId="{C94A79E8-80DD-4A7A-AB8D-08474C6DEE5F}" type="presParOf" srcId="{48444F32-2D3E-4E5A-993A-0ED47415D754}" destId="{96D5CA8E-00D0-4D34-83A5-09DF0898CB2C}" srcOrd="0" destOrd="0" presId="urn:microsoft.com/office/officeart/2005/8/layout/vList5"/>
    <dgm:cxn modelId="{2306F6D1-E531-46BD-AED1-C157E6B9614D}" type="presParOf" srcId="{48444F32-2D3E-4E5A-993A-0ED47415D754}" destId="{4EB04A64-8A5D-4AC2-8B80-5641DCFA6CD6}" srcOrd="1" destOrd="0" presId="urn:microsoft.com/office/officeart/2005/8/layout/vList5"/>
    <dgm:cxn modelId="{C088F3F6-1CCE-468C-B764-01C983BCBC1B}" type="presParOf" srcId="{454C705C-FACB-483E-B765-053CA07F6160}" destId="{44E4D860-BB8B-4943-B8AE-6E64010E0F66}" srcOrd="5" destOrd="0" presId="urn:microsoft.com/office/officeart/2005/8/layout/vList5"/>
    <dgm:cxn modelId="{28FF7165-3504-47CA-B4FE-EF956A90D9EC}" type="presParOf" srcId="{454C705C-FACB-483E-B765-053CA07F6160}" destId="{97A6BD68-2D4F-4FE9-957F-45D2584CCA39}" srcOrd="6" destOrd="0" presId="urn:microsoft.com/office/officeart/2005/8/layout/vList5"/>
    <dgm:cxn modelId="{9305A37A-0CC6-4B0D-8E0A-0EA7742FFE63}" type="presParOf" srcId="{97A6BD68-2D4F-4FE9-957F-45D2584CCA39}" destId="{F10661F4-B253-450E-9CD7-968035054B07}" srcOrd="0" destOrd="0" presId="urn:microsoft.com/office/officeart/2005/8/layout/vList5"/>
    <dgm:cxn modelId="{857F70E1-A2B9-404C-88B0-3688571D40FA}" type="presParOf" srcId="{97A6BD68-2D4F-4FE9-957F-45D2584CCA39}" destId="{94F3353F-F276-4AE0-8773-ED1F1080413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13D3B7-9A86-4470-B6FE-1702A0882B25}" type="doc">
      <dgm:prSet loTypeId="urn:microsoft.com/office/officeart/2005/8/layout/hProcess9" loCatId="process" qsTypeId="urn:microsoft.com/office/officeart/2005/8/quickstyle/simple1" qsCatId="simple" csTypeId="urn:microsoft.com/office/officeart/2005/8/colors/colorful1" csCatId="colorful" phldr="1"/>
      <dgm:spPr/>
    </dgm:pt>
    <dgm:pt modelId="{F309BCB2-FFD4-4E64-9B9D-02FB695015E2}">
      <dgm:prSet phldrT="[Texto]" custT="1"/>
      <dgm:spPr/>
      <dgm:t>
        <a:bodyPr/>
        <a:lstStyle/>
        <a:p>
          <a:pPr algn="l"/>
          <a:r>
            <a:rPr lang="es-PE" altLang="es-PE" sz="1800" b="1" dirty="0" smtClean="0">
              <a:latin typeface="+mj-lt"/>
            </a:rPr>
            <a:t>Entradas:</a:t>
          </a:r>
          <a:r>
            <a:rPr lang="es-PE" altLang="es-PE" sz="1800" dirty="0" smtClean="0">
              <a:latin typeface="+mj-lt"/>
            </a:rPr>
            <a:t/>
          </a:r>
          <a:br>
            <a:rPr lang="es-PE" altLang="es-PE" sz="1800" dirty="0" smtClean="0">
              <a:latin typeface="+mj-lt"/>
            </a:rPr>
          </a:br>
          <a:r>
            <a:rPr lang="es-PE" altLang="es-PE" sz="1800" dirty="0" smtClean="0">
              <a:latin typeface="+mj-lt"/>
            </a:rPr>
            <a:t>- Ficha de Datos</a:t>
          </a:r>
        </a:p>
        <a:p>
          <a:pPr algn="l"/>
          <a:r>
            <a:rPr lang="es-PE" altLang="es-PE" sz="1800" dirty="0" smtClean="0">
              <a:latin typeface="+mj-lt"/>
            </a:rPr>
            <a:t>Propuesta Aprobada</a:t>
          </a:r>
          <a:endParaRPr lang="es-PE" sz="1800" dirty="0">
            <a:latin typeface="+mj-lt"/>
          </a:endParaRPr>
        </a:p>
      </dgm:t>
    </dgm:pt>
    <dgm:pt modelId="{08F2AE58-63B1-4194-9791-0C72A4C4074C}" type="parTrans" cxnId="{C4BC9131-FA47-4B45-A6DB-8BDEFEF171A6}">
      <dgm:prSet/>
      <dgm:spPr/>
      <dgm:t>
        <a:bodyPr/>
        <a:lstStyle/>
        <a:p>
          <a:endParaRPr lang="es-PE"/>
        </a:p>
      </dgm:t>
    </dgm:pt>
    <dgm:pt modelId="{10B8F34B-EDD7-44E1-9B68-8CBE3D2609CA}" type="sibTrans" cxnId="{C4BC9131-FA47-4B45-A6DB-8BDEFEF171A6}">
      <dgm:prSet/>
      <dgm:spPr/>
      <dgm:t>
        <a:bodyPr/>
        <a:lstStyle/>
        <a:p>
          <a:endParaRPr lang="es-PE"/>
        </a:p>
      </dgm:t>
    </dgm:pt>
    <dgm:pt modelId="{56E48FF6-BA60-4500-8322-85D8D48018C1}">
      <dgm:prSet phldrT="[Texto]" custT="1"/>
      <dgm:spPr/>
      <dgm:t>
        <a:bodyPr/>
        <a:lstStyle/>
        <a:p>
          <a:pPr algn="l"/>
          <a:r>
            <a:rPr lang="es-PE" altLang="es-PE" sz="1800" dirty="0" smtClean="0">
              <a:latin typeface="+mj-lt"/>
            </a:rPr>
            <a:t>Proceso de Gestión de Proyectos</a:t>
          </a:r>
          <a:endParaRPr lang="es-PE" sz="1800" dirty="0">
            <a:latin typeface="+mj-lt"/>
          </a:endParaRPr>
        </a:p>
      </dgm:t>
    </dgm:pt>
    <dgm:pt modelId="{CD1A9282-3E18-471C-995C-27A1C91637DB}" type="parTrans" cxnId="{5DCF7CE6-ED26-4E2D-83F8-7D000E487639}">
      <dgm:prSet/>
      <dgm:spPr/>
      <dgm:t>
        <a:bodyPr/>
        <a:lstStyle/>
        <a:p>
          <a:endParaRPr lang="es-PE"/>
        </a:p>
      </dgm:t>
    </dgm:pt>
    <dgm:pt modelId="{CC8C3F10-4093-4E4C-B3B7-2BCD1847443C}" type="sibTrans" cxnId="{5DCF7CE6-ED26-4E2D-83F8-7D000E487639}">
      <dgm:prSet/>
      <dgm:spPr/>
      <dgm:t>
        <a:bodyPr/>
        <a:lstStyle/>
        <a:p>
          <a:endParaRPr lang="es-PE"/>
        </a:p>
      </dgm:t>
    </dgm:pt>
    <dgm:pt modelId="{87D5D3B6-C626-4E73-989F-056831B059D5}">
      <dgm:prSet phldrT="[Texto]" custT="1"/>
      <dgm:spPr/>
      <dgm:t>
        <a:bodyPr/>
        <a:lstStyle/>
        <a:p>
          <a:pPr algn="l"/>
          <a:r>
            <a:rPr lang="es-PE" altLang="es-PE" sz="1800" b="1" dirty="0" smtClean="0">
              <a:latin typeface="+mj-lt"/>
            </a:rPr>
            <a:t>Salidas:</a:t>
          </a:r>
          <a:r>
            <a:rPr lang="es-PE" altLang="es-PE" sz="1800" dirty="0" smtClean="0">
              <a:latin typeface="+mj-lt"/>
            </a:rPr>
            <a:t/>
          </a:r>
          <a:br>
            <a:rPr lang="es-PE" altLang="es-PE" sz="1800" dirty="0" smtClean="0">
              <a:latin typeface="+mj-lt"/>
            </a:rPr>
          </a:br>
          <a:r>
            <a:rPr lang="es-PE" altLang="es-PE" sz="1800" dirty="0" smtClean="0">
              <a:latin typeface="+mj-lt"/>
            </a:rPr>
            <a:t>- Plan del Proyecto</a:t>
          </a:r>
        </a:p>
        <a:p>
          <a:pPr algn="l"/>
          <a:r>
            <a:rPr lang="es-PE" altLang="es-PE" sz="1800" dirty="0" smtClean="0">
              <a:latin typeface="+mj-lt"/>
            </a:rPr>
            <a:t>Entregables comprometidos</a:t>
          </a:r>
          <a:endParaRPr lang="es-PE" sz="1800" dirty="0">
            <a:latin typeface="+mj-lt"/>
          </a:endParaRPr>
        </a:p>
      </dgm:t>
    </dgm:pt>
    <dgm:pt modelId="{03713CD1-2D33-4B90-B30C-043271D327E6}" type="parTrans" cxnId="{35390F2D-B2AE-47FB-B21A-C8EDD4C8A883}">
      <dgm:prSet/>
      <dgm:spPr/>
      <dgm:t>
        <a:bodyPr/>
        <a:lstStyle/>
        <a:p>
          <a:endParaRPr lang="es-PE"/>
        </a:p>
      </dgm:t>
    </dgm:pt>
    <dgm:pt modelId="{C0F86559-94DF-44E3-B7F9-E825CB8156F0}" type="sibTrans" cxnId="{35390F2D-B2AE-47FB-B21A-C8EDD4C8A883}">
      <dgm:prSet/>
      <dgm:spPr/>
      <dgm:t>
        <a:bodyPr/>
        <a:lstStyle/>
        <a:p>
          <a:endParaRPr lang="es-PE"/>
        </a:p>
      </dgm:t>
    </dgm:pt>
    <dgm:pt modelId="{E19A5D69-072F-475E-8E89-FF1CF9B4C9B9}" type="pres">
      <dgm:prSet presAssocID="{E513D3B7-9A86-4470-B6FE-1702A0882B25}" presName="CompostProcess" presStyleCnt="0">
        <dgm:presLayoutVars>
          <dgm:dir/>
          <dgm:resizeHandles val="exact"/>
        </dgm:presLayoutVars>
      </dgm:prSet>
      <dgm:spPr/>
    </dgm:pt>
    <dgm:pt modelId="{732DC7D5-2BAB-490C-9605-3D52EF462BFD}" type="pres">
      <dgm:prSet presAssocID="{E513D3B7-9A86-4470-B6FE-1702A0882B25}" presName="arrow" presStyleLbl="bgShp" presStyleIdx="0" presStyleCnt="1" custLinFactNeighborY="1384"/>
      <dgm:spPr/>
    </dgm:pt>
    <dgm:pt modelId="{581E9C99-25E4-4C1C-B8B6-9A3013942F3A}" type="pres">
      <dgm:prSet presAssocID="{E513D3B7-9A86-4470-B6FE-1702A0882B25}" presName="linearProcess" presStyleCnt="0"/>
      <dgm:spPr/>
    </dgm:pt>
    <dgm:pt modelId="{2FE28CEE-0849-49DB-A2A6-A9202156AA44}" type="pres">
      <dgm:prSet presAssocID="{F309BCB2-FFD4-4E64-9B9D-02FB695015E2}" presName="textNode" presStyleLbl="node1" presStyleIdx="0" presStyleCnt="3">
        <dgm:presLayoutVars>
          <dgm:bulletEnabled val="1"/>
        </dgm:presLayoutVars>
      </dgm:prSet>
      <dgm:spPr/>
      <dgm:t>
        <a:bodyPr/>
        <a:lstStyle/>
        <a:p>
          <a:endParaRPr lang="es-PE"/>
        </a:p>
      </dgm:t>
    </dgm:pt>
    <dgm:pt modelId="{5B3CD836-B0A4-41FA-8B0E-5EFAE3856A4A}" type="pres">
      <dgm:prSet presAssocID="{10B8F34B-EDD7-44E1-9B68-8CBE3D2609CA}" presName="sibTrans" presStyleCnt="0"/>
      <dgm:spPr/>
    </dgm:pt>
    <dgm:pt modelId="{870B92E7-09B8-462E-8A94-52B17D62404A}" type="pres">
      <dgm:prSet presAssocID="{56E48FF6-BA60-4500-8322-85D8D48018C1}" presName="textNode" presStyleLbl="node1" presStyleIdx="1" presStyleCnt="3">
        <dgm:presLayoutVars>
          <dgm:bulletEnabled val="1"/>
        </dgm:presLayoutVars>
      </dgm:prSet>
      <dgm:spPr/>
      <dgm:t>
        <a:bodyPr/>
        <a:lstStyle/>
        <a:p>
          <a:endParaRPr lang="es-PE"/>
        </a:p>
      </dgm:t>
    </dgm:pt>
    <dgm:pt modelId="{18AB16C1-0F3C-4FBB-8F8D-2D1E0A189329}" type="pres">
      <dgm:prSet presAssocID="{CC8C3F10-4093-4E4C-B3B7-2BCD1847443C}" presName="sibTrans" presStyleCnt="0"/>
      <dgm:spPr/>
    </dgm:pt>
    <dgm:pt modelId="{345B5A82-EFAB-4B61-ACB3-8181DFA9B248}" type="pres">
      <dgm:prSet presAssocID="{87D5D3B6-C626-4E73-989F-056831B059D5}" presName="textNode" presStyleLbl="node1" presStyleIdx="2" presStyleCnt="3">
        <dgm:presLayoutVars>
          <dgm:bulletEnabled val="1"/>
        </dgm:presLayoutVars>
      </dgm:prSet>
      <dgm:spPr/>
      <dgm:t>
        <a:bodyPr/>
        <a:lstStyle/>
        <a:p>
          <a:endParaRPr lang="es-PE"/>
        </a:p>
      </dgm:t>
    </dgm:pt>
  </dgm:ptLst>
  <dgm:cxnLst>
    <dgm:cxn modelId="{5DCF7CE6-ED26-4E2D-83F8-7D000E487639}" srcId="{E513D3B7-9A86-4470-B6FE-1702A0882B25}" destId="{56E48FF6-BA60-4500-8322-85D8D48018C1}" srcOrd="1" destOrd="0" parTransId="{CD1A9282-3E18-471C-995C-27A1C91637DB}" sibTransId="{CC8C3F10-4093-4E4C-B3B7-2BCD1847443C}"/>
    <dgm:cxn modelId="{66C7ED27-34DD-45BA-8EFF-98CF989587CF}" type="presOf" srcId="{87D5D3B6-C626-4E73-989F-056831B059D5}" destId="{345B5A82-EFAB-4B61-ACB3-8181DFA9B248}" srcOrd="0" destOrd="0" presId="urn:microsoft.com/office/officeart/2005/8/layout/hProcess9"/>
    <dgm:cxn modelId="{15FEA587-8E35-4940-B359-FFAAC312CB52}" type="presOf" srcId="{56E48FF6-BA60-4500-8322-85D8D48018C1}" destId="{870B92E7-09B8-462E-8A94-52B17D62404A}" srcOrd="0" destOrd="0" presId="urn:microsoft.com/office/officeart/2005/8/layout/hProcess9"/>
    <dgm:cxn modelId="{35390F2D-B2AE-47FB-B21A-C8EDD4C8A883}" srcId="{E513D3B7-9A86-4470-B6FE-1702A0882B25}" destId="{87D5D3B6-C626-4E73-989F-056831B059D5}" srcOrd="2" destOrd="0" parTransId="{03713CD1-2D33-4B90-B30C-043271D327E6}" sibTransId="{C0F86559-94DF-44E3-B7F9-E825CB8156F0}"/>
    <dgm:cxn modelId="{336A9437-063F-4D73-8AA8-60EE370CC643}" type="presOf" srcId="{E513D3B7-9A86-4470-B6FE-1702A0882B25}" destId="{E19A5D69-072F-475E-8E89-FF1CF9B4C9B9}" srcOrd="0" destOrd="0" presId="urn:microsoft.com/office/officeart/2005/8/layout/hProcess9"/>
    <dgm:cxn modelId="{C4BC9131-FA47-4B45-A6DB-8BDEFEF171A6}" srcId="{E513D3B7-9A86-4470-B6FE-1702A0882B25}" destId="{F309BCB2-FFD4-4E64-9B9D-02FB695015E2}" srcOrd="0" destOrd="0" parTransId="{08F2AE58-63B1-4194-9791-0C72A4C4074C}" sibTransId="{10B8F34B-EDD7-44E1-9B68-8CBE3D2609CA}"/>
    <dgm:cxn modelId="{86B7D4B8-8A1C-4907-B801-C88F3611A70D}" type="presOf" srcId="{F309BCB2-FFD4-4E64-9B9D-02FB695015E2}" destId="{2FE28CEE-0849-49DB-A2A6-A9202156AA44}" srcOrd="0" destOrd="0" presId="urn:microsoft.com/office/officeart/2005/8/layout/hProcess9"/>
    <dgm:cxn modelId="{350D407E-A1BF-4D8A-B243-9B9DB29126E7}" type="presParOf" srcId="{E19A5D69-072F-475E-8E89-FF1CF9B4C9B9}" destId="{732DC7D5-2BAB-490C-9605-3D52EF462BFD}" srcOrd="0" destOrd="0" presId="urn:microsoft.com/office/officeart/2005/8/layout/hProcess9"/>
    <dgm:cxn modelId="{B0B98B82-A5E8-4D76-B744-CAEF045FCBE9}" type="presParOf" srcId="{E19A5D69-072F-475E-8E89-FF1CF9B4C9B9}" destId="{581E9C99-25E4-4C1C-B8B6-9A3013942F3A}" srcOrd="1" destOrd="0" presId="urn:microsoft.com/office/officeart/2005/8/layout/hProcess9"/>
    <dgm:cxn modelId="{599C49D9-41ED-40CA-A9A8-9A6CF9868799}" type="presParOf" srcId="{581E9C99-25E4-4C1C-B8B6-9A3013942F3A}" destId="{2FE28CEE-0849-49DB-A2A6-A9202156AA44}" srcOrd="0" destOrd="0" presId="urn:microsoft.com/office/officeart/2005/8/layout/hProcess9"/>
    <dgm:cxn modelId="{4B75B7CE-2D29-41EA-AB5A-8DB101196EEE}" type="presParOf" srcId="{581E9C99-25E4-4C1C-B8B6-9A3013942F3A}" destId="{5B3CD836-B0A4-41FA-8B0E-5EFAE3856A4A}" srcOrd="1" destOrd="0" presId="urn:microsoft.com/office/officeart/2005/8/layout/hProcess9"/>
    <dgm:cxn modelId="{7BFAF21D-5E42-40C3-A440-72826EB56BC5}" type="presParOf" srcId="{581E9C99-25E4-4C1C-B8B6-9A3013942F3A}" destId="{870B92E7-09B8-462E-8A94-52B17D62404A}" srcOrd="2" destOrd="0" presId="urn:microsoft.com/office/officeart/2005/8/layout/hProcess9"/>
    <dgm:cxn modelId="{C9B3180C-71E0-42A4-BFCC-0A4AB8E9DA1C}" type="presParOf" srcId="{581E9C99-25E4-4C1C-B8B6-9A3013942F3A}" destId="{18AB16C1-0F3C-4FBB-8F8D-2D1E0A189329}" srcOrd="3" destOrd="0" presId="urn:microsoft.com/office/officeart/2005/8/layout/hProcess9"/>
    <dgm:cxn modelId="{02E6052A-D709-4C9A-8275-23E0E98FDBDF}" type="presParOf" srcId="{581E9C99-25E4-4C1C-B8B6-9A3013942F3A}" destId="{345B5A82-EFAB-4B61-ACB3-8181DFA9B248}"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F3353F-F276-4AE0-8773-ED1F10804130}">
      <dsp:nvSpPr>
        <dsp:cNvPr id="0" name=""/>
        <dsp:cNvSpPr/>
      </dsp:nvSpPr>
      <dsp:spPr>
        <a:xfrm rot="5400000">
          <a:off x="3964189" y="-2469016"/>
          <a:ext cx="1366350" cy="6331156"/>
        </a:xfrm>
        <a:prstGeom prst="round2Same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ES" altLang="es-PE" sz="1400" kern="1200" dirty="0" smtClean="0"/>
            <a:t>Lidera el equipo de trabajo del proyecto</a:t>
          </a:r>
          <a:endParaRPr lang="es-PE" sz="1400" kern="1200" dirty="0"/>
        </a:p>
        <a:p>
          <a:pPr marL="114300" lvl="1" indent="-114300" algn="l" defTabSz="622300">
            <a:lnSpc>
              <a:spcPct val="90000"/>
            </a:lnSpc>
            <a:spcBef>
              <a:spcPct val="0"/>
            </a:spcBef>
            <a:spcAft>
              <a:spcPct val="15000"/>
            </a:spcAft>
            <a:buChar char="••"/>
          </a:pPr>
          <a:r>
            <a:rPr lang="es-ES" altLang="es-PE" sz="1400" kern="1200" dirty="0" smtClean="0"/>
            <a:t>Trabaja en comunicación permanente con su Cliente</a:t>
          </a:r>
          <a:endParaRPr lang="es-ES" altLang="es-PE" sz="1400" kern="1200" dirty="0"/>
        </a:p>
        <a:p>
          <a:pPr marL="114300" lvl="1" indent="-114300" algn="l" defTabSz="622300">
            <a:lnSpc>
              <a:spcPct val="90000"/>
            </a:lnSpc>
            <a:spcBef>
              <a:spcPct val="0"/>
            </a:spcBef>
            <a:spcAft>
              <a:spcPct val="15000"/>
            </a:spcAft>
            <a:buChar char="••"/>
          </a:pPr>
          <a:r>
            <a:rPr lang="es-ES" altLang="es-PE" sz="1400" kern="1200" dirty="0" smtClean="0"/>
            <a:t>En conjunto con el equipo de trabajo realiza el Plan de Gestión del Proyecto</a:t>
          </a:r>
          <a:endParaRPr lang="es-ES" altLang="es-PE" sz="1400" kern="1200" dirty="0"/>
        </a:p>
        <a:p>
          <a:pPr marL="114300" lvl="1" indent="-114300" algn="l" defTabSz="622300">
            <a:lnSpc>
              <a:spcPct val="90000"/>
            </a:lnSpc>
            <a:spcBef>
              <a:spcPct val="0"/>
            </a:spcBef>
            <a:spcAft>
              <a:spcPct val="15000"/>
            </a:spcAft>
            <a:buChar char="••"/>
          </a:pPr>
          <a:r>
            <a:rPr lang="es-ES" altLang="es-PE" sz="1400" kern="1200" dirty="0" smtClean="0"/>
            <a:t>Informa sobre el estado del proyecto en reunión interna</a:t>
          </a:r>
          <a:endParaRPr lang="es-ES" altLang="es-PE" sz="1400" kern="1200" dirty="0"/>
        </a:p>
        <a:p>
          <a:pPr marL="114300" lvl="1" indent="-114300" algn="l" defTabSz="622300">
            <a:lnSpc>
              <a:spcPct val="90000"/>
            </a:lnSpc>
            <a:spcBef>
              <a:spcPct val="0"/>
            </a:spcBef>
            <a:spcAft>
              <a:spcPct val="15000"/>
            </a:spcAft>
            <a:buChar char="••"/>
          </a:pPr>
          <a:r>
            <a:rPr lang="es-ES" altLang="es-PE" sz="1400" kern="1200" dirty="0" smtClean="0"/>
            <a:t>Informa el estado de cada proyecto a su cargo en comité de seguimiento con el cliente</a:t>
          </a:r>
          <a:endParaRPr lang="es-ES" altLang="es-PE" sz="1400" kern="1200" dirty="0"/>
        </a:p>
      </dsp:txBody>
      <dsp:txXfrm rot="-5400000">
        <a:off x="1481786" y="80087"/>
        <a:ext cx="6264456" cy="1232950"/>
      </dsp:txXfrm>
    </dsp:sp>
    <dsp:sp modelId="{F10661F4-B253-450E-9CD7-968035054B07}">
      <dsp:nvSpPr>
        <dsp:cNvPr id="0" name=""/>
        <dsp:cNvSpPr/>
      </dsp:nvSpPr>
      <dsp:spPr>
        <a:xfrm>
          <a:off x="0" y="2146"/>
          <a:ext cx="1666660" cy="138883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s-PE" altLang="es-PE" sz="1800" b="0" kern="1200" dirty="0" smtClean="0"/>
            <a:t>Jefe de Proyecto</a:t>
          </a:r>
          <a:endParaRPr lang="es-PE" sz="1800" b="0" kern="1200" dirty="0"/>
        </a:p>
      </dsp:txBody>
      <dsp:txXfrm>
        <a:off x="67797" y="69943"/>
        <a:ext cx="1531066" cy="1253236"/>
      </dsp:txXfrm>
    </dsp:sp>
    <dsp:sp modelId="{22F77C39-DDE1-4FC2-B5F9-A5E7CB205B6C}">
      <dsp:nvSpPr>
        <dsp:cNvPr id="0" name=""/>
        <dsp:cNvSpPr/>
      </dsp:nvSpPr>
      <dsp:spPr>
        <a:xfrm rot="5400000">
          <a:off x="4237546" y="-1315464"/>
          <a:ext cx="821283" cy="6331156"/>
        </a:xfrm>
        <a:prstGeom prst="round2Same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ES" altLang="es-PE" sz="1400" kern="1200" dirty="0" smtClean="0"/>
            <a:t>Revisa y aprueba el cronograma del proyecto</a:t>
          </a:r>
          <a:endParaRPr lang="es-PE" sz="1400" kern="1200" dirty="0"/>
        </a:p>
        <a:p>
          <a:pPr marL="114300" lvl="1" indent="-114300" algn="l" defTabSz="622300">
            <a:lnSpc>
              <a:spcPct val="90000"/>
            </a:lnSpc>
            <a:spcBef>
              <a:spcPct val="0"/>
            </a:spcBef>
            <a:spcAft>
              <a:spcPct val="15000"/>
            </a:spcAft>
            <a:buChar char="••"/>
          </a:pPr>
          <a:r>
            <a:rPr lang="es-ES" altLang="es-PE" sz="1400" kern="1200" dirty="0" smtClean="0"/>
            <a:t>Revisa y aprueba el registro de riesgos</a:t>
          </a:r>
          <a:endParaRPr lang="es-ES" altLang="es-PE" sz="1400" kern="1200" dirty="0"/>
        </a:p>
      </dsp:txBody>
      <dsp:txXfrm rot="-5400000">
        <a:off x="1482610" y="1479564"/>
        <a:ext cx="6291064" cy="741099"/>
      </dsp:txXfrm>
    </dsp:sp>
    <dsp:sp modelId="{C3278FDF-F86A-402B-83CE-97DC3376D96C}">
      <dsp:nvSpPr>
        <dsp:cNvPr id="0" name=""/>
        <dsp:cNvSpPr/>
      </dsp:nvSpPr>
      <dsp:spPr>
        <a:xfrm>
          <a:off x="0" y="1432716"/>
          <a:ext cx="1666660" cy="834794"/>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s-PE" altLang="es-PE" sz="1800" b="0" kern="1200" dirty="0" smtClean="0"/>
            <a:t>Analista de Calidad</a:t>
          </a:r>
          <a:endParaRPr lang="es-PE" sz="1800" b="0" kern="1200" dirty="0"/>
        </a:p>
      </dsp:txBody>
      <dsp:txXfrm>
        <a:off x="40751" y="1473467"/>
        <a:ext cx="1585158" cy="753292"/>
      </dsp:txXfrm>
    </dsp:sp>
    <dsp:sp modelId="{508C9F81-62EA-4BA3-BF4E-EAC714B09B4E}">
      <dsp:nvSpPr>
        <dsp:cNvPr id="0" name=""/>
        <dsp:cNvSpPr/>
      </dsp:nvSpPr>
      <dsp:spPr>
        <a:xfrm rot="5400000">
          <a:off x="4236723" y="-438930"/>
          <a:ext cx="821283" cy="6331156"/>
        </a:xfrm>
        <a:prstGeom prst="round2SameRect">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ES" altLang="es-PE" sz="1400" kern="1200" dirty="0" smtClean="0"/>
            <a:t>Se encarga de gestionar la documentación del proyecto de software (acta de reunión, cronograma del proyecto, avance quincenal y otros documentos que genere el proyecto) </a:t>
          </a:r>
          <a:endParaRPr lang="es-PE" sz="1400" kern="1200" dirty="0"/>
        </a:p>
        <a:p>
          <a:pPr marL="114300" lvl="1" indent="-114300" algn="l" defTabSz="622300">
            <a:lnSpc>
              <a:spcPct val="90000"/>
            </a:lnSpc>
            <a:spcBef>
              <a:spcPct val="0"/>
            </a:spcBef>
            <a:spcAft>
              <a:spcPct val="15000"/>
            </a:spcAft>
            <a:buChar char="••"/>
          </a:pPr>
          <a:r>
            <a:rPr lang="es-ES" altLang="es-PE" sz="1400" kern="1200" dirty="0" smtClean="0"/>
            <a:t>Se encarga de mantener actualizada la información de los documentos</a:t>
          </a:r>
          <a:endParaRPr lang="es-ES" altLang="es-PE" sz="1400" kern="1200" dirty="0"/>
        </a:p>
      </dsp:txBody>
      <dsp:txXfrm rot="-5400000">
        <a:off x="1481787" y="2356098"/>
        <a:ext cx="6291064" cy="741099"/>
      </dsp:txXfrm>
    </dsp:sp>
    <dsp:sp modelId="{513A2D3A-AE95-4020-92FC-B60A7CBAEBFF}">
      <dsp:nvSpPr>
        <dsp:cNvPr id="0" name=""/>
        <dsp:cNvSpPr/>
      </dsp:nvSpPr>
      <dsp:spPr>
        <a:xfrm>
          <a:off x="0" y="2309250"/>
          <a:ext cx="1666660" cy="834794"/>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s-PE" altLang="es-PE" sz="1800" b="0" kern="1200" dirty="0" smtClean="0"/>
            <a:t>Documentador</a:t>
          </a:r>
          <a:endParaRPr lang="es-PE" sz="1800" b="0" kern="1200" dirty="0"/>
        </a:p>
      </dsp:txBody>
      <dsp:txXfrm>
        <a:off x="40751" y="2350001"/>
        <a:ext cx="1585158" cy="753292"/>
      </dsp:txXfrm>
    </dsp:sp>
    <dsp:sp modelId="{72BF3570-924A-4376-9DBF-1E3F072517B1}">
      <dsp:nvSpPr>
        <dsp:cNvPr id="0" name=""/>
        <dsp:cNvSpPr/>
      </dsp:nvSpPr>
      <dsp:spPr>
        <a:xfrm rot="5400000">
          <a:off x="4236723" y="437602"/>
          <a:ext cx="821283" cy="6331156"/>
        </a:xfrm>
        <a:prstGeom prst="round2Same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ES" altLang="es-PE" sz="1400" kern="1200" dirty="0" smtClean="0">
              <a:latin typeface="+mj-lt"/>
            </a:rPr>
            <a:t>Revisa y aprueba el Plan de Proyecto</a:t>
          </a:r>
          <a:endParaRPr lang="es-PE" sz="1400" kern="1200" dirty="0">
            <a:latin typeface="+mj-lt"/>
          </a:endParaRPr>
        </a:p>
        <a:p>
          <a:pPr marL="114300" lvl="1" indent="-114300" algn="l" defTabSz="622300">
            <a:lnSpc>
              <a:spcPct val="90000"/>
            </a:lnSpc>
            <a:spcBef>
              <a:spcPct val="0"/>
            </a:spcBef>
            <a:spcAft>
              <a:spcPct val="15000"/>
            </a:spcAft>
            <a:buChar char="••"/>
          </a:pPr>
          <a:r>
            <a:rPr lang="es-ES" altLang="es-PE" sz="1400" kern="1200" dirty="0" smtClean="0">
              <a:latin typeface="+mj-lt"/>
            </a:rPr>
            <a:t>Participa en el kick off meeting externo</a:t>
          </a:r>
          <a:endParaRPr lang="es-ES" altLang="es-PE" sz="1400" kern="1200" dirty="0">
            <a:latin typeface="+mj-lt"/>
          </a:endParaRPr>
        </a:p>
      </dsp:txBody>
      <dsp:txXfrm rot="-5400000">
        <a:off x="1481787" y="3232630"/>
        <a:ext cx="6291064" cy="741099"/>
      </dsp:txXfrm>
    </dsp:sp>
    <dsp:sp modelId="{11C3CB56-569F-4029-BE06-679999139895}">
      <dsp:nvSpPr>
        <dsp:cNvPr id="0" name=""/>
        <dsp:cNvSpPr/>
      </dsp:nvSpPr>
      <dsp:spPr>
        <a:xfrm>
          <a:off x="0" y="3185784"/>
          <a:ext cx="1666660" cy="834794"/>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s-PE" altLang="es-PE" sz="1800" b="0" kern="1200" dirty="0" smtClean="0"/>
            <a:t>Analista Funcional</a:t>
          </a:r>
          <a:endParaRPr lang="es-PE" sz="1800" b="0" kern="1200" dirty="0"/>
        </a:p>
      </dsp:txBody>
      <dsp:txXfrm>
        <a:off x="40751" y="3226535"/>
        <a:ext cx="1585158" cy="753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01A453-4179-4F60-902C-601CF5C9F09E}">
      <dsp:nvSpPr>
        <dsp:cNvPr id="0" name=""/>
        <dsp:cNvSpPr/>
      </dsp:nvSpPr>
      <dsp:spPr>
        <a:xfrm rot="5400000">
          <a:off x="4292607" y="-2462925"/>
          <a:ext cx="1016100" cy="6040546"/>
        </a:xfrm>
        <a:prstGeom prst="round2Same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PE" sz="1400" b="0" i="0" kern="1200" smtClean="0"/>
            <a:t>Diseñar el flujo lógico de cada modulo del programa ajustándolo a las especificaciones y a los estándares recomendados, </a:t>
          </a:r>
          <a:r>
            <a:rPr lang="es-PE" sz="1400" kern="1200" smtClean="0">
              <a:latin typeface="+mj-lt"/>
            </a:rPr>
            <a:t>Valida y verifica los códigos de programación</a:t>
          </a:r>
          <a:endParaRPr lang="es-PE" sz="1400" kern="1200" dirty="0">
            <a:latin typeface="+mj-lt"/>
          </a:endParaRPr>
        </a:p>
        <a:p>
          <a:pPr marL="114300" lvl="1" indent="-114300" algn="l" defTabSz="622300">
            <a:lnSpc>
              <a:spcPct val="90000"/>
            </a:lnSpc>
            <a:spcBef>
              <a:spcPct val="0"/>
            </a:spcBef>
            <a:spcAft>
              <a:spcPct val="15000"/>
            </a:spcAft>
            <a:buChar char="••"/>
          </a:pPr>
          <a:r>
            <a:rPr lang="es-PE" sz="1400" b="0" i="0" kern="1200" dirty="0" smtClean="0"/>
            <a:t>Asistir en la capacitación y/o entrenamiento de los programadores de los sistemas</a:t>
          </a:r>
          <a:endParaRPr lang="es-PE" sz="1400" kern="1200" dirty="0">
            <a:latin typeface="+mj-lt"/>
          </a:endParaRPr>
        </a:p>
      </dsp:txBody>
      <dsp:txXfrm rot="-5400000">
        <a:off x="1780384" y="98900"/>
        <a:ext cx="5990944" cy="916896"/>
      </dsp:txXfrm>
    </dsp:sp>
    <dsp:sp modelId="{ED0CE927-35D0-4D22-9FF9-B97B5698C5EF}">
      <dsp:nvSpPr>
        <dsp:cNvPr id="0" name=""/>
        <dsp:cNvSpPr/>
      </dsp:nvSpPr>
      <dsp:spPr>
        <a:xfrm>
          <a:off x="0" y="437"/>
          <a:ext cx="1954687" cy="1113821"/>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s-PE" altLang="es-PE" sz="1800" b="0" kern="1200" dirty="0" smtClean="0">
              <a:latin typeface="+mj-lt"/>
            </a:rPr>
            <a:t>Analista Programador</a:t>
          </a:r>
          <a:endParaRPr lang="es-PE" sz="1800" b="0" kern="1200" dirty="0">
            <a:latin typeface="+mj-lt"/>
          </a:endParaRPr>
        </a:p>
      </dsp:txBody>
      <dsp:txXfrm>
        <a:off x="54372" y="54809"/>
        <a:ext cx="1845943" cy="1005077"/>
      </dsp:txXfrm>
    </dsp:sp>
    <dsp:sp modelId="{22F77C39-DDE1-4FC2-B5F9-A5E7CB205B6C}">
      <dsp:nvSpPr>
        <dsp:cNvPr id="0" name=""/>
        <dsp:cNvSpPr/>
      </dsp:nvSpPr>
      <dsp:spPr>
        <a:xfrm rot="5400000">
          <a:off x="4339377" y="-1401723"/>
          <a:ext cx="908243" cy="6047465"/>
        </a:xfrm>
        <a:prstGeom prst="round2Same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ES_tradnl" altLang="es-PE" sz="1400" kern="1200" dirty="0" smtClean="0">
              <a:latin typeface="+mj-lt"/>
            </a:rPr>
            <a:t>Desarrollo según el avance con el cronograma</a:t>
          </a:r>
          <a:endParaRPr lang="es-PE" sz="1400" kern="1200" dirty="0">
            <a:latin typeface="+mj-lt"/>
          </a:endParaRPr>
        </a:p>
        <a:p>
          <a:pPr marL="114300" lvl="1" indent="-114300" algn="l" defTabSz="622300">
            <a:lnSpc>
              <a:spcPct val="90000"/>
            </a:lnSpc>
            <a:spcBef>
              <a:spcPct val="0"/>
            </a:spcBef>
            <a:spcAft>
              <a:spcPct val="15000"/>
            </a:spcAft>
            <a:buChar char="••"/>
          </a:pPr>
          <a:r>
            <a:rPr lang="es-ES_tradnl" altLang="es-PE" sz="1400" kern="1200" dirty="0" smtClean="0">
              <a:latin typeface="+mj-lt"/>
            </a:rPr>
            <a:t>Documentar el Desarrollo Realizado</a:t>
          </a:r>
          <a:endParaRPr lang="es-ES" altLang="es-PE" sz="1400" kern="1200" dirty="0">
            <a:latin typeface="+mj-lt"/>
          </a:endParaRPr>
        </a:p>
      </dsp:txBody>
      <dsp:txXfrm rot="-5400000">
        <a:off x="1769767" y="1212224"/>
        <a:ext cx="6003128" cy="819569"/>
      </dsp:txXfrm>
    </dsp:sp>
    <dsp:sp modelId="{C3278FDF-F86A-402B-83CE-97DC3376D96C}">
      <dsp:nvSpPr>
        <dsp:cNvPr id="0" name=""/>
        <dsp:cNvSpPr/>
      </dsp:nvSpPr>
      <dsp:spPr>
        <a:xfrm>
          <a:off x="0" y="1160417"/>
          <a:ext cx="1944270" cy="923183"/>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s-PE" altLang="es-PE" sz="1800" b="0" kern="1200" dirty="0" smtClean="0"/>
            <a:t>Programadores</a:t>
          </a:r>
          <a:endParaRPr lang="es-PE" sz="1800" b="0" kern="1200" dirty="0"/>
        </a:p>
      </dsp:txBody>
      <dsp:txXfrm>
        <a:off x="45066" y="1205483"/>
        <a:ext cx="1854138" cy="833051"/>
      </dsp:txXfrm>
    </dsp:sp>
    <dsp:sp modelId="{4EB04A64-8A5D-4AC2-8B80-5641DCFA6CD6}">
      <dsp:nvSpPr>
        <dsp:cNvPr id="0" name=""/>
        <dsp:cNvSpPr/>
      </dsp:nvSpPr>
      <dsp:spPr>
        <a:xfrm rot="5400000">
          <a:off x="4338590" y="-432379"/>
          <a:ext cx="908243" cy="6047465"/>
        </a:xfrm>
        <a:prstGeom prst="round2SameRect">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ES" altLang="es-PE" sz="1400" kern="1200" dirty="0" smtClean="0">
              <a:latin typeface="+mj-lt"/>
            </a:rPr>
            <a:t>Se encarga de gestionar la documentación del proyecto de software (acta de reunión, cronograma del proyecto, avance quincenal y otros documentos que genere el proyecto) </a:t>
          </a:r>
          <a:endParaRPr lang="es-PE" sz="1400" kern="1200" dirty="0">
            <a:latin typeface="+mj-lt"/>
          </a:endParaRPr>
        </a:p>
      </dsp:txBody>
      <dsp:txXfrm rot="-5400000">
        <a:off x="1768980" y="2181568"/>
        <a:ext cx="6003128" cy="819569"/>
      </dsp:txXfrm>
    </dsp:sp>
    <dsp:sp modelId="{96D5CA8E-00D0-4D34-83A5-09DF0898CB2C}">
      <dsp:nvSpPr>
        <dsp:cNvPr id="0" name=""/>
        <dsp:cNvSpPr/>
      </dsp:nvSpPr>
      <dsp:spPr>
        <a:xfrm>
          <a:off x="0" y="2129760"/>
          <a:ext cx="1944270" cy="923183"/>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s-PE" altLang="es-PE" sz="1800" b="0" kern="1200" dirty="0" smtClean="0"/>
            <a:t>Documentador</a:t>
          </a:r>
          <a:endParaRPr lang="es-PE" sz="1800" b="0" kern="1200" dirty="0"/>
        </a:p>
      </dsp:txBody>
      <dsp:txXfrm>
        <a:off x="45066" y="2174826"/>
        <a:ext cx="1854138" cy="833051"/>
      </dsp:txXfrm>
    </dsp:sp>
    <dsp:sp modelId="{94F3353F-F276-4AE0-8773-ED1F10804130}">
      <dsp:nvSpPr>
        <dsp:cNvPr id="0" name=""/>
        <dsp:cNvSpPr/>
      </dsp:nvSpPr>
      <dsp:spPr>
        <a:xfrm rot="5400000">
          <a:off x="4338590" y="536963"/>
          <a:ext cx="908243" cy="6047465"/>
        </a:xfrm>
        <a:prstGeom prst="round2Same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ES" altLang="es-PE" sz="1400" kern="1200" dirty="0" smtClean="0">
              <a:latin typeface="+mj-lt"/>
            </a:rPr>
            <a:t>La función del gestor es que da soporte a la actividad de desarrollo del producto para que los desarrolladores tengan los espacios de trabajo apropiados para construir y probar su trabajo</a:t>
          </a:r>
          <a:endParaRPr lang="es-PE" sz="1400" kern="1200" dirty="0">
            <a:latin typeface="+mj-lt"/>
          </a:endParaRPr>
        </a:p>
        <a:p>
          <a:pPr marL="114300" lvl="1" indent="-114300" algn="l" defTabSz="622300">
            <a:lnSpc>
              <a:spcPct val="90000"/>
            </a:lnSpc>
            <a:spcBef>
              <a:spcPct val="0"/>
            </a:spcBef>
            <a:spcAft>
              <a:spcPct val="15000"/>
            </a:spcAft>
            <a:buChar char="••"/>
          </a:pPr>
          <a:endParaRPr lang="es-PE" sz="1400" kern="1200" dirty="0">
            <a:latin typeface="+mj-lt"/>
          </a:endParaRPr>
        </a:p>
      </dsp:txBody>
      <dsp:txXfrm rot="-5400000">
        <a:off x="1768980" y="3150911"/>
        <a:ext cx="6003128" cy="819569"/>
      </dsp:txXfrm>
    </dsp:sp>
    <dsp:sp modelId="{F10661F4-B253-450E-9CD7-968035054B07}">
      <dsp:nvSpPr>
        <dsp:cNvPr id="0" name=""/>
        <dsp:cNvSpPr/>
      </dsp:nvSpPr>
      <dsp:spPr>
        <a:xfrm>
          <a:off x="0" y="3099104"/>
          <a:ext cx="1944270" cy="923183"/>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s-PE" altLang="es-PE" sz="1800" b="0" kern="1200" dirty="0" smtClean="0"/>
            <a:t>Gestor de la Configuración</a:t>
          </a:r>
          <a:endParaRPr lang="es-PE" sz="1800" b="0" kern="1200" dirty="0"/>
        </a:p>
      </dsp:txBody>
      <dsp:txXfrm>
        <a:off x="45066" y="3144170"/>
        <a:ext cx="1854138" cy="8330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2DC7D5-2BAB-490C-9605-3D52EF462BFD}">
      <dsp:nvSpPr>
        <dsp:cNvPr id="0" name=""/>
        <dsp:cNvSpPr/>
      </dsp:nvSpPr>
      <dsp:spPr>
        <a:xfrm>
          <a:off x="457199" y="0"/>
          <a:ext cx="5181600" cy="4064000"/>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E28CEE-0849-49DB-A2A6-A9202156AA44}">
      <dsp:nvSpPr>
        <dsp:cNvPr id="0" name=""/>
        <dsp:cNvSpPr/>
      </dsp:nvSpPr>
      <dsp:spPr>
        <a:xfrm>
          <a:off x="651" y="1219199"/>
          <a:ext cx="1851979" cy="16256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PE" altLang="es-PE" sz="1800" b="1" kern="1200" dirty="0" smtClean="0">
              <a:latin typeface="+mj-lt"/>
            </a:rPr>
            <a:t>Entradas:</a:t>
          </a:r>
          <a:r>
            <a:rPr lang="es-PE" altLang="es-PE" sz="1800" kern="1200" dirty="0" smtClean="0">
              <a:latin typeface="+mj-lt"/>
            </a:rPr>
            <a:t/>
          </a:r>
          <a:br>
            <a:rPr lang="es-PE" altLang="es-PE" sz="1800" kern="1200" dirty="0" smtClean="0">
              <a:latin typeface="+mj-lt"/>
            </a:rPr>
          </a:br>
          <a:r>
            <a:rPr lang="es-PE" altLang="es-PE" sz="1800" kern="1200" dirty="0" smtClean="0">
              <a:latin typeface="+mj-lt"/>
            </a:rPr>
            <a:t>- Ficha de Datos</a:t>
          </a:r>
        </a:p>
        <a:p>
          <a:pPr lvl="0" algn="l" defTabSz="800100">
            <a:lnSpc>
              <a:spcPct val="90000"/>
            </a:lnSpc>
            <a:spcBef>
              <a:spcPct val="0"/>
            </a:spcBef>
            <a:spcAft>
              <a:spcPct val="35000"/>
            </a:spcAft>
          </a:pPr>
          <a:r>
            <a:rPr lang="es-PE" altLang="es-PE" sz="1800" kern="1200" dirty="0" smtClean="0">
              <a:latin typeface="+mj-lt"/>
            </a:rPr>
            <a:t>Propuesta Aprobada</a:t>
          </a:r>
          <a:endParaRPr lang="es-PE" sz="1800" kern="1200" dirty="0">
            <a:latin typeface="+mj-lt"/>
          </a:endParaRPr>
        </a:p>
      </dsp:txBody>
      <dsp:txXfrm>
        <a:off x="80006" y="1298554"/>
        <a:ext cx="1693269" cy="1466890"/>
      </dsp:txXfrm>
    </dsp:sp>
    <dsp:sp modelId="{870B92E7-09B8-462E-8A94-52B17D62404A}">
      <dsp:nvSpPr>
        <dsp:cNvPr id="0" name=""/>
        <dsp:cNvSpPr/>
      </dsp:nvSpPr>
      <dsp:spPr>
        <a:xfrm>
          <a:off x="2122010" y="1219199"/>
          <a:ext cx="1851979" cy="162560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PE" altLang="es-PE" sz="1800" kern="1200" dirty="0" smtClean="0">
              <a:latin typeface="+mj-lt"/>
            </a:rPr>
            <a:t>Proceso de Gestión de Proyectos</a:t>
          </a:r>
          <a:endParaRPr lang="es-PE" sz="1800" kern="1200" dirty="0">
            <a:latin typeface="+mj-lt"/>
          </a:endParaRPr>
        </a:p>
      </dsp:txBody>
      <dsp:txXfrm>
        <a:off x="2201365" y="1298554"/>
        <a:ext cx="1693269" cy="1466890"/>
      </dsp:txXfrm>
    </dsp:sp>
    <dsp:sp modelId="{345B5A82-EFAB-4B61-ACB3-8181DFA9B248}">
      <dsp:nvSpPr>
        <dsp:cNvPr id="0" name=""/>
        <dsp:cNvSpPr/>
      </dsp:nvSpPr>
      <dsp:spPr>
        <a:xfrm>
          <a:off x="4243368" y="1219199"/>
          <a:ext cx="1851979" cy="162560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PE" altLang="es-PE" sz="1800" b="1" kern="1200" dirty="0" smtClean="0">
              <a:latin typeface="+mj-lt"/>
            </a:rPr>
            <a:t>Salidas:</a:t>
          </a:r>
          <a:r>
            <a:rPr lang="es-PE" altLang="es-PE" sz="1800" kern="1200" dirty="0" smtClean="0">
              <a:latin typeface="+mj-lt"/>
            </a:rPr>
            <a:t/>
          </a:r>
          <a:br>
            <a:rPr lang="es-PE" altLang="es-PE" sz="1800" kern="1200" dirty="0" smtClean="0">
              <a:latin typeface="+mj-lt"/>
            </a:rPr>
          </a:br>
          <a:r>
            <a:rPr lang="es-PE" altLang="es-PE" sz="1800" kern="1200" dirty="0" smtClean="0">
              <a:latin typeface="+mj-lt"/>
            </a:rPr>
            <a:t>- Plan del Proyecto</a:t>
          </a:r>
        </a:p>
        <a:p>
          <a:pPr lvl="0" algn="l" defTabSz="800100">
            <a:lnSpc>
              <a:spcPct val="90000"/>
            </a:lnSpc>
            <a:spcBef>
              <a:spcPct val="0"/>
            </a:spcBef>
            <a:spcAft>
              <a:spcPct val="35000"/>
            </a:spcAft>
          </a:pPr>
          <a:r>
            <a:rPr lang="es-PE" altLang="es-PE" sz="1800" kern="1200" dirty="0" smtClean="0">
              <a:latin typeface="+mj-lt"/>
            </a:rPr>
            <a:t>Entregables comprometidos</a:t>
          </a:r>
          <a:endParaRPr lang="es-PE" sz="1800" kern="1200" dirty="0">
            <a:latin typeface="+mj-lt"/>
          </a:endParaRPr>
        </a:p>
      </dsp:txBody>
      <dsp:txXfrm>
        <a:off x="4322723" y="1298554"/>
        <a:ext cx="1693269" cy="146689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s-PE" altLang="es-PE"/>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s-PE" altLang="es-PE"/>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s-PE" altLang="es-PE"/>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85EB631D-B67F-4392-A24A-36C823856DD1}" type="slidenum">
              <a:rPr lang="en-US" altLang="es-PE"/>
              <a:pPr/>
              <a:t>‹Nº›</a:t>
            </a:fld>
            <a:endParaRPr lang="en-US" altLang="es-PE"/>
          </a:p>
        </p:txBody>
      </p:sp>
    </p:spTree>
    <p:extLst>
      <p:ext uri="{BB962C8B-B14F-4D97-AF65-F5344CB8AC3E}">
        <p14:creationId xmlns:p14="http://schemas.microsoft.com/office/powerpoint/2010/main" val="2148692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p>
            <a:fld id="{0068EAA7-0879-4700-BA2A-E604B3EBE32E}" type="slidenum">
              <a:rPr lang="en-US" altLang="es-PE"/>
              <a:pPr/>
              <a:t>1</a:t>
            </a:fld>
            <a:endParaRPr lang="en-US" altLang="es-PE"/>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p:spPr>
        <p:txBody>
          <a:bodyPr/>
          <a:lstStyle/>
          <a:p>
            <a:pPr eaLnBrk="1" hangingPunct="1"/>
            <a:endParaRPr lang="en-US" altLang="es-PE" smtClean="0">
              <a:latin typeface="Arial" charset="0"/>
            </a:endParaRPr>
          </a:p>
        </p:txBody>
      </p:sp>
    </p:spTree>
    <p:extLst>
      <p:ext uri="{BB962C8B-B14F-4D97-AF65-F5344CB8AC3E}">
        <p14:creationId xmlns:p14="http://schemas.microsoft.com/office/powerpoint/2010/main" val="4189527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A2BF0DFD-FA48-4E92-BF8D-F7E9F8488F3E}" type="slidenum">
              <a:rPr lang="en-US" altLang="es-PE"/>
              <a:pPr/>
              <a:t>27</a:t>
            </a:fld>
            <a:endParaRPr lang="en-US" altLang="es-PE"/>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extLst>
      <p:ext uri="{BB962C8B-B14F-4D97-AF65-F5344CB8AC3E}">
        <p14:creationId xmlns:p14="http://schemas.microsoft.com/office/powerpoint/2010/main" val="926686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44842D0C-F3D6-4151-9AE9-FC1B1142BA9A}" type="slidenum">
              <a:rPr lang="en-US" altLang="es-PE"/>
              <a:pPr/>
              <a:t>30</a:t>
            </a:fld>
            <a:endParaRPr lang="en-US" altLang="es-PE"/>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s-PE" altLang="es-PE" smtClean="0">
                <a:latin typeface="Arial" charset="0"/>
              </a:rPr>
              <a:t>Todas las laminas separadoras de temas deben tener como tipografía la letra Arial y la fuente debe ser 60. </a:t>
            </a:r>
            <a:r>
              <a:rPr lang="es-PE" altLang="es-PE" b="1" u="sng" smtClean="0">
                <a:latin typeface="Arial" charset="0"/>
              </a:rPr>
              <a:t>No retirar</a:t>
            </a:r>
            <a:r>
              <a:rPr lang="es-PE" altLang="es-PE" smtClean="0">
                <a:latin typeface="Arial" charset="0"/>
              </a:rPr>
              <a:t> los pequeños cuadrados que aparecen en esta lamina, ya que estos son parte de la nueva identidad corporativa. Solo </a:t>
            </a:r>
            <a:r>
              <a:rPr lang="es-PE" altLang="es-PE" b="1" u="sng" smtClean="0">
                <a:latin typeface="Arial" charset="0"/>
              </a:rPr>
              <a:t>se debe usar</a:t>
            </a:r>
            <a:r>
              <a:rPr lang="es-PE" altLang="es-PE" smtClean="0">
                <a:latin typeface="Arial" charset="0"/>
              </a:rPr>
              <a:t> la letra arial, de 60 puntos. </a:t>
            </a:r>
            <a:r>
              <a:rPr lang="es-PE" altLang="es-PE" b="1" u="sng" smtClean="0">
                <a:latin typeface="Arial" charset="0"/>
              </a:rPr>
              <a:t>No usar</a:t>
            </a:r>
            <a:r>
              <a:rPr lang="es-PE" altLang="es-PE" smtClean="0">
                <a:latin typeface="Arial" charset="0"/>
              </a:rPr>
              <a:t> otra letra ni tampoco con efecto cursiva.</a:t>
            </a:r>
            <a:endParaRPr lang="en-US" altLang="es-PE" smtClean="0">
              <a:latin typeface="Arial" charset="0"/>
            </a:endParaRPr>
          </a:p>
        </p:txBody>
      </p:sp>
    </p:spTree>
    <p:extLst>
      <p:ext uri="{BB962C8B-B14F-4D97-AF65-F5344CB8AC3E}">
        <p14:creationId xmlns:p14="http://schemas.microsoft.com/office/powerpoint/2010/main" val="156600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Marcador de imagen de diapositiva"/>
          <p:cNvSpPr>
            <a:spLocks noGrp="1" noRot="1" noChangeAspect="1" noTextEdit="1"/>
          </p:cNvSpPr>
          <p:nvPr>
            <p:ph type="sldImg"/>
          </p:nvPr>
        </p:nvSpPr>
        <p:spPr>
          <a:ln/>
        </p:spPr>
      </p:sp>
      <p:sp>
        <p:nvSpPr>
          <p:cNvPr id="54275" name="2 Marcador de notas"/>
          <p:cNvSpPr>
            <a:spLocks noGrp="1"/>
          </p:cNvSpPr>
          <p:nvPr>
            <p:ph type="body" idx="1"/>
          </p:nvPr>
        </p:nvSpPr>
        <p:spPr>
          <a:noFill/>
          <a:ln/>
        </p:spPr>
        <p:txBody>
          <a:bodyPr/>
          <a:lstStyle/>
          <a:p>
            <a:endParaRPr lang="es-PE" altLang="es-PE" smtClean="0">
              <a:latin typeface="Arial" charset="0"/>
            </a:endParaRPr>
          </a:p>
        </p:txBody>
      </p:sp>
      <p:sp>
        <p:nvSpPr>
          <p:cNvPr id="54276" name="3 Marcador de número de diapositiva"/>
          <p:cNvSpPr>
            <a:spLocks noGrp="1"/>
          </p:cNvSpPr>
          <p:nvPr>
            <p:ph type="sldNum" sz="quarter" idx="5"/>
          </p:nvPr>
        </p:nvSpPr>
        <p:spPr>
          <a:noFill/>
        </p:spPr>
        <p:txBody>
          <a:bodyPr/>
          <a:lstStyle/>
          <a:p>
            <a:fld id="{247A33FF-7AED-4D6C-AB5D-63543D9380F6}" type="slidenum">
              <a:rPr lang="en-US" altLang="es-PE"/>
              <a:pPr/>
              <a:t>31</a:t>
            </a:fld>
            <a:endParaRPr lang="en-US" altLang="es-PE"/>
          </a:p>
        </p:txBody>
      </p:sp>
    </p:spTree>
    <p:extLst>
      <p:ext uri="{BB962C8B-B14F-4D97-AF65-F5344CB8AC3E}">
        <p14:creationId xmlns:p14="http://schemas.microsoft.com/office/powerpoint/2010/main" val="1420220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90C09DED-1C18-417B-991C-DE3222EBA842}" type="slidenum">
              <a:rPr lang="en-US" altLang="es-PE"/>
              <a:pPr/>
              <a:t>32</a:t>
            </a:fld>
            <a:endParaRPr lang="en-US" altLang="es-PE"/>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s-PE" altLang="es-PE" u="sng" smtClean="0">
              <a:latin typeface="Arial" charset="0"/>
            </a:endParaRPr>
          </a:p>
        </p:txBody>
      </p:sp>
    </p:spTree>
    <p:extLst>
      <p:ext uri="{BB962C8B-B14F-4D97-AF65-F5344CB8AC3E}">
        <p14:creationId xmlns:p14="http://schemas.microsoft.com/office/powerpoint/2010/main" val="548986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p:cNvSpPr>
            <a:spLocks noGrp="1" noRot="1" noChangeAspect="1" noTextEdit="1"/>
          </p:cNvSpPr>
          <p:nvPr>
            <p:ph type="sldImg"/>
          </p:nvPr>
        </p:nvSpPr>
        <p:spPr>
          <a:ln/>
        </p:spPr>
      </p:sp>
      <p:sp>
        <p:nvSpPr>
          <p:cNvPr id="62467" name="2 Marcador de notas"/>
          <p:cNvSpPr>
            <a:spLocks noGrp="1"/>
          </p:cNvSpPr>
          <p:nvPr>
            <p:ph type="body" idx="1"/>
          </p:nvPr>
        </p:nvSpPr>
        <p:spPr>
          <a:noFill/>
          <a:ln/>
        </p:spPr>
        <p:txBody>
          <a:bodyPr/>
          <a:lstStyle/>
          <a:p>
            <a:endParaRPr lang="es-PE" altLang="es-PE" dirty="0" smtClean="0">
              <a:latin typeface="Arial" charset="0"/>
            </a:endParaRPr>
          </a:p>
        </p:txBody>
      </p:sp>
      <p:sp>
        <p:nvSpPr>
          <p:cNvPr id="62468" name="3 Marcador de número de diapositiva"/>
          <p:cNvSpPr>
            <a:spLocks noGrp="1"/>
          </p:cNvSpPr>
          <p:nvPr>
            <p:ph type="sldNum" sz="quarter" idx="5"/>
          </p:nvPr>
        </p:nvSpPr>
        <p:spPr>
          <a:noFill/>
        </p:spPr>
        <p:txBody>
          <a:bodyPr/>
          <a:lstStyle/>
          <a:p>
            <a:fld id="{CFB401CB-B080-40A2-9B8E-EC89326EE8CF}" type="slidenum">
              <a:rPr lang="en-US" altLang="es-PE"/>
              <a:pPr/>
              <a:t>33</a:t>
            </a:fld>
            <a:endParaRPr lang="en-US" altLang="es-PE"/>
          </a:p>
        </p:txBody>
      </p:sp>
    </p:spTree>
    <p:extLst>
      <p:ext uri="{BB962C8B-B14F-4D97-AF65-F5344CB8AC3E}">
        <p14:creationId xmlns:p14="http://schemas.microsoft.com/office/powerpoint/2010/main" val="84006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1C463A38-63DD-4BA1-BC69-E52D372D24C3}" type="slidenum">
              <a:rPr lang="en-US" altLang="es-PE"/>
              <a:pPr/>
              <a:t>3</a:t>
            </a:fld>
            <a:endParaRPr lang="en-US" altLang="es-PE"/>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extLst>
      <p:ext uri="{BB962C8B-B14F-4D97-AF65-F5344CB8AC3E}">
        <p14:creationId xmlns:p14="http://schemas.microsoft.com/office/powerpoint/2010/main" val="1943598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A390F291-9049-467E-8EB8-52F360F60110}" type="slidenum">
              <a:rPr lang="en-US" altLang="es-PE"/>
              <a:pPr/>
              <a:t>5</a:t>
            </a:fld>
            <a:endParaRPr lang="en-US" altLang="es-PE"/>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extLst>
      <p:ext uri="{BB962C8B-B14F-4D97-AF65-F5344CB8AC3E}">
        <p14:creationId xmlns:p14="http://schemas.microsoft.com/office/powerpoint/2010/main" val="1961642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D0331D3-3798-4E23-8643-4BAA68062DC0}" type="slidenum">
              <a:rPr lang="en-US" altLang="es-PE"/>
              <a:pPr/>
              <a:t>7</a:t>
            </a:fld>
            <a:endParaRPr lang="en-US" altLang="es-PE"/>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extLst>
      <p:ext uri="{BB962C8B-B14F-4D97-AF65-F5344CB8AC3E}">
        <p14:creationId xmlns:p14="http://schemas.microsoft.com/office/powerpoint/2010/main" val="1286181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9DB0F31E-851E-443C-B428-6A2CC852B7A4}" type="slidenum">
              <a:rPr lang="en-US" altLang="es-PE"/>
              <a:pPr/>
              <a:t>10</a:t>
            </a:fld>
            <a:endParaRPr lang="en-US" altLang="es-PE"/>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extLst>
      <p:ext uri="{BB962C8B-B14F-4D97-AF65-F5344CB8AC3E}">
        <p14:creationId xmlns:p14="http://schemas.microsoft.com/office/powerpoint/2010/main" val="1571133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FA002301-0C9E-48DD-80CE-7965BB27D328}" type="slidenum">
              <a:rPr lang="en-US" altLang="es-PE"/>
              <a:pPr/>
              <a:t>12</a:t>
            </a:fld>
            <a:endParaRPr lang="en-US" altLang="es-PE"/>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extLst>
      <p:ext uri="{BB962C8B-B14F-4D97-AF65-F5344CB8AC3E}">
        <p14:creationId xmlns:p14="http://schemas.microsoft.com/office/powerpoint/2010/main" val="3883957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6023DDA-8DEA-43E9-AD9A-5FC90E558A21}" type="slidenum">
              <a:rPr lang="en-US" altLang="es-PE"/>
              <a:pPr/>
              <a:t>16</a:t>
            </a:fld>
            <a:endParaRPr lang="en-US" altLang="es-PE"/>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extLst>
      <p:ext uri="{BB962C8B-B14F-4D97-AF65-F5344CB8AC3E}">
        <p14:creationId xmlns:p14="http://schemas.microsoft.com/office/powerpoint/2010/main" val="1444523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303E0DD9-9077-4ACA-B32F-AA0A1D6055FF}" type="slidenum">
              <a:rPr lang="en-US" altLang="es-PE"/>
              <a:pPr/>
              <a:t>19</a:t>
            </a:fld>
            <a:endParaRPr lang="en-US" altLang="es-PE"/>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extLst>
      <p:ext uri="{BB962C8B-B14F-4D97-AF65-F5344CB8AC3E}">
        <p14:creationId xmlns:p14="http://schemas.microsoft.com/office/powerpoint/2010/main" val="1654815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A090A0F-C1D5-4F59-B35A-6F8FEF8C8DF9}" type="slidenum">
              <a:rPr lang="en-US" altLang="es-PE"/>
              <a:pPr/>
              <a:t>22</a:t>
            </a:fld>
            <a:endParaRPr lang="en-US" altLang="es-PE"/>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PE" altLang="es-PE" smtClean="0">
              <a:latin typeface="Arial" charset="0"/>
            </a:endParaRPr>
          </a:p>
        </p:txBody>
      </p:sp>
    </p:spTree>
    <p:extLst>
      <p:ext uri="{BB962C8B-B14F-4D97-AF65-F5344CB8AC3E}">
        <p14:creationId xmlns:p14="http://schemas.microsoft.com/office/powerpoint/2010/main" val="2049425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pPr>
              <a:defRPr/>
            </a:pPr>
            <a:endParaRPr lang="es-PE" altLang="es-PE"/>
          </a:p>
        </p:txBody>
      </p:sp>
      <p:sp>
        <p:nvSpPr>
          <p:cNvPr id="5" name="Footer Placeholder 4"/>
          <p:cNvSpPr>
            <a:spLocks noGrp="1"/>
          </p:cNvSpPr>
          <p:nvPr>
            <p:ph type="ftr" sz="quarter" idx="11"/>
          </p:nvPr>
        </p:nvSpPr>
        <p:spPr/>
        <p:txBody>
          <a:bodyPr/>
          <a:lstStyle/>
          <a:p>
            <a:pPr>
              <a:defRPr/>
            </a:pPr>
            <a:endParaRPr lang="es-PE" altLang="es-PE"/>
          </a:p>
        </p:txBody>
      </p:sp>
      <p:sp>
        <p:nvSpPr>
          <p:cNvPr id="6" name="Slide Number Placeholder 5"/>
          <p:cNvSpPr>
            <a:spLocks noGrp="1"/>
          </p:cNvSpPr>
          <p:nvPr>
            <p:ph type="sldNum" sz="quarter" idx="12"/>
          </p:nvPr>
        </p:nvSpPr>
        <p:spPr/>
        <p:txBody>
          <a:bodyPr/>
          <a:lstStyle/>
          <a:p>
            <a:fld id="{07D4A08C-B9C8-4D7B-93AC-CF9F5EDB06D3}" type="slidenum">
              <a:rPr lang="en-US" altLang="es-PE" smtClean="0"/>
              <a:pPr/>
              <a:t>‹Nº›</a:t>
            </a:fld>
            <a:endParaRPr lang="en-US" altLang="es-PE"/>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0836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defRPr/>
            </a:pPr>
            <a:endParaRPr lang="es-PE" altLang="es-PE"/>
          </a:p>
        </p:txBody>
      </p:sp>
      <p:sp>
        <p:nvSpPr>
          <p:cNvPr id="5" name="Footer Placeholder 4"/>
          <p:cNvSpPr>
            <a:spLocks noGrp="1"/>
          </p:cNvSpPr>
          <p:nvPr>
            <p:ph type="ftr" sz="quarter" idx="11"/>
          </p:nvPr>
        </p:nvSpPr>
        <p:spPr/>
        <p:txBody>
          <a:bodyPr/>
          <a:lstStyle/>
          <a:p>
            <a:pPr>
              <a:defRPr/>
            </a:pPr>
            <a:endParaRPr lang="es-PE" altLang="es-PE"/>
          </a:p>
        </p:txBody>
      </p:sp>
      <p:sp>
        <p:nvSpPr>
          <p:cNvPr id="6" name="Slide Number Placeholder 5"/>
          <p:cNvSpPr>
            <a:spLocks noGrp="1"/>
          </p:cNvSpPr>
          <p:nvPr>
            <p:ph type="sldNum" sz="quarter" idx="12"/>
          </p:nvPr>
        </p:nvSpPr>
        <p:spPr/>
        <p:txBody>
          <a:bodyPr/>
          <a:lstStyle/>
          <a:p>
            <a:fld id="{11761845-5F20-4156-BF1F-C7DADC30BDDE}" type="slidenum">
              <a:rPr lang="en-US" altLang="es-PE" smtClean="0"/>
              <a:pPr/>
              <a:t>‹Nº›</a:t>
            </a:fld>
            <a:endParaRPr lang="en-US" altLang="es-PE"/>
          </a:p>
        </p:txBody>
      </p:sp>
    </p:spTree>
    <p:extLst>
      <p:ext uri="{BB962C8B-B14F-4D97-AF65-F5344CB8AC3E}">
        <p14:creationId xmlns:p14="http://schemas.microsoft.com/office/powerpoint/2010/main" val="3940505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defRPr/>
            </a:pPr>
            <a:endParaRPr lang="es-PE" altLang="es-PE"/>
          </a:p>
        </p:txBody>
      </p:sp>
      <p:sp>
        <p:nvSpPr>
          <p:cNvPr id="5" name="Footer Placeholder 4"/>
          <p:cNvSpPr>
            <a:spLocks noGrp="1"/>
          </p:cNvSpPr>
          <p:nvPr>
            <p:ph type="ftr" sz="quarter" idx="11"/>
          </p:nvPr>
        </p:nvSpPr>
        <p:spPr/>
        <p:txBody>
          <a:bodyPr/>
          <a:lstStyle/>
          <a:p>
            <a:pPr>
              <a:defRPr/>
            </a:pPr>
            <a:endParaRPr lang="es-PE" altLang="es-PE"/>
          </a:p>
        </p:txBody>
      </p:sp>
      <p:sp>
        <p:nvSpPr>
          <p:cNvPr id="6" name="Slide Number Placeholder 5"/>
          <p:cNvSpPr>
            <a:spLocks noGrp="1"/>
          </p:cNvSpPr>
          <p:nvPr>
            <p:ph type="sldNum" sz="quarter" idx="12"/>
          </p:nvPr>
        </p:nvSpPr>
        <p:spPr/>
        <p:txBody>
          <a:bodyPr/>
          <a:lstStyle/>
          <a:p>
            <a:fld id="{C8650027-46DB-44CE-A4D8-6734F6B6E0C5}" type="slidenum">
              <a:rPr lang="en-US" altLang="es-PE" smtClean="0"/>
              <a:pPr/>
              <a:t>‹Nº›</a:t>
            </a:fld>
            <a:endParaRPr lang="en-US" altLang="es-PE"/>
          </a:p>
        </p:txBody>
      </p:sp>
    </p:spTree>
    <p:extLst>
      <p:ext uri="{BB962C8B-B14F-4D97-AF65-F5344CB8AC3E}">
        <p14:creationId xmlns:p14="http://schemas.microsoft.com/office/powerpoint/2010/main" val="3006446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57200" y="274638"/>
            <a:ext cx="8229600" cy="5851525"/>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3" name="9 Marcador de fecha"/>
          <p:cNvSpPr>
            <a:spLocks noGrp="1"/>
          </p:cNvSpPr>
          <p:nvPr>
            <p:ph type="dt" sz="half" idx="10"/>
          </p:nvPr>
        </p:nvSpPr>
        <p:spPr/>
        <p:txBody>
          <a:bodyPr/>
          <a:lstStyle>
            <a:lvl1pPr>
              <a:defRPr/>
            </a:lvl1pPr>
          </a:lstStyle>
          <a:p>
            <a:pPr>
              <a:defRPr/>
            </a:pPr>
            <a:endParaRPr lang="es-PE" altLang="es-PE"/>
          </a:p>
        </p:txBody>
      </p:sp>
      <p:sp>
        <p:nvSpPr>
          <p:cNvPr id="4" name="21 Marcador de pie de página"/>
          <p:cNvSpPr>
            <a:spLocks noGrp="1"/>
          </p:cNvSpPr>
          <p:nvPr>
            <p:ph type="ftr" sz="quarter" idx="11"/>
          </p:nvPr>
        </p:nvSpPr>
        <p:spPr/>
        <p:txBody>
          <a:bodyPr/>
          <a:lstStyle>
            <a:lvl1pPr>
              <a:defRPr/>
            </a:lvl1pPr>
          </a:lstStyle>
          <a:p>
            <a:pPr>
              <a:defRPr/>
            </a:pPr>
            <a:endParaRPr lang="es-PE" altLang="es-PE"/>
          </a:p>
        </p:txBody>
      </p:sp>
      <p:sp>
        <p:nvSpPr>
          <p:cNvPr id="5" name="17 Marcador de número de diapositiva"/>
          <p:cNvSpPr>
            <a:spLocks noGrp="1"/>
          </p:cNvSpPr>
          <p:nvPr>
            <p:ph type="sldNum" sz="quarter" idx="12"/>
          </p:nvPr>
        </p:nvSpPr>
        <p:spPr/>
        <p:txBody>
          <a:bodyPr/>
          <a:lstStyle>
            <a:lvl1pPr>
              <a:defRPr/>
            </a:lvl1pPr>
          </a:lstStyle>
          <a:p>
            <a:fld id="{E7D1D83D-CB67-4104-8B78-FE3F6FBF1B04}" type="slidenum">
              <a:rPr lang="en-US" altLang="es-PE"/>
              <a:pPr/>
              <a:t>‹Nº›</a:t>
            </a:fld>
            <a:endParaRPr lang="en-US" altLang="es-PE"/>
          </a:p>
        </p:txBody>
      </p:sp>
    </p:spTree>
    <p:extLst>
      <p:ext uri="{BB962C8B-B14F-4D97-AF65-F5344CB8AC3E}">
        <p14:creationId xmlns:p14="http://schemas.microsoft.com/office/powerpoint/2010/main" val="3040881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defRPr/>
            </a:pPr>
            <a:endParaRPr lang="es-PE" altLang="es-PE"/>
          </a:p>
        </p:txBody>
      </p:sp>
      <p:sp>
        <p:nvSpPr>
          <p:cNvPr id="5" name="Footer Placeholder 4"/>
          <p:cNvSpPr>
            <a:spLocks noGrp="1"/>
          </p:cNvSpPr>
          <p:nvPr>
            <p:ph type="ftr" sz="quarter" idx="11"/>
          </p:nvPr>
        </p:nvSpPr>
        <p:spPr/>
        <p:txBody>
          <a:bodyPr/>
          <a:lstStyle/>
          <a:p>
            <a:pPr>
              <a:defRPr/>
            </a:pPr>
            <a:endParaRPr lang="es-PE" altLang="es-PE"/>
          </a:p>
        </p:txBody>
      </p:sp>
      <p:sp>
        <p:nvSpPr>
          <p:cNvPr id="6" name="Slide Number Placeholder 5"/>
          <p:cNvSpPr>
            <a:spLocks noGrp="1"/>
          </p:cNvSpPr>
          <p:nvPr>
            <p:ph type="sldNum" sz="quarter" idx="12"/>
          </p:nvPr>
        </p:nvSpPr>
        <p:spPr/>
        <p:txBody>
          <a:bodyPr/>
          <a:lstStyle/>
          <a:p>
            <a:fld id="{D3BE70D3-17C3-48B5-9F4D-F245584DF45E}" type="slidenum">
              <a:rPr lang="en-US" altLang="es-PE" smtClean="0"/>
              <a:pPr/>
              <a:t>‹Nº›</a:t>
            </a:fld>
            <a:endParaRPr lang="en-US" altLang="es-PE"/>
          </a:p>
        </p:txBody>
      </p:sp>
    </p:spTree>
    <p:extLst>
      <p:ext uri="{BB962C8B-B14F-4D97-AF65-F5344CB8AC3E}">
        <p14:creationId xmlns:p14="http://schemas.microsoft.com/office/powerpoint/2010/main" val="3778290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pPr>
              <a:defRPr/>
            </a:pPr>
            <a:endParaRPr lang="es-PE" altLang="es-PE"/>
          </a:p>
        </p:txBody>
      </p:sp>
      <p:sp>
        <p:nvSpPr>
          <p:cNvPr id="5" name="Footer Placeholder 4"/>
          <p:cNvSpPr>
            <a:spLocks noGrp="1"/>
          </p:cNvSpPr>
          <p:nvPr>
            <p:ph type="ftr" sz="quarter" idx="11"/>
          </p:nvPr>
        </p:nvSpPr>
        <p:spPr/>
        <p:txBody>
          <a:bodyPr/>
          <a:lstStyle/>
          <a:p>
            <a:pPr>
              <a:defRPr/>
            </a:pPr>
            <a:endParaRPr lang="es-PE" altLang="es-PE"/>
          </a:p>
        </p:txBody>
      </p:sp>
      <p:sp>
        <p:nvSpPr>
          <p:cNvPr id="6" name="Slide Number Placeholder 5"/>
          <p:cNvSpPr>
            <a:spLocks noGrp="1"/>
          </p:cNvSpPr>
          <p:nvPr>
            <p:ph type="sldNum" sz="quarter" idx="12"/>
          </p:nvPr>
        </p:nvSpPr>
        <p:spPr/>
        <p:txBody>
          <a:bodyPr/>
          <a:lstStyle/>
          <a:p>
            <a:fld id="{458A9D75-D04B-43A9-9E92-6318879B648C}" type="slidenum">
              <a:rPr lang="en-US" altLang="es-PE" smtClean="0"/>
              <a:pPr/>
              <a:t>‹Nº›</a:t>
            </a:fld>
            <a:endParaRPr lang="en-US" altLang="es-PE"/>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207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pPr>
              <a:defRPr/>
            </a:pPr>
            <a:endParaRPr lang="es-PE" altLang="es-PE"/>
          </a:p>
        </p:txBody>
      </p:sp>
      <p:sp>
        <p:nvSpPr>
          <p:cNvPr id="6" name="Footer Placeholder 5"/>
          <p:cNvSpPr>
            <a:spLocks noGrp="1"/>
          </p:cNvSpPr>
          <p:nvPr>
            <p:ph type="ftr" sz="quarter" idx="11"/>
          </p:nvPr>
        </p:nvSpPr>
        <p:spPr/>
        <p:txBody>
          <a:bodyPr/>
          <a:lstStyle/>
          <a:p>
            <a:pPr>
              <a:defRPr/>
            </a:pPr>
            <a:endParaRPr lang="es-PE" altLang="es-PE"/>
          </a:p>
        </p:txBody>
      </p:sp>
      <p:sp>
        <p:nvSpPr>
          <p:cNvPr id="7" name="Slide Number Placeholder 6"/>
          <p:cNvSpPr>
            <a:spLocks noGrp="1"/>
          </p:cNvSpPr>
          <p:nvPr>
            <p:ph type="sldNum" sz="quarter" idx="12"/>
          </p:nvPr>
        </p:nvSpPr>
        <p:spPr/>
        <p:txBody>
          <a:bodyPr/>
          <a:lstStyle/>
          <a:p>
            <a:fld id="{046AF499-48DA-421C-AD93-0BBA92B4A1F1}" type="slidenum">
              <a:rPr lang="en-US" altLang="es-PE" smtClean="0"/>
              <a:pPr/>
              <a:t>‹Nº›</a:t>
            </a:fld>
            <a:endParaRPr lang="en-US" altLang="es-PE"/>
          </a:p>
        </p:txBody>
      </p:sp>
    </p:spTree>
    <p:extLst>
      <p:ext uri="{BB962C8B-B14F-4D97-AF65-F5344CB8AC3E}">
        <p14:creationId xmlns:p14="http://schemas.microsoft.com/office/powerpoint/2010/main" val="2580802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22960" y="2582334"/>
            <a:ext cx="3703320" cy="3286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63440" y="2582334"/>
            <a:ext cx="3703320" cy="32867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pPr>
              <a:defRPr/>
            </a:pPr>
            <a:endParaRPr lang="es-PE" altLang="es-PE"/>
          </a:p>
        </p:txBody>
      </p:sp>
      <p:sp>
        <p:nvSpPr>
          <p:cNvPr id="8" name="Footer Placeholder 7"/>
          <p:cNvSpPr>
            <a:spLocks noGrp="1"/>
          </p:cNvSpPr>
          <p:nvPr>
            <p:ph type="ftr" sz="quarter" idx="11"/>
          </p:nvPr>
        </p:nvSpPr>
        <p:spPr/>
        <p:txBody>
          <a:bodyPr/>
          <a:lstStyle/>
          <a:p>
            <a:pPr>
              <a:defRPr/>
            </a:pPr>
            <a:endParaRPr lang="es-PE" altLang="es-PE"/>
          </a:p>
        </p:txBody>
      </p:sp>
      <p:sp>
        <p:nvSpPr>
          <p:cNvPr id="9" name="Slide Number Placeholder 8"/>
          <p:cNvSpPr>
            <a:spLocks noGrp="1"/>
          </p:cNvSpPr>
          <p:nvPr>
            <p:ph type="sldNum" sz="quarter" idx="12"/>
          </p:nvPr>
        </p:nvSpPr>
        <p:spPr/>
        <p:txBody>
          <a:bodyPr/>
          <a:lstStyle/>
          <a:p>
            <a:fld id="{88ECFAF7-8823-4B66-AB4A-85BFFE095189}" type="slidenum">
              <a:rPr lang="en-US" altLang="es-PE" smtClean="0"/>
              <a:pPr/>
              <a:t>‹Nº›</a:t>
            </a:fld>
            <a:endParaRPr lang="en-US" altLang="es-PE"/>
          </a:p>
        </p:txBody>
      </p:sp>
    </p:spTree>
    <p:extLst>
      <p:ext uri="{BB962C8B-B14F-4D97-AF65-F5344CB8AC3E}">
        <p14:creationId xmlns:p14="http://schemas.microsoft.com/office/powerpoint/2010/main" val="3294880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pPr>
              <a:defRPr/>
            </a:pPr>
            <a:endParaRPr lang="es-PE" altLang="es-PE"/>
          </a:p>
        </p:txBody>
      </p:sp>
      <p:sp>
        <p:nvSpPr>
          <p:cNvPr id="4" name="Footer Placeholder 3"/>
          <p:cNvSpPr>
            <a:spLocks noGrp="1"/>
          </p:cNvSpPr>
          <p:nvPr>
            <p:ph type="ftr" sz="quarter" idx="11"/>
          </p:nvPr>
        </p:nvSpPr>
        <p:spPr/>
        <p:txBody>
          <a:bodyPr/>
          <a:lstStyle/>
          <a:p>
            <a:pPr>
              <a:defRPr/>
            </a:pPr>
            <a:endParaRPr lang="es-PE" altLang="es-PE"/>
          </a:p>
        </p:txBody>
      </p:sp>
      <p:sp>
        <p:nvSpPr>
          <p:cNvPr id="5" name="Slide Number Placeholder 4"/>
          <p:cNvSpPr>
            <a:spLocks noGrp="1"/>
          </p:cNvSpPr>
          <p:nvPr>
            <p:ph type="sldNum" sz="quarter" idx="12"/>
          </p:nvPr>
        </p:nvSpPr>
        <p:spPr/>
        <p:txBody>
          <a:bodyPr/>
          <a:lstStyle/>
          <a:p>
            <a:fld id="{B275DF32-B76E-4C6D-A7A4-6BCE86E51659}" type="slidenum">
              <a:rPr lang="en-US" altLang="es-PE" smtClean="0"/>
              <a:pPr/>
              <a:t>‹Nº›</a:t>
            </a:fld>
            <a:endParaRPr lang="en-US" altLang="es-PE"/>
          </a:p>
        </p:txBody>
      </p:sp>
    </p:spTree>
    <p:extLst>
      <p:ext uri="{BB962C8B-B14F-4D97-AF65-F5344CB8AC3E}">
        <p14:creationId xmlns:p14="http://schemas.microsoft.com/office/powerpoint/2010/main" val="2904155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s-PE" altLang="es-PE"/>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s-PE" altLang="es-PE"/>
          </a:p>
        </p:txBody>
      </p:sp>
      <p:sp>
        <p:nvSpPr>
          <p:cNvPr id="9" name="Slide Number Placeholder 8"/>
          <p:cNvSpPr>
            <a:spLocks noGrp="1"/>
          </p:cNvSpPr>
          <p:nvPr>
            <p:ph type="sldNum" sz="quarter" idx="12"/>
          </p:nvPr>
        </p:nvSpPr>
        <p:spPr/>
        <p:txBody>
          <a:bodyPr/>
          <a:lstStyle/>
          <a:p>
            <a:fld id="{82BA7F50-D21A-428C-B404-A3AD8E091046}" type="slidenum">
              <a:rPr lang="en-US" altLang="es-PE" smtClean="0"/>
              <a:pPr/>
              <a:t>‹Nº›</a:t>
            </a:fld>
            <a:endParaRPr lang="en-US" altLang="es-PE"/>
          </a:p>
        </p:txBody>
      </p:sp>
    </p:spTree>
    <p:extLst>
      <p:ext uri="{BB962C8B-B14F-4D97-AF65-F5344CB8AC3E}">
        <p14:creationId xmlns:p14="http://schemas.microsoft.com/office/powerpoint/2010/main" val="342363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s-PE" altLang="es-PE"/>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s-PE" altLang="es-P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B0AF1BF-0411-4A03-9A91-A69BBA61777F}" type="slidenum">
              <a:rPr lang="en-US" altLang="es-PE" smtClean="0"/>
              <a:pPr/>
              <a:t>‹Nº›</a:t>
            </a:fld>
            <a:endParaRPr lang="en-US" altLang="es-PE"/>
          </a:p>
        </p:txBody>
      </p:sp>
    </p:spTree>
    <p:extLst>
      <p:ext uri="{BB962C8B-B14F-4D97-AF65-F5344CB8AC3E}">
        <p14:creationId xmlns:p14="http://schemas.microsoft.com/office/powerpoint/2010/main" val="3580930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pPr>
              <a:defRPr/>
            </a:pPr>
            <a:endParaRPr lang="es-PE" altLang="es-PE"/>
          </a:p>
        </p:txBody>
      </p:sp>
      <p:sp>
        <p:nvSpPr>
          <p:cNvPr id="6" name="Footer Placeholder 5"/>
          <p:cNvSpPr>
            <a:spLocks noGrp="1"/>
          </p:cNvSpPr>
          <p:nvPr>
            <p:ph type="ftr" sz="quarter" idx="11"/>
          </p:nvPr>
        </p:nvSpPr>
        <p:spPr/>
        <p:txBody>
          <a:bodyPr/>
          <a:lstStyle/>
          <a:p>
            <a:pPr>
              <a:defRPr/>
            </a:pPr>
            <a:endParaRPr lang="es-PE" altLang="es-PE"/>
          </a:p>
        </p:txBody>
      </p:sp>
      <p:sp>
        <p:nvSpPr>
          <p:cNvPr id="7" name="Slide Number Placeholder 6"/>
          <p:cNvSpPr>
            <a:spLocks noGrp="1"/>
          </p:cNvSpPr>
          <p:nvPr>
            <p:ph type="sldNum" sz="quarter" idx="12"/>
          </p:nvPr>
        </p:nvSpPr>
        <p:spPr/>
        <p:txBody>
          <a:bodyPr/>
          <a:lstStyle/>
          <a:p>
            <a:fld id="{DF01AF18-0C5A-4CA4-801D-9D2556112228}" type="slidenum">
              <a:rPr lang="en-US" altLang="es-PE" smtClean="0"/>
              <a:pPr/>
              <a:t>‹Nº›</a:t>
            </a:fld>
            <a:endParaRPr lang="en-US" altLang="es-PE"/>
          </a:p>
        </p:txBody>
      </p:sp>
    </p:spTree>
    <p:extLst>
      <p:ext uri="{BB962C8B-B14F-4D97-AF65-F5344CB8AC3E}">
        <p14:creationId xmlns:p14="http://schemas.microsoft.com/office/powerpoint/2010/main" val="1563528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s-PE" altLang="es-PE"/>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s-PE" altLang="es-PE"/>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275DF32-B76E-4C6D-A7A4-6BCE86E51659}" type="slidenum">
              <a:rPr lang="en-US" altLang="es-PE" smtClean="0"/>
              <a:pPr/>
              <a:t>‹Nº›</a:t>
            </a:fld>
            <a:endParaRPr lang="en-US" altLang="es-PE"/>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100773"/>
      </p:ext>
    </p:extLst>
  </p:cSld>
  <p:clrMap bg1="lt1" tx1="dk1" bg2="lt2" tx2="dk2" accent1="accent1" accent2="accent2" accent3="accent3" accent4="accent4" accent5="accent5" accent6="accent6" hlink="hlink" folHlink="folHlink"/>
  <p:sldLayoutIdLst>
    <p:sldLayoutId id="2147484900" r:id="rId1"/>
    <p:sldLayoutId id="2147484901" r:id="rId2"/>
    <p:sldLayoutId id="2147484902" r:id="rId3"/>
    <p:sldLayoutId id="2147484903" r:id="rId4"/>
    <p:sldLayoutId id="2147484904" r:id="rId5"/>
    <p:sldLayoutId id="2147484905" r:id="rId6"/>
    <p:sldLayoutId id="2147484906" r:id="rId7"/>
    <p:sldLayoutId id="2147484907" r:id="rId8"/>
    <p:sldLayoutId id="2147484908" r:id="rId9"/>
    <p:sldLayoutId id="2147484909" r:id="rId10"/>
    <p:sldLayoutId id="2147484910" r:id="rId11"/>
    <p:sldLayoutId id="2147484911"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image" Target="../media/image5.png"/><Relationship Id="rId7" Type="http://schemas.openxmlformats.org/officeDocument/2006/relationships/image" Target="../media/image7.emf"/><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3.xml"/><Relationship Id="rId4" Type="http://schemas.openxmlformats.org/officeDocument/2006/relationships/slide" Target="slide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emf"/><Relationship Id="rId2" Type="http://schemas.openxmlformats.org/officeDocument/2006/relationships/slide" Target="slide13.xml"/><Relationship Id="rId1" Type="http://schemas.openxmlformats.org/officeDocument/2006/relationships/slideLayout" Target="../slideLayouts/slideLayout12.xml"/><Relationship Id="rId6" Type="http://schemas.openxmlformats.org/officeDocument/2006/relationships/image" Target="../media/image7.emf"/><Relationship Id="rId5" Type="http://schemas.openxmlformats.org/officeDocument/2006/relationships/slide" Target="slide18.xml"/><Relationship Id="rId4" Type="http://schemas.openxmlformats.org/officeDocument/2006/relationships/slide" Target="slide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slide" Target="slide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 Target="slide18.xml"/><Relationship Id="rId7" Type="http://schemas.openxmlformats.org/officeDocument/2006/relationships/slide" Target="slide20.xml"/><Relationship Id="rId2" Type="http://schemas.openxmlformats.org/officeDocument/2006/relationships/slide" Target="slide13.xml"/><Relationship Id="rId1" Type="http://schemas.openxmlformats.org/officeDocument/2006/relationships/slideLayout" Target="../slideLayouts/slideLayout7.xml"/><Relationship Id="rId6" Type="http://schemas.openxmlformats.org/officeDocument/2006/relationships/image" Target="../media/image7.emf"/><Relationship Id="rId5" Type="http://schemas.openxmlformats.org/officeDocument/2006/relationships/image" Target="../media/image8.emf"/><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image" Target="../media/image9.wmf"/><Relationship Id="rId2" Type="http://schemas.openxmlformats.org/officeDocument/2006/relationships/slide" Target="slide13.xml"/><Relationship Id="rId1" Type="http://schemas.openxmlformats.org/officeDocument/2006/relationships/slideLayout" Target="../slideLayouts/slideLayout12.xml"/><Relationship Id="rId6" Type="http://schemas.openxmlformats.org/officeDocument/2006/relationships/image" Target="../media/image8.emf"/><Relationship Id="rId5" Type="http://schemas.openxmlformats.org/officeDocument/2006/relationships/image" Target="../media/image6.png"/><Relationship Id="rId4" Type="http://schemas.openxmlformats.org/officeDocument/2006/relationships/slide" Target="slide18.xml"/></Relationships>
</file>

<file path=ppt/slides/_rels/slide29.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FileNet/Configuraci&#243;n%20local/Archivos%20temporales%20de%20Internet/Capacitaci&#243;n%20CMMI/7.0.1.9.R22%20Plantilla%20de%20Lista%20incidencias.xls"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Text Box 7"/>
          <p:cNvSpPr txBox="1">
            <a:spLocks noChangeArrowheads="1"/>
          </p:cNvSpPr>
          <p:nvPr/>
        </p:nvSpPr>
        <p:spPr bwMode="auto">
          <a:xfrm>
            <a:off x="1115616" y="2420962"/>
            <a:ext cx="6696075" cy="1572546"/>
          </a:xfrm>
          <a:prstGeom prst="rect">
            <a:avLst/>
          </a:prstGeom>
          <a:noFill/>
          <a:ln w="9525">
            <a:noFill/>
            <a:miter lim="800000"/>
            <a:headEnd/>
            <a:tailEnd/>
          </a:ln>
        </p:spPr>
        <p:txBody>
          <a:bodyPr>
            <a:spAutoFit/>
          </a:bodyPr>
          <a:lstStyle/>
          <a:p>
            <a:pPr algn="ctr">
              <a:lnSpc>
                <a:spcPts val="5600"/>
              </a:lnSpc>
              <a:spcBef>
                <a:spcPct val="50000"/>
              </a:spcBef>
            </a:pPr>
            <a:r>
              <a:rPr lang="es-PE" altLang="es-PE" sz="6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mj-lt"/>
                <a:ea typeface="ＭＳ Ｐゴシック" pitchFamily="-92" charset="-128"/>
              </a:rPr>
              <a:t>Proceso de Gestión de Proyectos</a:t>
            </a:r>
          </a:p>
        </p:txBody>
      </p:sp>
      <p:pic>
        <p:nvPicPr>
          <p:cNvPr id="4" name="0 Imagen"/>
          <p:cNvPicPr/>
          <p:nvPr/>
        </p:nvPicPr>
        <p:blipFill>
          <a:blip r:embed="rId3" cstate="print">
            <a:extLst>
              <a:ext uri="{28A0092B-C50C-407E-A947-70E740481C1C}">
                <a14:useLocalDpi xmlns:a14="http://schemas.microsoft.com/office/drawing/2010/main" val="0"/>
              </a:ext>
            </a:extLst>
          </a:blip>
          <a:stretch>
            <a:fillRect/>
          </a:stretch>
        </p:blipFill>
        <p:spPr>
          <a:xfrm>
            <a:off x="4479187" y="0"/>
            <a:ext cx="4505049" cy="20883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391"/>
                                        </p:tgtEl>
                                        <p:attrNameLst>
                                          <p:attrName>style.visibility</p:attrName>
                                        </p:attrNameLst>
                                      </p:cBhvr>
                                      <p:to>
                                        <p:strVal val="visible"/>
                                      </p:to>
                                    </p:set>
                                    <p:animEffect transition="in" filter="fade">
                                      <p:cBhvr>
                                        <p:cTn id="7" dur="10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Text Box 3"/>
          <p:cNvSpPr txBox="1">
            <a:spLocks noChangeArrowheads="1"/>
          </p:cNvSpPr>
          <p:nvPr/>
        </p:nvSpPr>
        <p:spPr bwMode="auto">
          <a:xfrm>
            <a:off x="827584" y="1628800"/>
            <a:ext cx="8775700" cy="1531894"/>
          </a:xfrm>
          <a:prstGeom prst="rect">
            <a:avLst/>
          </a:prstGeom>
          <a:noFill/>
          <a:ln w="9525">
            <a:noFill/>
            <a:miter lim="800000"/>
            <a:headEnd/>
            <a:tailEnd/>
          </a:ln>
        </p:spPr>
        <p:txBody>
          <a:bodyPr>
            <a:spAutoFit/>
          </a:bodyPr>
          <a:lstStyle/>
          <a:p>
            <a:pPr>
              <a:lnSpc>
                <a:spcPts val="5600"/>
              </a:lnSpc>
              <a:spcBef>
                <a:spcPct val="50000"/>
              </a:spcBef>
            </a:pPr>
            <a:r>
              <a:rPr lang="en-US" altLang="es-PE" sz="5400" dirty="0">
                <a:solidFill>
                  <a:srgbClr val="000066"/>
                </a:solidFill>
                <a:latin typeface="+mj-lt"/>
                <a:ea typeface="ＭＳ Ｐゴシック" pitchFamily="-92" charset="-128"/>
              </a:rPr>
              <a:t>4. Entradas y salidas del proceso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fade">
                                      <p:cBhvr>
                                        <p:cTn id="7" dur="1000"/>
                                        <p:tgtEl>
                                          <p:spTgt spid="74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827584" y="1196752"/>
            <a:ext cx="6215063" cy="579438"/>
          </a:xfrm>
          <a:prstGeom prst="rect">
            <a:avLst/>
          </a:prstGeom>
          <a:noFill/>
          <a:ln w="9525">
            <a:noFill/>
            <a:miter lim="800000"/>
            <a:headEnd/>
            <a:tailEnd/>
          </a:ln>
        </p:spPr>
        <p:txBody>
          <a:bodyPr>
            <a:spAutoFit/>
          </a:bodyPr>
          <a:lstStyle/>
          <a:p>
            <a:pPr eaLnBrk="1" hangingPunct="1"/>
            <a:r>
              <a:rPr lang="es-PE" altLang="es-PE" sz="3200" dirty="0">
                <a:solidFill>
                  <a:srgbClr val="002060"/>
                </a:solidFill>
                <a:latin typeface="+mj-lt"/>
              </a:rPr>
              <a:t>Entradas y salidas del proceso</a:t>
            </a:r>
            <a:endParaRPr lang="es-ES" altLang="es-PE" sz="3200" b="1" dirty="0">
              <a:solidFill>
                <a:srgbClr val="002060"/>
              </a:solidFill>
              <a:latin typeface="+mj-lt"/>
            </a:endParaRPr>
          </a:p>
        </p:txBody>
      </p:sp>
      <p:graphicFrame>
        <p:nvGraphicFramePr>
          <p:cNvPr id="2" name="Diagrama 1"/>
          <p:cNvGraphicFramePr/>
          <p:nvPr>
            <p:extLst>
              <p:ext uri="{D42A27DB-BD31-4B8C-83A1-F6EECF244321}">
                <p14:modId xmlns:p14="http://schemas.microsoft.com/office/powerpoint/2010/main" val="3835106637"/>
              </p:ext>
            </p:extLst>
          </p:nvPr>
        </p:nvGraphicFramePr>
        <p:xfrm>
          <a:off x="1524000" y="174126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611560" y="692696"/>
            <a:ext cx="7920880" cy="2830968"/>
          </a:xfrm>
          <a:prstGeom prst="rect">
            <a:avLst/>
          </a:prstGeom>
          <a:noFill/>
          <a:ln w="9525">
            <a:noFill/>
            <a:miter lim="800000"/>
            <a:headEnd/>
            <a:tailEnd/>
          </a:ln>
        </p:spPr>
        <p:txBody>
          <a:bodyPr wrap="square">
            <a:spAutoFit/>
          </a:bodyPr>
          <a:lstStyle/>
          <a:p>
            <a:pPr>
              <a:lnSpc>
                <a:spcPts val="5600"/>
              </a:lnSpc>
              <a:spcBef>
                <a:spcPct val="50000"/>
              </a:spcBef>
            </a:pPr>
            <a:r>
              <a:rPr lang="en-US" altLang="es-PE" sz="5400" dirty="0">
                <a:solidFill>
                  <a:srgbClr val="000066"/>
                </a:solidFill>
                <a:latin typeface="+mj-lt"/>
                <a:ea typeface="ＭＳ Ｐゴシック" pitchFamily="-92" charset="-128"/>
              </a:rPr>
              <a:t>5. Proceso de Gestión de Proyectos</a:t>
            </a:r>
          </a:p>
          <a:p>
            <a:pPr lvl="1">
              <a:lnSpc>
                <a:spcPts val="3000"/>
              </a:lnSpc>
              <a:spcBef>
                <a:spcPct val="100000"/>
              </a:spcBef>
            </a:pPr>
            <a:r>
              <a:rPr lang="en-US" altLang="es-PE" sz="5400" dirty="0">
                <a:solidFill>
                  <a:srgbClr val="000066"/>
                </a:solidFill>
                <a:latin typeface="+mj-lt"/>
                <a:ea typeface="ＭＳ Ｐゴシック" pitchFamily="-92" charset="-128"/>
              </a:rPr>
              <a:t>      5.1 Subprocesos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fade">
                                      <p:cBhvr>
                                        <p:cTn id="7" dur="1000"/>
                                        <p:tgtEl>
                                          <p:spTgt spid="3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913129" y="737436"/>
            <a:ext cx="7612062" cy="1066800"/>
          </a:xfrm>
          <a:prstGeom prst="rect">
            <a:avLst/>
          </a:prstGeom>
          <a:noFill/>
          <a:ln w="9525">
            <a:noFill/>
            <a:miter lim="800000"/>
            <a:headEnd/>
            <a:tailEnd/>
          </a:ln>
        </p:spPr>
        <p:txBody>
          <a:bodyPr>
            <a:spAutoFit/>
          </a:bodyPr>
          <a:lstStyle/>
          <a:p>
            <a:pPr eaLnBrk="1" hangingPunct="1"/>
            <a:r>
              <a:rPr lang="es-PE" altLang="es-PE" sz="3200" dirty="0">
                <a:solidFill>
                  <a:srgbClr val="002060"/>
                </a:solidFill>
                <a:latin typeface="+mj-lt"/>
              </a:rPr>
              <a:t>Subprocesos del Proceso de Gestión de Proyectos</a:t>
            </a:r>
            <a:endParaRPr lang="es-ES" altLang="es-PE" sz="3200" b="1" dirty="0">
              <a:solidFill>
                <a:srgbClr val="002060"/>
              </a:solidFill>
              <a:latin typeface="+mj-lt"/>
            </a:endParaRPr>
          </a:p>
        </p:txBody>
      </p:sp>
      <p:grpSp>
        <p:nvGrpSpPr>
          <p:cNvPr id="29699" name="Group 89"/>
          <p:cNvGrpSpPr>
            <a:grpSpLocks/>
          </p:cNvGrpSpPr>
          <p:nvPr/>
        </p:nvGrpSpPr>
        <p:grpSpPr bwMode="auto">
          <a:xfrm>
            <a:off x="6242038" y="2457693"/>
            <a:ext cx="1073150" cy="1506538"/>
            <a:chOff x="2154" y="1389"/>
            <a:chExt cx="607" cy="726"/>
          </a:xfrm>
        </p:grpSpPr>
        <p:sp>
          <p:nvSpPr>
            <p:cNvPr id="29726" name="Rectangle 70"/>
            <p:cNvSpPr>
              <a:spLocks noChangeArrowheads="1"/>
            </p:cNvSpPr>
            <p:nvPr/>
          </p:nvSpPr>
          <p:spPr bwMode="auto">
            <a:xfrm>
              <a:off x="2154" y="1546"/>
              <a:ext cx="607" cy="413"/>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defRPr/>
              </a:pPr>
              <a:r>
                <a:rPr lang="es-PE" altLang="es-PE" sz="1200" dirty="0" smtClean="0">
                  <a:solidFill>
                    <a:srgbClr val="000066"/>
                  </a:solidFill>
                  <a:latin typeface="+mj-lt"/>
                  <a:hlinkClick r:id="rId2" action="ppaction://hlinksldjump"/>
                </a:rPr>
                <a:t>Cierre</a:t>
              </a:r>
              <a:endParaRPr lang="es-ES" altLang="es-PE" sz="1200" dirty="0" smtClean="0">
                <a:solidFill>
                  <a:srgbClr val="000066"/>
                </a:solidFill>
                <a:latin typeface="+mj-lt"/>
              </a:endParaRPr>
            </a:p>
          </p:txBody>
        </p:sp>
        <p:sp>
          <p:nvSpPr>
            <p:cNvPr id="29727" name="Rectangle 71"/>
            <p:cNvSpPr>
              <a:spLocks noChangeArrowheads="1"/>
            </p:cNvSpPr>
            <p:nvPr/>
          </p:nvSpPr>
          <p:spPr bwMode="auto">
            <a:xfrm>
              <a:off x="2154" y="1389"/>
              <a:ext cx="607" cy="15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200" smtClean="0">
                  <a:solidFill>
                    <a:srgbClr val="000066"/>
                  </a:solidFill>
                  <a:latin typeface="+mj-lt"/>
                </a:rPr>
                <a:t>(3) Jefe de Proyecto</a:t>
              </a:r>
              <a:endParaRPr lang="es-ES" altLang="es-PE" sz="1200" smtClean="0">
                <a:solidFill>
                  <a:srgbClr val="000066"/>
                </a:solidFill>
                <a:latin typeface="+mj-lt"/>
              </a:endParaRPr>
            </a:p>
          </p:txBody>
        </p:sp>
        <p:sp>
          <p:nvSpPr>
            <p:cNvPr id="29728" name="Rectangle 72"/>
            <p:cNvSpPr>
              <a:spLocks noChangeArrowheads="1"/>
            </p:cNvSpPr>
            <p:nvPr/>
          </p:nvSpPr>
          <p:spPr bwMode="auto">
            <a:xfrm>
              <a:off x="2154" y="1959"/>
              <a:ext cx="607" cy="156"/>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200" dirty="0" smtClean="0">
                  <a:solidFill>
                    <a:srgbClr val="000066"/>
                  </a:solidFill>
                  <a:latin typeface="+mj-lt"/>
                </a:rPr>
                <a:t>LA, OM</a:t>
              </a:r>
            </a:p>
          </p:txBody>
        </p:sp>
      </p:grpSp>
      <p:cxnSp>
        <p:nvCxnSpPr>
          <p:cNvPr id="29700" name="AutoShape 103"/>
          <p:cNvCxnSpPr>
            <a:cxnSpLocks noChangeShapeType="1"/>
          </p:cNvCxnSpPr>
          <p:nvPr/>
        </p:nvCxnSpPr>
        <p:spPr bwMode="auto">
          <a:xfrm>
            <a:off x="1484371" y="3290153"/>
            <a:ext cx="345445" cy="0"/>
          </a:xfrm>
          <a:prstGeom prst="straightConnector1">
            <a:avLst/>
          </a:prstGeom>
          <a:noFill/>
          <a:ln w="9525">
            <a:solidFill>
              <a:srgbClr val="000066"/>
            </a:solidFill>
            <a:round/>
            <a:headEnd/>
            <a:tailEnd type="triangle" w="med" len="med"/>
          </a:ln>
        </p:spPr>
      </p:cxnSp>
      <p:grpSp>
        <p:nvGrpSpPr>
          <p:cNvPr id="29701" name="Group 107"/>
          <p:cNvGrpSpPr>
            <a:grpSpLocks/>
          </p:cNvGrpSpPr>
          <p:nvPr/>
        </p:nvGrpSpPr>
        <p:grpSpPr bwMode="auto">
          <a:xfrm>
            <a:off x="224754" y="2669098"/>
            <a:ext cx="1689100" cy="1170275"/>
            <a:chOff x="-96" y="1117"/>
            <a:chExt cx="843" cy="419"/>
          </a:xfrm>
        </p:grpSpPr>
        <p:pic>
          <p:nvPicPr>
            <p:cNvPr id="29724" name="Picture 108"/>
            <p:cNvPicPr>
              <a:picLocks noChangeAspect="1" noChangeArrowheads="1"/>
            </p:cNvPicPr>
            <p:nvPr/>
          </p:nvPicPr>
          <p:blipFill>
            <a:blip r:embed="rId3"/>
            <a:srcRect/>
            <a:stretch>
              <a:fillRect/>
            </a:stretch>
          </p:blipFill>
          <p:spPr bwMode="auto">
            <a:xfrm>
              <a:off x="126" y="1117"/>
              <a:ext cx="397" cy="341"/>
            </a:xfrm>
            <a:prstGeom prst="rect">
              <a:avLst/>
            </a:prstGeom>
            <a:noFill/>
            <a:ln w="9525" algn="ctr">
              <a:noFill/>
              <a:miter lim="800000"/>
              <a:headEnd/>
              <a:tailEnd/>
            </a:ln>
          </p:spPr>
        </p:pic>
        <p:sp>
          <p:nvSpPr>
            <p:cNvPr id="29725" name="Rectangle 109"/>
            <p:cNvSpPr>
              <a:spLocks noChangeArrowheads="1"/>
            </p:cNvSpPr>
            <p:nvPr/>
          </p:nvSpPr>
          <p:spPr bwMode="auto">
            <a:xfrm>
              <a:off x="-96" y="1450"/>
              <a:ext cx="843" cy="86"/>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1200">
                  <a:solidFill>
                    <a:srgbClr val="000066"/>
                  </a:solidFill>
                  <a:latin typeface="+mj-lt"/>
                </a:rPr>
                <a:t>Cliente</a:t>
              </a:r>
              <a:endParaRPr lang="es-ES" altLang="es-PE" sz="1200">
                <a:solidFill>
                  <a:srgbClr val="000066"/>
                </a:solidFill>
                <a:latin typeface="+mj-lt"/>
              </a:endParaRPr>
            </a:p>
          </p:txBody>
        </p:sp>
      </p:grpSp>
      <p:grpSp>
        <p:nvGrpSpPr>
          <p:cNvPr id="29702" name="Group 124"/>
          <p:cNvGrpSpPr>
            <a:grpSpLocks/>
          </p:cNvGrpSpPr>
          <p:nvPr/>
        </p:nvGrpSpPr>
        <p:grpSpPr bwMode="auto">
          <a:xfrm>
            <a:off x="2938463" y="2425700"/>
            <a:ext cx="996950" cy="1512888"/>
            <a:chOff x="612" y="1389"/>
            <a:chExt cx="607" cy="726"/>
          </a:xfrm>
        </p:grpSpPr>
        <p:sp>
          <p:nvSpPr>
            <p:cNvPr id="29721" name="Rectangle 125"/>
            <p:cNvSpPr>
              <a:spLocks noChangeArrowheads="1"/>
            </p:cNvSpPr>
            <p:nvPr/>
          </p:nvSpPr>
          <p:spPr bwMode="auto">
            <a:xfrm>
              <a:off x="612" y="1546"/>
              <a:ext cx="607" cy="41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200" smtClean="0">
                  <a:solidFill>
                    <a:srgbClr val="000066"/>
                  </a:solidFill>
                  <a:latin typeface="+mj-lt"/>
                  <a:hlinkClick r:id="rId4" action="ppaction://hlinksldjump"/>
                </a:rPr>
                <a:t>Planificación</a:t>
              </a:r>
              <a:endParaRPr lang="es-ES" altLang="es-PE" sz="1200" smtClean="0">
                <a:solidFill>
                  <a:srgbClr val="000066"/>
                </a:solidFill>
                <a:latin typeface="+mj-lt"/>
              </a:endParaRPr>
            </a:p>
          </p:txBody>
        </p:sp>
        <p:sp>
          <p:nvSpPr>
            <p:cNvPr id="29722" name="Rectangle 126"/>
            <p:cNvSpPr>
              <a:spLocks noChangeArrowheads="1"/>
            </p:cNvSpPr>
            <p:nvPr/>
          </p:nvSpPr>
          <p:spPr bwMode="auto">
            <a:xfrm>
              <a:off x="612" y="1389"/>
              <a:ext cx="607" cy="15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200" dirty="0" smtClean="0">
                  <a:solidFill>
                    <a:srgbClr val="000066"/>
                  </a:solidFill>
                  <a:latin typeface="+mj-lt"/>
                </a:rPr>
                <a:t>(1) Jefe de Proyecto</a:t>
              </a:r>
              <a:endParaRPr lang="es-ES" altLang="es-PE" sz="1200" dirty="0" smtClean="0">
                <a:solidFill>
                  <a:srgbClr val="000066"/>
                </a:solidFill>
                <a:latin typeface="+mj-lt"/>
              </a:endParaRPr>
            </a:p>
          </p:txBody>
        </p:sp>
        <p:sp>
          <p:nvSpPr>
            <p:cNvPr id="29723" name="Rectangle 127"/>
            <p:cNvSpPr>
              <a:spLocks noChangeArrowheads="1"/>
            </p:cNvSpPr>
            <p:nvPr/>
          </p:nvSpPr>
          <p:spPr bwMode="auto">
            <a:xfrm>
              <a:off x="612" y="1959"/>
              <a:ext cx="607" cy="156"/>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200" dirty="0" smtClean="0">
                  <a:solidFill>
                    <a:srgbClr val="000066"/>
                  </a:solidFill>
                  <a:latin typeface="+mj-lt"/>
                </a:rPr>
                <a:t>Plan del Proyecto</a:t>
              </a:r>
            </a:p>
          </p:txBody>
        </p:sp>
      </p:grpSp>
      <p:cxnSp>
        <p:nvCxnSpPr>
          <p:cNvPr id="29704" name="AutoShape 131"/>
          <p:cNvCxnSpPr>
            <a:cxnSpLocks noChangeShapeType="1"/>
          </p:cNvCxnSpPr>
          <p:nvPr/>
        </p:nvCxnSpPr>
        <p:spPr bwMode="auto">
          <a:xfrm>
            <a:off x="3935413" y="3277145"/>
            <a:ext cx="693299" cy="25966"/>
          </a:xfrm>
          <a:prstGeom prst="straightConnector1">
            <a:avLst/>
          </a:prstGeom>
          <a:noFill/>
          <a:ln w="9525">
            <a:solidFill>
              <a:srgbClr val="000066"/>
            </a:solidFill>
            <a:round/>
            <a:headEnd/>
            <a:tailEnd type="triangle" w="med" len="med"/>
          </a:ln>
        </p:spPr>
      </p:cxnSp>
      <p:cxnSp>
        <p:nvCxnSpPr>
          <p:cNvPr id="29705" name="AutoShape 159"/>
          <p:cNvCxnSpPr>
            <a:cxnSpLocks noChangeShapeType="1"/>
          </p:cNvCxnSpPr>
          <p:nvPr/>
        </p:nvCxnSpPr>
        <p:spPr bwMode="auto">
          <a:xfrm>
            <a:off x="2450213" y="3271501"/>
            <a:ext cx="488250" cy="17091"/>
          </a:xfrm>
          <a:prstGeom prst="straightConnector1">
            <a:avLst/>
          </a:prstGeom>
          <a:noFill/>
          <a:ln w="9525">
            <a:solidFill>
              <a:srgbClr val="000066"/>
            </a:solidFill>
            <a:round/>
            <a:headEnd/>
            <a:tailEnd type="triangle" w="med" len="med"/>
          </a:ln>
        </p:spPr>
      </p:cxnSp>
      <p:grpSp>
        <p:nvGrpSpPr>
          <p:cNvPr id="29706" name="Group 160"/>
          <p:cNvGrpSpPr>
            <a:grpSpLocks/>
          </p:cNvGrpSpPr>
          <p:nvPr/>
        </p:nvGrpSpPr>
        <p:grpSpPr bwMode="auto">
          <a:xfrm>
            <a:off x="4628712" y="2455640"/>
            <a:ext cx="1073150" cy="1504950"/>
            <a:chOff x="2154" y="1389"/>
            <a:chExt cx="607" cy="726"/>
          </a:xfrm>
        </p:grpSpPr>
        <p:sp>
          <p:nvSpPr>
            <p:cNvPr id="29718" name="Rectangle 161"/>
            <p:cNvSpPr>
              <a:spLocks noChangeArrowheads="1"/>
            </p:cNvSpPr>
            <p:nvPr/>
          </p:nvSpPr>
          <p:spPr bwMode="auto">
            <a:xfrm>
              <a:off x="2154" y="1546"/>
              <a:ext cx="607" cy="413"/>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defRPr/>
              </a:pPr>
              <a:r>
                <a:rPr lang="es-PE" altLang="es-PE" sz="1200" dirty="0" smtClean="0">
                  <a:solidFill>
                    <a:srgbClr val="000066"/>
                  </a:solidFill>
                  <a:latin typeface="+mj-lt"/>
                  <a:hlinkClick r:id="rId5" action="ppaction://hlinksldjump"/>
                </a:rPr>
                <a:t>Ejecución, Seguimiento y Control</a:t>
              </a:r>
              <a:endParaRPr lang="es-ES" altLang="es-PE" sz="1200" dirty="0" smtClean="0">
                <a:solidFill>
                  <a:srgbClr val="000066"/>
                </a:solidFill>
                <a:latin typeface="+mj-lt"/>
              </a:endParaRPr>
            </a:p>
          </p:txBody>
        </p:sp>
        <p:sp>
          <p:nvSpPr>
            <p:cNvPr id="29719" name="Rectangle 162"/>
            <p:cNvSpPr>
              <a:spLocks noChangeArrowheads="1"/>
            </p:cNvSpPr>
            <p:nvPr/>
          </p:nvSpPr>
          <p:spPr bwMode="auto">
            <a:xfrm>
              <a:off x="2154" y="1389"/>
              <a:ext cx="607" cy="15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200" dirty="0" smtClean="0">
                  <a:solidFill>
                    <a:srgbClr val="000066"/>
                  </a:solidFill>
                  <a:latin typeface="+mj-lt"/>
                </a:rPr>
                <a:t>(2) Jefe de Proyecto</a:t>
              </a:r>
              <a:endParaRPr lang="es-ES" altLang="es-PE" sz="1200" dirty="0" smtClean="0">
                <a:solidFill>
                  <a:srgbClr val="000066"/>
                </a:solidFill>
                <a:latin typeface="+mj-lt"/>
              </a:endParaRPr>
            </a:p>
          </p:txBody>
        </p:sp>
        <p:sp>
          <p:nvSpPr>
            <p:cNvPr id="29720" name="Rectangle 163"/>
            <p:cNvSpPr>
              <a:spLocks noChangeArrowheads="1"/>
            </p:cNvSpPr>
            <p:nvPr/>
          </p:nvSpPr>
          <p:spPr bwMode="auto">
            <a:xfrm>
              <a:off x="2154" y="1959"/>
              <a:ext cx="607" cy="156"/>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200" dirty="0" smtClean="0">
                  <a:solidFill>
                    <a:srgbClr val="000066"/>
                  </a:solidFill>
                  <a:latin typeface="+mj-lt"/>
                </a:rPr>
                <a:t>Plantillas</a:t>
              </a:r>
            </a:p>
          </p:txBody>
        </p:sp>
      </p:grpSp>
      <p:cxnSp>
        <p:nvCxnSpPr>
          <p:cNvPr id="29707" name="AutoShape 166"/>
          <p:cNvCxnSpPr>
            <a:cxnSpLocks noChangeShapeType="1"/>
          </p:cNvCxnSpPr>
          <p:nvPr/>
        </p:nvCxnSpPr>
        <p:spPr bwMode="auto">
          <a:xfrm>
            <a:off x="5689871" y="3303716"/>
            <a:ext cx="540176" cy="2848"/>
          </a:xfrm>
          <a:prstGeom prst="straightConnector1">
            <a:avLst/>
          </a:prstGeom>
          <a:noFill/>
          <a:ln w="9525">
            <a:solidFill>
              <a:srgbClr val="000066"/>
            </a:solidFill>
            <a:round/>
            <a:headEnd/>
            <a:tailEnd type="triangle" w="med" len="med"/>
          </a:ln>
        </p:spPr>
      </p:cxnSp>
      <p:pic>
        <p:nvPicPr>
          <p:cNvPr id="29708" name="Picture 194"/>
          <p:cNvPicPr>
            <a:picLocks noChangeAspect="1" noChangeArrowheads="1"/>
          </p:cNvPicPr>
          <p:nvPr/>
        </p:nvPicPr>
        <p:blipFill>
          <a:blip r:embed="rId6"/>
          <a:srcRect/>
          <a:stretch>
            <a:fillRect/>
          </a:stretch>
        </p:blipFill>
        <p:spPr bwMode="auto">
          <a:xfrm>
            <a:off x="5846763" y="4734164"/>
            <a:ext cx="923925" cy="742950"/>
          </a:xfrm>
          <a:prstGeom prst="rect">
            <a:avLst/>
          </a:prstGeom>
          <a:noFill/>
          <a:ln w="9525">
            <a:noFill/>
            <a:miter lim="800000"/>
            <a:headEnd/>
            <a:tailEnd/>
          </a:ln>
        </p:spPr>
      </p:pic>
      <p:sp>
        <p:nvSpPr>
          <p:cNvPr id="29709" name="Rectangle 195"/>
          <p:cNvSpPr>
            <a:spLocks noChangeArrowheads="1"/>
          </p:cNvSpPr>
          <p:nvPr/>
        </p:nvSpPr>
        <p:spPr bwMode="auto">
          <a:xfrm>
            <a:off x="5875057" y="5456602"/>
            <a:ext cx="876300" cy="535531"/>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ES" altLang="es-PE" sz="1200" dirty="0">
                <a:solidFill>
                  <a:srgbClr val="000066"/>
                </a:solidFill>
                <a:latin typeface="+mj-lt"/>
              </a:rPr>
              <a:t>Archivos del Proyecto</a:t>
            </a:r>
          </a:p>
        </p:txBody>
      </p:sp>
      <p:cxnSp>
        <p:nvCxnSpPr>
          <p:cNvPr id="29710" name="AutoShape 197"/>
          <p:cNvCxnSpPr>
            <a:cxnSpLocks noChangeShapeType="1"/>
          </p:cNvCxnSpPr>
          <p:nvPr/>
        </p:nvCxnSpPr>
        <p:spPr bwMode="auto">
          <a:xfrm rot="5400000">
            <a:off x="6168282" y="4219036"/>
            <a:ext cx="795290" cy="260324"/>
          </a:xfrm>
          <a:prstGeom prst="bentConnector3">
            <a:avLst>
              <a:gd name="adj1" fmla="val 50000"/>
            </a:avLst>
          </a:prstGeom>
          <a:noFill/>
          <a:ln w="9525">
            <a:solidFill>
              <a:srgbClr val="000066"/>
            </a:solidFill>
            <a:miter lim="800000"/>
            <a:headEnd/>
            <a:tailEnd type="triangle" w="med" len="med"/>
          </a:ln>
        </p:spPr>
      </p:cxnSp>
      <p:grpSp>
        <p:nvGrpSpPr>
          <p:cNvPr id="29711" name="Group 198"/>
          <p:cNvGrpSpPr>
            <a:grpSpLocks/>
          </p:cNvGrpSpPr>
          <p:nvPr/>
        </p:nvGrpSpPr>
        <p:grpSpPr bwMode="auto">
          <a:xfrm>
            <a:off x="7110413" y="4560491"/>
            <a:ext cx="1579563" cy="1087120"/>
            <a:chOff x="-23" y="1117"/>
            <a:chExt cx="696" cy="428"/>
          </a:xfrm>
        </p:grpSpPr>
        <p:pic>
          <p:nvPicPr>
            <p:cNvPr id="29716" name="Picture 199"/>
            <p:cNvPicPr>
              <a:picLocks noChangeAspect="1" noChangeArrowheads="1"/>
            </p:cNvPicPr>
            <p:nvPr/>
          </p:nvPicPr>
          <p:blipFill>
            <a:blip r:embed="rId3"/>
            <a:srcRect/>
            <a:stretch>
              <a:fillRect/>
            </a:stretch>
          </p:blipFill>
          <p:spPr bwMode="auto">
            <a:xfrm>
              <a:off x="126" y="1117"/>
              <a:ext cx="397" cy="341"/>
            </a:xfrm>
            <a:prstGeom prst="rect">
              <a:avLst/>
            </a:prstGeom>
            <a:noFill/>
            <a:ln w="9525" algn="ctr">
              <a:noFill/>
              <a:miter lim="800000"/>
              <a:headEnd/>
              <a:tailEnd/>
            </a:ln>
          </p:spPr>
        </p:pic>
        <p:sp>
          <p:nvSpPr>
            <p:cNvPr id="29717" name="Rectangle 200"/>
            <p:cNvSpPr>
              <a:spLocks noChangeArrowheads="1"/>
            </p:cNvSpPr>
            <p:nvPr/>
          </p:nvSpPr>
          <p:spPr bwMode="auto">
            <a:xfrm>
              <a:off x="-23" y="1450"/>
              <a:ext cx="696" cy="95"/>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1200" dirty="0">
                  <a:solidFill>
                    <a:srgbClr val="000066"/>
                  </a:solidFill>
                  <a:latin typeface="+mj-lt"/>
                </a:rPr>
                <a:t>Analista de Calidad</a:t>
              </a:r>
              <a:endParaRPr lang="es-ES" altLang="es-PE" sz="1200" dirty="0">
                <a:solidFill>
                  <a:srgbClr val="000066"/>
                </a:solidFill>
                <a:latin typeface="+mj-lt"/>
              </a:endParaRPr>
            </a:p>
          </p:txBody>
        </p:sp>
      </p:grpSp>
      <p:cxnSp>
        <p:nvCxnSpPr>
          <p:cNvPr id="29712" name="AutoShape 201"/>
          <p:cNvCxnSpPr>
            <a:cxnSpLocks noChangeShapeType="1"/>
          </p:cNvCxnSpPr>
          <p:nvPr/>
        </p:nvCxnSpPr>
        <p:spPr bwMode="auto">
          <a:xfrm>
            <a:off x="6778613" y="5185331"/>
            <a:ext cx="677879" cy="1588"/>
          </a:xfrm>
          <a:prstGeom prst="straightConnector1">
            <a:avLst/>
          </a:prstGeom>
          <a:noFill/>
          <a:ln w="9525">
            <a:solidFill>
              <a:srgbClr val="000066"/>
            </a:solidFill>
            <a:round/>
            <a:headEnd/>
            <a:tailEnd type="triangle" w="med" len="med"/>
          </a:ln>
        </p:spPr>
      </p:cxnSp>
      <p:grpSp>
        <p:nvGrpSpPr>
          <p:cNvPr id="29713" name="Group 202"/>
          <p:cNvGrpSpPr>
            <a:grpSpLocks/>
          </p:cNvGrpSpPr>
          <p:nvPr/>
        </p:nvGrpSpPr>
        <p:grpSpPr bwMode="auto">
          <a:xfrm>
            <a:off x="1766014" y="2787637"/>
            <a:ext cx="854075" cy="1051736"/>
            <a:chOff x="2406" y="2206"/>
            <a:chExt cx="589" cy="538"/>
          </a:xfrm>
        </p:grpSpPr>
        <p:pic>
          <p:nvPicPr>
            <p:cNvPr id="29714" name="Picture 203"/>
            <p:cNvPicPr>
              <a:picLocks noChangeAspect="1" noChangeArrowheads="1"/>
            </p:cNvPicPr>
            <p:nvPr/>
          </p:nvPicPr>
          <p:blipFill>
            <a:blip r:embed="rId7"/>
            <a:srcRect/>
            <a:stretch>
              <a:fillRect/>
            </a:stretch>
          </p:blipFill>
          <p:spPr bwMode="auto">
            <a:xfrm>
              <a:off x="2450" y="2206"/>
              <a:ext cx="499" cy="354"/>
            </a:xfrm>
            <a:prstGeom prst="rect">
              <a:avLst/>
            </a:prstGeom>
            <a:noFill/>
            <a:ln w="9525">
              <a:noFill/>
              <a:miter lim="800000"/>
              <a:headEnd/>
              <a:tailEnd/>
            </a:ln>
          </p:spPr>
        </p:pic>
        <p:sp>
          <p:nvSpPr>
            <p:cNvPr id="29715" name="Rectangle 204"/>
            <p:cNvSpPr>
              <a:spLocks noChangeArrowheads="1"/>
            </p:cNvSpPr>
            <p:nvPr/>
          </p:nvSpPr>
          <p:spPr bwMode="auto">
            <a:xfrm>
              <a:off x="2406" y="2546"/>
              <a:ext cx="589" cy="198"/>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1200" dirty="0">
                  <a:solidFill>
                    <a:srgbClr val="000066"/>
                  </a:solidFill>
                  <a:latin typeface="+mj-lt"/>
                </a:rPr>
                <a:t>Propuesta Aprobada</a:t>
              </a:r>
              <a:endParaRPr lang="es-ES" altLang="es-PE" sz="1200" dirty="0">
                <a:solidFill>
                  <a:srgbClr val="000066"/>
                </a:solidFill>
                <a:latin typeface="+mj-lt"/>
              </a:endParaRPr>
            </a:p>
          </p:txBody>
        </p:sp>
      </p:grpSp>
      <p:sp>
        <p:nvSpPr>
          <p:cNvPr id="13" name="Rectángulo redondeado 12"/>
          <p:cNvSpPr/>
          <p:nvPr/>
        </p:nvSpPr>
        <p:spPr>
          <a:xfrm>
            <a:off x="323528" y="1988840"/>
            <a:ext cx="8568952" cy="4104456"/>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ln w="19050">
                <a:solidFill>
                  <a:schemeClr val="tx1"/>
                </a:solidFill>
              </a:ln>
            </a:endParaRPr>
          </a:p>
        </p:txBody>
      </p:sp>
      <p:sp>
        <p:nvSpPr>
          <p:cNvPr id="34" name="AutoShape 128"/>
          <p:cNvSpPr>
            <a:spLocks noChangeArrowheads="1"/>
          </p:cNvSpPr>
          <p:nvPr/>
        </p:nvSpPr>
        <p:spPr bwMode="auto">
          <a:xfrm>
            <a:off x="784518" y="5477115"/>
            <a:ext cx="1267202" cy="435362"/>
          </a:xfrm>
          <a:prstGeom prst="flowChartAlternateProcess">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10800000" scaled="1"/>
            <a:tileRect/>
          </a:gradFill>
          <a:ln w="9525">
            <a:solidFill>
              <a:srgbClr val="FF6600"/>
            </a:solidFill>
            <a:miter lim="800000"/>
            <a:headEnd/>
            <a:tailEnd/>
          </a:ln>
        </p:spPr>
        <p:txBody>
          <a:bodyPr wrap="none" anchor="ctr"/>
          <a:lstStyle/>
          <a:p>
            <a:pPr algn="ctr" eaLnBrk="1" hangingPunct="1"/>
            <a:r>
              <a:rPr lang="es-PE" altLang="es-PE" sz="1200" dirty="0">
                <a:solidFill>
                  <a:srgbClr val="000066"/>
                </a:solidFill>
                <a:hlinkClick r:id="rId8" action="ppaction://hlinksldjump"/>
              </a:rPr>
              <a:t>Detalle</a:t>
            </a:r>
          </a:p>
          <a:p>
            <a:pPr algn="ctr" eaLnBrk="1" hangingPunct="1"/>
            <a:r>
              <a:rPr lang="es-PE" altLang="es-PE" sz="1200" dirty="0">
                <a:solidFill>
                  <a:srgbClr val="000066"/>
                </a:solidFill>
                <a:hlinkClick r:id="rId8" action="ppaction://hlinksldjump"/>
              </a:rPr>
              <a:t>subprocesos</a:t>
            </a:r>
            <a:endParaRPr lang="es-ES" altLang="es-PE" sz="1200" dirty="0">
              <a:solidFill>
                <a:srgbClr val="000066"/>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508" name="Group 684"/>
          <p:cNvGraphicFramePr>
            <a:graphicFrameLocks noGrp="1"/>
          </p:cNvGraphicFramePr>
          <p:nvPr>
            <p:ph/>
            <p:extLst>
              <p:ext uri="{D42A27DB-BD31-4B8C-83A1-F6EECF244321}">
                <p14:modId xmlns:p14="http://schemas.microsoft.com/office/powerpoint/2010/main" val="924635359"/>
              </p:ext>
            </p:extLst>
          </p:nvPr>
        </p:nvGraphicFramePr>
        <p:xfrm>
          <a:off x="179388" y="1307065"/>
          <a:ext cx="8785225" cy="4943694"/>
        </p:xfrm>
        <a:graphic>
          <a:graphicData uri="http://schemas.openxmlformats.org/drawingml/2006/table">
            <a:tbl>
              <a:tblPr>
                <a:tableStyleId>{21E4AEA4-8DFA-4A89-87EB-49C32662AFE0}</a:tableStyleId>
              </a:tblPr>
              <a:tblGrid>
                <a:gridCol w="388937"/>
                <a:gridCol w="1411288"/>
                <a:gridCol w="1223962"/>
                <a:gridCol w="2881313"/>
                <a:gridCol w="2879725"/>
              </a:tblGrid>
              <a:tr h="444823">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a:t>
                      </a:r>
                      <a:endParaRPr kumimoji="0" lang="es-ES" altLang="es-PE" sz="1600" b="1" i="0" u="none" strike="noStrike" cap="none" normalizeH="0" baseline="0" dirty="0" smtClean="0">
                        <a:ln>
                          <a:noFill/>
                        </a:ln>
                        <a:solidFill>
                          <a:srgbClr val="000066"/>
                        </a:solidFill>
                        <a:effectLst/>
                        <a:latin typeface="+mj-lt"/>
                      </a:endParaRPr>
                    </a:p>
                  </a:txBody>
                  <a:tcPr marT="45693" marB="45693"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smtClean="0">
                          <a:ln>
                            <a:noFill/>
                          </a:ln>
                          <a:effectLst/>
                          <a:latin typeface="+mj-lt"/>
                        </a:rPr>
                        <a:t>Rol del Responsable</a:t>
                      </a:r>
                      <a:endParaRPr kumimoji="0" lang="es-ES" altLang="es-PE" sz="1600" b="1" i="0" u="none" strike="noStrike" cap="none" normalizeH="0" baseline="0" smtClean="0">
                        <a:ln>
                          <a:noFill/>
                        </a:ln>
                        <a:solidFill>
                          <a:srgbClr val="000066"/>
                        </a:solidFill>
                        <a:effectLst/>
                        <a:latin typeface="+mj-lt"/>
                      </a:endParaRPr>
                    </a:p>
                  </a:txBody>
                  <a:tcPr marT="45693" marB="45693"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smtClean="0">
                          <a:ln>
                            <a:noFill/>
                          </a:ln>
                          <a:effectLst/>
                          <a:latin typeface="+mj-lt"/>
                        </a:rPr>
                        <a:t>Nombre del Subproceso</a:t>
                      </a:r>
                      <a:endParaRPr kumimoji="0" lang="es-ES" altLang="es-PE" sz="1600" b="1" i="0" u="none" strike="noStrike" cap="none" normalizeH="0" baseline="0" smtClean="0">
                        <a:ln>
                          <a:noFill/>
                        </a:ln>
                        <a:solidFill>
                          <a:srgbClr val="000066"/>
                        </a:solidFill>
                        <a:effectLst/>
                        <a:latin typeface="+mj-lt"/>
                      </a:endParaRPr>
                    </a:p>
                  </a:txBody>
                  <a:tcPr marT="45693" marB="45693"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Descripción del Subproceso</a:t>
                      </a:r>
                      <a:endParaRPr kumimoji="0" lang="es-ES" altLang="es-PE" sz="1600" b="1" i="0" u="none" strike="noStrike" cap="none" normalizeH="0" baseline="0" dirty="0" smtClean="0">
                        <a:ln>
                          <a:noFill/>
                        </a:ln>
                        <a:solidFill>
                          <a:srgbClr val="000066"/>
                        </a:solidFill>
                        <a:effectLst/>
                        <a:latin typeface="+mj-lt"/>
                      </a:endParaRPr>
                    </a:p>
                  </a:txBody>
                  <a:tcPr marT="45693" marB="45693"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Herramientas</a:t>
                      </a:r>
                      <a:endParaRPr kumimoji="0" lang="es-ES" altLang="es-PE" sz="1600" b="1" i="0" u="none" strike="noStrike" cap="none" normalizeH="0" baseline="0" dirty="0" smtClean="0">
                        <a:ln>
                          <a:noFill/>
                        </a:ln>
                        <a:solidFill>
                          <a:srgbClr val="000066"/>
                        </a:solidFill>
                        <a:effectLst/>
                        <a:latin typeface="+mj-lt"/>
                      </a:endParaRPr>
                    </a:p>
                  </a:txBody>
                  <a:tcPr marT="45693" marB="45693" horzOverflow="overflow"/>
                </a:tc>
              </a:tr>
              <a:tr h="149497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smtClean="0">
                          <a:ln>
                            <a:noFill/>
                          </a:ln>
                          <a:effectLst/>
                          <a:latin typeface="+mj-lt"/>
                        </a:rPr>
                        <a:t>1</a:t>
                      </a:r>
                      <a:endParaRPr kumimoji="0" lang="es-ES" altLang="es-PE" sz="1600" b="1" i="0" u="none" strike="noStrike" cap="none" normalizeH="0" baseline="0" smtClean="0">
                        <a:ln>
                          <a:noFill/>
                        </a:ln>
                        <a:solidFill>
                          <a:srgbClr val="000066"/>
                        </a:solidFill>
                        <a:effectLst/>
                        <a:latin typeface="+mj-lt"/>
                      </a:endParaRPr>
                    </a:p>
                  </a:txBody>
                  <a:tcPr marT="45693" marB="45693"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latin typeface="+mj-lt"/>
                        </a:rPr>
                        <a:t>Jefe de Proyecto</a:t>
                      </a:r>
                      <a:endParaRPr kumimoji="0" lang="es-ES" altLang="es-PE" sz="1400" b="0" i="0" u="none" strike="noStrike" cap="none" normalizeH="0" baseline="0" smtClean="0">
                        <a:ln>
                          <a:noFill/>
                        </a:ln>
                        <a:solidFill>
                          <a:srgbClr val="000066"/>
                        </a:solidFill>
                        <a:effectLst/>
                        <a:latin typeface="+mj-lt"/>
                      </a:endParaRPr>
                    </a:p>
                  </a:txBody>
                  <a:tcPr marT="45693" marB="45693"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dirty="0" smtClean="0">
                          <a:ln>
                            <a:noFill/>
                          </a:ln>
                          <a:effectLst/>
                          <a:latin typeface="+mj-lt"/>
                        </a:rPr>
                        <a:t>Planificación</a:t>
                      </a:r>
                      <a:endParaRPr kumimoji="0" lang="es-ES" altLang="es-PE" sz="1400" b="0" i="0" u="none" strike="noStrike" cap="none" normalizeH="0" baseline="0" dirty="0" smtClean="0">
                        <a:ln>
                          <a:noFill/>
                        </a:ln>
                        <a:solidFill>
                          <a:srgbClr val="000066"/>
                        </a:solidFill>
                        <a:effectLst/>
                        <a:latin typeface="+mj-lt"/>
                      </a:endParaRPr>
                    </a:p>
                  </a:txBody>
                  <a:tcPr marT="45693" marB="45693"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400" u="none" strike="noStrike" cap="none" normalizeH="0" baseline="0" dirty="0" smtClean="0">
                          <a:ln>
                            <a:noFill/>
                          </a:ln>
                          <a:effectLst/>
                          <a:latin typeface="+mj-lt"/>
                        </a:rPr>
                        <a:t>En esta etapa se crea el Plan del Proyecto, el cual debe ser aprobado por el cliente a través de un Acta de Reunión, dando así conformidad al plan y viso para el inicio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400" u="none" strike="noStrike" cap="none" normalizeH="0" baseline="0" dirty="0" smtClean="0">
                          <a:ln>
                            <a:noFill/>
                          </a:ln>
                          <a:effectLst/>
                          <a:latin typeface="+mj-lt"/>
                        </a:rPr>
                        <a:t>De existir observaciones al Plan, estas quedaran registradas en un acta de reunión.</a:t>
                      </a:r>
                      <a:endParaRPr kumimoji="0" lang="es-PE" altLang="es-PE" sz="1400" b="0" i="0" u="none" strike="noStrike" cap="none" normalizeH="0" baseline="0" dirty="0" smtClean="0">
                        <a:ln>
                          <a:noFill/>
                        </a:ln>
                        <a:solidFill>
                          <a:srgbClr val="000066"/>
                        </a:solidFill>
                        <a:effectLst/>
                        <a:latin typeface="+mj-lt"/>
                      </a:endParaRPr>
                    </a:p>
                  </a:txBody>
                  <a:tcPr marT="45693" marB="45693"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dirty="0" smtClean="0">
                          <a:ln>
                            <a:noFill/>
                          </a:ln>
                          <a:effectLst/>
                          <a:latin typeface="+mj-l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400" u="none" strike="noStrike" cap="none" normalizeH="0" baseline="0" dirty="0" smtClean="0">
                          <a:ln>
                            <a:noFill/>
                          </a:ln>
                          <a:effectLst/>
                          <a:latin typeface="+mj-lt"/>
                        </a:rPr>
                        <a:t>Plan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400" u="none" strike="noStrike" cap="none" normalizeH="0" baseline="0" dirty="0" smtClean="0">
                          <a:ln>
                            <a:noFill/>
                          </a:ln>
                          <a:effectLst/>
                          <a:latin typeface="+mj-lt"/>
                        </a:rPr>
                        <a:t>Cronograma de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400" u="none" strike="noStrike" cap="none" normalizeH="0" baseline="0" dirty="0" smtClean="0">
                          <a:ln>
                            <a:noFill/>
                          </a:ln>
                          <a:effectLst/>
                          <a:latin typeface="+mj-lt"/>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400" u="none" strike="noStrike" cap="none" normalizeH="0" baseline="0" dirty="0" smtClean="0">
                          <a:ln>
                            <a:noFill/>
                          </a:ln>
                          <a:effectLst/>
                          <a:latin typeface="+mj-lt"/>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LMR</a:t>
                      </a:r>
                      <a:endParaRPr kumimoji="0" lang="es-ES" altLang="es-PE" sz="1400" b="0" i="0" u="none" strike="noStrike" cap="none" normalizeH="0" baseline="0" dirty="0" smtClean="0">
                        <a:ln>
                          <a:noFill/>
                        </a:ln>
                        <a:solidFill>
                          <a:srgbClr val="000066"/>
                        </a:solidFill>
                        <a:effectLst/>
                        <a:latin typeface="+mj-lt"/>
                      </a:endParaRPr>
                    </a:p>
                  </a:txBody>
                  <a:tcPr marT="45693" marB="45693" horzOverflow="overflow"/>
                </a:tc>
              </a:tr>
              <a:tr h="2401223">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2</a:t>
                      </a:r>
                      <a:endParaRPr kumimoji="0" lang="es-ES" altLang="es-PE" sz="1600" b="1" i="0" u="none" strike="noStrike" cap="none" normalizeH="0" baseline="0" dirty="0" smtClean="0">
                        <a:ln>
                          <a:noFill/>
                        </a:ln>
                        <a:solidFill>
                          <a:srgbClr val="000066"/>
                        </a:solidFill>
                        <a:effectLst/>
                        <a:latin typeface="+mj-lt"/>
                      </a:endParaRPr>
                    </a:p>
                  </a:txBody>
                  <a:tcPr marT="45693" marB="45693"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latin typeface="+mj-lt"/>
                        </a:rPr>
                        <a:t>Jefe de Proyecto</a:t>
                      </a:r>
                      <a:endParaRPr kumimoji="0" lang="es-ES" altLang="es-PE" sz="1400" b="0" i="0" u="none" strike="noStrike" cap="none" normalizeH="0" baseline="0" smtClean="0">
                        <a:ln>
                          <a:noFill/>
                        </a:ln>
                        <a:solidFill>
                          <a:srgbClr val="000066"/>
                        </a:solidFill>
                        <a:effectLst/>
                        <a:latin typeface="+mj-lt"/>
                      </a:endParaRPr>
                    </a:p>
                  </a:txBody>
                  <a:tcPr marT="45693" marB="45693"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400" u="none" strike="noStrike" cap="none" normalizeH="0" baseline="0" smtClean="0">
                          <a:ln>
                            <a:noFill/>
                          </a:ln>
                          <a:effectLst/>
                          <a:latin typeface="+mj-lt"/>
                        </a:rPr>
                        <a:t>Ejecución, Seguimiento y Control </a:t>
                      </a:r>
                      <a:endParaRPr kumimoji="0" lang="es-ES" altLang="es-PE" sz="1400" u="none" strike="noStrike" cap="none" normalizeH="0" baseline="0" smtClean="0">
                        <a:ln>
                          <a:noFill/>
                        </a:ln>
                        <a:effectLst/>
                        <a:latin typeface="+mj-l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693" marB="45693"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smtClean="0">
                          <a:ln>
                            <a:noFill/>
                          </a:ln>
                          <a:effectLst/>
                          <a:latin typeface="+mj-lt"/>
                        </a:rPr>
                        <a:t>En esta etapa, se ejecuta el “Plan del Proyecto”  y se realizan las actividades de seguimiento sobre lo planificado.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smtClean="0">
                          <a:ln>
                            <a:noFill/>
                          </a:ln>
                          <a:effectLst/>
                          <a:latin typeface="+mj-lt"/>
                        </a:rPr>
                        <a:t>El </a:t>
                      </a:r>
                      <a:r>
                        <a:rPr kumimoji="0" lang="es-PE" altLang="es-PE" sz="1400" u="none" strike="noStrike" cap="none" normalizeH="0" baseline="0" smtClean="0">
                          <a:ln>
                            <a:noFill/>
                          </a:ln>
                          <a:effectLst/>
                          <a:latin typeface="+mj-lt"/>
                        </a:rPr>
                        <a:t>Jefe de Proyecto</a:t>
                      </a:r>
                      <a:r>
                        <a:rPr kumimoji="0" lang="es-ES" altLang="es-PE" sz="1400" u="none" strike="noStrike" cap="none" normalizeH="0" baseline="0" smtClean="0">
                          <a:ln>
                            <a:noFill/>
                          </a:ln>
                          <a:effectLst/>
                          <a:latin typeface="+mj-lt"/>
                        </a:rPr>
                        <a:t> realiza la asignación de trabajo semanal al equipo de trabajo.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smtClean="0">
                          <a:ln>
                            <a:noFill/>
                          </a:ln>
                          <a:effectLst/>
                          <a:latin typeface="+mj-lt"/>
                        </a:rPr>
                        <a:t>El seguimiento se realiza bajo el esquema de reuniones, efectuándose el control de cambios al Plan del Proyecto de ser necesario.</a:t>
                      </a:r>
                      <a:endParaRPr kumimoji="0" lang="es-ES" altLang="es-PE" sz="1400" b="0" i="0" u="none" strike="noStrike" cap="none" normalizeH="0" baseline="0" smtClean="0">
                        <a:ln>
                          <a:noFill/>
                        </a:ln>
                        <a:solidFill>
                          <a:srgbClr val="000066"/>
                        </a:solidFill>
                        <a:effectLst/>
                        <a:latin typeface="+mj-lt"/>
                      </a:endParaRPr>
                    </a:p>
                  </a:txBody>
                  <a:tcPr marT="45693" marB="45693"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400" u="none" strike="noStrike" cap="none" normalizeH="0" baseline="0" dirty="0" smtClean="0">
                          <a:ln>
                            <a:noFill/>
                          </a:ln>
                          <a:effectLst/>
                          <a:latin typeface="+mj-l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LMR</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Matriz 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Informe quincenal</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Seguimiento a cronogramas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Acta de reuniones</a:t>
                      </a:r>
                      <a:endParaRPr kumimoji="0" lang="es-ES" altLang="es-PE" sz="1400" b="0" i="0" u="none" strike="noStrike" cap="none" normalizeH="0" baseline="0" dirty="0" smtClean="0">
                        <a:ln>
                          <a:noFill/>
                        </a:ln>
                        <a:solidFill>
                          <a:srgbClr val="000066"/>
                        </a:solidFill>
                        <a:effectLst/>
                        <a:latin typeface="+mj-lt"/>
                      </a:endParaRPr>
                    </a:p>
                  </a:txBody>
                  <a:tcPr marT="45693" marB="45693" horzOverflow="overflow"/>
                </a:tc>
              </a:tr>
            </a:tbl>
          </a:graphicData>
        </a:graphic>
      </p:graphicFrame>
      <p:sp>
        <p:nvSpPr>
          <p:cNvPr id="30752" name="Text Box 682"/>
          <p:cNvSpPr txBox="1">
            <a:spLocks noChangeArrowheads="1"/>
          </p:cNvSpPr>
          <p:nvPr/>
        </p:nvSpPr>
        <p:spPr bwMode="auto">
          <a:xfrm>
            <a:off x="468313" y="260350"/>
            <a:ext cx="7612062" cy="1066800"/>
          </a:xfrm>
          <a:prstGeom prst="rect">
            <a:avLst/>
          </a:prstGeom>
          <a:noFill/>
          <a:ln w="9525">
            <a:noFill/>
            <a:miter lim="800000"/>
            <a:headEnd/>
            <a:tailEnd/>
          </a:ln>
        </p:spPr>
        <p:txBody>
          <a:bodyPr>
            <a:spAutoFit/>
          </a:bodyPr>
          <a:lstStyle/>
          <a:p>
            <a:pPr eaLnBrk="1" hangingPunct="1"/>
            <a:r>
              <a:rPr lang="es-PE" altLang="es-PE" sz="3200" dirty="0">
                <a:solidFill>
                  <a:srgbClr val="002060"/>
                </a:solidFill>
                <a:latin typeface="+mj-lt"/>
              </a:rPr>
              <a:t>Subprocesos del Proceso de Gestión de Proyectos</a:t>
            </a:r>
            <a:endParaRPr lang="es-ES" altLang="es-PE" sz="3200" b="1" dirty="0">
              <a:solidFill>
                <a:srgbClr val="002060"/>
              </a:solidFill>
              <a:latin typeface="+mj-lt"/>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701" name="Group 61"/>
          <p:cNvGraphicFramePr>
            <a:graphicFrameLocks noGrp="1"/>
          </p:cNvGraphicFramePr>
          <p:nvPr>
            <p:ph/>
            <p:extLst>
              <p:ext uri="{D42A27DB-BD31-4B8C-83A1-F6EECF244321}">
                <p14:modId xmlns:p14="http://schemas.microsoft.com/office/powerpoint/2010/main" val="3218141994"/>
              </p:ext>
            </p:extLst>
          </p:nvPr>
        </p:nvGraphicFramePr>
        <p:xfrm>
          <a:off x="179388" y="2420938"/>
          <a:ext cx="8785225" cy="3145128"/>
        </p:xfrm>
        <a:graphic>
          <a:graphicData uri="http://schemas.openxmlformats.org/drawingml/2006/table">
            <a:tbl>
              <a:tblPr>
                <a:tableStyleId>{21E4AEA4-8DFA-4A89-87EB-49C32662AFE0}</a:tableStyleId>
              </a:tblPr>
              <a:tblGrid>
                <a:gridCol w="388937"/>
                <a:gridCol w="1411288"/>
                <a:gridCol w="1223962"/>
                <a:gridCol w="2881313"/>
                <a:gridCol w="2879725"/>
              </a:tblGrid>
              <a:tr h="51794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a:t>
                      </a:r>
                      <a:endParaRPr kumimoji="0" lang="es-ES" altLang="es-PE" sz="1600" b="1" i="0" u="none" strike="noStrike" cap="none" normalizeH="0" baseline="0" dirty="0" smtClean="0">
                        <a:ln>
                          <a:noFill/>
                        </a:ln>
                        <a:solidFill>
                          <a:srgbClr val="000066"/>
                        </a:solidFill>
                        <a:effectLst/>
                        <a:latin typeface="+mj-lt"/>
                      </a:endParaRPr>
                    </a:p>
                  </a:txBody>
                  <a:tcPr marT="45618" marB="45618"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Rol del Responsable</a:t>
                      </a:r>
                      <a:endParaRPr kumimoji="0" lang="es-ES" altLang="es-PE" sz="1600" b="1" i="0" u="none" strike="noStrike" cap="none" normalizeH="0" baseline="0" dirty="0" smtClean="0">
                        <a:ln>
                          <a:noFill/>
                        </a:ln>
                        <a:solidFill>
                          <a:srgbClr val="000066"/>
                        </a:solidFill>
                        <a:effectLst/>
                        <a:latin typeface="+mj-lt"/>
                      </a:endParaRPr>
                    </a:p>
                  </a:txBody>
                  <a:tcPr marT="45618" marB="45618"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smtClean="0">
                          <a:ln>
                            <a:noFill/>
                          </a:ln>
                          <a:effectLst/>
                          <a:latin typeface="+mj-lt"/>
                        </a:rPr>
                        <a:t>Nombre del Subproceso</a:t>
                      </a:r>
                      <a:endParaRPr kumimoji="0" lang="es-ES" altLang="es-PE" sz="1600" b="1" i="0" u="none" strike="noStrike" cap="none" normalizeH="0" baseline="0" smtClean="0">
                        <a:ln>
                          <a:noFill/>
                        </a:ln>
                        <a:solidFill>
                          <a:srgbClr val="000066"/>
                        </a:solidFill>
                        <a:effectLst/>
                        <a:latin typeface="+mj-lt"/>
                      </a:endParaRPr>
                    </a:p>
                  </a:txBody>
                  <a:tcPr marT="45618" marB="45618"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smtClean="0">
                          <a:ln>
                            <a:noFill/>
                          </a:ln>
                          <a:effectLst/>
                          <a:latin typeface="+mj-lt"/>
                        </a:rPr>
                        <a:t>Descripción del Subproceso</a:t>
                      </a:r>
                      <a:endParaRPr kumimoji="0" lang="es-ES" altLang="es-PE" sz="1600" b="1" i="0" u="none" strike="noStrike" cap="none" normalizeH="0" baseline="0" smtClean="0">
                        <a:ln>
                          <a:noFill/>
                        </a:ln>
                        <a:solidFill>
                          <a:srgbClr val="000066"/>
                        </a:solidFill>
                        <a:effectLst/>
                        <a:latin typeface="+mj-lt"/>
                      </a:endParaRPr>
                    </a:p>
                  </a:txBody>
                  <a:tcPr marT="45618" marB="45618"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Herramientas</a:t>
                      </a:r>
                      <a:endParaRPr kumimoji="0" lang="es-ES" altLang="es-PE" sz="1600" b="1" i="0" u="none" strike="noStrike" cap="none" normalizeH="0" baseline="0" dirty="0" smtClean="0">
                        <a:ln>
                          <a:noFill/>
                        </a:ln>
                        <a:solidFill>
                          <a:srgbClr val="000066"/>
                        </a:solidFill>
                        <a:effectLst/>
                        <a:latin typeface="+mj-lt"/>
                      </a:endParaRPr>
                    </a:p>
                  </a:txBody>
                  <a:tcPr marT="45618" marB="45618" horzOverflow="overflow"/>
                </a:tc>
              </a:tr>
              <a:tr h="221256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3</a:t>
                      </a:r>
                      <a:endParaRPr kumimoji="0" lang="es-ES" altLang="es-PE" sz="1600" b="1" i="0" u="none" strike="noStrike" cap="none" normalizeH="0" baseline="0" dirty="0" smtClean="0">
                        <a:ln>
                          <a:noFill/>
                        </a:ln>
                        <a:solidFill>
                          <a:srgbClr val="000066"/>
                        </a:solidFill>
                        <a:effectLst/>
                        <a:latin typeface="+mj-lt"/>
                      </a:endParaRPr>
                    </a:p>
                  </a:txBody>
                  <a:tcPr marT="45618" marB="45618"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latin typeface="+mj-lt"/>
                        </a:rPr>
                        <a:t>Jefe de Proyecto</a:t>
                      </a:r>
                      <a:endParaRPr kumimoji="0" lang="es-ES" altLang="es-PE" sz="1400" b="0" i="0" u="none" strike="noStrike" cap="none" normalizeH="0" baseline="0" smtClean="0">
                        <a:ln>
                          <a:noFill/>
                        </a:ln>
                        <a:solidFill>
                          <a:srgbClr val="000066"/>
                        </a:solidFill>
                        <a:effectLst/>
                        <a:latin typeface="+mj-lt"/>
                      </a:endParaRPr>
                    </a:p>
                  </a:txBody>
                  <a:tcPr marT="45618" marB="45618"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400" u="none" strike="noStrike" cap="none" normalizeH="0" baseline="0" dirty="0" smtClean="0">
                          <a:ln>
                            <a:noFill/>
                          </a:ln>
                          <a:effectLst/>
                          <a:latin typeface="+mj-lt"/>
                        </a:rPr>
                        <a:t>Cierre del Proyecto</a:t>
                      </a:r>
                      <a:endParaRPr kumimoji="0" lang="es-ES" altLang="es-PE" sz="1400" b="0" i="0" u="none" strike="noStrike" cap="none" normalizeH="0" baseline="0" dirty="0" smtClean="0">
                        <a:ln>
                          <a:noFill/>
                        </a:ln>
                        <a:solidFill>
                          <a:srgbClr val="000066"/>
                        </a:solidFill>
                        <a:effectLst/>
                        <a:latin typeface="+mj-lt"/>
                      </a:endParaRPr>
                    </a:p>
                  </a:txBody>
                  <a:tcPr marT="45618" marB="45618"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En esta etapa se elabora el acta de aceptación y cierre del Proyecto, el cual debe ser aprobada por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Se registran las oportunidades de mejora y las lecciones aprendidas, seguidamente se elabora y expone el relatorio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Se archivan todos los entregables del proyecto y se hace la entrega al Analista de Calidad.</a:t>
                      </a:r>
                    </a:p>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 altLang="es-PE" sz="1400" b="0" i="0" u="none" strike="noStrike" cap="none" normalizeH="0" baseline="0" dirty="0" smtClean="0">
                        <a:ln>
                          <a:noFill/>
                        </a:ln>
                        <a:solidFill>
                          <a:srgbClr val="000066"/>
                        </a:solidFill>
                        <a:effectLst/>
                        <a:latin typeface="+mj-lt"/>
                      </a:endParaRPr>
                    </a:p>
                  </a:txBody>
                  <a:tcPr marT="45618" marB="45618"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400" u="none" strike="noStrike" cap="none" normalizeH="0" baseline="0" dirty="0" smtClean="0">
                          <a:ln>
                            <a:noFill/>
                          </a:ln>
                          <a:effectLst/>
                          <a:latin typeface="+mj-l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Acta de Aceptación y Cierre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Matriz 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Oportunidades de Mejora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Lecciones Aprendidas</a:t>
                      </a:r>
                      <a:endParaRPr kumimoji="0" lang="es-ES" altLang="es-PE" sz="1400" b="0" i="0" u="none" strike="noStrike" cap="none" normalizeH="0" baseline="0" dirty="0" smtClean="0">
                        <a:ln>
                          <a:noFill/>
                        </a:ln>
                        <a:solidFill>
                          <a:srgbClr val="000066"/>
                        </a:solidFill>
                        <a:effectLst/>
                        <a:latin typeface="+mj-lt"/>
                      </a:endParaRPr>
                    </a:p>
                  </a:txBody>
                  <a:tcPr marT="45618" marB="45618" horzOverflow="overflow"/>
                </a:tc>
              </a:tr>
            </a:tbl>
          </a:graphicData>
        </a:graphic>
      </p:graphicFrame>
      <p:sp>
        <p:nvSpPr>
          <p:cNvPr id="31770" name="Text Box 62"/>
          <p:cNvSpPr txBox="1">
            <a:spLocks noChangeArrowheads="1"/>
          </p:cNvSpPr>
          <p:nvPr/>
        </p:nvSpPr>
        <p:spPr bwMode="auto">
          <a:xfrm>
            <a:off x="765969" y="764704"/>
            <a:ext cx="7612062" cy="1066800"/>
          </a:xfrm>
          <a:prstGeom prst="rect">
            <a:avLst/>
          </a:prstGeom>
          <a:noFill/>
          <a:ln w="9525">
            <a:noFill/>
            <a:miter lim="800000"/>
            <a:headEnd/>
            <a:tailEnd/>
          </a:ln>
        </p:spPr>
        <p:txBody>
          <a:bodyPr>
            <a:spAutoFit/>
          </a:bodyPr>
          <a:lstStyle/>
          <a:p>
            <a:pPr eaLnBrk="1" hangingPunct="1"/>
            <a:r>
              <a:rPr lang="es-PE" altLang="es-PE" sz="3200" dirty="0">
                <a:solidFill>
                  <a:srgbClr val="002060"/>
                </a:solidFill>
                <a:latin typeface="+mj-lt"/>
              </a:rPr>
              <a:t>Subprocesos del Proceso de Gestión de Proyectos</a:t>
            </a:r>
            <a:endParaRPr lang="es-ES" altLang="es-PE" sz="3200" b="1" dirty="0">
              <a:solidFill>
                <a:srgbClr val="002060"/>
              </a:solidFill>
              <a:latin typeface="+mj-lt"/>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3"/>
          <p:cNvSpPr txBox="1">
            <a:spLocks noChangeArrowheads="1"/>
          </p:cNvSpPr>
          <p:nvPr/>
        </p:nvSpPr>
        <p:spPr bwMode="auto">
          <a:xfrm>
            <a:off x="755576" y="764704"/>
            <a:ext cx="8208912" cy="2616101"/>
          </a:xfrm>
          <a:prstGeom prst="rect">
            <a:avLst/>
          </a:prstGeom>
          <a:noFill/>
          <a:ln w="9525">
            <a:noFill/>
            <a:miter lim="800000"/>
            <a:headEnd/>
            <a:tailEnd/>
          </a:ln>
        </p:spPr>
        <p:txBody>
          <a:bodyPr wrap="square">
            <a:spAutoFit/>
          </a:bodyPr>
          <a:lstStyle/>
          <a:p>
            <a:pPr>
              <a:lnSpc>
                <a:spcPts val="5600"/>
              </a:lnSpc>
              <a:spcBef>
                <a:spcPct val="50000"/>
              </a:spcBef>
            </a:pPr>
            <a:r>
              <a:rPr lang="en-US" altLang="es-PE" sz="4800" dirty="0">
                <a:solidFill>
                  <a:srgbClr val="000066"/>
                </a:solidFill>
                <a:latin typeface="+mj-lt"/>
              </a:rPr>
              <a:t>5. Proceso de Gestión de Proyectos</a:t>
            </a:r>
          </a:p>
          <a:p>
            <a:pPr lvl="1">
              <a:lnSpc>
                <a:spcPts val="5600"/>
              </a:lnSpc>
              <a:spcBef>
                <a:spcPct val="50000"/>
              </a:spcBef>
            </a:pPr>
            <a:r>
              <a:rPr lang="es-PE" altLang="es-PE" sz="4800" dirty="0">
                <a:solidFill>
                  <a:srgbClr val="000066"/>
                </a:solidFill>
                <a:latin typeface="+mj-lt"/>
              </a:rPr>
              <a:t>    5.2 Actividades</a:t>
            </a:r>
            <a:endParaRPr lang="en-US" altLang="es-PE" sz="4800" dirty="0">
              <a:solidFill>
                <a:srgbClr val="000066"/>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fade">
                                      <p:cBhvr>
                                        <p:cTn id="7" dur="1000"/>
                                        <p:tgtEl>
                                          <p:spTgt spid="47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823035" y="1235869"/>
            <a:ext cx="7700962" cy="549275"/>
          </a:xfrm>
          <a:prstGeom prst="rect">
            <a:avLst/>
          </a:prstGeom>
          <a:noFill/>
          <a:ln w="9525">
            <a:noFill/>
            <a:miter lim="800000"/>
            <a:headEnd/>
            <a:tailEnd/>
          </a:ln>
        </p:spPr>
        <p:txBody>
          <a:bodyPr>
            <a:spAutoFit/>
          </a:bodyPr>
          <a:lstStyle/>
          <a:p>
            <a:pPr eaLnBrk="1" hangingPunct="1"/>
            <a:r>
              <a:rPr lang="es-PE" altLang="es-PE" sz="3000" dirty="0">
                <a:solidFill>
                  <a:srgbClr val="002060"/>
                </a:solidFill>
              </a:rPr>
              <a:t>Actividades del Subproceso de Planificación</a:t>
            </a:r>
            <a:endParaRPr lang="es-ES" altLang="es-PE" sz="3000" b="1" dirty="0">
              <a:solidFill>
                <a:srgbClr val="002060"/>
              </a:solidFill>
            </a:endParaRPr>
          </a:p>
        </p:txBody>
      </p:sp>
      <p:grpSp>
        <p:nvGrpSpPr>
          <p:cNvPr id="34819" name="Group 37"/>
          <p:cNvGrpSpPr>
            <a:grpSpLocks/>
          </p:cNvGrpSpPr>
          <p:nvPr/>
        </p:nvGrpSpPr>
        <p:grpSpPr bwMode="auto">
          <a:xfrm>
            <a:off x="5004048" y="2683650"/>
            <a:ext cx="963613" cy="1152525"/>
            <a:chOff x="1474" y="1389"/>
            <a:chExt cx="607" cy="726"/>
          </a:xfrm>
        </p:grpSpPr>
        <p:sp>
          <p:nvSpPr>
            <p:cNvPr id="34865" name="Rectangle 22"/>
            <p:cNvSpPr>
              <a:spLocks noChangeArrowheads="1"/>
            </p:cNvSpPr>
            <p:nvPr/>
          </p:nvSpPr>
          <p:spPr bwMode="auto">
            <a:xfrm>
              <a:off x="1474" y="1546"/>
              <a:ext cx="607" cy="413"/>
            </a:xfrm>
            <a:prstGeom prst="rect">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latin typeface="+mj-lt"/>
                </a:rPr>
                <a:t>Conformidad al Plan del Proyecto</a:t>
              </a:r>
              <a:endParaRPr lang="es-ES" altLang="es-PE" sz="1000">
                <a:solidFill>
                  <a:srgbClr val="000066"/>
                </a:solidFill>
                <a:latin typeface="+mj-lt"/>
              </a:endParaRPr>
            </a:p>
          </p:txBody>
        </p:sp>
        <p:sp>
          <p:nvSpPr>
            <p:cNvPr id="34866" name="Rectangle 23"/>
            <p:cNvSpPr>
              <a:spLocks noChangeArrowheads="1"/>
            </p:cNvSpPr>
            <p:nvPr/>
          </p:nvSpPr>
          <p:spPr bwMode="auto">
            <a:xfrm>
              <a:off x="1474"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000" b="1" dirty="0" smtClean="0">
                  <a:solidFill>
                    <a:srgbClr val="000066"/>
                  </a:solidFill>
                  <a:latin typeface="+mj-lt"/>
                </a:rPr>
                <a:t>(3) Cliente</a:t>
              </a:r>
              <a:endParaRPr lang="es-ES" altLang="es-PE" sz="1000" b="1" dirty="0" smtClean="0">
                <a:solidFill>
                  <a:srgbClr val="000066"/>
                </a:solidFill>
                <a:latin typeface="+mj-lt"/>
              </a:endParaRPr>
            </a:p>
          </p:txBody>
        </p:sp>
        <p:sp>
          <p:nvSpPr>
            <p:cNvPr id="34867" name="Rectangle 24"/>
            <p:cNvSpPr>
              <a:spLocks noChangeArrowheads="1"/>
            </p:cNvSpPr>
            <p:nvPr/>
          </p:nvSpPr>
          <p:spPr bwMode="auto">
            <a:xfrm>
              <a:off x="1474"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000" dirty="0" smtClean="0">
                  <a:solidFill>
                    <a:srgbClr val="000066"/>
                  </a:solidFill>
                  <a:latin typeface="+mj-lt"/>
                </a:rPr>
                <a:t>Acta de Reunión Externa</a:t>
              </a:r>
            </a:p>
          </p:txBody>
        </p:sp>
      </p:grpSp>
      <p:grpSp>
        <p:nvGrpSpPr>
          <p:cNvPr id="34820" name="Group 39"/>
          <p:cNvGrpSpPr>
            <a:grpSpLocks/>
          </p:cNvGrpSpPr>
          <p:nvPr/>
        </p:nvGrpSpPr>
        <p:grpSpPr bwMode="auto">
          <a:xfrm>
            <a:off x="6254998" y="2682063"/>
            <a:ext cx="963613" cy="1152525"/>
            <a:chOff x="3107" y="1389"/>
            <a:chExt cx="607" cy="726"/>
          </a:xfrm>
        </p:grpSpPr>
        <p:sp>
          <p:nvSpPr>
            <p:cNvPr id="34862" name="Rectangle 28"/>
            <p:cNvSpPr>
              <a:spLocks noChangeArrowheads="1"/>
            </p:cNvSpPr>
            <p:nvPr/>
          </p:nvSpPr>
          <p:spPr bwMode="auto">
            <a:xfrm>
              <a:off x="3107" y="1546"/>
              <a:ext cx="607" cy="413"/>
            </a:xfrm>
            <a:prstGeom prst="rect">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dirty="0">
                  <a:solidFill>
                    <a:srgbClr val="000066"/>
                  </a:solidFill>
                  <a:latin typeface="+mj-lt"/>
                </a:rPr>
                <a:t>Kick off meeting - interno</a:t>
              </a:r>
              <a:endParaRPr lang="es-ES" altLang="es-PE" sz="1000" dirty="0">
                <a:solidFill>
                  <a:srgbClr val="000066"/>
                </a:solidFill>
                <a:latin typeface="+mj-lt"/>
              </a:endParaRPr>
            </a:p>
          </p:txBody>
        </p:sp>
        <p:sp>
          <p:nvSpPr>
            <p:cNvPr id="34863" name="Rectangle 29"/>
            <p:cNvSpPr>
              <a:spLocks noChangeArrowheads="1"/>
            </p:cNvSpPr>
            <p:nvPr/>
          </p:nvSpPr>
          <p:spPr bwMode="auto">
            <a:xfrm>
              <a:off x="3107"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000" b="1" dirty="0" smtClean="0">
                  <a:solidFill>
                    <a:srgbClr val="000066"/>
                  </a:solidFill>
                  <a:latin typeface="+mj-lt"/>
                </a:rPr>
                <a:t>(4) Jefe de Proyecto</a:t>
              </a:r>
              <a:endParaRPr lang="es-ES" altLang="es-PE" sz="1000" b="1" dirty="0" smtClean="0">
                <a:solidFill>
                  <a:srgbClr val="000066"/>
                </a:solidFill>
                <a:latin typeface="+mj-lt"/>
              </a:endParaRPr>
            </a:p>
          </p:txBody>
        </p:sp>
        <p:sp>
          <p:nvSpPr>
            <p:cNvPr id="34864" name="Rectangle 30"/>
            <p:cNvSpPr>
              <a:spLocks noChangeArrowheads="1"/>
            </p:cNvSpPr>
            <p:nvPr/>
          </p:nvSpPr>
          <p:spPr bwMode="auto">
            <a:xfrm>
              <a:off x="3107"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000" dirty="0" smtClean="0">
                  <a:solidFill>
                    <a:srgbClr val="000066"/>
                  </a:solidFill>
                  <a:latin typeface="+mj-lt"/>
                </a:rPr>
                <a:t>Acta de Reunión Interna</a:t>
              </a:r>
            </a:p>
          </p:txBody>
        </p:sp>
      </p:grpSp>
      <p:cxnSp>
        <p:nvCxnSpPr>
          <p:cNvPr id="34821" name="AutoShape 32"/>
          <p:cNvCxnSpPr>
            <a:cxnSpLocks noChangeShapeType="1"/>
            <a:endCxn id="34865" idx="1"/>
          </p:cNvCxnSpPr>
          <p:nvPr/>
        </p:nvCxnSpPr>
        <p:spPr bwMode="auto">
          <a:xfrm>
            <a:off x="4742111" y="3261500"/>
            <a:ext cx="261937" cy="0"/>
          </a:xfrm>
          <a:prstGeom prst="straightConnector1">
            <a:avLst/>
          </a:prstGeom>
          <a:noFill/>
          <a:ln w="9525">
            <a:solidFill>
              <a:srgbClr val="000066"/>
            </a:solidFill>
            <a:round/>
            <a:headEnd/>
            <a:tailEnd type="triangle" w="med" len="med"/>
          </a:ln>
        </p:spPr>
      </p:cxnSp>
      <p:cxnSp>
        <p:nvCxnSpPr>
          <p:cNvPr id="34822" name="AutoShape 35"/>
          <p:cNvCxnSpPr>
            <a:cxnSpLocks noChangeShapeType="1"/>
            <a:stCxn id="34865" idx="3"/>
            <a:endCxn id="34862" idx="1"/>
          </p:cNvCxnSpPr>
          <p:nvPr/>
        </p:nvCxnSpPr>
        <p:spPr bwMode="auto">
          <a:xfrm flipV="1">
            <a:off x="5967661" y="3259913"/>
            <a:ext cx="287337" cy="1587"/>
          </a:xfrm>
          <a:prstGeom prst="straightConnector1">
            <a:avLst/>
          </a:prstGeom>
          <a:noFill/>
          <a:ln w="9525">
            <a:solidFill>
              <a:srgbClr val="000066"/>
            </a:solidFill>
            <a:round/>
            <a:headEnd/>
            <a:tailEnd type="triangle" w="med" len="med"/>
          </a:ln>
        </p:spPr>
      </p:cxnSp>
      <p:sp>
        <p:nvSpPr>
          <p:cNvPr id="34823" name="Text Box 47"/>
          <p:cNvSpPr txBox="1">
            <a:spLocks noChangeArrowheads="1"/>
          </p:cNvSpPr>
          <p:nvPr/>
        </p:nvSpPr>
        <p:spPr bwMode="auto">
          <a:xfrm>
            <a:off x="4708773" y="2994800"/>
            <a:ext cx="303213" cy="244475"/>
          </a:xfrm>
          <a:prstGeom prst="rect">
            <a:avLst/>
          </a:prstGeom>
          <a:noFill/>
          <a:ln w="9525">
            <a:noFill/>
            <a:miter lim="800000"/>
            <a:headEnd/>
            <a:tailEnd/>
          </a:ln>
        </p:spPr>
        <p:txBody>
          <a:bodyPr>
            <a:spAutoFit/>
          </a:bodyPr>
          <a:lstStyle/>
          <a:p>
            <a:pPr algn="ctr" eaLnBrk="1" hangingPunct="1"/>
            <a:r>
              <a:rPr lang="es-PE" altLang="es-PE" sz="1000">
                <a:solidFill>
                  <a:srgbClr val="000066"/>
                </a:solidFill>
                <a:latin typeface="+mj-lt"/>
              </a:rPr>
              <a:t>Si</a:t>
            </a:r>
            <a:endParaRPr lang="es-ES" altLang="es-PE" sz="1000">
              <a:solidFill>
                <a:srgbClr val="000066"/>
              </a:solidFill>
              <a:latin typeface="+mj-lt"/>
            </a:endParaRPr>
          </a:p>
        </p:txBody>
      </p:sp>
      <p:sp>
        <p:nvSpPr>
          <p:cNvPr id="34824" name="Text Box 53"/>
          <p:cNvSpPr txBox="1">
            <a:spLocks noChangeArrowheads="1"/>
          </p:cNvSpPr>
          <p:nvPr/>
        </p:nvSpPr>
        <p:spPr bwMode="auto">
          <a:xfrm>
            <a:off x="4105523" y="2563000"/>
            <a:ext cx="354013" cy="244475"/>
          </a:xfrm>
          <a:prstGeom prst="rect">
            <a:avLst/>
          </a:prstGeom>
          <a:noFill/>
          <a:ln w="9525">
            <a:noFill/>
            <a:miter lim="800000"/>
            <a:headEnd/>
            <a:tailEnd/>
          </a:ln>
        </p:spPr>
        <p:txBody>
          <a:bodyPr>
            <a:spAutoFit/>
          </a:bodyPr>
          <a:lstStyle/>
          <a:p>
            <a:pPr algn="ctr" eaLnBrk="1" hangingPunct="1"/>
            <a:r>
              <a:rPr lang="es-PE" altLang="es-PE" sz="1000">
                <a:solidFill>
                  <a:srgbClr val="000066"/>
                </a:solidFill>
                <a:latin typeface="+mj-lt"/>
              </a:rPr>
              <a:t>No</a:t>
            </a:r>
            <a:endParaRPr lang="es-ES" altLang="es-PE" sz="1000">
              <a:solidFill>
                <a:srgbClr val="000066"/>
              </a:solidFill>
              <a:latin typeface="+mj-lt"/>
            </a:endParaRPr>
          </a:p>
        </p:txBody>
      </p:sp>
      <p:cxnSp>
        <p:nvCxnSpPr>
          <p:cNvPr id="34825" name="AutoShape 54"/>
          <p:cNvCxnSpPr>
            <a:cxnSpLocks noChangeShapeType="1"/>
          </p:cNvCxnSpPr>
          <p:nvPr/>
        </p:nvCxnSpPr>
        <p:spPr bwMode="auto">
          <a:xfrm>
            <a:off x="3414961" y="3258325"/>
            <a:ext cx="247650" cy="6350"/>
          </a:xfrm>
          <a:prstGeom prst="straightConnector1">
            <a:avLst/>
          </a:prstGeom>
          <a:noFill/>
          <a:ln w="9525">
            <a:solidFill>
              <a:srgbClr val="000066"/>
            </a:solidFill>
            <a:round/>
            <a:headEnd/>
            <a:tailEnd type="triangle" w="med" len="med"/>
          </a:ln>
        </p:spPr>
      </p:cxnSp>
      <p:sp>
        <p:nvSpPr>
          <p:cNvPr id="34826" name="AutoShape 56"/>
          <p:cNvSpPr>
            <a:spLocks noChangeArrowheads="1"/>
          </p:cNvSpPr>
          <p:nvPr/>
        </p:nvSpPr>
        <p:spPr bwMode="auto">
          <a:xfrm>
            <a:off x="2503118" y="5925400"/>
            <a:ext cx="1084834" cy="358775"/>
          </a:xfrm>
          <a:prstGeom prst="flowChartAlternateProcess">
            <a:avLst/>
          </a:prstGeom>
          <a:solidFill>
            <a:srgbClr val="FFCC00"/>
          </a:solidFill>
          <a:ln w="9525">
            <a:solidFill>
              <a:srgbClr val="FFCC00"/>
            </a:solidFill>
            <a:miter lim="800000"/>
            <a:headEnd/>
            <a:tailEnd/>
          </a:ln>
        </p:spPr>
        <p:txBody>
          <a:bodyPr wrap="none" anchor="ctr"/>
          <a:lstStyle/>
          <a:p>
            <a:pPr algn="ctr" eaLnBrk="1" hangingPunct="1"/>
            <a:r>
              <a:rPr lang="es-PE" altLang="es-PE" sz="1200" dirty="0">
                <a:solidFill>
                  <a:srgbClr val="000066"/>
                </a:solidFill>
                <a:hlinkClick r:id="rId2" action="ppaction://hlinksldjump"/>
              </a:rPr>
              <a:t>Regresar</a:t>
            </a:r>
            <a:endParaRPr lang="es-ES" altLang="es-PE" sz="1200" dirty="0">
              <a:solidFill>
                <a:srgbClr val="000066"/>
              </a:solidFill>
            </a:endParaRPr>
          </a:p>
        </p:txBody>
      </p:sp>
      <p:grpSp>
        <p:nvGrpSpPr>
          <p:cNvPr id="34827" name="Group 67"/>
          <p:cNvGrpSpPr>
            <a:grpSpLocks/>
          </p:cNvGrpSpPr>
          <p:nvPr/>
        </p:nvGrpSpPr>
        <p:grpSpPr bwMode="auto">
          <a:xfrm>
            <a:off x="316162" y="1843863"/>
            <a:ext cx="1104900" cy="744537"/>
            <a:chOff x="-23" y="1117"/>
            <a:chExt cx="696" cy="469"/>
          </a:xfrm>
        </p:grpSpPr>
        <p:pic>
          <p:nvPicPr>
            <p:cNvPr id="34860" name="Picture 68"/>
            <p:cNvPicPr>
              <a:picLocks noChangeAspect="1" noChangeArrowheads="1"/>
            </p:cNvPicPr>
            <p:nvPr/>
          </p:nvPicPr>
          <p:blipFill>
            <a:blip r:embed="rId3"/>
            <a:srcRect/>
            <a:stretch>
              <a:fillRect/>
            </a:stretch>
          </p:blipFill>
          <p:spPr bwMode="auto">
            <a:xfrm>
              <a:off x="126" y="1117"/>
              <a:ext cx="397" cy="341"/>
            </a:xfrm>
            <a:prstGeom prst="rect">
              <a:avLst/>
            </a:prstGeom>
            <a:noFill/>
            <a:ln w="9525" algn="ctr">
              <a:noFill/>
              <a:miter lim="800000"/>
              <a:headEnd/>
              <a:tailEnd/>
            </a:ln>
          </p:spPr>
        </p:pic>
        <p:sp>
          <p:nvSpPr>
            <p:cNvPr id="34861" name="Rectangle 69"/>
            <p:cNvSpPr>
              <a:spLocks noChangeArrowheads="1"/>
            </p:cNvSpPr>
            <p:nvPr/>
          </p:nvSpPr>
          <p:spPr bwMode="auto">
            <a:xfrm>
              <a:off x="-23" y="1450"/>
              <a:ext cx="696" cy="136"/>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1000">
                  <a:solidFill>
                    <a:srgbClr val="000066"/>
                  </a:solidFill>
                  <a:latin typeface="+mj-lt"/>
                </a:rPr>
                <a:t>Cliente</a:t>
              </a:r>
              <a:endParaRPr lang="es-ES" altLang="es-PE" sz="1000">
                <a:solidFill>
                  <a:srgbClr val="000066"/>
                </a:solidFill>
                <a:latin typeface="+mj-lt"/>
              </a:endParaRPr>
            </a:p>
          </p:txBody>
        </p:sp>
      </p:grpSp>
      <p:cxnSp>
        <p:nvCxnSpPr>
          <p:cNvPr id="34828" name="AutoShape 82"/>
          <p:cNvCxnSpPr>
            <a:cxnSpLocks noChangeShapeType="1"/>
          </p:cNvCxnSpPr>
          <p:nvPr/>
        </p:nvCxnSpPr>
        <p:spPr bwMode="auto">
          <a:xfrm>
            <a:off x="1041648" y="3267850"/>
            <a:ext cx="277813" cy="4763"/>
          </a:xfrm>
          <a:prstGeom prst="straightConnector1">
            <a:avLst/>
          </a:prstGeom>
          <a:noFill/>
          <a:ln w="9525">
            <a:solidFill>
              <a:schemeClr val="tx1"/>
            </a:solidFill>
            <a:round/>
            <a:headEnd/>
            <a:tailEnd type="triangle" w="med" len="med"/>
          </a:ln>
        </p:spPr>
      </p:cxnSp>
      <p:cxnSp>
        <p:nvCxnSpPr>
          <p:cNvPr id="34829" name="AutoShape 83"/>
          <p:cNvCxnSpPr>
            <a:cxnSpLocks noChangeShapeType="1"/>
          </p:cNvCxnSpPr>
          <p:nvPr/>
        </p:nvCxnSpPr>
        <p:spPr bwMode="auto">
          <a:xfrm flipH="1">
            <a:off x="779711" y="2531250"/>
            <a:ext cx="12700" cy="525463"/>
          </a:xfrm>
          <a:prstGeom prst="straightConnector1">
            <a:avLst/>
          </a:prstGeom>
          <a:noFill/>
          <a:ln w="9525">
            <a:solidFill>
              <a:schemeClr val="tx1"/>
            </a:solidFill>
            <a:round/>
            <a:headEnd/>
            <a:tailEnd type="triangle" w="med" len="med"/>
          </a:ln>
        </p:spPr>
      </p:cxnSp>
      <p:grpSp>
        <p:nvGrpSpPr>
          <p:cNvPr id="34830" name="Group 84"/>
          <p:cNvGrpSpPr>
            <a:grpSpLocks/>
          </p:cNvGrpSpPr>
          <p:nvPr/>
        </p:nvGrpSpPr>
        <p:grpSpPr bwMode="auto">
          <a:xfrm>
            <a:off x="1316286" y="2677300"/>
            <a:ext cx="865187" cy="1152525"/>
            <a:chOff x="657" y="1389"/>
            <a:chExt cx="607" cy="726"/>
          </a:xfrm>
        </p:grpSpPr>
        <p:sp>
          <p:nvSpPr>
            <p:cNvPr id="34857" name="Rectangle 85"/>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latin typeface="+mj-lt"/>
                  <a:hlinkClick r:id="rId4" action="ppaction://hlinksldjump"/>
                </a:rPr>
                <a:t>Planeamiento </a:t>
              </a:r>
              <a:endParaRPr lang="es-ES" altLang="es-PE" sz="1000">
                <a:solidFill>
                  <a:srgbClr val="000066"/>
                </a:solidFill>
                <a:latin typeface="+mj-lt"/>
              </a:endParaRPr>
            </a:p>
          </p:txBody>
        </p:sp>
        <p:sp>
          <p:nvSpPr>
            <p:cNvPr id="34858" name="Rectangle 86"/>
            <p:cNvSpPr>
              <a:spLocks noChangeArrowheads="1"/>
            </p:cNvSpPr>
            <p:nvPr/>
          </p:nvSpPr>
          <p:spPr bwMode="auto">
            <a:xfrm>
              <a:off x="657"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000" b="1" dirty="0" smtClean="0">
                  <a:solidFill>
                    <a:srgbClr val="000066"/>
                  </a:solidFill>
                  <a:latin typeface="+mj-lt"/>
                </a:rPr>
                <a:t>(1) Jefe de Proyecto</a:t>
              </a:r>
              <a:endParaRPr lang="es-ES" altLang="es-PE" sz="1000" b="1" dirty="0" smtClean="0">
                <a:solidFill>
                  <a:srgbClr val="000066"/>
                </a:solidFill>
                <a:latin typeface="+mj-lt"/>
              </a:endParaRPr>
            </a:p>
          </p:txBody>
        </p:sp>
        <p:sp>
          <p:nvSpPr>
            <p:cNvPr id="34859" name="Rectangle 87"/>
            <p:cNvSpPr>
              <a:spLocks noChangeArrowheads="1"/>
            </p:cNvSpPr>
            <p:nvPr/>
          </p:nvSpPr>
          <p:spPr bwMode="auto">
            <a:xfrm>
              <a:off x="657"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000" dirty="0" smtClean="0">
                  <a:solidFill>
                    <a:srgbClr val="000066"/>
                  </a:solidFill>
                  <a:latin typeface="+mj-lt"/>
                </a:rPr>
                <a:t>Plan del Proyecto</a:t>
              </a:r>
            </a:p>
          </p:txBody>
        </p:sp>
      </p:grpSp>
      <p:sp>
        <p:nvSpPr>
          <p:cNvPr id="34831" name="AutoShape 88"/>
          <p:cNvSpPr>
            <a:spLocks noChangeArrowheads="1"/>
          </p:cNvSpPr>
          <p:nvPr/>
        </p:nvSpPr>
        <p:spPr bwMode="auto">
          <a:xfrm>
            <a:off x="1044750" y="5925400"/>
            <a:ext cx="1079500" cy="358775"/>
          </a:xfrm>
          <a:prstGeom prst="flowChartAlternateProcess">
            <a:avLst/>
          </a:prstGeom>
          <a:solidFill>
            <a:srgbClr val="99CC00"/>
          </a:solidFill>
          <a:ln w="9525">
            <a:solidFill>
              <a:srgbClr val="99CC00"/>
            </a:solidFill>
            <a:miter lim="800000"/>
            <a:headEnd/>
            <a:tailEnd/>
          </a:ln>
        </p:spPr>
        <p:txBody>
          <a:bodyPr anchor="ctr"/>
          <a:lstStyle/>
          <a:p>
            <a:pPr algn="ctr" eaLnBrk="1" hangingPunct="1"/>
            <a:r>
              <a:rPr lang="es-PE" altLang="es-PE" sz="1200" dirty="0">
                <a:solidFill>
                  <a:srgbClr val="000066"/>
                </a:solidFill>
                <a:hlinkClick r:id="rId5" action="ppaction://hlinksldjump"/>
              </a:rPr>
              <a:t>Detalle actividades</a:t>
            </a:r>
            <a:endParaRPr lang="es-ES" altLang="es-PE" sz="1200" dirty="0">
              <a:solidFill>
                <a:srgbClr val="000066"/>
              </a:solidFill>
            </a:endParaRPr>
          </a:p>
        </p:txBody>
      </p:sp>
      <p:sp>
        <p:nvSpPr>
          <p:cNvPr id="34832" name="AutoShape 92"/>
          <p:cNvSpPr>
            <a:spLocks noChangeArrowheads="1"/>
          </p:cNvSpPr>
          <p:nvPr/>
        </p:nvSpPr>
        <p:spPr bwMode="auto">
          <a:xfrm>
            <a:off x="3662611" y="2828113"/>
            <a:ext cx="1079500" cy="863600"/>
          </a:xfrm>
          <a:prstGeom prst="diamond">
            <a:avLst/>
          </a:prstGeom>
          <a:noFill/>
          <a:ln w="25400">
            <a:solidFill>
              <a:srgbClr val="99CC00"/>
            </a:solidFill>
            <a:miter lim="800000"/>
            <a:headEnd/>
            <a:tailEnd/>
          </a:ln>
        </p:spPr>
        <p:txBody>
          <a:bodyPr anchor="ctr"/>
          <a:lstStyle/>
          <a:p>
            <a:pPr algn="ctr" eaLnBrk="1" hangingPunct="1"/>
            <a:r>
              <a:rPr lang="es-PE" altLang="es-PE" sz="1000">
                <a:solidFill>
                  <a:srgbClr val="000066"/>
                </a:solidFill>
                <a:latin typeface="+mj-lt"/>
              </a:rPr>
              <a:t>Aprobado</a:t>
            </a:r>
            <a:endParaRPr lang="es-ES" altLang="es-PE" sz="1000">
              <a:solidFill>
                <a:srgbClr val="000066"/>
              </a:solidFill>
              <a:latin typeface="+mj-lt"/>
            </a:endParaRPr>
          </a:p>
        </p:txBody>
      </p:sp>
      <p:grpSp>
        <p:nvGrpSpPr>
          <p:cNvPr id="34833" name="Group 93"/>
          <p:cNvGrpSpPr>
            <a:grpSpLocks/>
          </p:cNvGrpSpPr>
          <p:nvPr/>
        </p:nvGrpSpPr>
        <p:grpSpPr bwMode="auto">
          <a:xfrm>
            <a:off x="7455148" y="2683650"/>
            <a:ext cx="963613" cy="1152525"/>
            <a:chOff x="3107" y="1389"/>
            <a:chExt cx="607" cy="726"/>
          </a:xfrm>
        </p:grpSpPr>
        <p:sp>
          <p:nvSpPr>
            <p:cNvPr id="34854" name="Rectangle 94"/>
            <p:cNvSpPr>
              <a:spLocks noChangeArrowheads="1"/>
            </p:cNvSpPr>
            <p:nvPr/>
          </p:nvSpPr>
          <p:spPr bwMode="auto">
            <a:xfrm>
              <a:off x="3107" y="1546"/>
              <a:ext cx="607" cy="413"/>
            </a:xfrm>
            <a:prstGeom prst="rect">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dirty="0">
                  <a:solidFill>
                    <a:srgbClr val="000066"/>
                  </a:solidFill>
                  <a:latin typeface="+mj-lt"/>
                </a:rPr>
                <a:t>Kick off meeting - externo</a:t>
              </a:r>
              <a:endParaRPr lang="es-ES" altLang="es-PE" sz="1000" dirty="0">
                <a:solidFill>
                  <a:srgbClr val="000066"/>
                </a:solidFill>
                <a:latin typeface="+mj-lt"/>
              </a:endParaRPr>
            </a:p>
          </p:txBody>
        </p:sp>
        <p:sp>
          <p:nvSpPr>
            <p:cNvPr id="34855" name="Rectangle 95"/>
            <p:cNvSpPr>
              <a:spLocks noChangeArrowheads="1"/>
            </p:cNvSpPr>
            <p:nvPr/>
          </p:nvSpPr>
          <p:spPr bwMode="auto">
            <a:xfrm>
              <a:off x="3107"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000" b="1" dirty="0" smtClean="0">
                  <a:solidFill>
                    <a:srgbClr val="000066"/>
                  </a:solidFill>
                  <a:latin typeface="+mj-lt"/>
                </a:rPr>
                <a:t>(5) Jefe de Proyecto</a:t>
              </a:r>
              <a:endParaRPr lang="es-ES" altLang="es-PE" sz="1000" b="1" dirty="0" smtClean="0">
                <a:solidFill>
                  <a:srgbClr val="000066"/>
                </a:solidFill>
                <a:latin typeface="+mj-lt"/>
              </a:endParaRPr>
            </a:p>
          </p:txBody>
        </p:sp>
        <p:sp>
          <p:nvSpPr>
            <p:cNvPr id="34856" name="Rectangle 96"/>
            <p:cNvSpPr>
              <a:spLocks noChangeArrowheads="1"/>
            </p:cNvSpPr>
            <p:nvPr/>
          </p:nvSpPr>
          <p:spPr bwMode="auto">
            <a:xfrm>
              <a:off x="3107"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000" dirty="0" smtClean="0">
                  <a:solidFill>
                    <a:srgbClr val="000066"/>
                  </a:solidFill>
                  <a:latin typeface="+mj-lt"/>
                </a:rPr>
                <a:t>Acta de Reunión Externa</a:t>
              </a:r>
            </a:p>
          </p:txBody>
        </p:sp>
      </p:grpSp>
      <p:cxnSp>
        <p:nvCxnSpPr>
          <p:cNvPr id="34834" name="AutoShape 97"/>
          <p:cNvCxnSpPr>
            <a:cxnSpLocks noChangeShapeType="1"/>
          </p:cNvCxnSpPr>
          <p:nvPr/>
        </p:nvCxnSpPr>
        <p:spPr bwMode="auto">
          <a:xfrm>
            <a:off x="7213848" y="3250388"/>
            <a:ext cx="247650" cy="6350"/>
          </a:xfrm>
          <a:prstGeom prst="straightConnector1">
            <a:avLst/>
          </a:prstGeom>
          <a:noFill/>
          <a:ln w="9525">
            <a:solidFill>
              <a:srgbClr val="000066"/>
            </a:solidFill>
            <a:round/>
            <a:headEnd/>
            <a:tailEnd type="triangle" w="med" len="med"/>
          </a:ln>
        </p:spPr>
      </p:cxnSp>
      <p:grpSp>
        <p:nvGrpSpPr>
          <p:cNvPr id="34835" name="Group 101"/>
          <p:cNvGrpSpPr>
            <a:grpSpLocks/>
          </p:cNvGrpSpPr>
          <p:nvPr/>
        </p:nvGrpSpPr>
        <p:grpSpPr bwMode="auto">
          <a:xfrm>
            <a:off x="1754436" y="2034363"/>
            <a:ext cx="2411412" cy="792162"/>
            <a:chOff x="996" y="1207"/>
            <a:chExt cx="1548" cy="499"/>
          </a:xfrm>
        </p:grpSpPr>
        <p:sp>
          <p:nvSpPr>
            <p:cNvPr id="34851" name="Line 98"/>
            <p:cNvSpPr>
              <a:spLocks noChangeShapeType="1"/>
            </p:cNvSpPr>
            <p:nvPr/>
          </p:nvSpPr>
          <p:spPr bwMode="auto">
            <a:xfrm flipV="1">
              <a:off x="2544" y="1207"/>
              <a:ext cx="0" cy="499"/>
            </a:xfrm>
            <a:prstGeom prst="line">
              <a:avLst/>
            </a:prstGeom>
            <a:noFill/>
            <a:ln w="9525">
              <a:solidFill>
                <a:srgbClr val="99CC00"/>
              </a:solidFill>
              <a:round/>
              <a:headEnd/>
              <a:tailEnd/>
            </a:ln>
          </p:spPr>
          <p:txBody>
            <a:bodyPr/>
            <a:lstStyle/>
            <a:p>
              <a:endParaRPr lang="es-PE" sz="1000">
                <a:latin typeface="+mj-lt"/>
              </a:endParaRPr>
            </a:p>
          </p:txBody>
        </p:sp>
        <p:sp>
          <p:nvSpPr>
            <p:cNvPr id="34852" name="Line 99"/>
            <p:cNvSpPr>
              <a:spLocks noChangeShapeType="1"/>
            </p:cNvSpPr>
            <p:nvPr/>
          </p:nvSpPr>
          <p:spPr bwMode="auto">
            <a:xfrm flipH="1">
              <a:off x="999" y="1207"/>
              <a:ext cx="1542" cy="0"/>
            </a:xfrm>
            <a:prstGeom prst="line">
              <a:avLst/>
            </a:prstGeom>
            <a:noFill/>
            <a:ln w="9525">
              <a:solidFill>
                <a:srgbClr val="99CC00"/>
              </a:solidFill>
              <a:round/>
              <a:headEnd/>
              <a:tailEnd/>
            </a:ln>
          </p:spPr>
          <p:txBody>
            <a:bodyPr/>
            <a:lstStyle/>
            <a:p>
              <a:endParaRPr lang="es-PE" sz="1000">
                <a:latin typeface="+mj-lt"/>
              </a:endParaRPr>
            </a:p>
          </p:txBody>
        </p:sp>
        <p:sp>
          <p:nvSpPr>
            <p:cNvPr id="34853" name="Line 100"/>
            <p:cNvSpPr>
              <a:spLocks noChangeShapeType="1"/>
            </p:cNvSpPr>
            <p:nvPr/>
          </p:nvSpPr>
          <p:spPr bwMode="auto">
            <a:xfrm>
              <a:off x="996" y="1207"/>
              <a:ext cx="0" cy="409"/>
            </a:xfrm>
            <a:prstGeom prst="line">
              <a:avLst/>
            </a:prstGeom>
            <a:noFill/>
            <a:ln w="9525">
              <a:solidFill>
                <a:srgbClr val="99CC00"/>
              </a:solidFill>
              <a:round/>
              <a:headEnd/>
              <a:tailEnd type="triangle" w="med" len="med"/>
            </a:ln>
          </p:spPr>
          <p:txBody>
            <a:bodyPr/>
            <a:lstStyle/>
            <a:p>
              <a:endParaRPr lang="es-PE" sz="1000">
                <a:latin typeface="+mj-lt"/>
              </a:endParaRPr>
            </a:p>
          </p:txBody>
        </p:sp>
      </p:grpSp>
      <p:grpSp>
        <p:nvGrpSpPr>
          <p:cNvPr id="34836" name="Group 102"/>
          <p:cNvGrpSpPr>
            <a:grpSpLocks/>
          </p:cNvGrpSpPr>
          <p:nvPr/>
        </p:nvGrpSpPr>
        <p:grpSpPr bwMode="auto">
          <a:xfrm>
            <a:off x="2444998" y="2693175"/>
            <a:ext cx="963613" cy="1152525"/>
            <a:chOff x="1474" y="1389"/>
            <a:chExt cx="607" cy="726"/>
          </a:xfrm>
        </p:grpSpPr>
        <p:sp>
          <p:nvSpPr>
            <p:cNvPr id="34848" name="Rectangle 103"/>
            <p:cNvSpPr>
              <a:spLocks noChangeArrowheads="1"/>
            </p:cNvSpPr>
            <p:nvPr/>
          </p:nvSpPr>
          <p:spPr bwMode="auto">
            <a:xfrm>
              <a:off x="1474" y="1546"/>
              <a:ext cx="607" cy="413"/>
            </a:xfrm>
            <a:prstGeom prst="rect">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latin typeface="+mj-lt"/>
                </a:rPr>
                <a:t>Revisión, Ajustes</a:t>
              </a:r>
              <a:endParaRPr lang="es-ES" altLang="es-PE" sz="1000">
                <a:solidFill>
                  <a:srgbClr val="000066"/>
                </a:solidFill>
                <a:latin typeface="+mj-lt"/>
              </a:endParaRPr>
            </a:p>
          </p:txBody>
        </p:sp>
        <p:sp>
          <p:nvSpPr>
            <p:cNvPr id="34849" name="Rectangle 104"/>
            <p:cNvSpPr>
              <a:spLocks noChangeArrowheads="1"/>
            </p:cNvSpPr>
            <p:nvPr/>
          </p:nvSpPr>
          <p:spPr bwMode="auto">
            <a:xfrm>
              <a:off x="1474"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000" b="1" dirty="0" smtClean="0">
                  <a:solidFill>
                    <a:srgbClr val="000066"/>
                  </a:solidFill>
                  <a:latin typeface="+mj-lt"/>
                </a:rPr>
                <a:t>(2) Cliente</a:t>
              </a:r>
            </a:p>
          </p:txBody>
        </p:sp>
        <p:sp>
          <p:nvSpPr>
            <p:cNvPr id="34850" name="Rectangle 105"/>
            <p:cNvSpPr>
              <a:spLocks noChangeArrowheads="1"/>
            </p:cNvSpPr>
            <p:nvPr/>
          </p:nvSpPr>
          <p:spPr bwMode="auto">
            <a:xfrm>
              <a:off x="1474"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s-PE" altLang="es-PE" sz="1000" dirty="0" smtClean="0">
                  <a:solidFill>
                    <a:srgbClr val="000066"/>
                  </a:solidFill>
                  <a:latin typeface="+mj-lt"/>
                </a:rPr>
                <a:t>Acta de Reunión Externa</a:t>
              </a:r>
            </a:p>
          </p:txBody>
        </p:sp>
      </p:grpSp>
      <p:cxnSp>
        <p:nvCxnSpPr>
          <p:cNvPr id="34837" name="AutoShape 106"/>
          <p:cNvCxnSpPr>
            <a:cxnSpLocks noChangeShapeType="1"/>
          </p:cNvCxnSpPr>
          <p:nvPr/>
        </p:nvCxnSpPr>
        <p:spPr bwMode="auto">
          <a:xfrm>
            <a:off x="2190998" y="3280550"/>
            <a:ext cx="261938" cy="0"/>
          </a:xfrm>
          <a:prstGeom prst="straightConnector1">
            <a:avLst/>
          </a:prstGeom>
          <a:noFill/>
          <a:ln w="9525">
            <a:solidFill>
              <a:srgbClr val="000066"/>
            </a:solidFill>
            <a:round/>
            <a:headEnd/>
            <a:tailEnd type="triangle" w="med" len="med"/>
          </a:ln>
        </p:spPr>
      </p:cxnSp>
      <p:grpSp>
        <p:nvGrpSpPr>
          <p:cNvPr id="34838" name="Group 110"/>
          <p:cNvGrpSpPr>
            <a:grpSpLocks/>
          </p:cNvGrpSpPr>
          <p:nvPr/>
        </p:nvGrpSpPr>
        <p:grpSpPr bwMode="auto">
          <a:xfrm>
            <a:off x="7588960" y="4062957"/>
            <a:ext cx="935037" cy="1125538"/>
            <a:chOff x="2406" y="2206"/>
            <a:chExt cx="589" cy="709"/>
          </a:xfrm>
        </p:grpSpPr>
        <p:pic>
          <p:nvPicPr>
            <p:cNvPr id="34846" name="Picture 111"/>
            <p:cNvPicPr>
              <a:picLocks noChangeAspect="1" noChangeArrowheads="1"/>
            </p:cNvPicPr>
            <p:nvPr/>
          </p:nvPicPr>
          <p:blipFill>
            <a:blip r:embed="rId6"/>
            <a:srcRect/>
            <a:stretch>
              <a:fillRect/>
            </a:stretch>
          </p:blipFill>
          <p:spPr bwMode="auto">
            <a:xfrm>
              <a:off x="2450" y="2206"/>
              <a:ext cx="499" cy="354"/>
            </a:xfrm>
            <a:prstGeom prst="rect">
              <a:avLst/>
            </a:prstGeom>
            <a:noFill/>
            <a:ln w="9525">
              <a:noFill/>
              <a:miter lim="800000"/>
              <a:headEnd/>
              <a:tailEnd/>
            </a:ln>
          </p:spPr>
        </p:pic>
        <p:sp>
          <p:nvSpPr>
            <p:cNvPr id="34847" name="Rectangle 112"/>
            <p:cNvSpPr>
              <a:spLocks noChangeArrowheads="1"/>
            </p:cNvSpPr>
            <p:nvPr/>
          </p:nvSpPr>
          <p:spPr bwMode="auto">
            <a:xfrm>
              <a:off x="2406" y="2547"/>
              <a:ext cx="589" cy="368"/>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1000">
                  <a:solidFill>
                    <a:srgbClr val="000066"/>
                  </a:solidFill>
                  <a:latin typeface="+mj-lt"/>
                </a:rPr>
                <a:t>Acta de reunión de inicio del proyecto</a:t>
              </a:r>
              <a:endParaRPr lang="es-ES" altLang="es-PE" sz="1000">
                <a:solidFill>
                  <a:srgbClr val="000066"/>
                </a:solidFill>
                <a:latin typeface="+mj-lt"/>
              </a:endParaRPr>
            </a:p>
          </p:txBody>
        </p:sp>
      </p:grpSp>
      <p:cxnSp>
        <p:nvCxnSpPr>
          <p:cNvPr id="34839" name="AutoShape 113"/>
          <p:cNvCxnSpPr>
            <a:cxnSpLocks noChangeShapeType="1"/>
          </p:cNvCxnSpPr>
          <p:nvPr/>
        </p:nvCxnSpPr>
        <p:spPr bwMode="auto">
          <a:xfrm>
            <a:off x="8028384" y="3909176"/>
            <a:ext cx="0" cy="201091"/>
          </a:xfrm>
          <a:prstGeom prst="straightConnector1">
            <a:avLst/>
          </a:prstGeom>
          <a:noFill/>
          <a:ln w="9525">
            <a:solidFill>
              <a:schemeClr val="tx1"/>
            </a:solidFill>
            <a:round/>
            <a:headEnd/>
            <a:tailEnd type="triangle" w="med" len="med"/>
          </a:ln>
        </p:spPr>
      </p:cxnSp>
      <p:pic>
        <p:nvPicPr>
          <p:cNvPr id="34840" name="Picture 116"/>
          <p:cNvPicPr>
            <a:picLocks noChangeAspect="1" noChangeArrowheads="1"/>
          </p:cNvPicPr>
          <p:nvPr/>
        </p:nvPicPr>
        <p:blipFill>
          <a:blip r:embed="rId7"/>
          <a:srcRect/>
          <a:stretch>
            <a:fillRect/>
          </a:stretch>
        </p:blipFill>
        <p:spPr bwMode="auto">
          <a:xfrm>
            <a:off x="7658810" y="5475830"/>
            <a:ext cx="792162" cy="431800"/>
          </a:xfrm>
          <a:prstGeom prst="rect">
            <a:avLst/>
          </a:prstGeom>
          <a:noFill/>
          <a:ln w="9525">
            <a:noFill/>
            <a:miter lim="800000"/>
            <a:headEnd/>
            <a:tailEnd/>
          </a:ln>
        </p:spPr>
      </p:pic>
      <p:sp>
        <p:nvSpPr>
          <p:cNvPr id="34841" name="Rectangle 117"/>
          <p:cNvSpPr>
            <a:spLocks noChangeArrowheads="1"/>
          </p:cNvSpPr>
          <p:nvPr/>
        </p:nvSpPr>
        <p:spPr bwMode="auto">
          <a:xfrm>
            <a:off x="7587372" y="5907630"/>
            <a:ext cx="935038" cy="461665"/>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1000" dirty="0">
                <a:solidFill>
                  <a:srgbClr val="000066"/>
                </a:solidFill>
                <a:latin typeface="+mj-lt"/>
              </a:rPr>
              <a:t>Ejecución, Seguimiento y Control</a:t>
            </a:r>
            <a:endParaRPr lang="es-ES" altLang="es-PE" sz="1000" dirty="0">
              <a:solidFill>
                <a:srgbClr val="000066"/>
              </a:solidFill>
              <a:latin typeface="+mj-lt"/>
            </a:endParaRPr>
          </a:p>
        </p:txBody>
      </p:sp>
      <p:cxnSp>
        <p:nvCxnSpPr>
          <p:cNvPr id="34842" name="AutoShape 118"/>
          <p:cNvCxnSpPr>
            <a:cxnSpLocks noChangeShapeType="1"/>
            <a:stCxn id="34847" idx="2"/>
          </p:cNvCxnSpPr>
          <p:nvPr/>
        </p:nvCxnSpPr>
        <p:spPr bwMode="auto">
          <a:xfrm flipH="1">
            <a:off x="8055687" y="5188495"/>
            <a:ext cx="792" cy="287335"/>
          </a:xfrm>
          <a:prstGeom prst="straightConnector1">
            <a:avLst/>
          </a:prstGeom>
          <a:noFill/>
          <a:ln w="9525">
            <a:solidFill>
              <a:schemeClr val="tx1"/>
            </a:solidFill>
            <a:round/>
            <a:headEnd/>
            <a:tailEnd type="triangle" w="med" len="med"/>
          </a:ln>
        </p:spPr>
      </p:cxnSp>
      <p:grpSp>
        <p:nvGrpSpPr>
          <p:cNvPr id="34843" name="Group 119"/>
          <p:cNvGrpSpPr>
            <a:grpSpLocks/>
          </p:cNvGrpSpPr>
          <p:nvPr/>
        </p:nvGrpSpPr>
        <p:grpSpPr bwMode="auto">
          <a:xfrm>
            <a:off x="422523" y="3064648"/>
            <a:ext cx="719138" cy="749662"/>
            <a:chOff x="2406" y="2206"/>
            <a:chExt cx="589" cy="620"/>
          </a:xfrm>
        </p:grpSpPr>
        <p:pic>
          <p:nvPicPr>
            <p:cNvPr id="34844" name="Picture 120"/>
            <p:cNvPicPr>
              <a:picLocks noChangeAspect="1" noChangeArrowheads="1"/>
            </p:cNvPicPr>
            <p:nvPr/>
          </p:nvPicPr>
          <p:blipFill>
            <a:blip r:embed="rId6"/>
            <a:srcRect/>
            <a:stretch>
              <a:fillRect/>
            </a:stretch>
          </p:blipFill>
          <p:spPr bwMode="auto">
            <a:xfrm>
              <a:off x="2450" y="2206"/>
              <a:ext cx="499" cy="354"/>
            </a:xfrm>
            <a:prstGeom prst="rect">
              <a:avLst/>
            </a:prstGeom>
            <a:noFill/>
            <a:ln w="9525">
              <a:noFill/>
              <a:miter lim="800000"/>
              <a:headEnd/>
              <a:tailEnd/>
            </a:ln>
          </p:spPr>
        </p:pic>
        <p:sp>
          <p:nvSpPr>
            <p:cNvPr id="34845" name="Rectangle 121"/>
            <p:cNvSpPr>
              <a:spLocks noChangeArrowheads="1"/>
            </p:cNvSpPr>
            <p:nvPr/>
          </p:nvSpPr>
          <p:spPr bwMode="auto">
            <a:xfrm>
              <a:off x="2406" y="2546"/>
              <a:ext cx="589" cy="28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1000">
                  <a:solidFill>
                    <a:srgbClr val="000066"/>
                  </a:solidFill>
                  <a:latin typeface="+mj-lt"/>
                </a:rPr>
                <a:t>Propuesta Aprobada</a:t>
              </a:r>
              <a:endParaRPr lang="es-ES" altLang="es-PE" sz="1000">
                <a:solidFill>
                  <a:srgbClr val="000066"/>
                </a:solidFill>
                <a:latin typeface="+mj-lt"/>
              </a:endParaRPr>
            </a:p>
          </p:txBody>
        </p:sp>
      </p:grpSp>
      <p:sp>
        <p:nvSpPr>
          <p:cNvPr id="5" name="Rectángulo redondeado 4"/>
          <p:cNvSpPr/>
          <p:nvPr/>
        </p:nvSpPr>
        <p:spPr>
          <a:xfrm>
            <a:off x="167664" y="1785144"/>
            <a:ext cx="8772760" cy="45243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160" name="Group 264"/>
          <p:cNvGraphicFramePr>
            <a:graphicFrameLocks noGrp="1"/>
          </p:cNvGraphicFramePr>
          <p:nvPr>
            <p:ph/>
            <p:extLst>
              <p:ext uri="{D42A27DB-BD31-4B8C-83A1-F6EECF244321}">
                <p14:modId xmlns:p14="http://schemas.microsoft.com/office/powerpoint/2010/main" val="2463809523"/>
              </p:ext>
            </p:extLst>
          </p:nvPr>
        </p:nvGraphicFramePr>
        <p:xfrm>
          <a:off x="328750" y="712912"/>
          <a:ext cx="8640763" cy="5739393"/>
        </p:xfrm>
        <a:graphic>
          <a:graphicData uri="http://schemas.openxmlformats.org/drawingml/2006/table">
            <a:tbl>
              <a:tblPr>
                <a:tableStyleId>{21E4AEA4-8DFA-4A89-87EB-49C32662AFE0}</a:tableStyleId>
              </a:tblPr>
              <a:tblGrid>
                <a:gridCol w="382588"/>
                <a:gridCol w="1341437"/>
                <a:gridCol w="1638300"/>
                <a:gridCol w="3365500"/>
                <a:gridCol w="1912938"/>
              </a:tblGrid>
              <a:tr h="51816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a:t>
                      </a:r>
                      <a:endParaRPr kumimoji="0" lang="es-ES" altLang="es-PE" sz="1600" b="1" i="0" u="none" strike="noStrike" cap="none" normalizeH="0" baseline="0" dirty="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smtClean="0">
                          <a:ln>
                            <a:noFill/>
                          </a:ln>
                          <a:effectLst/>
                          <a:latin typeface="+mj-lt"/>
                        </a:rPr>
                        <a:t>Rol del Responsable</a:t>
                      </a:r>
                      <a:endParaRPr kumimoji="0" lang="es-ES" altLang="es-PE" sz="1600" b="1"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smtClean="0">
                          <a:ln>
                            <a:noFill/>
                          </a:ln>
                          <a:effectLst/>
                          <a:latin typeface="+mj-lt"/>
                        </a:rPr>
                        <a:t>Nombre de la Actividad</a:t>
                      </a:r>
                      <a:endParaRPr kumimoji="0" lang="es-ES" altLang="es-PE" sz="1600" b="1"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Descripción de la Actividad</a:t>
                      </a:r>
                      <a:endParaRPr kumimoji="0" lang="es-ES" altLang="es-PE" sz="1600" b="1" i="0" u="none" strike="noStrike" cap="none" normalizeH="0" baseline="0" dirty="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Herramientas</a:t>
                      </a:r>
                      <a:endParaRPr kumimoji="0" lang="es-ES" altLang="es-PE" sz="1600" b="1" i="0" u="none" strike="noStrike" cap="none" normalizeH="0" baseline="0" dirty="0" smtClean="0">
                        <a:ln>
                          <a:noFill/>
                        </a:ln>
                        <a:solidFill>
                          <a:srgbClr val="000066"/>
                        </a:solidFill>
                        <a:effectLst/>
                        <a:latin typeface="+mj-lt"/>
                      </a:endParaRPr>
                    </a:p>
                  </a:txBody>
                  <a:tcPr marT="45721" marB="45721" horzOverflow="overflow"/>
                </a:tc>
              </a:tr>
              <a:tr h="45720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smtClean="0">
                          <a:ln>
                            <a:noFill/>
                          </a:ln>
                          <a:effectLst/>
                          <a:latin typeface="+mj-lt"/>
                        </a:rPr>
                        <a:t>1</a:t>
                      </a:r>
                      <a:endParaRPr kumimoji="0" lang="es-ES" altLang="es-PE" sz="1400" b="1"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latin typeface="+mj-lt"/>
                        </a:rPr>
                        <a:t>Jefe de Proyecto</a:t>
                      </a:r>
                      <a:endParaRPr kumimoji="0" lang="es-ES" altLang="es-PE" sz="1400" b="0"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400" u="none" strike="noStrike" cap="none" normalizeH="0" baseline="0" smtClean="0">
                          <a:ln>
                            <a:noFill/>
                          </a:ln>
                          <a:effectLst/>
                          <a:latin typeface="+mj-lt"/>
                        </a:rPr>
                        <a:t>Planeamiento</a:t>
                      </a:r>
                      <a:endParaRPr kumimoji="0" lang="es-ES" altLang="es-PE" sz="1400" b="0"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400" u="none" strike="noStrike" cap="none" normalizeH="0" baseline="0" dirty="0" smtClean="0">
                          <a:ln>
                            <a:noFill/>
                          </a:ln>
                          <a:effectLst/>
                          <a:latin typeface="+mj-lt"/>
                        </a:rPr>
                        <a:t>-El objetivo de esta etapa es la elaboración del Plan del Proyecto.</a:t>
                      </a:r>
                      <a:endParaRPr kumimoji="0" lang="es-ES" altLang="es-PE" sz="1400" b="0" i="0" u="none" strike="noStrike" cap="none" normalizeH="0" baseline="0" dirty="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400" u="none" strike="noStrike" cap="none" normalizeH="0" baseline="0" dirty="0" smtClean="0">
                          <a:ln>
                            <a:noFill/>
                          </a:ln>
                          <a:effectLst/>
                          <a:latin typeface="+mj-lt"/>
                        </a:rPr>
                        <a:t>-Plantilla de Plan del Proyecto.</a:t>
                      </a:r>
                      <a:endParaRPr kumimoji="0" lang="es-ES" altLang="es-PE" sz="1400" b="0" i="0" u="none" strike="noStrike" cap="none" normalizeH="0" baseline="0" dirty="0" smtClean="0">
                        <a:ln>
                          <a:noFill/>
                        </a:ln>
                        <a:solidFill>
                          <a:srgbClr val="000066"/>
                        </a:solidFill>
                        <a:effectLst/>
                        <a:latin typeface="+mj-lt"/>
                      </a:endParaRPr>
                    </a:p>
                  </a:txBody>
                  <a:tcPr marT="45721" marB="45721" horzOverflow="overflow"/>
                </a:tc>
              </a:tr>
              <a:tr h="1188719">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smtClean="0">
                          <a:ln>
                            <a:noFill/>
                          </a:ln>
                          <a:effectLst/>
                          <a:latin typeface="+mj-lt"/>
                        </a:rPr>
                        <a:t>2</a:t>
                      </a:r>
                      <a:endParaRPr kumimoji="0" lang="es-ES" altLang="es-PE" sz="1400" b="1"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400" u="none" strike="noStrike" cap="none" normalizeH="0" baseline="0" smtClean="0">
                          <a:ln>
                            <a:noFill/>
                          </a:ln>
                          <a:effectLst/>
                          <a:latin typeface="+mj-lt"/>
                        </a:rPr>
                        <a:t>Cliente</a:t>
                      </a:r>
                      <a:endParaRPr kumimoji="0" lang="es-ES" altLang="es-PE" sz="1400" b="0"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400" u="none" strike="noStrike" cap="none" normalizeH="0" baseline="0" smtClean="0">
                          <a:ln>
                            <a:noFill/>
                          </a:ln>
                          <a:effectLst/>
                          <a:latin typeface="+mj-lt"/>
                        </a:rPr>
                        <a:t>Revisión, Ajustes</a:t>
                      </a:r>
                      <a:endParaRPr kumimoji="0" lang="es-ES" altLang="es-PE" sz="1400" u="none" strike="noStrike" cap="none" normalizeH="0" baseline="0" smtClean="0">
                        <a:ln>
                          <a:noFill/>
                        </a:ln>
                        <a:effectLst/>
                        <a:latin typeface="+mj-l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400" u="none" strike="noStrike" cap="none" normalizeH="0" baseline="0" dirty="0" smtClean="0">
                          <a:ln>
                            <a:noFill/>
                          </a:ln>
                          <a:effectLst/>
                          <a:latin typeface="+mj-lt"/>
                        </a:rPr>
                        <a:t>-En esta etapa el Cliente revisa el Plan del Proyecto conjuntamente con el Jefe de Proyecto, registrando sus observaciones en acta de reunión, que justificarán las modificaciones y/o correcciones respectivas.</a:t>
                      </a:r>
                      <a:endParaRPr kumimoji="0" lang="es-ES" altLang="es-PE" sz="1400" b="0" i="0" u="none" strike="noStrike" cap="none" normalizeH="0" baseline="0" dirty="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400" u="none" strike="noStrike" cap="none" normalizeH="0" baseline="0" dirty="0" smtClean="0">
                          <a:ln>
                            <a:noFill/>
                          </a:ln>
                          <a:effectLst/>
                          <a:latin typeface="+mj-lt"/>
                        </a:rPr>
                        <a:t>-Plantilla de Acta de reunión</a:t>
                      </a:r>
                      <a:endParaRPr kumimoji="0" lang="es-ES" altLang="es-PE" sz="1400" b="0" i="0" u="none" strike="noStrike" cap="none" normalizeH="0" baseline="0" dirty="0" smtClean="0">
                        <a:ln>
                          <a:noFill/>
                        </a:ln>
                        <a:solidFill>
                          <a:srgbClr val="000066"/>
                        </a:solidFill>
                        <a:effectLst/>
                        <a:latin typeface="+mj-lt"/>
                      </a:endParaRPr>
                    </a:p>
                  </a:txBody>
                  <a:tcPr marT="45721" marB="45721" horzOverflow="overflow"/>
                </a:tc>
              </a:tr>
              <a:tr h="69517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400" b="1" u="none" strike="noStrike" cap="none" normalizeH="0" baseline="0" smtClean="0">
                          <a:ln>
                            <a:noFill/>
                          </a:ln>
                          <a:effectLst/>
                          <a:latin typeface="+mj-lt"/>
                        </a:rPr>
                        <a:t>3</a:t>
                      </a:r>
                      <a:endParaRPr kumimoji="0" lang="es-ES" altLang="es-PE" sz="1400" b="1"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400" u="none" strike="noStrike" cap="none" normalizeH="0" baseline="0" smtClean="0">
                          <a:ln>
                            <a:noFill/>
                          </a:ln>
                          <a:effectLst/>
                          <a:latin typeface="+mj-lt"/>
                        </a:rPr>
                        <a:t>Cliente</a:t>
                      </a:r>
                      <a:endParaRPr kumimoji="0" lang="es-ES" altLang="es-PE" sz="1400" b="0"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400" u="none" strike="noStrike" cap="none" normalizeH="0" baseline="0" smtClean="0">
                          <a:ln>
                            <a:noFill/>
                          </a:ln>
                          <a:effectLst/>
                          <a:latin typeface="+mj-lt"/>
                        </a:rPr>
                        <a:t>Conformidad al Plan de Gestión del Proyecto</a:t>
                      </a:r>
                      <a:endParaRPr kumimoji="0" lang="es-ES" altLang="es-PE" sz="1400" b="0"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ES" altLang="es-PE" sz="1400" u="none" strike="noStrike" cap="none" normalizeH="0" baseline="0" dirty="0" smtClean="0">
                          <a:ln>
                            <a:noFill/>
                          </a:ln>
                          <a:effectLst/>
                          <a:latin typeface="+mj-lt"/>
                        </a:rPr>
                        <a:t>-En esta etapa el Cliente envía la conformidad al Plan del Proyecto quedando registrada en Acta de Reunión.</a:t>
                      </a:r>
                      <a:endParaRPr kumimoji="0" lang="es-ES" altLang="es-PE" sz="1400" b="0" i="0" u="none" strike="noStrike" cap="none" normalizeH="0" baseline="0" dirty="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smtClean="0">
                          <a:ln>
                            <a:noFill/>
                          </a:ln>
                          <a:effectLst/>
                          <a:latin typeface="+mj-lt"/>
                        </a:rPr>
                        <a:t>Acta de reunión</a:t>
                      </a:r>
                      <a:endParaRPr kumimoji="0" lang="es-ES" altLang="es-PE" sz="1400" b="0" i="0" u="none" strike="noStrike" cap="none" normalizeH="0" baseline="0" smtClean="0">
                        <a:ln>
                          <a:noFill/>
                        </a:ln>
                        <a:solidFill>
                          <a:srgbClr val="000066"/>
                        </a:solidFill>
                        <a:effectLst/>
                        <a:latin typeface="+mj-lt"/>
                      </a:endParaRPr>
                    </a:p>
                  </a:txBody>
                  <a:tcPr marT="45721" marB="45721" horzOverflow="overflow"/>
                </a:tc>
              </a:tr>
              <a:tr h="140817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smtClean="0">
                          <a:ln>
                            <a:noFill/>
                          </a:ln>
                          <a:effectLst/>
                          <a:latin typeface="+mj-lt"/>
                        </a:rPr>
                        <a:t>4</a:t>
                      </a:r>
                      <a:endParaRPr kumimoji="0" lang="es-ES" altLang="es-PE" sz="1400" b="1"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smtClean="0">
                          <a:ln>
                            <a:noFill/>
                          </a:ln>
                          <a:effectLst/>
                          <a:latin typeface="+mj-lt"/>
                        </a:rPr>
                        <a:t>Jefe de Proyecto</a:t>
                      </a:r>
                      <a:endParaRPr kumimoji="0" lang="es-ES" altLang="es-PE" sz="1400" b="0"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400" u="none" strike="noStrike" cap="none" normalizeH="0" baseline="0" dirty="0" smtClean="0">
                          <a:ln>
                            <a:noFill/>
                          </a:ln>
                          <a:effectLst/>
                          <a:latin typeface="+mj-lt"/>
                        </a:rPr>
                        <a:t>Kick off meeting - interno</a:t>
                      </a:r>
                      <a:endParaRPr kumimoji="0" lang="es-ES" altLang="es-PE" sz="1400" u="none" strike="noStrike" cap="none" normalizeH="0" baseline="0" dirty="0" smtClean="0">
                        <a:ln>
                          <a:noFill/>
                        </a:ln>
                        <a:effectLst/>
                        <a:latin typeface="+mj-l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dirty="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smtClean="0">
                          <a:ln>
                            <a:noFill/>
                          </a:ln>
                          <a:effectLst/>
                          <a:latin typeface="+mj-lt"/>
                        </a:rPr>
                        <a:t>Es la reunión de inicio del proyecto, donde se informa al equipo de desarrollo sobre el proyecto y la estrategia para afrontarlo.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smtClean="0">
                          <a:ln>
                            <a:noFill/>
                          </a:ln>
                          <a:effectLst/>
                          <a:latin typeface="+mj-lt"/>
                        </a:rPr>
                        <a:t>Esta reunión no es necesario cuando el proyecto esta integrado por un único integrante.</a:t>
                      </a:r>
                      <a:endParaRPr kumimoji="0" lang="es-ES" altLang="es-PE" sz="1400" b="0" i="0" u="none" strike="noStrike" cap="none" normalizeH="0" baseline="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400" u="none" strike="noStrike" cap="none" normalizeH="0" baseline="0" dirty="0" smtClean="0">
                          <a:ln>
                            <a:noFill/>
                          </a:ln>
                          <a:effectLst/>
                          <a:latin typeface="+mj-l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b="0" i="0" u="none" strike="noStrike" kern="1200" cap="none" normalizeH="0" baseline="0" dirty="0" smtClean="0">
                          <a:ln>
                            <a:noFill/>
                          </a:ln>
                          <a:solidFill>
                            <a:srgbClr val="000066"/>
                          </a:solidFill>
                          <a:effectLst/>
                          <a:latin typeface="+mj-lt"/>
                          <a:ea typeface="+mn-ea"/>
                          <a:cs typeface="+mn-cs"/>
                        </a:rPr>
                        <a:t>Presentación de Kick Off Meeting </a:t>
                      </a:r>
                      <a:r>
                        <a:rPr kumimoji="0" lang="es-ES" altLang="es-PE" sz="1400" b="0" i="0" u="none" strike="noStrike" kern="1200" cap="none" normalizeH="0" baseline="0" dirty="0" smtClean="0">
                          <a:ln>
                            <a:noFill/>
                          </a:ln>
                          <a:solidFill>
                            <a:srgbClr val="000066"/>
                          </a:solidFill>
                          <a:effectLst/>
                          <a:latin typeface="+mj-lt"/>
                          <a:ea typeface="+mn-ea"/>
                          <a:cs typeface="+mn-cs"/>
                        </a:rPr>
                        <a:t>interno</a:t>
                      </a:r>
                      <a:endParaRPr kumimoji="0" lang="es-ES" altLang="es-PE" sz="1400" b="0" i="0" u="none" strike="noStrike" cap="none" normalizeH="0" baseline="0" dirty="0" smtClean="0">
                        <a:ln>
                          <a:noFill/>
                        </a:ln>
                        <a:solidFill>
                          <a:srgbClr val="000066"/>
                        </a:solidFill>
                        <a:effectLst/>
                        <a:latin typeface="+mj-lt"/>
                      </a:endParaRPr>
                    </a:p>
                  </a:txBody>
                  <a:tcPr marT="45721" marB="45721" horzOverflow="overflow"/>
                </a:tc>
              </a:tr>
              <a:tr h="105545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5</a:t>
                      </a:r>
                      <a:endParaRPr kumimoji="0" lang="es-ES" altLang="es-PE" sz="1400" b="1" i="0" u="none" strike="noStrike" cap="none" normalizeH="0" baseline="0" dirty="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400" u="none" strike="noStrike" cap="none" normalizeH="0" baseline="0" dirty="0" smtClean="0">
                          <a:ln>
                            <a:noFill/>
                          </a:ln>
                          <a:effectLst/>
                          <a:latin typeface="+mj-lt"/>
                        </a:rPr>
                        <a:t>Jefe de Proyecto</a:t>
                      </a:r>
                      <a:endParaRPr kumimoji="0" lang="es-ES" altLang="es-PE" sz="1400" b="0" i="0" u="none" strike="noStrike" cap="none" normalizeH="0" baseline="0" dirty="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altLang="es-PE" sz="1400" u="none" strike="noStrike" cap="none" normalizeH="0" baseline="0" dirty="0" smtClean="0">
                          <a:ln>
                            <a:noFill/>
                          </a:ln>
                          <a:effectLst/>
                          <a:latin typeface="+mj-lt"/>
                        </a:rPr>
                        <a:t>Kick off meeting - externo</a:t>
                      </a:r>
                      <a:endParaRPr kumimoji="0" lang="es-ES" altLang="es-PE" sz="1400" u="none" strike="noStrike" cap="none" normalizeH="0" baseline="0" dirty="0" smtClean="0">
                        <a:ln>
                          <a:noFill/>
                        </a:ln>
                        <a:effectLst/>
                        <a:latin typeface="+mj-l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dirty="0" smtClean="0">
                        <a:ln>
                          <a:noFill/>
                        </a:ln>
                        <a:solidFill>
                          <a:srgbClr val="000066"/>
                        </a:solidFill>
                        <a:effectLst/>
                        <a:latin typeface="+mj-lt"/>
                      </a:endParaRP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En esta reunión se informa al cliente sobre el proyecto y la estrategia para afrontarlo, se obtiene el compromiso y se explica el esquema de trabajo.</a:t>
                      </a:r>
                    </a:p>
                  </a:txBody>
                  <a:tcPr marT="45721" marB="4572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400" u="none" strike="noStrike" cap="none" normalizeH="0" baseline="0" dirty="0" smtClean="0">
                          <a:ln>
                            <a:noFill/>
                          </a:ln>
                          <a:effectLst/>
                          <a:latin typeface="+mj-l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u="none" strike="noStrike" cap="none" normalizeH="0" baseline="0" dirty="0" smtClean="0">
                          <a:ln>
                            <a:noFill/>
                          </a:ln>
                          <a:effectLst/>
                          <a:latin typeface="+mj-lt"/>
                        </a:rPr>
                        <a:t>Acta de reunión con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400" b="0" i="0" u="none" strike="noStrike" cap="none" normalizeH="0" baseline="0" dirty="0" smtClean="0">
                          <a:ln>
                            <a:noFill/>
                          </a:ln>
                          <a:solidFill>
                            <a:srgbClr val="000066"/>
                          </a:solidFill>
                          <a:effectLst/>
                          <a:latin typeface="+mj-lt"/>
                        </a:rPr>
                        <a:t>Presentación de Kick Off Meeting externo</a:t>
                      </a:r>
                    </a:p>
                  </a:txBody>
                  <a:tcPr marT="45721" marB="45721" horzOverflow="overflow"/>
                </a:tc>
              </a:tr>
            </a:tbl>
          </a:graphicData>
        </a:graphic>
      </p:graphicFrame>
      <p:sp>
        <p:nvSpPr>
          <p:cNvPr id="35886" name="Text Box 249"/>
          <p:cNvSpPr txBox="1">
            <a:spLocks noChangeArrowheads="1"/>
          </p:cNvSpPr>
          <p:nvPr/>
        </p:nvSpPr>
        <p:spPr bwMode="auto">
          <a:xfrm>
            <a:off x="323850" y="188640"/>
            <a:ext cx="7700963" cy="549275"/>
          </a:xfrm>
          <a:prstGeom prst="rect">
            <a:avLst/>
          </a:prstGeom>
          <a:noFill/>
          <a:ln w="9525">
            <a:noFill/>
            <a:miter lim="800000"/>
            <a:headEnd/>
            <a:tailEnd/>
          </a:ln>
        </p:spPr>
        <p:txBody>
          <a:bodyPr>
            <a:spAutoFit/>
          </a:bodyPr>
          <a:lstStyle/>
          <a:p>
            <a:pPr eaLnBrk="1" hangingPunct="1"/>
            <a:r>
              <a:rPr lang="es-PE" altLang="es-PE" sz="3000" dirty="0">
                <a:solidFill>
                  <a:srgbClr val="002060"/>
                </a:solidFill>
              </a:rPr>
              <a:t>Actividades del Subproceso de Planificación</a:t>
            </a:r>
            <a:endParaRPr lang="es-ES" altLang="es-PE" sz="3000" b="1" dirty="0">
              <a:solidFill>
                <a:srgbClr val="002060"/>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Text Box 3"/>
          <p:cNvSpPr txBox="1">
            <a:spLocks noChangeArrowheads="1"/>
          </p:cNvSpPr>
          <p:nvPr/>
        </p:nvSpPr>
        <p:spPr bwMode="auto">
          <a:xfrm>
            <a:off x="755576" y="476672"/>
            <a:ext cx="8775700" cy="2991268"/>
          </a:xfrm>
          <a:prstGeom prst="rect">
            <a:avLst/>
          </a:prstGeom>
          <a:noFill/>
          <a:ln w="9525">
            <a:noFill/>
            <a:miter lim="800000"/>
            <a:headEnd/>
            <a:tailEnd/>
          </a:ln>
        </p:spPr>
        <p:txBody>
          <a:bodyPr>
            <a:spAutoFit/>
          </a:bodyPr>
          <a:lstStyle/>
          <a:p>
            <a:pPr>
              <a:lnSpc>
                <a:spcPts val="5600"/>
              </a:lnSpc>
              <a:spcBef>
                <a:spcPct val="50000"/>
              </a:spcBef>
            </a:pPr>
            <a:r>
              <a:rPr lang="en-US" altLang="es-PE" sz="5400" dirty="0">
                <a:solidFill>
                  <a:srgbClr val="000066"/>
                </a:solidFill>
                <a:latin typeface="+mj-lt"/>
              </a:rPr>
              <a:t>5. Proceso de Gestión de Proyectos</a:t>
            </a:r>
          </a:p>
          <a:p>
            <a:pPr>
              <a:lnSpc>
                <a:spcPts val="2000"/>
              </a:lnSpc>
              <a:spcBef>
                <a:spcPct val="50000"/>
              </a:spcBef>
            </a:pPr>
            <a:r>
              <a:rPr lang="en-US" altLang="es-PE" sz="5400" dirty="0">
                <a:solidFill>
                  <a:srgbClr val="000066"/>
                </a:solidFill>
                <a:latin typeface="+mj-lt"/>
                <a:ea typeface="ＭＳ Ｐゴシック" pitchFamily="-92" charset="-128"/>
              </a:rPr>
              <a:t>	</a:t>
            </a:r>
          </a:p>
          <a:p>
            <a:pPr lvl="1">
              <a:lnSpc>
                <a:spcPts val="2000"/>
              </a:lnSpc>
              <a:spcBef>
                <a:spcPct val="50000"/>
              </a:spcBef>
            </a:pPr>
            <a:r>
              <a:rPr lang="es-PE" altLang="es-PE" sz="5400" dirty="0">
                <a:solidFill>
                  <a:srgbClr val="000066"/>
                </a:solidFill>
                <a:latin typeface="+mj-lt"/>
                <a:ea typeface="ＭＳ Ｐゴシック" pitchFamily="-92" charset="-128"/>
              </a:rPr>
              <a:t>      5.3 Tareas</a:t>
            </a:r>
            <a:endParaRPr lang="en-US" altLang="es-PE" sz="5400" dirty="0">
              <a:solidFill>
                <a:srgbClr val="000066"/>
              </a:solidFill>
              <a:latin typeface="+mj-lt"/>
              <a:ea typeface="ＭＳ Ｐゴシック" pitchFamily="-92"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8611"/>
                                        </p:tgtEl>
                                        <p:attrNameLst>
                                          <p:attrName>style.visibility</p:attrName>
                                        </p:attrNameLst>
                                      </p:cBhvr>
                                      <p:to>
                                        <p:strVal val="visible"/>
                                      </p:to>
                                    </p:set>
                                    <p:animEffect transition="in" filter="fade">
                                      <p:cBhvr>
                                        <p:cTn id="7" dur="1000"/>
                                        <p:tgtEl>
                                          <p:spTgt spid="68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778416" y="478631"/>
            <a:ext cx="1864549" cy="584775"/>
          </a:xfrm>
          <a:prstGeom prst="rect">
            <a:avLst/>
          </a:prstGeom>
          <a:noFill/>
          <a:ln w="9525">
            <a:noFill/>
            <a:miter lim="800000"/>
            <a:headEnd/>
            <a:tailEnd/>
          </a:ln>
        </p:spPr>
        <p:txBody>
          <a:bodyPr wrap="none">
            <a:spAutoFit/>
          </a:bodyPr>
          <a:lstStyle/>
          <a:p>
            <a:pPr eaLnBrk="1" hangingPunct="1"/>
            <a:r>
              <a:rPr lang="es-PE" altLang="es-PE" sz="3200" b="1" dirty="0">
                <a:solidFill>
                  <a:srgbClr val="002060"/>
                </a:solidFill>
                <a:latin typeface="+mj-lt"/>
              </a:rPr>
              <a:t>Contenido</a:t>
            </a:r>
            <a:endParaRPr lang="es-ES" altLang="es-PE" sz="3200" b="1" dirty="0">
              <a:solidFill>
                <a:srgbClr val="002060"/>
              </a:solidFill>
              <a:latin typeface="+mj-lt"/>
            </a:endParaRPr>
          </a:p>
        </p:txBody>
      </p:sp>
      <p:sp>
        <p:nvSpPr>
          <p:cNvPr id="29700" name="Rectangle 4"/>
          <p:cNvSpPr>
            <a:spLocks noChangeArrowheads="1"/>
          </p:cNvSpPr>
          <p:nvPr/>
        </p:nvSpPr>
        <p:spPr bwMode="auto">
          <a:xfrm>
            <a:off x="4716016" y="1700808"/>
            <a:ext cx="3816424" cy="4061112"/>
          </a:xfrm>
          <a:prstGeom prst="rect">
            <a:avLst/>
          </a:prstGeom>
          <a:noFill/>
          <a:ln w="9525">
            <a:noFill/>
            <a:miter lim="800000"/>
            <a:headEnd/>
            <a:tailEnd/>
          </a:ln>
        </p:spPr>
        <p:txBody>
          <a:bodyPr wrap="square">
            <a:spAutoFit/>
          </a:bodyPr>
          <a:lstStyle/>
          <a:p>
            <a:pPr marL="342900" indent="-342900" eaLnBrk="1" hangingPunct="1">
              <a:lnSpc>
                <a:spcPct val="130000"/>
              </a:lnSpc>
              <a:buFontTx/>
              <a:buAutoNum type="arabicPeriod"/>
            </a:pPr>
            <a:r>
              <a:rPr lang="es-PE" altLang="es-PE" sz="2000" dirty="0">
                <a:solidFill>
                  <a:srgbClr val="000066"/>
                </a:solidFill>
                <a:latin typeface="+mj-lt"/>
              </a:rPr>
              <a:t>Objetivo y alcance del proceso</a:t>
            </a:r>
          </a:p>
          <a:p>
            <a:pPr marL="342900" indent="-342900" eaLnBrk="1" hangingPunct="1">
              <a:lnSpc>
                <a:spcPct val="130000"/>
              </a:lnSpc>
              <a:buFontTx/>
              <a:buAutoNum type="arabicPeriod"/>
            </a:pPr>
            <a:r>
              <a:rPr lang="es-PE" altLang="es-PE" sz="2000" dirty="0">
                <a:solidFill>
                  <a:srgbClr val="000066"/>
                </a:solidFill>
                <a:latin typeface="+mj-lt"/>
              </a:rPr>
              <a:t>Términos y definiciones</a:t>
            </a:r>
          </a:p>
          <a:p>
            <a:pPr marL="342900" indent="-342900" eaLnBrk="1" hangingPunct="1">
              <a:lnSpc>
                <a:spcPct val="130000"/>
              </a:lnSpc>
              <a:buFontTx/>
              <a:buAutoNum type="arabicPeriod"/>
            </a:pPr>
            <a:r>
              <a:rPr lang="es-PE" altLang="es-PE" sz="2000" dirty="0">
                <a:solidFill>
                  <a:srgbClr val="000066"/>
                </a:solidFill>
                <a:latin typeface="+mj-lt"/>
              </a:rPr>
              <a:t>Roles y responsabilidades</a:t>
            </a:r>
          </a:p>
          <a:p>
            <a:pPr marL="342900" indent="-342900" eaLnBrk="1" hangingPunct="1">
              <a:lnSpc>
                <a:spcPct val="130000"/>
              </a:lnSpc>
              <a:buFontTx/>
              <a:buAutoNum type="arabicPeriod"/>
            </a:pPr>
            <a:r>
              <a:rPr lang="es-PE" altLang="es-PE" sz="2000" dirty="0">
                <a:solidFill>
                  <a:srgbClr val="000066"/>
                </a:solidFill>
                <a:latin typeface="+mj-lt"/>
              </a:rPr>
              <a:t>Entradas y salidas del proceso</a:t>
            </a:r>
          </a:p>
          <a:p>
            <a:pPr marL="342900" indent="-342900" eaLnBrk="1" hangingPunct="1">
              <a:lnSpc>
                <a:spcPct val="130000"/>
              </a:lnSpc>
              <a:buFontTx/>
              <a:buAutoNum type="arabicPeriod"/>
            </a:pPr>
            <a:r>
              <a:rPr lang="es-PE" altLang="es-PE" sz="2000" dirty="0">
                <a:solidFill>
                  <a:srgbClr val="000066"/>
                </a:solidFill>
                <a:latin typeface="+mj-lt"/>
              </a:rPr>
              <a:t>Descripción del proceso</a:t>
            </a:r>
          </a:p>
          <a:p>
            <a:pPr marL="342900" indent="-342900" eaLnBrk="1" hangingPunct="1">
              <a:lnSpc>
                <a:spcPct val="130000"/>
              </a:lnSpc>
            </a:pPr>
            <a:r>
              <a:rPr lang="es-PE" altLang="es-PE" sz="2000" dirty="0">
                <a:solidFill>
                  <a:srgbClr val="000066"/>
                </a:solidFill>
                <a:latin typeface="+mj-lt"/>
              </a:rPr>
              <a:t>	5.1 Subprocesos</a:t>
            </a:r>
          </a:p>
          <a:p>
            <a:pPr marL="342900" indent="-342900" eaLnBrk="1" hangingPunct="1">
              <a:lnSpc>
                <a:spcPct val="130000"/>
              </a:lnSpc>
            </a:pPr>
            <a:r>
              <a:rPr lang="es-PE" altLang="es-PE" sz="2000" dirty="0">
                <a:solidFill>
                  <a:srgbClr val="000066"/>
                </a:solidFill>
                <a:latin typeface="+mj-lt"/>
              </a:rPr>
              <a:t>	5.2 Actividades</a:t>
            </a:r>
          </a:p>
          <a:p>
            <a:pPr marL="342900" indent="-342900" eaLnBrk="1" hangingPunct="1">
              <a:lnSpc>
                <a:spcPct val="130000"/>
              </a:lnSpc>
            </a:pPr>
            <a:r>
              <a:rPr lang="es-PE" altLang="es-PE" sz="2000" dirty="0">
                <a:solidFill>
                  <a:srgbClr val="000066"/>
                </a:solidFill>
                <a:latin typeface="+mj-lt"/>
              </a:rPr>
              <a:t>	5.3 Tareas</a:t>
            </a:r>
          </a:p>
          <a:p>
            <a:pPr marL="342900" indent="-342900" eaLnBrk="1" hangingPunct="1">
              <a:lnSpc>
                <a:spcPct val="130000"/>
              </a:lnSpc>
            </a:pPr>
            <a:r>
              <a:rPr lang="es-PE" altLang="es-PE" sz="2000" dirty="0">
                <a:solidFill>
                  <a:srgbClr val="000066"/>
                </a:solidFill>
                <a:latin typeface="+mj-lt"/>
              </a:rPr>
              <a:t>6. Métricas del proceso</a:t>
            </a:r>
          </a:p>
          <a:p>
            <a:pPr marL="342900" indent="-342900" eaLnBrk="1" hangingPunct="1">
              <a:lnSpc>
                <a:spcPct val="130000"/>
              </a:lnSpc>
            </a:pPr>
            <a:r>
              <a:rPr lang="es-PE" altLang="es-PE" sz="2000" dirty="0">
                <a:solidFill>
                  <a:srgbClr val="000066"/>
                </a:solidFill>
                <a:latin typeface="+mj-lt"/>
              </a:rPr>
              <a:t>7</a:t>
            </a:r>
            <a:r>
              <a:rPr lang="es-PE" altLang="es-PE" sz="2000" dirty="0" smtClean="0">
                <a:solidFill>
                  <a:srgbClr val="000066"/>
                </a:solidFill>
                <a:latin typeface="+mj-lt"/>
              </a:rPr>
              <a:t>. </a:t>
            </a:r>
            <a:r>
              <a:rPr lang="es-PE" altLang="es-PE" sz="2000" dirty="0">
                <a:solidFill>
                  <a:srgbClr val="000066"/>
                </a:solidFill>
                <a:latin typeface="+mj-lt"/>
              </a:rPr>
              <a:t>Historial de revisiones</a:t>
            </a:r>
            <a:endParaRPr lang="en-US" altLang="es-PE" sz="2000" dirty="0">
              <a:solidFill>
                <a:srgbClr val="000066"/>
              </a:solidFill>
              <a:latin typeface="+mj-lt"/>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204864"/>
            <a:ext cx="4329178" cy="2880871"/>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fade">
                                      <p:cBhvr>
                                        <p:cTn id="7" dur="20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746125" y="1256152"/>
            <a:ext cx="7612062" cy="579438"/>
          </a:xfrm>
          <a:prstGeom prst="rect">
            <a:avLst/>
          </a:prstGeom>
          <a:noFill/>
          <a:ln w="9525">
            <a:noFill/>
            <a:miter lim="800000"/>
            <a:headEnd/>
            <a:tailEnd/>
          </a:ln>
        </p:spPr>
        <p:txBody>
          <a:bodyPr>
            <a:spAutoFit/>
          </a:bodyPr>
          <a:lstStyle/>
          <a:p>
            <a:pPr eaLnBrk="1" hangingPunct="1"/>
            <a:r>
              <a:rPr lang="es-PE" altLang="es-PE" sz="3200" dirty="0">
                <a:solidFill>
                  <a:srgbClr val="002060"/>
                </a:solidFill>
                <a:latin typeface="+mj-lt"/>
              </a:rPr>
              <a:t>Tareas de la Actividad de Planeamiento</a:t>
            </a:r>
            <a:endParaRPr lang="es-ES" altLang="es-PE" sz="3200" b="1" dirty="0">
              <a:solidFill>
                <a:srgbClr val="002060"/>
              </a:solidFill>
              <a:latin typeface="+mj-lt"/>
            </a:endParaRPr>
          </a:p>
        </p:txBody>
      </p:sp>
      <p:grpSp>
        <p:nvGrpSpPr>
          <p:cNvPr id="38915" name="Group 17"/>
          <p:cNvGrpSpPr>
            <a:grpSpLocks/>
          </p:cNvGrpSpPr>
          <p:nvPr/>
        </p:nvGrpSpPr>
        <p:grpSpPr bwMode="auto">
          <a:xfrm>
            <a:off x="3275856" y="2595503"/>
            <a:ext cx="963613" cy="1152525"/>
            <a:chOff x="2925" y="1389"/>
            <a:chExt cx="607" cy="726"/>
          </a:xfrm>
        </p:grpSpPr>
        <p:sp>
          <p:nvSpPr>
            <p:cNvPr id="38955" name="Rectangle 18"/>
            <p:cNvSpPr>
              <a:spLocks noChangeArrowheads="1"/>
            </p:cNvSpPr>
            <p:nvPr/>
          </p:nvSpPr>
          <p:spPr bwMode="auto">
            <a:xfrm>
              <a:off x="2925" y="1546"/>
              <a:ext cx="607" cy="413"/>
            </a:xfrm>
            <a:prstGeom prst="rect">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dirty="0">
                  <a:solidFill>
                    <a:srgbClr val="000066"/>
                  </a:solidFill>
                  <a:latin typeface="+mj-lt"/>
                </a:rPr>
                <a:t>Elaboración del cronograma</a:t>
              </a:r>
              <a:endParaRPr lang="es-ES" altLang="es-PE" sz="1000" dirty="0">
                <a:solidFill>
                  <a:srgbClr val="000066"/>
                </a:solidFill>
                <a:latin typeface="+mj-lt"/>
              </a:endParaRPr>
            </a:p>
          </p:txBody>
        </p:sp>
        <p:sp>
          <p:nvSpPr>
            <p:cNvPr id="38956" name="Rectangle 19"/>
            <p:cNvSpPr>
              <a:spLocks noChangeArrowheads="1"/>
            </p:cNvSpPr>
            <p:nvPr/>
          </p:nvSpPr>
          <p:spPr bwMode="auto">
            <a:xfrm>
              <a:off x="2925"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buFont typeface="Wingdings 3" pitchFamily="18" charset="2"/>
                <a:buNone/>
              </a:pPr>
              <a:endParaRPr lang="es-PE" altLang="es-PE" sz="800" b="1">
                <a:solidFill>
                  <a:srgbClr val="000066"/>
                </a:solidFill>
                <a:latin typeface="+mj-lt"/>
              </a:endParaRPr>
            </a:p>
            <a:p>
              <a:pPr algn="ctr" eaLnBrk="1" hangingPunct="1">
                <a:buFont typeface="Wingdings 3" pitchFamily="18" charset="2"/>
                <a:buNone/>
              </a:pPr>
              <a:r>
                <a:rPr lang="es-PE" altLang="es-PE" sz="800" b="1">
                  <a:solidFill>
                    <a:srgbClr val="000066"/>
                  </a:solidFill>
                  <a:latin typeface="+mj-lt"/>
                </a:rPr>
                <a:t>(2)Jefe de Proyecto</a:t>
              </a:r>
              <a:endParaRPr lang="es-ES" altLang="es-PE" sz="800" b="1">
                <a:solidFill>
                  <a:srgbClr val="000066"/>
                </a:solidFill>
                <a:latin typeface="+mj-lt"/>
              </a:endParaRPr>
            </a:p>
          </p:txBody>
        </p:sp>
        <p:sp>
          <p:nvSpPr>
            <p:cNvPr id="38957" name="Rectangle 20"/>
            <p:cNvSpPr>
              <a:spLocks noChangeArrowheads="1"/>
            </p:cNvSpPr>
            <p:nvPr/>
          </p:nvSpPr>
          <p:spPr bwMode="auto">
            <a:xfrm>
              <a:off x="2925"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mj-lt"/>
                </a:rPr>
                <a:t>Plan del Proyecto</a:t>
              </a:r>
            </a:p>
          </p:txBody>
        </p:sp>
      </p:grpSp>
      <p:cxnSp>
        <p:nvCxnSpPr>
          <p:cNvPr id="38916" name="AutoShape 23"/>
          <p:cNvCxnSpPr>
            <a:cxnSpLocks noChangeShapeType="1"/>
            <a:stCxn id="38950" idx="3"/>
          </p:cNvCxnSpPr>
          <p:nvPr/>
        </p:nvCxnSpPr>
        <p:spPr bwMode="auto">
          <a:xfrm>
            <a:off x="2988519" y="3168591"/>
            <a:ext cx="287337" cy="4762"/>
          </a:xfrm>
          <a:prstGeom prst="straightConnector1">
            <a:avLst/>
          </a:prstGeom>
          <a:noFill/>
          <a:ln w="9525">
            <a:solidFill>
              <a:srgbClr val="000066"/>
            </a:solidFill>
            <a:round/>
            <a:headEnd/>
            <a:tailEnd type="triangle" w="med" len="med"/>
          </a:ln>
        </p:spPr>
      </p:cxnSp>
      <p:cxnSp>
        <p:nvCxnSpPr>
          <p:cNvPr id="38917" name="AutoShape 26"/>
          <p:cNvCxnSpPr>
            <a:cxnSpLocks noChangeShapeType="1"/>
          </p:cNvCxnSpPr>
          <p:nvPr/>
        </p:nvCxnSpPr>
        <p:spPr bwMode="auto">
          <a:xfrm flipH="1">
            <a:off x="1459756" y="2479616"/>
            <a:ext cx="12700" cy="530225"/>
          </a:xfrm>
          <a:prstGeom prst="straightConnector1">
            <a:avLst/>
          </a:prstGeom>
          <a:noFill/>
          <a:ln w="9525">
            <a:solidFill>
              <a:schemeClr val="tx1"/>
            </a:solidFill>
            <a:round/>
            <a:headEnd/>
            <a:tailEnd type="triangle" w="med" len="med"/>
          </a:ln>
        </p:spPr>
      </p:cxnSp>
      <p:grpSp>
        <p:nvGrpSpPr>
          <p:cNvPr id="38918" name="Group 30"/>
          <p:cNvGrpSpPr>
            <a:grpSpLocks/>
          </p:cNvGrpSpPr>
          <p:nvPr/>
        </p:nvGrpSpPr>
        <p:grpSpPr bwMode="auto">
          <a:xfrm>
            <a:off x="945406" y="2028766"/>
            <a:ext cx="1104900" cy="719137"/>
            <a:chOff x="-23" y="1117"/>
            <a:chExt cx="696" cy="453"/>
          </a:xfrm>
        </p:grpSpPr>
        <p:pic>
          <p:nvPicPr>
            <p:cNvPr id="38953" name="Picture 31"/>
            <p:cNvPicPr>
              <a:picLocks noChangeAspect="1" noChangeArrowheads="1"/>
            </p:cNvPicPr>
            <p:nvPr/>
          </p:nvPicPr>
          <p:blipFill>
            <a:blip r:embed="rId2"/>
            <a:srcRect/>
            <a:stretch>
              <a:fillRect/>
            </a:stretch>
          </p:blipFill>
          <p:spPr bwMode="auto">
            <a:xfrm>
              <a:off x="126" y="1117"/>
              <a:ext cx="397" cy="341"/>
            </a:xfrm>
            <a:prstGeom prst="rect">
              <a:avLst/>
            </a:prstGeom>
            <a:noFill/>
            <a:ln w="9525" algn="ctr">
              <a:noFill/>
              <a:miter lim="800000"/>
              <a:headEnd/>
              <a:tailEnd/>
            </a:ln>
          </p:spPr>
        </p:pic>
        <p:sp>
          <p:nvSpPr>
            <p:cNvPr id="38954" name="Rectangle 32"/>
            <p:cNvSpPr>
              <a:spLocks noChangeArrowheads="1"/>
            </p:cNvSpPr>
            <p:nvPr/>
          </p:nvSpPr>
          <p:spPr bwMode="auto">
            <a:xfrm>
              <a:off x="-23" y="1450"/>
              <a:ext cx="696" cy="12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latin typeface="+mj-lt"/>
                </a:rPr>
                <a:t>Cliente</a:t>
              </a:r>
              <a:endParaRPr lang="es-ES" altLang="es-PE" sz="800" b="1">
                <a:solidFill>
                  <a:srgbClr val="000066"/>
                </a:solidFill>
                <a:latin typeface="+mj-lt"/>
              </a:endParaRPr>
            </a:p>
          </p:txBody>
        </p:sp>
      </p:grpSp>
      <p:cxnSp>
        <p:nvCxnSpPr>
          <p:cNvPr id="38919" name="AutoShape 33"/>
          <p:cNvCxnSpPr>
            <a:cxnSpLocks noChangeShapeType="1"/>
          </p:cNvCxnSpPr>
          <p:nvPr/>
        </p:nvCxnSpPr>
        <p:spPr bwMode="auto">
          <a:xfrm>
            <a:off x="1721694" y="3220978"/>
            <a:ext cx="277812" cy="4763"/>
          </a:xfrm>
          <a:prstGeom prst="straightConnector1">
            <a:avLst/>
          </a:prstGeom>
          <a:noFill/>
          <a:ln w="9525">
            <a:solidFill>
              <a:schemeClr val="tx1"/>
            </a:solidFill>
            <a:round/>
            <a:headEnd/>
            <a:tailEnd type="triangle" w="med" len="med"/>
          </a:ln>
        </p:spPr>
      </p:cxnSp>
      <p:grpSp>
        <p:nvGrpSpPr>
          <p:cNvPr id="38920" name="Group 47"/>
          <p:cNvGrpSpPr>
            <a:grpSpLocks/>
          </p:cNvGrpSpPr>
          <p:nvPr/>
        </p:nvGrpSpPr>
        <p:grpSpPr bwMode="auto">
          <a:xfrm>
            <a:off x="2024906" y="2590741"/>
            <a:ext cx="963613" cy="1152525"/>
            <a:chOff x="612" y="1389"/>
            <a:chExt cx="607" cy="726"/>
          </a:xfrm>
        </p:grpSpPr>
        <p:sp>
          <p:nvSpPr>
            <p:cNvPr id="38950" name="Rectangle 48"/>
            <p:cNvSpPr>
              <a:spLocks noChangeArrowheads="1"/>
            </p:cNvSpPr>
            <p:nvPr/>
          </p:nvSpPr>
          <p:spPr bwMode="auto">
            <a:xfrm>
              <a:off x="612" y="1546"/>
              <a:ext cx="607" cy="413"/>
            </a:xfrm>
            <a:prstGeom prst="rect">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1000" dirty="0">
                  <a:solidFill>
                    <a:srgbClr val="000066"/>
                  </a:solidFill>
                  <a:latin typeface="+mj-lt"/>
                </a:rPr>
                <a:t>Definir el Alcance del Proyecto</a:t>
              </a:r>
              <a:endParaRPr lang="es-ES" altLang="es-PE" sz="1000" dirty="0">
                <a:solidFill>
                  <a:srgbClr val="000066"/>
                </a:solidFill>
                <a:latin typeface="+mj-lt"/>
              </a:endParaRPr>
            </a:p>
          </p:txBody>
        </p:sp>
        <p:sp>
          <p:nvSpPr>
            <p:cNvPr id="38951" name="Rectangle 49"/>
            <p:cNvSpPr>
              <a:spLocks noChangeArrowheads="1"/>
            </p:cNvSpPr>
            <p:nvPr/>
          </p:nvSpPr>
          <p:spPr bwMode="auto">
            <a:xfrm>
              <a:off x="612"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b="1" dirty="0">
                  <a:solidFill>
                    <a:srgbClr val="000066"/>
                  </a:solidFill>
                  <a:latin typeface="+mj-lt"/>
                </a:rPr>
                <a:t>(1) Jefe de Proyecto</a:t>
              </a:r>
              <a:endParaRPr lang="es-ES" altLang="es-PE" sz="800" b="1" dirty="0">
                <a:solidFill>
                  <a:srgbClr val="000066"/>
                </a:solidFill>
                <a:latin typeface="+mj-lt"/>
              </a:endParaRPr>
            </a:p>
          </p:txBody>
        </p:sp>
        <p:sp>
          <p:nvSpPr>
            <p:cNvPr id="38952" name="Rectangle 50"/>
            <p:cNvSpPr>
              <a:spLocks noChangeArrowheads="1"/>
            </p:cNvSpPr>
            <p:nvPr/>
          </p:nvSpPr>
          <p:spPr bwMode="auto">
            <a:xfrm>
              <a:off x="612"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mj-lt"/>
                </a:rPr>
                <a:t>Plan del Proyecto</a:t>
              </a:r>
            </a:p>
          </p:txBody>
        </p:sp>
      </p:grpSp>
      <p:sp>
        <p:nvSpPr>
          <p:cNvPr id="38921" name="AutoShape 51"/>
          <p:cNvSpPr>
            <a:spLocks noChangeArrowheads="1"/>
          </p:cNvSpPr>
          <p:nvPr/>
        </p:nvSpPr>
        <p:spPr bwMode="auto">
          <a:xfrm>
            <a:off x="7089032" y="5959409"/>
            <a:ext cx="1102696" cy="335911"/>
          </a:xfrm>
          <a:prstGeom prst="flowChartAlternateProcess">
            <a:avLst/>
          </a:prstGeom>
          <a:solidFill>
            <a:srgbClr val="FFCC00"/>
          </a:solidFill>
          <a:ln w="9525">
            <a:solidFill>
              <a:srgbClr val="FFCC00"/>
            </a:solidFill>
            <a:miter lim="800000"/>
            <a:headEnd/>
            <a:tailEnd/>
          </a:ln>
        </p:spPr>
        <p:txBody>
          <a:bodyPr wrap="none" anchor="ctr"/>
          <a:lstStyle/>
          <a:p>
            <a:pPr algn="ctr" eaLnBrk="1" hangingPunct="1"/>
            <a:r>
              <a:rPr lang="es-PE" altLang="es-PE" sz="1200">
                <a:solidFill>
                  <a:srgbClr val="000066"/>
                </a:solidFill>
                <a:hlinkClick r:id="rId3" action="ppaction://hlinksldjump"/>
              </a:rPr>
              <a:t>Regresar</a:t>
            </a:r>
            <a:endParaRPr lang="es-ES" altLang="es-PE" sz="1200">
              <a:solidFill>
                <a:srgbClr val="000066"/>
              </a:solidFill>
            </a:endParaRPr>
          </a:p>
        </p:txBody>
      </p:sp>
      <p:sp>
        <p:nvSpPr>
          <p:cNvPr id="38922" name="AutoShape 52"/>
          <p:cNvSpPr>
            <a:spLocks noChangeArrowheads="1"/>
          </p:cNvSpPr>
          <p:nvPr/>
        </p:nvSpPr>
        <p:spPr bwMode="auto">
          <a:xfrm>
            <a:off x="713632" y="5938647"/>
            <a:ext cx="1008062" cy="358775"/>
          </a:xfrm>
          <a:prstGeom prst="flowChartAlternateProcess">
            <a:avLst/>
          </a:prstGeom>
          <a:solidFill>
            <a:srgbClr val="FFFF00"/>
          </a:solidFill>
          <a:ln w="9525">
            <a:solidFill>
              <a:srgbClr val="FFFF00"/>
            </a:solidFill>
            <a:miter lim="800000"/>
            <a:headEnd/>
            <a:tailEnd/>
          </a:ln>
        </p:spPr>
        <p:txBody>
          <a:bodyPr wrap="none" anchor="ctr"/>
          <a:lstStyle/>
          <a:p>
            <a:pPr algn="ctr" eaLnBrk="1" hangingPunct="1"/>
            <a:r>
              <a:rPr lang="es-PE" altLang="es-PE" sz="1200">
                <a:solidFill>
                  <a:srgbClr val="000066"/>
                </a:solidFill>
                <a:hlinkClick r:id="rId4" action="ppaction://hlinksldjump"/>
              </a:rPr>
              <a:t>Detalle</a:t>
            </a:r>
          </a:p>
          <a:p>
            <a:pPr algn="ctr" eaLnBrk="1" hangingPunct="1"/>
            <a:r>
              <a:rPr lang="es-PE" altLang="es-PE" sz="1200">
                <a:solidFill>
                  <a:srgbClr val="000066"/>
                </a:solidFill>
                <a:hlinkClick r:id="rId4" action="ppaction://hlinksldjump"/>
              </a:rPr>
              <a:t>tareas</a:t>
            </a:r>
            <a:endParaRPr lang="es-ES" altLang="es-PE" sz="1200">
              <a:solidFill>
                <a:srgbClr val="000066"/>
              </a:solidFill>
            </a:endParaRPr>
          </a:p>
        </p:txBody>
      </p:sp>
      <p:grpSp>
        <p:nvGrpSpPr>
          <p:cNvPr id="38923" name="Group 53"/>
          <p:cNvGrpSpPr>
            <a:grpSpLocks/>
          </p:cNvGrpSpPr>
          <p:nvPr/>
        </p:nvGrpSpPr>
        <p:grpSpPr bwMode="auto">
          <a:xfrm>
            <a:off x="4499819" y="2597091"/>
            <a:ext cx="963612" cy="1152525"/>
            <a:chOff x="2925" y="1389"/>
            <a:chExt cx="607" cy="726"/>
          </a:xfrm>
        </p:grpSpPr>
        <p:sp>
          <p:nvSpPr>
            <p:cNvPr id="38947" name="Rectangle 54"/>
            <p:cNvSpPr>
              <a:spLocks noChangeArrowheads="1"/>
            </p:cNvSpPr>
            <p:nvPr/>
          </p:nvSpPr>
          <p:spPr bwMode="auto">
            <a:xfrm>
              <a:off x="2925" y="1546"/>
              <a:ext cx="607" cy="413"/>
            </a:xfrm>
            <a:prstGeom prst="rect">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dirty="0">
                  <a:solidFill>
                    <a:srgbClr val="000066"/>
                  </a:solidFill>
                  <a:latin typeface="+mj-lt"/>
                </a:rPr>
                <a:t>Definición de la Organización del Proyecto</a:t>
              </a:r>
              <a:endParaRPr lang="es-ES" altLang="es-PE" sz="1000" dirty="0">
                <a:solidFill>
                  <a:srgbClr val="000066"/>
                </a:solidFill>
                <a:latin typeface="+mj-lt"/>
              </a:endParaRPr>
            </a:p>
          </p:txBody>
        </p:sp>
        <p:sp>
          <p:nvSpPr>
            <p:cNvPr id="38948" name="Rectangle 55"/>
            <p:cNvSpPr>
              <a:spLocks noChangeArrowheads="1"/>
            </p:cNvSpPr>
            <p:nvPr/>
          </p:nvSpPr>
          <p:spPr bwMode="auto">
            <a:xfrm>
              <a:off x="2925"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buFont typeface="Wingdings 3" pitchFamily="18" charset="2"/>
                <a:buNone/>
              </a:pPr>
              <a:endParaRPr lang="es-PE" altLang="es-PE" sz="800" b="1">
                <a:solidFill>
                  <a:srgbClr val="000066"/>
                </a:solidFill>
                <a:latin typeface="+mj-lt"/>
              </a:endParaRPr>
            </a:p>
            <a:p>
              <a:pPr algn="ctr" eaLnBrk="1" hangingPunct="1">
                <a:buFont typeface="Wingdings 3" pitchFamily="18" charset="2"/>
                <a:buNone/>
              </a:pPr>
              <a:r>
                <a:rPr lang="es-PE" altLang="es-PE" sz="800" b="1">
                  <a:solidFill>
                    <a:srgbClr val="000066"/>
                  </a:solidFill>
                  <a:latin typeface="+mj-lt"/>
                </a:rPr>
                <a:t>(3) Analista Funcional</a:t>
              </a:r>
              <a:endParaRPr lang="es-ES" altLang="es-PE" sz="800" b="1">
                <a:solidFill>
                  <a:srgbClr val="000066"/>
                </a:solidFill>
                <a:latin typeface="+mj-lt"/>
              </a:endParaRPr>
            </a:p>
            <a:p>
              <a:pPr algn="ctr" eaLnBrk="1" hangingPunct="1"/>
              <a:endParaRPr lang="es-ES" altLang="es-PE" sz="800" b="1">
                <a:solidFill>
                  <a:srgbClr val="000066"/>
                </a:solidFill>
                <a:latin typeface="+mj-lt"/>
              </a:endParaRPr>
            </a:p>
          </p:txBody>
        </p:sp>
        <p:sp>
          <p:nvSpPr>
            <p:cNvPr id="38949" name="Rectangle 56"/>
            <p:cNvSpPr>
              <a:spLocks noChangeArrowheads="1"/>
            </p:cNvSpPr>
            <p:nvPr/>
          </p:nvSpPr>
          <p:spPr bwMode="auto">
            <a:xfrm>
              <a:off x="2925"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mj-lt"/>
                </a:rPr>
                <a:t>Plan del Proyecto</a:t>
              </a:r>
            </a:p>
          </p:txBody>
        </p:sp>
      </p:grpSp>
      <p:grpSp>
        <p:nvGrpSpPr>
          <p:cNvPr id="38924" name="Group 57"/>
          <p:cNvGrpSpPr>
            <a:grpSpLocks/>
          </p:cNvGrpSpPr>
          <p:nvPr/>
        </p:nvGrpSpPr>
        <p:grpSpPr bwMode="auto">
          <a:xfrm>
            <a:off x="5712669" y="2614553"/>
            <a:ext cx="963612" cy="1152525"/>
            <a:chOff x="2925" y="1389"/>
            <a:chExt cx="607" cy="726"/>
          </a:xfrm>
        </p:grpSpPr>
        <p:sp>
          <p:nvSpPr>
            <p:cNvPr id="38944" name="Rectangle 58"/>
            <p:cNvSpPr>
              <a:spLocks noChangeArrowheads="1"/>
            </p:cNvSpPr>
            <p:nvPr/>
          </p:nvSpPr>
          <p:spPr bwMode="auto">
            <a:xfrm>
              <a:off x="2925" y="1546"/>
              <a:ext cx="607" cy="413"/>
            </a:xfrm>
            <a:prstGeom prst="rect">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dirty="0">
                  <a:solidFill>
                    <a:srgbClr val="000066"/>
                  </a:solidFill>
                  <a:latin typeface="+mj-lt"/>
                </a:rPr>
                <a:t>Elaboración de los planes de soporte</a:t>
              </a:r>
              <a:endParaRPr lang="es-ES" altLang="es-PE" sz="1000" dirty="0">
                <a:solidFill>
                  <a:srgbClr val="000066"/>
                </a:solidFill>
                <a:latin typeface="+mj-lt"/>
              </a:endParaRPr>
            </a:p>
          </p:txBody>
        </p:sp>
        <p:sp>
          <p:nvSpPr>
            <p:cNvPr id="38945" name="Rectangle 59"/>
            <p:cNvSpPr>
              <a:spLocks noChangeArrowheads="1"/>
            </p:cNvSpPr>
            <p:nvPr/>
          </p:nvSpPr>
          <p:spPr bwMode="auto">
            <a:xfrm>
              <a:off x="2925"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b="1">
                  <a:solidFill>
                    <a:srgbClr val="000066"/>
                  </a:solidFill>
                  <a:latin typeface="+mj-lt"/>
                </a:rPr>
                <a:t>(4) Jefe de Proyecto</a:t>
              </a:r>
              <a:endParaRPr lang="es-ES" altLang="es-PE" sz="800" b="1">
                <a:solidFill>
                  <a:srgbClr val="000066"/>
                </a:solidFill>
                <a:latin typeface="+mj-lt"/>
              </a:endParaRPr>
            </a:p>
          </p:txBody>
        </p:sp>
        <p:sp>
          <p:nvSpPr>
            <p:cNvPr id="38946" name="Rectangle 60"/>
            <p:cNvSpPr>
              <a:spLocks noChangeArrowheads="1"/>
            </p:cNvSpPr>
            <p:nvPr/>
          </p:nvSpPr>
          <p:spPr bwMode="auto">
            <a:xfrm>
              <a:off x="2925"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mj-lt"/>
                </a:rPr>
                <a:t>Plan del Proyecto</a:t>
              </a:r>
            </a:p>
          </p:txBody>
        </p:sp>
      </p:grpSp>
      <p:cxnSp>
        <p:nvCxnSpPr>
          <p:cNvPr id="38925" name="AutoShape 61"/>
          <p:cNvCxnSpPr>
            <a:cxnSpLocks noChangeShapeType="1"/>
          </p:cNvCxnSpPr>
          <p:nvPr/>
        </p:nvCxnSpPr>
        <p:spPr bwMode="auto">
          <a:xfrm>
            <a:off x="4242644" y="3111441"/>
            <a:ext cx="260350" cy="0"/>
          </a:xfrm>
          <a:prstGeom prst="straightConnector1">
            <a:avLst/>
          </a:prstGeom>
          <a:noFill/>
          <a:ln w="9525">
            <a:solidFill>
              <a:srgbClr val="000066"/>
            </a:solidFill>
            <a:round/>
            <a:headEnd/>
            <a:tailEnd type="triangle" w="med" len="med"/>
          </a:ln>
        </p:spPr>
      </p:cxnSp>
      <p:cxnSp>
        <p:nvCxnSpPr>
          <p:cNvPr id="38926" name="AutoShape 62"/>
          <p:cNvCxnSpPr>
            <a:cxnSpLocks noChangeShapeType="1"/>
          </p:cNvCxnSpPr>
          <p:nvPr/>
        </p:nvCxnSpPr>
        <p:spPr bwMode="auto">
          <a:xfrm>
            <a:off x="5453906" y="3133666"/>
            <a:ext cx="260350" cy="0"/>
          </a:xfrm>
          <a:prstGeom prst="straightConnector1">
            <a:avLst/>
          </a:prstGeom>
          <a:noFill/>
          <a:ln w="9525">
            <a:solidFill>
              <a:srgbClr val="000066"/>
            </a:solidFill>
            <a:round/>
            <a:headEnd/>
            <a:tailEnd type="triangle" w="med" len="med"/>
          </a:ln>
        </p:spPr>
      </p:cxnSp>
      <p:grpSp>
        <p:nvGrpSpPr>
          <p:cNvPr id="38927" name="Group 87"/>
          <p:cNvGrpSpPr>
            <a:grpSpLocks/>
          </p:cNvGrpSpPr>
          <p:nvPr/>
        </p:nvGrpSpPr>
        <p:grpSpPr bwMode="auto">
          <a:xfrm>
            <a:off x="6917581" y="4132203"/>
            <a:ext cx="1177925" cy="1774825"/>
            <a:chOff x="4830" y="2523"/>
            <a:chExt cx="742" cy="1118"/>
          </a:xfrm>
        </p:grpSpPr>
        <p:cxnSp>
          <p:nvCxnSpPr>
            <p:cNvPr id="38937" name="AutoShape 42"/>
            <p:cNvCxnSpPr>
              <a:cxnSpLocks noChangeShapeType="1"/>
            </p:cNvCxnSpPr>
            <p:nvPr/>
          </p:nvCxnSpPr>
          <p:spPr bwMode="auto">
            <a:xfrm>
              <a:off x="5189" y="3033"/>
              <a:ext cx="0" cy="90"/>
            </a:xfrm>
            <a:prstGeom prst="straightConnector1">
              <a:avLst/>
            </a:prstGeom>
            <a:noFill/>
            <a:ln w="9525">
              <a:solidFill>
                <a:schemeClr val="tx1"/>
              </a:solidFill>
              <a:round/>
              <a:headEnd/>
              <a:tailEnd type="triangle" w="med" len="med"/>
            </a:ln>
          </p:spPr>
        </p:cxnSp>
        <p:grpSp>
          <p:nvGrpSpPr>
            <p:cNvPr id="38938" name="Group 79"/>
            <p:cNvGrpSpPr>
              <a:grpSpLocks/>
            </p:cNvGrpSpPr>
            <p:nvPr/>
          </p:nvGrpSpPr>
          <p:grpSpPr bwMode="auto">
            <a:xfrm>
              <a:off x="4830" y="2523"/>
              <a:ext cx="696" cy="483"/>
              <a:chOff x="4405" y="2523"/>
              <a:chExt cx="696" cy="483"/>
            </a:xfrm>
          </p:grpSpPr>
          <p:sp>
            <p:nvSpPr>
              <p:cNvPr id="38942" name="Rectangle 37"/>
              <p:cNvSpPr>
                <a:spLocks noChangeArrowheads="1"/>
              </p:cNvSpPr>
              <p:nvPr/>
            </p:nvSpPr>
            <p:spPr bwMode="auto">
              <a:xfrm>
                <a:off x="4405" y="2886"/>
                <a:ext cx="696" cy="12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latin typeface="+mj-lt"/>
                  </a:rPr>
                  <a:t>Plan del Proyecto</a:t>
                </a:r>
                <a:endParaRPr lang="es-ES" altLang="es-PE" sz="800" b="1">
                  <a:solidFill>
                    <a:srgbClr val="000066"/>
                  </a:solidFill>
                  <a:latin typeface="+mj-lt"/>
                </a:endParaRPr>
              </a:p>
            </p:txBody>
          </p:sp>
          <p:pic>
            <p:nvPicPr>
              <p:cNvPr id="38943" name="Picture 70"/>
              <p:cNvPicPr>
                <a:picLocks noChangeAspect="1" noChangeArrowheads="1"/>
              </p:cNvPicPr>
              <p:nvPr/>
            </p:nvPicPr>
            <p:blipFill>
              <a:blip r:embed="rId5"/>
              <a:srcRect/>
              <a:stretch>
                <a:fillRect/>
              </a:stretch>
            </p:blipFill>
            <p:spPr bwMode="auto">
              <a:xfrm>
                <a:off x="4513" y="2523"/>
                <a:ext cx="499" cy="354"/>
              </a:xfrm>
              <a:prstGeom prst="rect">
                <a:avLst/>
              </a:prstGeom>
              <a:noFill/>
              <a:ln w="9525">
                <a:noFill/>
                <a:miter lim="800000"/>
                <a:headEnd/>
                <a:tailEnd/>
              </a:ln>
            </p:spPr>
          </p:pic>
        </p:grpSp>
        <p:grpSp>
          <p:nvGrpSpPr>
            <p:cNvPr id="38939" name="Group 86"/>
            <p:cNvGrpSpPr>
              <a:grpSpLocks/>
            </p:cNvGrpSpPr>
            <p:nvPr/>
          </p:nvGrpSpPr>
          <p:grpSpPr bwMode="auto">
            <a:xfrm>
              <a:off x="4876" y="3173"/>
              <a:ext cx="696" cy="468"/>
              <a:chOff x="4876" y="3173"/>
              <a:chExt cx="696" cy="468"/>
            </a:xfrm>
          </p:grpSpPr>
          <p:pic>
            <p:nvPicPr>
              <p:cNvPr id="38940" name="Picture 73"/>
              <p:cNvPicPr>
                <a:picLocks noChangeAspect="1" noChangeArrowheads="1"/>
              </p:cNvPicPr>
              <p:nvPr/>
            </p:nvPicPr>
            <p:blipFill>
              <a:blip r:embed="rId2"/>
              <a:srcRect/>
              <a:stretch>
                <a:fillRect/>
              </a:stretch>
            </p:blipFill>
            <p:spPr bwMode="auto">
              <a:xfrm>
                <a:off x="5008" y="3173"/>
                <a:ext cx="397" cy="341"/>
              </a:xfrm>
              <a:prstGeom prst="rect">
                <a:avLst/>
              </a:prstGeom>
              <a:noFill/>
              <a:ln w="9525" algn="ctr">
                <a:noFill/>
                <a:miter lim="800000"/>
                <a:headEnd/>
                <a:tailEnd/>
              </a:ln>
            </p:spPr>
          </p:pic>
          <p:sp>
            <p:nvSpPr>
              <p:cNvPr id="38941" name="Rectangle 74"/>
              <p:cNvSpPr>
                <a:spLocks noChangeArrowheads="1"/>
              </p:cNvSpPr>
              <p:nvPr/>
            </p:nvSpPr>
            <p:spPr bwMode="auto">
              <a:xfrm>
                <a:off x="4876" y="3521"/>
                <a:ext cx="696" cy="120"/>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latin typeface="+mj-lt"/>
                  </a:rPr>
                  <a:t>Cliente</a:t>
                </a:r>
                <a:endParaRPr lang="es-ES" altLang="es-PE" sz="800" b="1">
                  <a:solidFill>
                    <a:srgbClr val="000066"/>
                  </a:solidFill>
                  <a:latin typeface="+mj-lt"/>
                </a:endParaRPr>
              </a:p>
            </p:txBody>
          </p:sp>
        </p:grpSp>
      </p:grpSp>
      <p:grpSp>
        <p:nvGrpSpPr>
          <p:cNvPr id="38928" name="Group 75"/>
          <p:cNvGrpSpPr>
            <a:grpSpLocks/>
          </p:cNvGrpSpPr>
          <p:nvPr/>
        </p:nvGrpSpPr>
        <p:grpSpPr bwMode="auto">
          <a:xfrm>
            <a:off x="1110506" y="3017778"/>
            <a:ext cx="719138" cy="700088"/>
            <a:chOff x="2406" y="2206"/>
            <a:chExt cx="589" cy="579"/>
          </a:xfrm>
        </p:grpSpPr>
        <p:pic>
          <p:nvPicPr>
            <p:cNvPr id="38935" name="Picture 76"/>
            <p:cNvPicPr>
              <a:picLocks noChangeAspect="1" noChangeArrowheads="1"/>
            </p:cNvPicPr>
            <p:nvPr/>
          </p:nvPicPr>
          <p:blipFill>
            <a:blip r:embed="rId5"/>
            <a:srcRect/>
            <a:stretch>
              <a:fillRect/>
            </a:stretch>
          </p:blipFill>
          <p:spPr bwMode="auto">
            <a:xfrm>
              <a:off x="2450" y="2206"/>
              <a:ext cx="499" cy="354"/>
            </a:xfrm>
            <a:prstGeom prst="rect">
              <a:avLst/>
            </a:prstGeom>
            <a:noFill/>
            <a:ln w="9525">
              <a:noFill/>
              <a:miter lim="800000"/>
              <a:headEnd/>
              <a:tailEnd/>
            </a:ln>
          </p:spPr>
        </p:pic>
        <p:sp>
          <p:nvSpPr>
            <p:cNvPr id="38936" name="Rectangle 77"/>
            <p:cNvSpPr>
              <a:spLocks noChangeArrowheads="1"/>
            </p:cNvSpPr>
            <p:nvPr/>
          </p:nvSpPr>
          <p:spPr bwMode="auto">
            <a:xfrm>
              <a:off x="2406" y="2546"/>
              <a:ext cx="589" cy="239"/>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latin typeface="+mj-lt"/>
                </a:rPr>
                <a:t>Propuesta Aprobada</a:t>
              </a:r>
              <a:endParaRPr lang="es-ES" altLang="es-PE" sz="800" b="1">
                <a:solidFill>
                  <a:srgbClr val="000066"/>
                </a:solidFill>
                <a:latin typeface="+mj-lt"/>
              </a:endParaRPr>
            </a:p>
          </p:txBody>
        </p:sp>
      </p:grpSp>
      <p:grpSp>
        <p:nvGrpSpPr>
          <p:cNvPr id="38929" name="Group 81"/>
          <p:cNvGrpSpPr>
            <a:grpSpLocks/>
          </p:cNvGrpSpPr>
          <p:nvPr/>
        </p:nvGrpSpPr>
        <p:grpSpPr bwMode="auto">
          <a:xfrm>
            <a:off x="6947744" y="2630428"/>
            <a:ext cx="963612" cy="1152525"/>
            <a:chOff x="2925" y="1389"/>
            <a:chExt cx="607" cy="726"/>
          </a:xfrm>
        </p:grpSpPr>
        <p:sp>
          <p:nvSpPr>
            <p:cNvPr id="38932" name="Rectangle 82"/>
            <p:cNvSpPr>
              <a:spLocks noChangeArrowheads="1"/>
            </p:cNvSpPr>
            <p:nvPr/>
          </p:nvSpPr>
          <p:spPr bwMode="auto">
            <a:xfrm>
              <a:off x="2925" y="1546"/>
              <a:ext cx="607" cy="413"/>
            </a:xfrm>
            <a:prstGeom prst="rect">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lnSpc>
                  <a:spcPct val="110000"/>
                </a:lnSpc>
              </a:pPr>
              <a:r>
                <a:rPr lang="es-PE" altLang="es-PE" sz="1000">
                  <a:solidFill>
                    <a:srgbClr val="000066"/>
                  </a:solidFill>
                  <a:latin typeface="+mj-lt"/>
                </a:rPr>
                <a:t>Revisión y ajustes</a:t>
              </a:r>
              <a:endParaRPr lang="es-ES" altLang="es-PE" sz="1000">
                <a:solidFill>
                  <a:srgbClr val="000066"/>
                </a:solidFill>
                <a:latin typeface="+mj-lt"/>
              </a:endParaRPr>
            </a:p>
          </p:txBody>
        </p:sp>
        <p:sp>
          <p:nvSpPr>
            <p:cNvPr id="38933" name="Rectangle 83"/>
            <p:cNvSpPr>
              <a:spLocks noChangeArrowheads="1"/>
            </p:cNvSpPr>
            <p:nvPr/>
          </p:nvSpPr>
          <p:spPr bwMode="auto">
            <a:xfrm>
              <a:off x="2925" y="1389"/>
              <a:ext cx="607" cy="15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b="1">
                  <a:solidFill>
                    <a:srgbClr val="000066"/>
                  </a:solidFill>
                  <a:latin typeface="+mj-lt"/>
                </a:rPr>
                <a:t>(6) Analista de Calidad</a:t>
              </a:r>
              <a:endParaRPr lang="es-ES" altLang="es-PE" sz="800" b="1">
                <a:solidFill>
                  <a:srgbClr val="000066"/>
                </a:solidFill>
                <a:latin typeface="+mj-lt"/>
              </a:endParaRPr>
            </a:p>
          </p:txBody>
        </p:sp>
        <p:sp>
          <p:nvSpPr>
            <p:cNvPr id="38934" name="Rectangle 84"/>
            <p:cNvSpPr>
              <a:spLocks noChangeArrowheads="1"/>
            </p:cNvSpPr>
            <p:nvPr/>
          </p:nvSpPr>
          <p:spPr bwMode="auto">
            <a:xfrm>
              <a:off x="2925" y="1959"/>
              <a:ext cx="607" cy="1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eaLnBrk="1" hangingPunct="1"/>
              <a:r>
                <a:rPr lang="es-PE" altLang="es-PE" sz="800">
                  <a:solidFill>
                    <a:srgbClr val="000066"/>
                  </a:solidFill>
                  <a:latin typeface="+mj-lt"/>
                </a:rPr>
                <a:t>Plan del Proyecto</a:t>
              </a:r>
            </a:p>
          </p:txBody>
        </p:sp>
      </p:grpSp>
      <p:cxnSp>
        <p:nvCxnSpPr>
          <p:cNvPr id="38930" name="AutoShape 85"/>
          <p:cNvCxnSpPr>
            <a:cxnSpLocks noChangeShapeType="1"/>
          </p:cNvCxnSpPr>
          <p:nvPr/>
        </p:nvCxnSpPr>
        <p:spPr bwMode="auto">
          <a:xfrm>
            <a:off x="6690569" y="3144778"/>
            <a:ext cx="260350" cy="0"/>
          </a:xfrm>
          <a:prstGeom prst="straightConnector1">
            <a:avLst/>
          </a:prstGeom>
          <a:noFill/>
          <a:ln w="9525">
            <a:solidFill>
              <a:srgbClr val="000066"/>
            </a:solidFill>
            <a:round/>
            <a:headEnd/>
            <a:tailEnd type="triangle" w="med" len="med"/>
          </a:ln>
        </p:spPr>
      </p:cxnSp>
      <p:sp>
        <p:nvSpPr>
          <p:cNvPr id="38931" name="Line 88"/>
          <p:cNvSpPr>
            <a:spLocks noChangeShapeType="1"/>
          </p:cNvSpPr>
          <p:nvPr/>
        </p:nvSpPr>
        <p:spPr bwMode="auto">
          <a:xfrm>
            <a:off x="7452569" y="3781366"/>
            <a:ext cx="0" cy="360362"/>
          </a:xfrm>
          <a:prstGeom prst="line">
            <a:avLst/>
          </a:prstGeom>
          <a:noFill/>
          <a:ln w="9525">
            <a:solidFill>
              <a:schemeClr val="tx1"/>
            </a:solidFill>
            <a:round/>
            <a:headEnd/>
            <a:tailEnd type="triangle" w="med" len="med"/>
          </a:ln>
        </p:spPr>
        <p:txBody>
          <a:bodyPr/>
          <a:lstStyle/>
          <a:p>
            <a:endParaRPr lang="es-PE">
              <a:latin typeface="+mj-lt"/>
            </a:endParaRPr>
          </a:p>
        </p:txBody>
      </p:sp>
      <p:sp>
        <p:nvSpPr>
          <p:cNvPr id="46" name="Rectángulo redondeado 45"/>
          <p:cNvSpPr/>
          <p:nvPr/>
        </p:nvSpPr>
        <p:spPr>
          <a:xfrm>
            <a:off x="827584" y="1948450"/>
            <a:ext cx="7349381" cy="39901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340" name="Group 420"/>
          <p:cNvGraphicFramePr>
            <a:graphicFrameLocks noGrp="1"/>
          </p:cNvGraphicFramePr>
          <p:nvPr>
            <p:ph/>
            <p:extLst>
              <p:ext uri="{D42A27DB-BD31-4B8C-83A1-F6EECF244321}">
                <p14:modId xmlns:p14="http://schemas.microsoft.com/office/powerpoint/2010/main" val="2958650448"/>
              </p:ext>
            </p:extLst>
          </p:nvPr>
        </p:nvGraphicFramePr>
        <p:xfrm>
          <a:off x="146050" y="764704"/>
          <a:ext cx="8818563" cy="5395272"/>
        </p:xfrm>
        <a:graphic>
          <a:graphicData uri="http://schemas.openxmlformats.org/drawingml/2006/table">
            <a:tbl>
              <a:tblPr>
                <a:tableStyleId>{F5AB1C69-6EDB-4FF4-983F-18BD219EF322}</a:tableStyleId>
              </a:tblPr>
              <a:tblGrid>
                <a:gridCol w="390525"/>
                <a:gridCol w="1368425"/>
                <a:gridCol w="1493838"/>
                <a:gridCol w="3687762"/>
                <a:gridCol w="1878013"/>
              </a:tblGrid>
              <a:tr h="518237">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a:t>
                      </a:r>
                      <a:endParaRPr kumimoji="0" lang="es-ES" altLang="es-PE" sz="1600" b="1"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Rol del Responsable</a:t>
                      </a:r>
                      <a:endParaRPr kumimoji="0" lang="es-ES" altLang="es-PE" sz="1600" b="1"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Nombre de la Tarea</a:t>
                      </a:r>
                      <a:endParaRPr kumimoji="0" lang="es-ES" altLang="es-PE" sz="1600" b="1"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Descripción de la Tarea</a:t>
                      </a:r>
                      <a:endParaRPr kumimoji="0" lang="es-ES" altLang="es-PE" sz="1600" b="1"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latin typeface="+mj-lt"/>
                        </a:rPr>
                        <a:t>Herramientas</a:t>
                      </a:r>
                      <a:endParaRPr kumimoji="0" lang="es-ES" altLang="es-PE" sz="1600" b="1" i="0" u="none" strike="noStrike" cap="none" normalizeH="0" baseline="0" dirty="0" smtClean="0">
                        <a:ln>
                          <a:noFill/>
                        </a:ln>
                        <a:solidFill>
                          <a:srgbClr val="000066"/>
                        </a:solidFill>
                        <a:effectLst/>
                        <a:latin typeface="+mj-lt"/>
                      </a:endParaRPr>
                    </a:p>
                  </a:txBody>
                  <a:tcPr marT="45746" marB="45746" horzOverflow="overflow"/>
                </a:tc>
              </a:tr>
              <a:tr h="136504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200" b="1" u="none" strike="noStrike" cap="none" normalizeH="0" baseline="0" smtClean="0">
                          <a:ln>
                            <a:noFill/>
                          </a:ln>
                          <a:effectLst/>
                          <a:latin typeface="+mj-lt"/>
                        </a:rPr>
                        <a:t>1</a:t>
                      </a:r>
                      <a:endParaRPr kumimoji="0" lang="es-ES" altLang="es-PE" sz="1200" b="1" i="0" u="none" strike="noStrike" cap="none" normalizeH="0" baseline="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smtClean="0">
                          <a:ln>
                            <a:noFill/>
                          </a:ln>
                          <a:effectLst/>
                          <a:latin typeface="+mj-lt"/>
                        </a:rPr>
                        <a:t>Jefe de Proyecto</a:t>
                      </a:r>
                      <a:endParaRPr kumimoji="0" lang="es-ES" altLang="es-PE" sz="1300" b="0" i="0" u="none" strike="noStrike" cap="none" normalizeH="0" baseline="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smtClean="0">
                          <a:ln>
                            <a:noFill/>
                          </a:ln>
                          <a:effectLst/>
                          <a:latin typeface="+mj-lt"/>
                        </a:rPr>
                        <a:t>Definir alcance del proyecto</a:t>
                      </a:r>
                      <a:endParaRPr kumimoji="0" lang="es-ES" altLang="es-PE" sz="1300" b="0" i="0" u="none" strike="noStrike" cap="none" normalizeH="0" baseline="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El alcance del proyecto se define mediante el acuerdo de un conjunto de entregables del proyecto (Documento de análisis, Documento de Plan de pruebas, etc.), según las actividades involucradas en el Proceso de Gestión de Proyecto. En esta actividad se actualiza el artefacto Lista Maestra de Requerimientos de acuerdo a la información que se levantará en reuniones de coordinación.</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-Matriz 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altLang="es-PE" sz="1300" u="none" strike="noStrike" cap="none" normalizeH="0" baseline="0" dirty="0" smtClean="0">
                          <a:ln>
                            <a:noFill/>
                          </a:ln>
                          <a:effectLst/>
                          <a:latin typeface="+mj-lt"/>
                        </a:rPr>
                        <a:t>LMR</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r>
              <a:tr h="42706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200" b="1" u="none" strike="noStrike" cap="none" normalizeH="0" baseline="0" smtClean="0">
                          <a:ln>
                            <a:noFill/>
                          </a:ln>
                          <a:effectLst/>
                          <a:latin typeface="+mj-lt"/>
                        </a:rPr>
                        <a:t>2</a:t>
                      </a:r>
                      <a:endParaRPr kumimoji="0" lang="es-ES" altLang="es-PE" sz="1200" b="1" i="0" u="none" strike="noStrike" cap="none" normalizeH="0" baseline="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Jefe de Proyecto</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Elaboración de cronograma</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Primero se genera el cronograma detallado tomando como base la plantilla predefinida. </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-Plantilla de cronograma de proyecto </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r>
              <a:tr h="62632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200" b="1" u="none" strike="noStrike" cap="none" normalizeH="0" baseline="0" dirty="0" smtClean="0">
                          <a:ln>
                            <a:noFill/>
                          </a:ln>
                          <a:effectLst/>
                          <a:latin typeface="+mj-lt"/>
                        </a:rPr>
                        <a:t>3</a:t>
                      </a:r>
                      <a:endParaRPr kumimoji="0" lang="es-ES" altLang="es-PE" sz="1200" b="1"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Analista Funcional</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Definición de la organización del proyecto</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300" u="none" strike="noStrike" cap="none" normalizeH="0" baseline="0" dirty="0" smtClean="0">
                          <a:ln>
                            <a:noFill/>
                          </a:ln>
                          <a:effectLst/>
                          <a:latin typeface="+mj-lt"/>
                        </a:rPr>
                        <a:t>Definición de los responsables de la ejecución del proyecto. Además de mapear los procesos del MRPL comprometido por el proyecto.</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300" u="none" strike="noStrike" cap="none" normalizeH="0" baseline="0" dirty="0" smtClean="0">
                          <a:ln>
                            <a:noFill/>
                          </a:ln>
                          <a:effectLst/>
                          <a:latin typeface="+mj-lt"/>
                        </a:rPr>
                        <a:t>Sección de LMR</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r>
              <a:tr h="99430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200" b="1" u="none" strike="noStrike" cap="none" normalizeH="0" baseline="0" dirty="0" smtClean="0">
                          <a:ln>
                            <a:noFill/>
                          </a:ln>
                          <a:effectLst/>
                          <a:latin typeface="+mj-lt"/>
                        </a:rPr>
                        <a:t>4</a:t>
                      </a:r>
                      <a:endParaRPr kumimoji="0" lang="es-ES" altLang="es-PE" sz="1200" b="1"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Jefe de Proyecto</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Elaboración de los planes de soporte</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Se definen los planes de soporte: gestión de riesgos, gestión de comunicaciones, gestión de la configuración, gestión de requerimientos de cambios, gestión de calidad, gestión de seguimiento del proyecto, gestión del cronograma y otros.</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-Secciones de la plantilla Plan de Gestión del Proyecto</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r>
              <a:tr h="79562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200" b="1" u="none" strike="noStrike" cap="none" normalizeH="0" baseline="0" dirty="0" smtClean="0">
                          <a:ln>
                            <a:noFill/>
                          </a:ln>
                          <a:effectLst/>
                          <a:latin typeface="+mj-lt"/>
                        </a:rPr>
                        <a:t>5</a:t>
                      </a:r>
                      <a:endParaRPr kumimoji="0" lang="es-ES" altLang="es-PE" sz="1200" b="1"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300" u="none" strike="noStrike" cap="none" normalizeH="0" baseline="0" smtClean="0">
                          <a:ln>
                            <a:noFill/>
                          </a:ln>
                          <a:effectLst/>
                          <a:latin typeface="+mj-lt"/>
                        </a:rPr>
                        <a:t>Analista de Calidad</a:t>
                      </a:r>
                      <a:endParaRPr kumimoji="0" lang="en-US" altLang="es-PE" sz="1300" b="0" i="0" u="none" strike="noStrike" cap="none" normalizeH="0" baseline="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smtClean="0">
                          <a:ln>
                            <a:noFill/>
                          </a:ln>
                          <a:effectLst/>
                          <a:latin typeface="+mj-lt"/>
                        </a:rPr>
                        <a:t>Revisión y Ajustes</a:t>
                      </a:r>
                      <a:endParaRPr kumimoji="0" lang="es-ES" altLang="es-PE" sz="1300" b="0" i="0" u="none" strike="noStrike" cap="none" normalizeH="0" baseline="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En esta etapa el Analista de Calidad revisa el Plan del Proyecto conjuntamente con el Jefe de Proyecto, quedando evidenciado en acta de reunión incluyendo las observaciones identificadas.</a:t>
                      </a:r>
                      <a:endParaRPr kumimoji="0" lang="es-ES" altLang="es-PE" sz="1300" b="0" i="0" u="none" strike="noStrike" cap="none" normalizeH="0" baseline="0" dirty="0" smtClean="0">
                        <a:ln>
                          <a:noFill/>
                        </a:ln>
                        <a:solidFill>
                          <a:srgbClr val="000066"/>
                        </a:solidFill>
                        <a:effectLst/>
                        <a:latin typeface="+mj-lt"/>
                      </a:endParaRPr>
                    </a:p>
                  </a:txBody>
                  <a:tcPr marT="45746" marB="45746"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Plantilla: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u="none" strike="noStrike" cap="none" normalizeH="0" baseline="0" dirty="0" smtClean="0">
                          <a:ln>
                            <a:noFill/>
                          </a:ln>
                          <a:effectLst/>
                          <a:latin typeface="+mj-lt"/>
                        </a:rPr>
                        <a:t>-Acta de reunión interna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300" b="0" i="0" u="none" strike="noStrike" cap="none" normalizeH="0" baseline="0" dirty="0" smtClean="0">
                          <a:ln>
                            <a:noFill/>
                          </a:ln>
                          <a:solidFill>
                            <a:srgbClr val="000066"/>
                          </a:solidFill>
                          <a:effectLst/>
                          <a:latin typeface="+mj-lt"/>
                        </a:rPr>
                        <a:t>-Kick off Meeting Interna</a:t>
                      </a:r>
                    </a:p>
                  </a:txBody>
                  <a:tcPr marT="45746" marB="45746" horzOverflow="overflow"/>
                </a:tc>
              </a:tr>
            </a:tbl>
          </a:graphicData>
        </a:graphic>
      </p:graphicFrame>
      <p:sp>
        <p:nvSpPr>
          <p:cNvPr id="39986" name="Text Box 399"/>
          <p:cNvSpPr txBox="1">
            <a:spLocks noChangeArrowheads="1"/>
          </p:cNvSpPr>
          <p:nvPr/>
        </p:nvSpPr>
        <p:spPr bwMode="auto">
          <a:xfrm>
            <a:off x="323528" y="113259"/>
            <a:ext cx="7612063" cy="579437"/>
          </a:xfrm>
          <a:prstGeom prst="rect">
            <a:avLst/>
          </a:prstGeom>
          <a:noFill/>
          <a:ln w="9525">
            <a:noFill/>
            <a:miter lim="800000"/>
            <a:headEnd/>
            <a:tailEnd/>
          </a:ln>
        </p:spPr>
        <p:txBody>
          <a:bodyPr>
            <a:spAutoFit/>
          </a:bodyPr>
          <a:lstStyle/>
          <a:p>
            <a:pPr eaLnBrk="1" hangingPunct="1"/>
            <a:r>
              <a:rPr lang="es-PE" altLang="es-PE" sz="3200" dirty="0">
                <a:solidFill>
                  <a:srgbClr val="002060"/>
                </a:solidFill>
                <a:latin typeface="+mj-lt"/>
              </a:rPr>
              <a:t>Tareas de la Actividad de Planeamiento</a:t>
            </a:r>
            <a:endParaRPr lang="es-ES" altLang="es-PE" sz="3200" b="1" dirty="0">
              <a:solidFill>
                <a:srgbClr val="002060"/>
              </a:solidFill>
              <a:latin typeface="+mj-lt"/>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Text Box 3"/>
          <p:cNvSpPr txBox="1">
            <a:spLocks noChangeArrowheads="1"/>
          </p:cNvSpPr>
          <p:nvPr/>
        </p:nvSpPr>
        <p:spPr bwMode="auto">
          <a:xfrm>
            <a:off x="755576" y="404664"/>
            <a:ext cx="8775700" cy="4137736"/>
          </a:xfrm>
          <a:prstGeom prst="rect">
            <a:avLst/>
          </a:prstGeom>
          <a:noFill/>
          <a:ln w="9525">
            <a:noFill/>
            <a:miter lim="800000"/>
            <a:headEnd/>
            <a:tailEnd/>
          </a:ln>
        </p:spPr>
        <p:txBody>
          <a:bodyPr>
            <a:spAutoFit/>
          </a:bodyPr>
          <a:lstStyle/>
          <a:p>
            <a:pPr eaLnBrk="1" hangingPunct="1"/>
            <a:r>
              <a:rPr lang="en-US" altLang="es-PE" sz="5400" dirty="0">
                <a:solidFill>
                  <a:srgbClr val="000066"/>
                </a:solidFill>
                <a:latin typeface="+mj-lt"/>
              </a:rPr>
              <a:t>5. Proceso de Gestión de Proyectos</a:t>
            </a:r>
            <a:endParaRPr lang="es-PE" altLang="es-PE" sz="5400" dirty="0">
              <a:solidFill>
                <a:srgbClr val="000066"/>
              </a:solidFill>
              <a:latin typeface="+mj-lt"/>
            </a:endParaRPr>
          </a:p>
          <a:p>
            <a:pPr marL="709613" lvl="1" eaLnBrk="1" hangingPunct="1">
              <a:spcBef>
                <a:spcPct val="50000"/>
              </a:spcBef>
            </a:pPr>
            <a:r>
              <a:rPr lang="es-PE" altLang="es-PE" sz="5400" dirty="0" smtClean="0">
                <a:solidFill>
                  <a:srgbClr val="000066"/>
                </a:solidFill>
                <a:latin typeface="+mj-lt"/>
              </a:rPr>
              <a:t>5.4 </a:t>
            </a:r>
            <a:r>
              <a:rPr lang="es-PE" altLang="es-PE" sz="5400" dirty="0">
                <a:solidFill>
                  <a:srgbClr val="000066"/>
                </a:solidFill>
                <a:latin typeface="+mj-lt"/>
              </a:rPr>
              <a:t>Actividades</a:t>
            </a:r>
            <a:endParaRPr lang="en-US" altLang="es-PE" sz="5400" dirty="0">
              <a:solidFill>
                <a:srgbClr val="000066"/>
              </a:solidFill>
              <a:latin typeface="+mj-lt"/>
            </a:endParaRPr>
          </a:p>
          <a:p>
            <a:pPr>
              <a:lnSpc>
                <a:spcPts val="5600"/>
              </a:lnSpc>
              <a:spcBef>
                <a:spcPct val="50000"/>
              </a:spcBef>
            </a:pPr>
            <a:r>
              <a:rPr lang="en-US" altLang="es-PE" sz="5400" dirty="0">
                <a:solidFill>
                  <a:schemeClr val="bg1"/>
                </a:solidFill>
                <a:latin typeface="+mj-lt"/>
                <a:ea typeface="ＭＳ Ｐゴシック" pitchFamily="-92" charset="-128"/>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3427"/>
                                        </p:tgtEl>
                                        <p:attrNameLst>
                                          <p:attrName>style.visibility</p:attrName>
                                        </p:attrNameLst>
                                      </p:cBhvr>
                                      <p:to>
                                        <p:strVal val="visible"/>
                                      </p:to>
                                    </p:set>
                                    <p:animEffect transition="in" filter="fade">
                                      <p:cBhvr>
                                        <p:cTn id="7" dur="1000"/>
                                        <p:tgtEl>
                                          <p:spTgt spid="103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4"/>
          <p:cNvSpPr txBox="1">
            <a:spLocks noChangeArrowheads="1"/>
          </p:cNvSpPr>
          <p:nvPr/>
        </p:nvSpPr>
        <p:spPr bwMode="auto">
          <a:xfrm>
            <a:off x="295275" y="-27384"/>
            <a:ext cx="7634288" cy="1066800"/>
          </a:xfrm>
          <a:prstGeom prst="rect">
            <a:avLst/>
          </a:prstGeom>
          <a:noFill/>
          <a:ln w="9525">
            <a:noFill/>
            <a:miter lim="800000"/>
            <a:headEnd/>
            <a:tailEnd/>
          </a:ln>
        </p:spPr>
        <p:txBody>
          <a:bodyPr>
            <a:spAutoFit/>
          </a:bodyPr>
          <a:lstStyle/>
          <a:p>
            <a:pPr eaLnBrk="1" hangingPunct="1"/>
            <a:r>
              <a:rPr lang="es-PE" altLang="es-PE" sz="3200" dirty="0">
                <a:solidFill>
                  <a:srgbClr val="002060"/>
                </a:solidFill>
              </a:rPr>
              <a:t>Actividades del Subproceso de Ejecución, Seguimiento y Control</a:t>
            </a:r>
            <a:endParaRPr lang="es-ES" altLang="es-PE" sz="3200" b="1" dirty="0">
              <a:solidFill>
                <a:srgbClr val="002060"/>
              </a:solidFill>
            </a:endParaRPr>
          </a:p>
        </p:txBody>
      </p:sp>
      <p:sp>
        <p:nvSpPr>
          <p:cNvPr id="43011" name="AutoShape 16"/>
          <p:cNvSpPr>
            <a:spLocks noChangeArrowheads="1"/>
          </p:cNvSpPr>
          <p:nvPr/>
        </p:nvSpPr>
        <p:spPr bwMode="auto">
          <a:xfrm>
            <a:off x="7485251" y="6034152"/>
            <a:ext cx="1047190" cy="361092"/>
          </a:xfrm>
          <a:prstGeom prst="flowChartAlternateProcess">
            <a:avLst/>
          </a:prstGeom>
          <a:solidFill>
            <a:srgbClr val="FFCC00"/>
          </a:solidFill>
          <a:ln w="9525">
            <a:solidFill>
              <a:srgbClr val="FFCC00"/>
            </a:solidFill>
            <a:miter lim="800000"/>
            <a:headEnd/>
            <a:tailEnd/>
          </a:ln>
        </p:spPr>
        <p:txBody>
          <a:bodyPr wrap="none" anchor="ctr"/>
          <a:lstStyle/>
          <a:p>
            <a:pPr algn="ctr" eaLnBrk="1" hangingPunct="1"/>
            <a:r>
              <a:rPr lang="es-PE" altLang="es-PE" sz="1000" dirty="0">
                <a:solidFill>
                  <a:srgbClr val="000066"/>
                </a:solidFill>
                <a:latin typeface="+mj-lt"/>
                <a:hlinkClick r:id="rId2" action="ppaction://hlinksldjump"/>
              </a:rPr>
              <a:t>Regresar</a:t>
            </a:r>
            <a:endParaRPr lang="es-ES" altLang="es-PE" sz="1000" dirty="0">
              <a:solidFill>
                <a:srgbClr val="000066"/>
              </a:solidFill>
              <a:latin typeface="+mj-lt"/>
            </a:endParaRPr>
          </a:p>
        </p:txBody>
      </p:sp>
      <p:sp>
        <p:nvSpPr>
          <p:cNvPr id="43012" name="AutoShape 29"/>
          <p:cNvSpPr>
            <a:spLocks noChangeArrowheads="1"/>
          </p:cNvSpPr>
          <p:nvPr/>
        </p:nvSpPr>
        <p:spPr bwMode="auto">
          <a:xfrm>
            <a:off x="6351490" y="6036469"/>
            <a:ext cx="1079500" cy="358775"/>
          </a:xfrm>
          <a:prstGeom prst="flowChartAlternateProcess">
            <a:avLst/>
          </a:prstGeom>
          <a:solidFill>
            <a:srgbClr val="99CC00"/>
          </a:solidFill>
          <a:ln w="9525">
            <a:solidFill>
              <a:srgbClr val="99CC00"/>
            </a:solidFill>
            <a:miter lim="800000"/>
            <a:headEnd/>
            <a:tailEnd/>
          </a:ln>
        </p:spPr>
        <p:txBody>
          <a:bodyPr anchor="ctr"/>
          <a:lstStyle/>
          <a:p>
            <a:pPr algn="ctr" eaLnBrk="1" hangingPunct="1"/>
            <a:r>
              <a:rPr lang="es-PE" altLang="es-PE" sz="1000" dirty="0">
                <a:solidFill>
                  <a:srgbClr val="000066"/>
                </a:solidFill>
                <a:latin typeface="+mj-lt"/>
                <a:hlinkClick r:id="rId3" action="ppaction://hlinksldjump"/>
              </a:rPr>
              <a:t>Detalle actividades</a:t>
            </a:r>
            <a:endParaRPr lang="es-ES" altLang="es-PE" sz="1000" dirty="0">
              <a:solidFill>
                <a:srgbClr val="000066"/>
              </a:solidFill>
              <a:latin typeface="+mj-lt"/>
            </a:endParaRPr>
          </a:p>
        </p:txBody>
      </p:sp>
      <p:sp>
        <p:nvSpPr>
          <p:cNvPr id="43013" name="AutoShape 94"/>
          <p:cNvSpPr>
            <a:spLocks noChangeArrowheads="1"/>
          </p:cNvSpPr>
          <p:nvPr/>
        </p:nvSpPr>
        <p:spPr bwMode="auto">
          <a:xfrm rot="-8008787">
            <a:off x="7703568" y="3074194"/>
            <a:ext cx="360363" cy="360363"/>
          </a:xfrm>
          <a:prstGeom prst="rtTriangle">
            <a:avLst/>
          </a:prstGeom>
          <a:solidFill>
            <a:srgbClr val="FFFF43"/>
          </a:solidFill>
          <a:ln w="9525">
            <a:solidFill>
              <a:schemeClr val="tx1"/>
            </a:solidFill>
            <a:miter lim="800000"/>
            <a:headEnd/>
            <a:tailEnd/>
          </a:ln>
        </p:spPr>
        <p:txBody>
          <a:bodyPr wrap="none" anchor="ctr"/>
          <a:lstStyle/>
          <a:p>
            <a:pPr algn="ctr" eaLnBrk="1" hangingPunct="1"/>
            <a:endParaRPr lang="es-ES" altLang="es-PE" sz="1000">
              <a:latin typeface="+mj-lt"/>
            </a:endParaRPr>
          </a:p>
        </p:txBody>
      </p:sp>
      <p:grpSp>
        <p:nvGrpSpPr>
          <p:cNvPr id="43014" name="Group 103"/>
          <p:cNvGrpSpPr>
            <a:grpSpLocks/>
          </p:cNvGrpSpPr>
          <p:nvPr/>
        </p:nvGrpSpPr>
        <p:grpSpPr bwMode="auto">
          <a:xfrm>
            <a:off x="8182993" y="3015455"/>
            <a:ext cx="1104900" cy="755649"/>
            <a:chOff x="-23" y="1776"/>
            <a:chExt cx="696" cy="476"/>
          </a:xfrm>
        </p:grpSpPr>
        <p:sp>
          <p:nvSpPr>
            <p:cNvPr id="43066" name="Rectangle 104"/>
            <p:cNvSpPr>
              <a:spLocks noChangeArrowheads="1"/>
            </p:cNvSpPr>
            <p:nvPr/>
          </p:nvSpPr>
          <p:spPr bwMode="auto">
            <a:xfrm>
              <a:off x="-23" y="2039"/>
              <a:ext cx="696" cy="213"/>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1000" b="1">
                  <a:solidFill>
                    <a:srgbClr val="000066"/>
                  </a:solidFill>
                  <a:latin typeface="+mj-lt"/>
                </a:rPr>
                <a:t>Repositorio de proyecto</a:t>
              </a:r>
              <a:endParaRPr lang="es-ES" altLang="es-PE" sz="1000" b="1">
                <a:solidFill>
                  <a:srgbClr val="000066"/>
                </a:solidFill>
                <a:latin typeface="+mj-lt"/>
              </a:endParaRPr>
            </a:p>
          </p:txBody>
        </p:sp>
        <p:pic>
          <p:nvPicPr>
            <p:cNvPr id="43067" name="Picture 105"/>
            <p:cNvPicPr>
              <a:picLocks noChangeAspect="1" noChangeArrowheads="1"/>
            </p:cNvPicPr>
            <p:nvPr/>
          </p:nvPicPr>
          <p:blipFill>
            <a:blip r:embed="rId4"/>
            <a:srcRect/>
            <a:stretch>
              <a:fillRect/>
            </a:stretch>
          </p:blipFill>
          <p:spPr bwMode="auto">
            <a:xfrm>
              <a:off x="152" y="1776"/>
              <a:ext cx="330" cy="266"/>
            </a:xfrm>
            <a:prstGeom prst="rect">
              <a:avLst/>
            </a:prstGeom>
            <a:noFill/>
            <a:ln w="9525">
              <a:noFill/>
              <a:miter lim="800000"/>
              <a:headEnd/>
              <a:tailEnd/>
            </a:ln>
          </p:spPr>
        </p:pic>
      </p:grpSp>
      <p:pic>
        <p:nvPicPr>
          <p:cNvPr id="43015" name="Picture 107"/>
          <p:cNvPicPr>
            <a:picLocks noChangeAspect="1" noChangeArrowheads="1"/>
          </p:cNvPicPr>
          <p:nvPr/>
        </p:nvPicPr>
        <p:blipFill>
          <a:blip r:embed="rId5"/>
          <a:srcRect/>
          <a:stretch>
            <a:fillRect/>
          </a:stretch>
        </p:blipFill>
        <p:spPr bwMode="auto">
          <a:xfrm>
            <a:off x="8352856" y="3985419"/>
            <a:ext cx="792162" cy="457200"/>
          </a:xfrm>
          <a:prstGeom prst="rect">
            <a:avLst/>
          </a:prstGeom>
          <a:noFill/>
          <a:ln w="9525">
            <a:noFill/>
            <a:miter lim="800000"/>
            <a:headEnd/>
            <a:tailEnd/>
          </a:ln>
        </p:spPr>
      </p:pic>
      <p:sp>
        <p:nvSpPr>
          <p:cNvPr id="43016" name="Rectangle 108"/>
          <p:cNvSpPr>
            <a:spLocks noChangeArrowheads="1"/>
          </p:cNvSpPr>
          <p:nvPr/>
        </p:nvSpPr>
        <p:spPr bwMode="auto">
          <a:xfrm>
            <a:off x="8281418" y="4468019"/>
            <a:ext cx="935038" cy="215444"/>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1000" b="1">
                <a:solidFill>
                  <a:srgbClr val="000066"/>
                </a:solidFill>
                <a:latin typeface="+mj-lt"/>
              </a:rPr>
              <a:t>Cierre</a:t>
            </a:r>
            <a:endParaRPr lang="es-ES" altLang="es-PE" sz="1000" b="1">
              <a:solidFill>
                <a:srgbClr val="000066"/>
              </a:solidFill>
              <a:latin typeface="+mj-lt"/>
            </a:endParaRPr>
          </a:p>
        </p:txBody>
      </p:sp>
      <p:cxnSp>
        <p:nvCxnSpPr>
          <p:cNvPr id="43017" name="AutoShape 109"/>
          <p:cNvCxnSpPr>
            <a:cxnSpLocks noChangeShapeType="1"/>
            <a:stCxn id="43066" idx="2"/>
          </p:cNvCxnSpPr>
          <p:nvPr/>
        </p:nvCxnSpPr>
        <p:spPr bwMode="auto">
          <a:xfrm>
            <a:off x="8735443" y="3771104"/>
            <a:ext cx="14288" cy="214315"/>
          </a:xfrm>
          <a:prstGeom prst="straightConnector1">
            <a:avLst/>
          </a:prstGeom>
          <a:noFill/>
          <a:ln w="9525">
            <a:solidFill>
              <a:schemeClr val="tx1"/>
            </a:solidFill>
            <a:round/>
            <a:headEnd/>
            <a:tailEnd type="triangle" w="med" len="med"/>
          </a:ln>
        </p:spPr>
      </p:cxnSp>
      <p:pic>
        <p:nvPicPr>
          <p:cNvPr id="43018" name="Picture 110"/>
          <p:cNvPicPr>
            <a:picLocks noChangeAspect="1" noChangeArrowheads="1"/>
          </p:cNvPicPr>
          <p:nvPr/>
        </p:nvPicPr>
        <p:blipFill>
          <a:blip r:embed="rId5"/>
          <a:srcRect/>
          <a:stretch>
            <a:fillRect/>
          </a:stretch>
        </p:blipFill>
        <p:spPr bwMode="auto">
          <a:xfrm>
            <a:off x="35421" y="3023394"/>
            <a:ext cx="792163" cy="457200"/>
          </a:xfrm>
          <a:prstGeom prst="rect">
            <a:avLst/>
          </a:prstGeom>
          <a:noFill/>
          <a:ln w="9525">
            <a:noFill/>
            <a:miter lim="800000"/>
            <a:headEnd/>
            <a:tailEnd/>
          </a:ln>
        </p:spPr>
      </p:pic>
      <p:sp>
        <p:nvSpPr>
          <p:cNvPr id="43019" name="Rectangle 111"/>
          <p:cNvSpPr>
            <a:spLocks noChangeArrowheads="1"/>
          </p:cNvSpPr>
          <p:nvPr/>
        </p:nvSpPr>
        <p:spPr bwMode="auto">
          <a:xfrm>
            <a:off x="-108520" y="3455194"/>
            <a:ext cx="935038" cy="215444"/>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1000" b="1">
                <a:solidFill>
                  <a:srgbClr val="000066"/>
                </a:solidFill>
                <a:latin typeface="+mj-lt"/>
              </a:rPr>
              <a:t>Planificación</a:t>
            </a:r>
            <a:endParaRPr lang="es-ES" altLang="es-PE" sz="1000" b="1">
              <a:solidFill>
                <a:srgbClr val="000066"/>
              </a:solidFill>
              <a:latin typeface="+mj-lt"/>
            </a:endParaRPr>
          </a:p>
        </p:txBody>
      </p:sp>
      <p:grpSp>
        <p:nvGrpSpPr>
          <p:cNvPr id="43020" name="Group 112"/>
          <p:cNvGrpSpPr>
            <a:grpSpLocks/>
          </p:cNvGrpSpPr>
          <p:nvPr/>
        </p:nvGrpSpPr>
        <p:grpSpPr bwMode="auto">
          <a:xfrm>
            <a:off x="431231" y="3796507"/>
            <a:ext cx="935037" cy="1125537"/>
            <a:chOff x="2406" y="2206"/>
            <a:chExt cx="589" cy="709"/>
          </a:xfrm>
        </p:grpSpPr>
        <p:pic>
          <p:nvPicPr>
            <p:cNvPr id="43064" name="Picture 113"/>
            <p:cNvPicPr>
              <a:picLocks noChangeAspect="1" noChangeArrowheads="1"/>
            </p:cNvPicPr>
            <p:nvPr/>
          </p:nvPicPr>
          <p:blipFill>
            <a:blip r:embed="rId6"/>
            <a:srcRect/>
            <a:stretch>
              <a:fillRect/>
            </a:stretch>
          </p:blipFill>
          <p:spPr bwMode="auto">
            <a:xfrm>
              <a:off x="2450" y="2206"/>
              <a:ext cx="499" cy="354"/>
            </a:xfrm>
            <a:prstGeom prst="rect">
              <a:avLst/>
            </a:prstGeom>
            <a:noFill/>
            <a:ln w="9525">
              <a:noFill/>
              <a:miter lim="800000"/>
              <a:headEnd/>
              <a:tailEnd/>
            </a:ln>
          </p:spPr>
        </p:pic>
        <p:sp>
          <p:nvSpPr>
            <p:cNvPr id="43065" name="Rectangle 114"/>
            <p:cNvSpPr>
              <a:spLocks noChangeArrowheads="1"/>
            </p:cNvSpPr>
            <p:nvPr/>
          </p:nvSpPr>
          <p:spPr bwMode="auto">
            <a:xfrm>
              <a:off x="2406" y="2547"/>
              <a:ext cx="589" cy="368"/>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1000" b="1">
                  <a:solidFill>
                    <a:srgbClr val="000066"/>
                  </a:solidFill>
                  <a:latin typeface="+mj-lt"/>
                </a:rPr>
                <a:t>Acta de reunión de inicio del proyecto</a:t>
              </a:r>
              <a:endParaRPr lang="es-ES" altLang="es-PE" sz="1000" b="1">
                <a:solidFill>
                  <a:srgbClr val="000066"/>
                </a:solidFill>
                <a:latin typeface="+mj-lt"/>
              </a:endParaRPr>
            </a:p>
          </p:txBody>
        </p:sp>
      </p:grpSp>
      <p:grpSp>
        <p:nvGrpSpPr>
          <p:cNvPr id="43021" name="Group 116"/>
          <p:cNvGrpSpPr>
            <a:grpSpLocks/>
          </p:cNvGrpSpPr>
          <p:nvPr/>
        </p:nvGrpSpPr>
        <p:grpSpPr bwMode="auto">
          <a:xfrm>
            <a:off x="431231" y="2015330"/>
            <a:ext cx="935037" cy="879474"/>
            <a:chOff x="2406" y="2206"/>
            <a:chExt cx="589" cy="554"/>
          </a:xfrm>
        </p:grpSpPr>
        <p:pic>
          <p:nvPicPr>
            <p:cNvPr id="43062" name="Picture 117"/>
            <p:cNvPicPr>
              <a:picLocks noChangeAspect="1" noChangeArrowheads="1"/>
            </p:cNvPicPr>
            <p:nvPr/>
          </p:nvPicPr>
          <p:blipFill>
            <a:blip r:embed="rId6"/>
            <a:srcRect/>
            <a:stretch>
              <a:fillRect/>
            </a:stretch>
          </p:blipFill>
          <p:spPr bwMode="auto">
            <a:xfrm>
              <a:off x="2450" y="2206"/>
              <a:ext cx="499" cy="354"/>
            </a:xfrm>
            <a:prstGeom prst="rect">
              <a:avLst/>
            </a:prstGeom>
            <a:noFill/>
            <a:ln w="9525">
              <a:noFill/>
              <a:miter lim="800000"/>
              <a:headEnd/>
              <a:tailEnd/>
            </a:ln>
          </p:spPr>
        </p:pic>
        <p:sp>
          <p:nvSpPr>
            <p:cNvPr id="43063" name="Rectangle 118"/>
            <p:cNvSpPr>
              <a:spLocks noChangeArrowheads="1"/>
            </p:cNvSpPr>
            <p:nvPr/>
          </p:nvSpPr>
          <p:spPr bwMode="auto">
            <a:xfrm>
              <a:off x="2406" y="2547"/>
              <a:ext cx="589" cy="213"/>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1000" b="1">
                  <a:solidFill>
                    <a:srgbClr val="000066"/>
                  </a:solidFill>
                  <a:latin typeface="+mj-lt"/>
                </a:rPr>
                <a:t>Plan del Proyecto</a:t>
              </a:r>
              <a:endParaRPr lang="es-ES" altLang="es-PE" sz="1000" b="1">
                <a:solidFill>
                  <a:srgbClr val="000066"/>
                </a:solidFill>
                <a:latin typeface="+mj-lt"/>
              </a:endParaRPr>
            </a:p>
          </p:txBody>
        </p:sp>
      </p:grpSp>
      <p:cxnSp>
        <p:nvCxnSpPr>
          <p:cNvPr id="43022" name="AutoShape 120"/>
          <p:cNvCxnSpPr>
            <a:cxnSpLocks noChangeShapeType="1"/>
            <a:stCxn id="43019" idx="2"/>
          </p:cNvCxnSpPr>
          <p:nvPr/>
        </p:nvCxnSpPr>
        <p:spPr bwMode="auto">
          <a:xfrm rot="16200000" flipH="1">
            <a:off x="226612" y="3803025"/>
            <a:ext cx="406856" cy="142082"/>
          </a:xfrm>
          <a:prstGeom prst="bentConnector3">
            <a:avLst>
              <a:gd name="adj1" fmla="val 50000"/>
            </a:avLst>
          </a:prstGeom>
          <a:noFill/>
          <a:ln w="9525">
            <a:solidFill>
              <a:schemeClr val="tx1"/>
            </a:solidFill>
            <a:miter lim="800000"/>
            <a:headEnd/>
            <a:tailEnd type="triangle" w="med" len="med"/>
          </a:ln>
        </p:spPr>
      </p:cxnSp>
      <p:cxnSp>
        <p:nvCxnSpPr>
          <p:cNvPr id="43023" name="AutoShape 121"/>
          <p:cNvCxnSpPr>
            <a:cxnSpLocks noChangeShapeType="1"/>
          </p:cNvCxnSpPr>
          <p:nvPr/>
        </p:nvCxnSpPr>
        <p:spPr bwMode="auto">
          <a:xfrm rot="-5400000">
            <a:off x="66899" y="2589213"/>
            <a:ext cx="727075" cy="141288"/>
          </a:xfrm>
          <a:prstGeom prst="bentConnector2">
            <a:avLst/>
          </a:prstGeom>
          <a:noFill/>
          <a:ln w="9525">
            <a:solidFill>
              <a:schemeClr val="tx1"/>
            </a:solidFill>
            <a:miter lim="800000"/>
            <a:headEnd/>
            <a:tailEnd type="triangle" w="med" len="med"/>
          </a:ln>
        </p:spPr>
      </p:cxnSp>
      <p:sp>
        <p:nvSpPr>
          <p:cNvPr id="43024" name="AutoShape 86"/>
          <p:cNvSpPr>
            <a:spLocks noChangeArrowheads="1"/>
          </p:cNvSpPr>
          <p:nvPr/>
        </p:nvSpPr>
        <p:spPr bwMode="auto">
          <a:xfrm rot="2791213">
            <a:off x="1366268" y="3036094"/>
            <a:ext cx="360363" cy="360363"/>
          </a:xfrm>
          <a:prstGeom prst="rtTriangle">
            <a:avLst/>
          </a:prstGeom>
          <a:solidFill>
            <a:srgbClr val="FFFF43"/>
          </a:solidFill>
          <a:ln w="9525">
            <a:solidFill>
              <a:schemeClr val="tx1"/>
            </a:solidFill>
            <a:miter lim="800000"/>
            <a:headEnd/>
            <a:tailEnd/>
          </a:ln>
        </p:spPr>
        <p:txBody>
          <a:bodyPr wrap="none" anchor="ctr"/>
          <a:lstStyle/>
          <a:p>
            <a:pPr algn="ctr" eaLnBrk="1" hangingPunct="1"/>
            <a:endParaRPr lang="es-ES" altLang="es-PE" sz="1000">
              <a:latin typeface="+mj-lt"/>
            </a:endParaRPr>
          </a:p>
        </p:txBody>
      </p:sp>
      <p:cxnSp>
        <p:nvCxnSpPr>
          <p:cNvPr id="43025" name="AutoShape 13"/>
          <p:cNvCxnSpPr>
            <a:cxnSpLocks noChangeShapeType="1"/>
            <a:stCxn id="43059" idx="3"/>
            <a:endCxn id="43056" idx="1"/>
          </p:cNvCxnSpPr>
          <p:nvPr/>
        </p:nvCxnSpPr>
        <p:spPr bwMode="auto">
          <a:xfrm flipV="1">
            <a:off x="2610868" y="3204369"/>
            <a:ext cx="171450" cy="4763"/>
          </a:xfrm>
          <a:prstGeom prst="straightConnector1">
            <a:avLst/>
          </a:prstGeom>
          <a:noFill/>
          <a:ln w="9525">
            <a:solidFill>
              <a:srgbClr val="000066"/>
            </a:solidFill>
            <a:round/>
            <a:headEnd/>
            <a:tailEnd type="triangle" w="med" len="med"/>
          </a:ln>
        </p:spPr>
      </p:cxnSp>
      <p:grpSp>
        <p:nvGrpSpPr>
          <p:cNvPr id="43026" name="Group 25"/>
          <p:cNvGrpSpPr>
            <a:grpSpLocks/>
          </p:cNvGrpSpPr>
          <p:nvPr/>
        </p:nvGrpSpPr>
        <p:grpSpPr bwMode="auto">
          <a:xfrm>
            <a:off x="1707581" y="2631282"/>
            <a:ext cx="903287" cy="1152525"/>
            <a:chOff x="657" y="1389"/>
            <a:chExt cx="607" cy="726"/>
          </a:xfrm>
        </p:grpSpPr>
        <p:sp>
          <p:nvSpPr>
            <p:cNvPr id="43059" name="Rectangle 26"/>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latin typeface="+mj-lt"/>
                </a:rPr>
                <a:t>Generación de Informe de Estado</a:t>
              </a:r>
              <a:endParaRPr lang="es-ES" altLang="es-PE" sz="1000">
                <a:solidFill>
                  <a:srgbClr val="000066"/>
                </a:solidFill>
                <a:latin typeface="+mj-lt"/>
              </a:endParaRPr>
            </a:p>
          </p:txBody>
        </p:sp>
        <p:sp>
          <p:nvSpPr>
            <p:cNvPr id="43060" name="Rectangle 27"/>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1000" b="1">
                  <a:solidFill>
                    <a:srgbClr val="000066"/>
                  </a:solidFill>
                  <a:latin typeface="+mj-lt"/>
                </a:rPr>
                <a:t>(3) Jefe de Proyecto</a:t>
              </a:r>
              <a:endParaRPr lang="es-ES" altLang="es-PE" sz="1000" b="1">
                <a:solidFill>
                  <a:srgbClr val="000066"/>
                </a:solidFill>
                <a:latin typeface="+mj-lt"/>
              </a:endParaRPr>
            </a:p>
          </p:txBody>
        </p:sp>
        <p:sp>
          <p:nvSpPr>
            <p:cNvPr id="43061" name="Rectangle 28"/>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1000" b="1" dirty="0">
                  <a:solidFill>
                    <a:srgbClr val="000066"/>
                  </a:solidFill>
                  <a:latin typeface="+mj-lt"/>
                </a:rPr>
                <a:t>Informe </a:t>
              </a:r>
              <a:r>
                <a:rPr lang="es-PE" altLang="es-PE" sz="1000" b="1" dirty="0" smtClean="0">
                  <a:solidFill>
                    <a:srgbClr val="000066"/>
                  </a:solidFill>
                  <a:latin typeface="+mj-lt"/>
                </a:rPr>
                <a:t>Quincenal</a:t>
              </a:r>
              <a:endParaRPr lang="es-PE" altLang="es-PE" sz="1000" b="1" dirty="0">
                <a:solidFill>
                  <a:srgbClr val="000066"/>
                </a:solidFill>
                <a:latin typeface="+mj-lt"/>
              </a:endParaRPr>
            </a:p>
          </p:txBody>
        </p:sp>
      </p:grpSp>
      <p:sp>
        <p:nvSpPr>
          <p:cNvPr id="43027" name="Line 78"/>
          <p:cNvSpPr>
            <a:spLocks noChangeShapeType="1"/>
          </p:cNvSpPr>
          <p:nvPr/>
        </p:nvSpPr>
        <p:spPr bwMode="auto">
          <a:xfrm flipV="1">
            <a:off x="1582168" y="1705769"/>
            <a:ext cx="1657350" cy="0"/>
          </a:xfrm>
          <a:prstGeom prst="line">
            <a:avLst/>
          </a:prstGeom>
          <a:noFill/>
          <a:ln w="9525">
            <a:solidFill>
              <a:srgbClr val="000066"/>
            </a:solidFill>
            <a:round/>
            <a:headEnd/>
            <a:tailEnd type="triangle" w="med" len="med"/>
          </a:ln>
        </p:spPr>
        <p:txBody>
          <a:bodyPr/>
          <a:lstStyle/>
          <a:p>
            <a:endParaRPr lang="es-PE" sz="1000">
              <a:latin typeface="+mj-lt"/>
            </a:endParaRPr>
          </a:p>
        </p:txBody>
      </p:sp>
      <p:sp>
        <p:nvSpPr>
          <p:cNvPr id="43028" name="Line 80"/>
          <p:cNvSpPr>
            <a:spLocks noChangeShapeType="1"/>
          </p:cNvSpPr>
          <p:nvPr/>
        </p:nvSpPr>
        <p:spPr bwMode="auto">
          <a:xfrm>
            <a:off x="1509143" y="5882482"/>
            <a:ext cx="2449513" cy="0"/>
          </a:xfrm>
          <a:prstGeom prst="line">
            <a:avLst/>
          </a:prstGeom>
          <a:noFill/>
          <a:ln w="9525">
            <a:solidFill>
              <a:srgbClr val="000066"/>
            </a:solidFill>
            <a:round/>
            <a:headEnd/>
            <a:tailEnd type="triangle" w="med" len="med"/>
          </a:ln>
        </p:spPr>
        <p:txBody>
          <a:bodyPr/>
          <a:lstStyle/>
          <a:p>
            <a:endParaRPr lang="es-PE" sz="1000">
              <a:latin typeface="+mj-lt"/>
            </a:endParaRPr>
          </a:p>
        </p:txBody>
      </p:sp>
      <p:cxnSp>
        <p:nvCxnSpPr>
          <p:cNvPr id="43029" name="AutoShape 88"/>
          <p:cNvCxnSpPr>
            <a:cxnSpLocks noChangeShapeType="1"/>
            <a:stCxn id="43024" idx="5"/>
            <a:endCxn id="43059" idx="1"/>
          </p:cNvCxnSpPr>
          <p:nvPr/>
        </p:nvCxnSpPr>
        <p:spPr bwMode="auto">
          <a:xfrm flipV="1">
            <a:off x="1548831" y="3209132"/>
            <a:ext cx="158750" cy="7937"/>
          </a:xfrm>
          <a:prstGeom prst="straightConnector1">
            <a:avLst/>
          </a:prstGeom>
          <a:noFill/>
          <a:ln w="9525">
            <a:solidFill>
              <a:srgbClr val="000066"/>
            </a:solidFill>
            <a:round/>
            <a:headEnd/>
            <a:tailEnd type="triangle" w="med" len="med"/>
          </a:ln>
        </p:spPr>
      </p:cxnSp>
      <p:cxnSp>
        <p:nvCxnSpPr>
          <p:cNvPr id="43030" name="AutoShape 91"/>
          <p:cNvCxnSpPr>
            <a:cxnSpLocks noChangeShapeType="1"/>
            <a:stCxn id="43047" idx="3"/>
            <a:endCxn id="43013" idx="0"/>
          </p:cNvCxnSpPr>
          <p:nvPr/>
        </p:nvCxnSpPr>
        <p:spPr bwMode="auto">
          <a:xfrm flipV="1">
            <a:off x="4922268" y="3512344"/>
            <a:ext cx="2955925" cy="2376488"/>
          </a:xfrm>
          <a:prstGeom prst="bentConnector3">
            <a:avLst>
              <a:gd name="adj1" fmla="val 100644"/>
            </a:avLst>
          </a:prstGeom>
          <a:noFill/>
          <a:ln w="9525">
            <a:solidFill>
              <a:srgbClr val="000066"/>
            </a:solidFill>
            <a:miter lim="800000"/>
            <a:headEnd/>
            <a:tailEnd type="triangle" w="med" len="med"/>
          </a:ln>
        </p:spPr>
      </p:cxnSp>
      <p:grpSp>
        <p:nvGrpSpPr>
          <p:cNvPr id="43031" name="Group 5"/>
          <p:cNvGrpSpPr>
            <a:grpSpLocks/>
          </p:cNvGrpSpPr>
          <p:nvPr/>
        </p:nvGrpSpPr>
        <p:grpSpPr bwMode="auto">
          <a:xfrm>
            <a:off x="2782318" y="2626519"/>
            <a:ext cx="963613" cy="1152525"/>
            <a:chOff x="1474" y="1389"/>
            <a:chExt cx="607" cy="726"/>
          </a:xfrm>
        </p:grpSpPr>
        <p:sp>
          <p:nvSpPr>
            <p:cNvPr id="43056" name="Rectangle 6"/>
            <p:cNvSpPr>
              <a:spLocks noChangeArrowheads="1"/>
            </p:cNvSpPr>
            <p:nvPr/>
          </p:nvSpPr>
          <p:spPr bwMode="auto">
            <a:xfrm>
              <a:off x="1474"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latin typeface="+mj-lt"/>
                </a:rPr>
                <a:t>Revisión de Informes de Estado</a:t>
              </a:r>
              <a:endParaRPr lang="es-ES" altLang="es-PE" sz="1000">
                <a:solidFill>
                  <a:srgbClr val="000066"/>
                </a:solidFill>
                <a:latin typeface="+mj-lt"/>
              </a:endParaRPr>
            </a:p>
          </p:txBody>
        </p:sp>
        <p:sp>
          <p:nvSpPr>
            <p:cNvPr id="43057" name="Rectangle 7"/>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1000" b="1">
                  <a:solidFill>
                    <a:srgbClr val="000066"/>
                  </a:solidFill>
                  <a:latin typeface="+mj-lt"/>
                </a:rPr>
                <a:t>(4) Jefe de Proyecto</a:t>
              </a:r>
              <a:endParaRPr lang="es-ES" altLang="es-PE" sz="1000" b="1">
                <a:solidFill>
                  <a:srgbClr val="000066"/>
                </a:solidFill>
                <a:latin typeface="+mj-lt"/>
              </a:endParaRPr>
            </a:p>
          </p:txBody>
        </p:sp>
        <p:sp>
          <p:nvSpPr>
            <p:cNvPr id="43058" name="Rectangle 8"/>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1000" b="1" dirty="0" smtClean="0">
                  <a:solidFill>
                    <a:srgbClr val="000066"/>
                  </a:solidFill>
                  <a:latin typeface="+mj-lt"/>
                </a:rPr>
                <a:t>Informe Quincenal</a:t>
              </a:r>
              <a:endParaRPr lang="es-PE" altLang="es-PE" sz="1000" b="1" dirty="0">
                <a:solidFill>
                  <a:srgbClr val="000066"/>
                </a:solidFill>
                <a:latin typeface="+mj-lt"/>
              </a:endParaRPr>
            </a:p>
          </p:txBody>
        </p:sp>
      </p:grpSp>
      <p:grpSp>
        <p:nvGrpSpPr>
          <p:cNvPr id="43032" name="Group 9"/>
          <p:cNvGrpSpPr>
            <a:grpSpLocks/>
          </p:cNvGrpSpPr>
          <p:nvPr/>
        </p:nvGrpSpPr>
        <p:grpSpPr bwMode="auto">
          <a:xfrm>
            <a:off x="5001643" y="2629694"/>
            <a:ext cx="963613" cy="1152525"/>
            <a:chOff x="3107" y="1389"/>
            <a:chExt cx="607" cy="726"/>
          </a:xfrm>
        </p:grpSpPr>
        <p:sp>
          <p:nvSpPr>
            <p:cNvPr id="43053" name="Rectangle 10"/>
            <p:cNvSpPr>
              <a:spLocks noChangeArrowheads="1"/>
            </p:cNvSpPr>
            <p:nvPr/>
          </p:nvSpPr>
          <p:spPr bwMode="auto">
            <a:xfrm>
              <a:off x="310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latin typeface="+mj-lt"/>
                </a:rPr>
                <a:t>Reunión interna</a:t>
              </a:r>
              <a:endParaRPr lang="es-ES" altLang="es-PE" sz="1000">
                <a:solidFill>
                  <a:srgbClr val="000066"/>
                </a:solidFill>
                <a:latin typeface="+mj-lt"/>
              </a:endParaRPr>
            </a:p>
          </p:txBody>
        </p:sp>
        <p:sp>
          <p:nvSpPr>
            <p:cNvPr id="43054" name="Rectangle 11"/>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1000" b="1">
                  <a:solidFill>
                    <a:srgbClr val="000066"/>
                  </a:solidFill>
                  <a:latin typeface="+mj-lt"/>
                </a:rPr>
                <a:t>(5) Jefe de Proyecto</a:t>
              </a:r>
              <a:endParaRPr lang="es-ES" altLang="es-PE" sz="1000" b="1">
                <a:solidFill>
                  <a:srgbClr val="000066"/>
                </a:solidFill>
                <a:latin typeface="+mj-lt"/>
              </a:endParaRPr>
            </a:p>
          </p:txBody>
        </p:sp>
        <p:sp>
          <p:nvSpPr>
            <p:cNvPr id="43055" name="Rectangle 12"/>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1000" b="1" dirty="0" smtClean="0">
                  <a:solidFill>
                    <a:srgbClr val="000066"/>
                  </a:solidFill>
                  <a:latin typeface="+mj-lt"/>
                </a:rPr>
                <a:t>Reunión Interna – Kick Off Meeting</a:t>
              </a:r>
              <a:endParaRPr lang="es-PE" altLang="es-PE" sz="1000" b="1" dirty="0">
                <a:solidFill>
                  <a:srgbClr val="000066"/>
                </a:solidFill>
                <a:latin typeface="+mj-lt"/>
              </a:endParaRPr>
            </a:p>
          </p:txBody>
        </p:sp>
      </p:grpSp>
      <p:cxnSp>
        <p:nvCxnSpPr>
          <p:cNvPr id="43033" name="AutoShape 15"/>
          <p:cNvCxnSpPr>
            <a:cxnSpLocks noChangeShapeType="1"/>
            <a:stCxn id="43056" idx="3"/>
            <a:endCxn id="43053" idx="1"/>
          </p:cNvCxnSpPr>
          <p:nvPr/>
        </p:nvCxnSpPr>
        <p:spPr bwMode="auto">
          <a:xfrm>
            <a:off x="3745931" y="3204369"/>
            <a:ext cx="1255712" cy="3175"/>
          </a:xfrm>
          <a:prstGeom prst="straightConnector1">
            <a:avLst/>
          </a:prstGeom>
          <a:noFill/>
          <a:ln w="9525">
            <a:solidFill>
              <a:srgbClr val="000066"/>
            </a:solidFill>
            <a:round/>
            <a:headEnd/>
            <a:tailEnd type="triangle" w="med" len="med"/>
          </a:ln>
        </p:spPr>
      </p:cxnSp>
      <p:grpSp>
        <p:nvGrpSpPr>
          <p:cNvPr id="43034" name="Group 60"/>
          <p:cNvGrpSpPr>
            <a:grpSpLocks/>
          </p:cNvGrpSpPr>
          <p:nvPr/>
        </p:nvGrpSpPr>
        <p:grpSpPr bwMode="auto">
          <a:xfrm>
            <a:off x="3266506" y="1124744"/>
            <a:ext cx="949325" cy="1152525"/>
            <a:chOff x="657" y="1389"/>
            <a:chExt cx="607" cy="726"/>
          </a:xfrm>
        </p:grpSpPr>
        <p:sp>
          <p:nvSpPr>
            <p:cNvPr id="43050" name="Rectangle 61"/>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latin typeface="+mj-lt"/>
                </a:rPr>
                <a:t>Asignar trabajo</a:t>
              </a:r>
              <a:r>
                <a:rPr lang="es-PE" altLang="es-PE" sz="1000">
                  <a:solidFill>
                    <a:srgbClr val="000066"/>
                  </a:solidFill>
                  <a:latin typeface="+mj-lt"/>
                  <a:hlinkClick r:id="rId7" action="ppaction://hlinksldjump"/>
                </a:rPr>
                <a:t> </a:t>
              </a:r>
              <a:endParaRPr lang="es-ES" altLang="es-PE" sz="1000">
                <a:solidFill>
                  <a:srgbClr val="000066"/>
                </a:solidFill>
                <a:latin typeface="+mj-lt"/>
              </a:endParaRPr>
            </a:p>
          </p:txBody>
        </p:sp>
        <p:sp>
          <p:nvSpPr>
            <p:cNvPr id="43051" name="Rectangle 62"/>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1000" b="1">
                  <a:solidFill>
                    <a:srgbClr val="000066"/>
                  </a:solidFill>
                  <a:latin typeface="+mj-lt"/>
                </a:rPr>
                <a:t>(1) Jefe de Proyecto</a:t>
              </a:r>
              <a:endParaRPr lang="es-ES" altLang="es-PE" sz="1000" b="1">
                <a:solidFill>
                  <a:srgbClr val="000066"/>
                </a:solidFill>
                <a:latin typeface="+mj-lt"/>
              </a:endParaRPr>
            </a:p>
          </p:txBody>
        </p:sp>
        <p:sp>
          <p:nvSpPr>
            <p:cNvPr id="43052" name="Rectangle 63"/>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1000" b="1" dirty="0">
                  <a:solidFill>
                    <a:srgbClr val="000066"/>
                  </a:solidFill>
                  <a:latin typeface="+mj-lt"/>
                </a:rPr>
                <a:t>Informe </a:t>
              </a:r>
              <a:r>
                <a:rPr lang="es-PE" altLang="es-PE" sz="1000" b="1" dirty="0" smtClean="0">
                  <a:solidFill>
                    <a:srgbClr val="000066"/>
                  </a:solidFill>
                  <a:latin typeface="+mj-lt"/>
                </a:rPr>
                <a:t>Quincenal</a:t>
              </a:r>
              <a:endParaRPr lang="es-PE" altLang="es-PE" sz="1000" b="1" dirty="0">
                <a:solidFill>
                  <a:srgbClr val="000066"/>
                </a:solidFill>
                <a:latin typeface="+mj-lt"/>
              </a:endParaRPr>
            </a:p>
          </p:txBody>
        </p:sp>
      </p:grpSp>
      <p:sp>
        <p:nvSpPr>
          <p:cNvPr id="43035" name="Rectangle 65"/>
          <p:cNvSpPr>
            <a:spLocks noChangeArrowheads="1"/>
          </p:cNvSpPr>
          <p:nvPr/>
        </p:nvSpPr>
        <p:spPr bwMode="auto">
          <a:xfrm>
            <a:off x="4850831" y="1385094"/>
            <a:ext cx="1008062" cy="655638"/>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latin typeface="+mj-lt"/>
              </a:rPr>
              <a:t>Ejecutar trabajo asignado</a:t>
            </a:r>
            <a:r>
              <a:rPr lang="es-PE" altLang="es-PE" sz="1000">
                <a:solidFill>
                  <a:srgbClr val="000066"/>
                </a:solidFill>
                <a:latin typeface="+mj-lt"/>
                <a:hlinkClick r:id="rId7" action="ppaction://hlinksldjump"/>
              </a:rPr>
              <a:t> </a:t>
            </a:r>
            <a:endParaRPr lang="es-ES" altLang="es-PE" sz="1000">
              <a:solidFill>
                <a:srgbClr val="000066"/>
              </a:solidFill>
              <a:latin typeface="+mj-lt"/>
            </a:endParaRPr>
          </a:p>
        </p:txBody>
      </p:sp>
      <p:sp>
        <p:nvSpPr>
          <p:cNvPr id="43036" name="Rectangle 66"/>
          <p:cNvSpPr>
            <a:spLocks noChangeArrowheads="1"/>
          </p:cNvSpPr>
          <p:nvPr/>
        </p:nvSpPr>
        <p:spPr bwMode="auto">
          <a:xfrm>
            <a:off x="4850831" y="1135857"/>
            <a:ext cx="1008062" cy="252412"/>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1000" b="1">
                <a:solidFill>
                  <a:srgbClr val="000066"/>
                </a:solidFill>
                <a:latin typeface="+mj-lt"/>
              </a:rPr>
              <a:t>(2) Equipo de Trabajo</a:t>
            </a:r>
            <a:endParaRPr lang="es-ES" altLang="es-PE" sz="1000" b="1">
              <a:solidFill>
                <a:srgbClr val="000066"/>
              </a:solidFill>
              <a:latin typeface="+mj-lt"/>
            </a:endParaRPr>
          </a:p>
        </p:txBody>
      </p:sp>
      <p:sp>
        <p:nvSpPr>
          <p:cNvPr id="43037" name="Rectangle 67"/>
          <p:cNvSpPr>
            <a:spLocks noChangeArrowheads="1"/>
          </p:cNvSpPr>
          <p:nvPr/>
        </p:nvSpPr>
        <p:spPr bwMode="auto">
          <a:xfrm>
            <a:off x="4850831" y="2040732"/>
            <a:ext cx="1008062" cy="247650"/>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1000" b="1" dirty="0">
                <a:solidFill>
                  <a:srgbClr val="000066"/>
                </a:solidFill>
                <a:latin typeface="+mj-lt"/>
              </a:rPr>
              <a:t>Informe </a:t>
            </a:r>
            <a:r>
              <a:rPr lang="es-PE" altLang="es-PE" sz="1000" b="1" dirty="0" smtClean="0">
                <a:solidFill>
                  <a:srgbClr val="000066"/>
                </a:solidFill>
                <a:latin typeface="+mj-lt"/>
              </a:rPr>
              <a:t>Quincenal</a:t>
            </a:r>
            <a:endParaRPr lang="es-PE" altLang="es-PE" sz="1000" b="1" dirty="0">
              <a:solidFill>
                <a:srgbClr val="000066"/>
              </a:solidFill>
              <a:latin typeface="+mj-lt"/>
            </a:endParaRPr>
          </a:p>
        </p:txBody>
      </p:sp>
      <p:grpSp>
        <p:nvGrpSpPr>
          <p:cNvPr id="43038" name="Group 68"/>
          <p:cNvGrpSpPr>
            <a:grpSpLocks/>
          </p:cNvGrpSpPr>
          <p:nvPr/>
        </p:nvGrpSpPr>
        <p:grpSpPr bwMode="auto">
          <a:xfrm>
            <a:off x="3985643" y="5310982"/>
            <a:ext cx="936625" cy="1152525"/>
            <a:chOff x="657" y="1389"/>
            <a:chExt cx="607" cy="726"/>
          </a:xfrm>
        </p:grpSpPr>
        <p:sp>
          <p:nvSpPr>
            <p:cNvPr id="43047" name="Rectangle 69"/>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latin typeface="+mj-lt"/>
                </a:rPr>
                <a:t>Procesar cambios al proyecto</a:t>
              </a:r>
              <a:r>
                <a:rPr lang="es-PE" altLang="es-PE" sz="1000">
                  <a:solidFill>
                    <a:srgbClr val="000066"/>
                  </a:solidFill>
                  <a:latin typeface="+mj-lt"/>
                  <a:hlinkClick r:id="rId7" action="ppaction://hlinksldjump"/>
                </a:rPr>
                <a:t> </a:t>
              </a:r>
              <a:endParaRPr lang="es-ES" altLang="es-PE" sz="1000">
                <a:solidFill>
                  <a:srgbClr val="000066"/>
                </a:solidFill>
                <a:latin typeface="+mj-lt"/>
              </a:endParaRPr>
            </a:p>
          </p:txBody>
        </p:sp>
        <p:sp>
          <p:nvSpPr>
            <p:cNvPr id="43048" name="Rectangle 70"/>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1000" b="1" dirty="0">
                  <a:solidFill>
                    <a:srgbClr val="000066"/>
                  </a:solidFill>
                  <a:latin typeface="+mj-lt"/>
                </a:rPr>
                <a:t>(6) Jefe de Proyecto</a:t>
              </a:r>
              <a:endParaRPr lang="es-ES" altLang="es-PE" sz="1000" b="1" dirty="0">
                <a:solidFill>
                  <a:srgbClr val="000066"/>
                </a:solidFill>
                <a:latin typeface="+mj-lt"/>
              </a:endParaRPr>
            </a:p>
          </p:txBody>
        </p:sp>
        <p:sp>
          <p:nvSpPr>
            <p:cNvPr id="43049" name="Rectangle 71"/>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1000" b="1" dirty="0">
                  <a:solidFill>
                    <a:srgbClr val="000066"/>
                  </a:solidFill>
                  <a:latin typeface="+mj-lt"/>
                </a:rPr>
                <a:t>Plan de Proyecto</a:t>
              </a:r>
            </a:p>
          </p:txBody>
        </p:sp>
      </p:grpSp>
      <p:cxnSp>
        <p:nvCxnSpPr>
          <p:cNvPr id="43039" name="AutoShape 76"/>
          <p:cNvCxnSpPr>
            <a:cxnSpLocks noChangeShapeType="1"/>
            <a:stCxn id="43050" idx="3"/>
            <a:endCxn id="43035" idx="1"/>
          </p:cNvCxnSpPr>
          <p:nvPr/>
        </p:nvCxnSpPr>
        <p:spPr bwMode="auto">
          <a:xfrm>
            <a:off x="4215831" y="1702594"/>
            <a:ext cx="635000" cy="11113"/>
          </a:xfrm>
          <a:prstGeom prst="straightConnector1">
            <a:avLst/>
          </a:prstGeom>
          <a:noFill/>
          <a:ln w="9525">
            <a:solidFill>
              <a:srgbClr val="000066"/>
            </a:solidFill>
            <a:round/>
            <a:headEnd/>
            <a:tailEnd type="triangle" w="med" len="med"/>
          </a:ln>
        </p:spPr>
      </p:cxnSp>
      <p:cxnSp>
        <p:nvCxnSpPr>
          <p:cNvPr id="43040" name="AutoShape 95"/>
          <p:cNvCxnSpPr>
            <a:cxnSpLocks noChangeShapeType="1"/>
            <a:stCxn id="43035" idx="3"/>
            <a:endCxn id="43013" idx="4"/>
          </p:cNvCxnSpPr>
          <p:nvPr/>
        </p:nvCxnSpPr>
        <p:spPr bwMode="auto">
          <a:xfrm>
            <a:off x="5858893" y="1713707"/>
            <a:ext cx="2033588" cy="1289050"/>
          </a:xfrm>
          <a:prstGeom prst="bentConnector3">
            <a:avLst>
              <a:gd name="adj1" fmla="val 123264"/>
            </a:avLst>
          </a:prstGeom>
          <a:noFill/>
          <a:ln w="9525">
            <a:solidFill>
              <a:srgbClr val="000066"/>
            </a:solidFill>
            <a:miter lim="800000"/>
            <a:headEnd/>
            <a:tailEnd type="triangle" w="med" len="med"/>
          </a:ln>
        </p:spPr>
      </p:cxnSp>
      <p:cxnSp>
        <p:nvCxnSpPr>
          <p:cNvPr id="43041" name="AutoShape 123"/>
          <p:cNvCxnSpPr>
            <a:cxnSpLocks noChangeShapeType="1"/>
            <a:stCxn id="43024" idx="0"/>
            <a:endCxn id="43027" idx="0"/>
          </p:cNvCxnSpPr>
          <p:nvPr/>
        </p:nvCxnSpPr>
        <p:spPr bwMode="auto">
          <a:xfrm flipV="1">
            <a:off x="1555181" y="1705769"/>
            <a:ext cx="26987" cy="1255713"/>
          </a:xfrm>
          <a:prstGeom prst="straightConnector1">
            <a:avLst/>
          </a:prstGeom>
          <a:noFill/>
          <a:ln w="9525">
            <a:solidFill>
              <a:srgbClr val="000066"/>
            </a:solidFill>
            <a:round/>
            <a:headEnd/>
            <a:tailEnd/>
          </a:ln>
        </p:spPr>
      </p:cxnSp>
      <p:cxnSp>
        <p:nvCxnSpPr>
          <p:cNvPr id="43042" name="AutoShape 124"/>
          <p:cNvCxnSpPr>
            <a:cxnSpLocks noChangeShapeType="1"/>
            <a:stCxn id="43024" idx="4"/>
            <a:endCxn id="43028" idx="0"/>
          </p:cNvCxnSpPr>
          <p:nvPr/>
        </p:nvCxnSpPr>
        <p:spPr bwMode="auto">
          <a:xfrm flipH="1">
            <a:off x="1509143" y="3471069"/>
            <a:ext cx="31750" cy="2411413"/>
          </a:xfrm>
          <a:prstGeom prst="straightConnector1">
            <a:avLst/>
          </a:prstGeom>
          <a:noFill/>
          <a:ln w="9525">
            <a:solidFill>
              <a:srgbClr val="000066"/>
            </a:solidFill>
            <a:round/>
            <a:headEnd/>
            <a:tailEnd/>
          </a:ln>
        </p:spPr>
      </p:cxnSp>
      <p:cxnSp>
        <p:nvCxnSpPr>
          <p:cNvPr id="43043" name="AutoShape 125"/>
          <p:cNvCxnSpPr>
            <a:cxnSpLocks noChangeShapeType="1"/>
            <a:endCxn id="43024" idx="1"/>
          </p:cNvCxnSpPr>
          <p:nvPr/>
        </p:nvCxnSpPr>
        <p:spPr bwMode="auto">
          <a:xfrm>
            <a:off x="1293243" y="2296319"/>
            <a:ext cx="130175" cy="788988"/>
          </a:xfrm>
          <a:prstGeom prst="bentConnector2">
            <a:avLst/>
          </a:prstGeom>
          <a:noFill/>
          <a:ln w="9525">
            <a:solidFill>
              <a:schemeClr val="tx1"/>
            </a:solidFill>
            <a:miter lim="800000"/>
            <a:headEnd/>
            <a:tailEnd type="triangle" w="med" len="med"/>
          </a:ln>
        </p:spPr>
      </p:cxnSp>
      <p:cxnSp>
        <p:nvCxnSpPr>
          <p:cNvPr id="43044" name="AutoShape 126"/>
          <p:cNvCxnSpPr>
            <a:cxnSpLocks noChangeShapeType="1"/>
            <a:endCxn id="43024" idx="3"/>
          </p:cNvCxnSpPr>
          <p:nvPr/>
        </p:nvCxnSpPr>
        <p:spPr bwMode="auto">
          <a:xfrm flipV="1">
            <a:off x="1293243" y="3340894"/>
            <a:ext cx="123825" cy="736600"/>
          </a:xfrm>
          <a:prstGeom prst="bentConnector5">
            <a:avLst>
              <a:gd name="adj1" fmla="val 65384"/>
              <a:gd name="adj2" fmla="val 60343"/>
              <a:gd name="adj3" fmla="val 69227"/>
            </a:avLst>
          </a:prstGeom>
          <a:noFill/>
          <a:ln w="9525">
            <a:solidFill>
              <a:schemeClr val="tx1"/>
            </a:solidFill>
            <a:miter lim="800000"/>
            <a:headEnd/>
            <a:tailEnd type="triangle" w="med" len="med"/>
          </a:ln>
        </p:spPr>
      </p:cxnSp>
      <p:cxnSp>
        <p:nvCxnSpPr>
          <p:cNvPr id="43045" name="AutoShape 128"/>
          <p:cNvCxnSpPr>
            <a:cxnSpLocks noChangeShapeType="1"/>
            <a:stCxn id="43013" idx="2"/>
          </p:cNvCxnSpPr>
          <p:nvPr/>
        </p:nvCxnSpPr>
        <p:spPr bwMode="auto">
          <a:xfrm flipV="1">
            <a:off x="8140131" y="3226594"/>
            <a:ext cx="320675" cy="36513"/>
          </a:xfrm>
          <a:prstGeom prst="bentConnector3">
            <a:avLst>
              <a:gd name="adj1" fmla="val 49505"/>
            </a:avLst>
          </a:prstGeom>
          <a:noFill/>
          <a:ln w="9525">
            <a:solidFill>
              <a:srgbClr val="000066"/>
            </a:solidFill>
            <a:miter lim="800000"/>
            <a:headEnd/>
            <a:tailEnd type="triangle" w="med" len="med"/>
          </a:ln>
        </p:spPr>
      </p:cxnSp>
      <p:cxnSp>
        <p:nvCxnSpPr>
          <p:cNvPr id="43046" name="AutoShape 15"/>
          <p:cNvCxnSpPr>
            <a:cxnSpLocks noChangeShapeType="1"/>
            <a:endCxn id="43013" idx="5"/>
          </p:cNvCxnSpPr>
          <p:nvPr/>
        </p:nvCxnSpPr>
        <p:spPr bwMode="auto">
          <a:xfrm>
            <a:off x="5965256" y="3196432"/>
            <a:ext cx="1919287" cy="57150"/>
          </a:xfrm>
          <a:prstGeom prst="straightConnector1">
            <a:avLst/>
          </a:prstGeom>
          <a:noFill/>
          <a:ln w="9525">
            <a:solidFill>
              <a:srgbClr val="000066"/>
            </a:solidFill>
            <a:round/>
            <a:headEnd/>
            <a:tailEnd type="triangle" w="med" len="med"/>
          </a:ln>
        </p:spPr>
      </p:cxnSp>
      <p:sp>
        <p:nvSpPr>
          <p:cNvPr id="6" name="Rectángulo redondeado 5"/>
          <p:cNvSpPr/>
          <p:nvPr/>
        </p:nvSpPr>
        <p:spPr>
          <a:xfrm>
            <a:off x="0" y="1052736"/>
            <a:ext cx="9144000" cy="54614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06" name="Group 206"/>
          <p:cNvGraphicFramePr>
            <a:graphicFrameLocks noGrp="1"/>
          </p:cNvGraphicFramePr>
          <p:nvPr>
            <p:ph/>
            <p:extLst>
              <p:ext uri="{D42A27DB-BD31-4B8C-83A1-F6EECF244321}">
                <p14:modId xmlns:p14="http://schemas.microsoft.com/office/powerpoint/2010/main" val="2690450645"/>
              </p:ext>
            </p:extLst>
          </p:nvPr>
        </p:nvGraphicFramePr>
        <p:xfrm>
          <a:off x="155575" y="1138392"/>
          <a:ext cx="8807450" cy="5730112"/>
        </p:xfrm>
        <a:graphic>
          <a:graphicData uri="http://schemas.openxmlformats.org/drawingml/2006/table">
            <a:tbl>
              <a:tblPr>
                <a:tableStyleId>{21E4AEA4-8DFA-4A89-87EB-49C32662AFE0}</a:tableStyleId>
              </a:tblPr>
              <a:tblGrid>
                <a:gridCol w="390525"/>
                <a:gridCol w="1198563"/>
                <a:gridCol w="1371600"/>
                <a:gridCol w="3970337"/>
                <a:gridCol w="1876425"/>
              </a:tblGrid>
              <a:tr h="454620">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a:t>
                      </a:r>
                      <a:endParaRPr kumimoji="0" lang="es-ES" altLang="es-PE" sz="1400" b="1" i="0" u="none" strike="noStrike" cap="none" normalizeH="0" baseline="0" dirty="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smtClean="0">
                          <a:ln>
                            <a:noFill/>
                          </a:ln>
                          <a:effectLst/>
                          <a:latin typeface="+mj-lt"/>
                        </a:rPr>
                        <a:t>Rol del Responsable</a:t>
                      </a:r>
                      <a:endParaRPr kumimoji="0" lang="es-ES" altLang="es-PE" sz="1400" b="1" i="0" u="none" strike="noStrike" cap="none" normalizeH="0" baseline="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smtClean="0">
                          <a:ln>
                            <a:noFill/>
                          </a:ln>
                          <a:effectLst/>
                          <a:latin typeface="+mj-lt"/>
                        </a:rPr>
                        <a:t>Nombre de la Actividad</a:t>
                      </a:r>
                      <a:endParaRPr kumimoji="0" lang="es-ES" altLang="es-PE" sz="1400" b="1" i="0" u="none" strike="noStrike" cap="none" normalizeH="0" baseline="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Descripción de la Actividad</a:t>
                      </a:r>
                      <a:endParaRPr kumimoji="0" lang="es-ES" altLang="es-PE" sz="1400" b="1" i="0" u="none" strike="noStrike" cap="none" normalizeH="0" baseline="0" dirty="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Herramientas</a:t>
                      </a:r>
                      <a:endParaRPr kumimoji="0" lang="es-ES" altLang="es-PE" sz="1400" b="1" i="0" u="none" strike="noStrike" cap="none" normalizeH="0" baseline="0" dirty="0" smtClean="0">
                        <a:ln>
                          <a:noFill/>
                        </a:ln>
                        <a:solidFill>
                          <a:srgbClr val="000066"/>
                        </a:solidFill>
                        <a:effectLst/>
                        <a:latin typeface="+mj-lt"/>
                      </a:endParaRPr>
                    </a:p>
                  </a:txBody>
                  <a:tcPr marT="45704" marB="45704" horzOverflow="overflow"/>
                </a:tc>
              </a:tr>
              <a:tr h="59438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smtClean="0">
                          <a:ln>
                            <a:noFill/>
                          </a:ln>
                          <a:effectLst/>
                          <a:latin typeface="+mj-lt"/>
                        </a:rPr>
                        <a:t>1</a:t>
                      </a:r>
                      <a:endParaRPr kumimoji="0" lang="es-ES" altLang="es-PE" sz="1400" b="1" i="0" u="none" strike="noStrike" cap="none" normalizeH="0" baseline="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latin typeface="+mj-lt"/>
                        </a:rPr>
                        <a:t>Jefe de Proyecto</a:t>
                      </a:r>
                      <a:endParaRPr kumimoji="0" lang="es-ES" altLang="es-PE" sz="1200" b="0" i="0" u="none" strike="noStrike" cap="none" normalizeH="0" baseline="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latin typeface="+mj-lt"/>
                        </a:rPr>
                        <a:t>Asignar Trabajo</a:t>
                      </a:r>
                      <a:endParaRPr kumimoji="0" lang="es-ES" altLang="es-PE" sz="1200" b="0" i="0" u="none" strike="noStrike" cap="none" normalizeH="0" baseline="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 Jefe de Proyecto prepara el Informe Quincenal apoyándose en la plantilla de Informe Quincenal, seguidamente asigna tareas a los miembros del equipo de trabajo.</a:t>
                      </a:r>
                      <a:endParaRPr kumimoji="0" lang="es-ES" altLang="es-PE" sz="1200" b="0" i="0" u="none" strike="noStrike" cap="none" normalizeH="0" baseline="0" dirty="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Plantilla Informe Quincenal</a:t>
                      </a:r>
                      <a:endParaRPr kumimoji="0" lang="es-ES" altLang="es-PE" sz="1200" b="0" i="0" u="none" strike="noStrike" cap="none" normalizeH="0" baseline="0" dirty="0" smtClean="0">
                        <a:ln>
                          <a:noFill/>
                        </a:ln>
                        <a:solidFill>
                          <a:srgbClr val="000066"/>
                        </a:solidFill>
                        <a:effectLst/>
                        <a:latin typeface="+mj-lt"/>
                      </a:endParaRPr>
                    </a:p>
                  </a:txBody>
                  <a:tcPr marT="45704" marB="45704" horzOverflow="overflow"/>
                </a:tc>
              </a:tr>
              <a:tr h="186860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smtClean="0">
                          <a:ln>
                            <a:noFill/>
                          </a:ln>
                          <a:effectLst/>
                          <a:latin typeface="+mj-lt"/>
                        </a:rPr>
                        <a:t>2</a:t>
                      </a:r>
                      <a:endParaRPr kumimoji="0" lang="es-ES" altLang="es-PE" sz="1400" b="1" i="0" u="none" strike="noStrike" cap="none" normalizeH="0" baseline="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latin typeface="+mj-lt"/>
                        </a:rPr>
                        <a:t>Equipo de Trabajo</a:t>
                      </a:r>
                      <a:endParaRPr kumimoji="0" lang="es-ES" altLang="es-PE" sz="1200" b="0" i="0" u="none" strike="noStrike" cap="none" normalizeH="0" baseline="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latin typeface="+mj-lt"/>
                        </a:rPr>
                        <a:t>Ejecutar trabajo asignado</a:t>
                      </a:r>
                      <a:endParaRPr kumimoji="0" lang="es-ES" altLang="es-PE" sz="1200" b="0" i="0" u="none" strike="noStrike" cap="none" normalizeH="0" baseline="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El equipo realiza el trabajo que le fue asignado, produciendo entregables comprometidos.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La aceptación de los entregables principales son formalizados mediante actas de reunión (en caso se requiera con el cliente), o en las actas de comités con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Cada miembro del equipo reporta el tiempo empleado en las actividades que realizó, en el Informe de Actividades diariamente.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Adicionalmente, durante la ejecución del proyecto realizan reuniones de trabajo con el cliente según se requiera.</a:t>
                      </a:r>
                      <a:endParaRPr kumimoji="0" lang="es-ES" altLang="es-PE" sz="1200" b="0" i="0" u="none" strike="noStrike" cap="none" normalizeH="0" baseline="0" dirty="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kern="1200" cap="none" normalizeH="0" baseline="0" dirty="0" smtClean="0">
                          <a:ln>
                            <a:noFill/>
                          </a:ln>
                          <a:solidFill>
                            <a:schemeClr val="tx2"/>
                          </a:solidFill>
                          <a:effectLst/>
                          <a:latin typeface="+mj-lt"/>
                          <a:ea typeface="+mn-ea"/>
                          <a:cs typeface="+mn-cs"/>
                        </a:rPr>
                        <a:t>Actas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kern="1200" cap="none" normalizeH="0" baseline="0" dirty="0" smtClean="0">
                          <a:ln>
                            <a:noFill/>
                          </a:ln>
                          <a:solidFill>
                            <a:srgbClr val="000066"/>
                          </a:solidFill>
                          <a:effectLst/>
                          <a:latin typeface="+mj-lt"/>
                          <a:ea typeface="+mn-ea"/>
                          <a:cs typeface="+mn-cs"/>
                        </a:rPr>
                        <a:t>Kick Off Meeting Interno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Informe Quincenal</a:t>
                      </a:r>
                      <a:endParaRPr kumimoji="0" lang="es-ES" altLang="es-PE" sz="1200" b="0" i="0" u="none" strike="noStrike" cap="none" normalizeH="0" baseline="0" dirty="0" smtClean="0">
                        <a:ln>
                          <a:noFill/>
                        </a:ln>
                        <a:solidFill>
                          <a:srgbClr val="000066"/>
                        </a:solidFill>
                        <a:effectLst/>
                        <a:latin typeface="+mj-lt"/>
                      </a:endParaRPr>
                    </a:p>
                  </a:txBody>
                  <a:tcPr marT="45704" marB="45704" horzOverflow="overflow"/>
                </a:tc>
              </a:tr>
              <a:tr h="2539243">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3</a:t>
                      </a:r>
                      <a:endParaRPr kumimoji="0" lang="es-ES" altLang="es-PE" sz="1400" b="1" i="0" u="none" strike="noStrike" cap="none" normalizeH="0" baseline="0" dirty="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Jefe de Proyecto</a:t>
                      </a:r>
                      <a:endParaRPr kumimoji="0" lang="es-ES" altLang="es-PE" sz="1200" b="0" i="0" u="none" strike="noStrike" cap="none" normalizeH="0" baseline="0" dirty="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Generación de Informe Quincenal</a:t>
                      </a:r>
                      <a:endParaRPr kumimoji="0" lang="es-ES" altLang="es-PE" sz="1200" b="0" i="0" u="none" strike="noStrike" cap="none" normalizeH="0" baseline="0" dirty="0" smtClean="0">
                        <a:ln>
                          <a:noFill/>
                        </a:ln>
                        <a:solidFill>
                          <a:srgbClr val="000066"/>
                        </a:solidFill>
                        <a:effectLst/>
                        <a:latin typeface="+mj-lt"/>
                      </a:endParaRP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El Jefe de Proyecto registra y/o actualiza la reunión en el cuadro de seguimiento de reuniones, así mismo prepara la información necesaria para ejecutar la reunión de equipo de trabajo (por proyecto), entiéndase el cronograma del proyecto entre otros necesarios según lo requiera 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En esta reunión realizada quincenalmente, el Jefe de Proyecto revisa el estado del proyecto con el personal asignado al mismo, actualiza el tablero de métricas y registro de riesgos de ser necesario.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 Luego prepara el informe de estado del proyecto, el cual debe también incluir las métricas del proyecto y se concluye con el Acta de Reunión.</a:t>
                      </a:r>
                    </a:p>
                  </a:txBody>
                  <a:tcPr marT="45704" marB="45704"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Informe </a:t>
                      </a:r>
                      <a:r>
                        <a:rPr kumimoji="0" lang="es-PE" altLang="es-PE" sz="1200" u="none" strike="noStrike" cap="none" normalizeH="0" baseline="0" dirty="0" smtClean="0">
                          <a:ln>
                            <a:noFill/>
                          </a:ln>
                          <a:effectLst/>
                          <a:latin typeface="+mj-lt"/>
                        </a:rPr>
                        <a:t>Quincenal</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Actas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cap="none" normalizeH="0" baseline="0" dirty="0" smtClean="0">
                          <a:ln>
                            <a:noFill/>
                          </a:ln>
                          <a:solidFill>
                            <a:srgbClr val="000066"/>
                          </a:solidFill>
                          <a:effectLst/>
                          <a:latin typeface="+mj-lt"/>
                        </a:rPr>
                        <a:t>Kick Off Meeting Interno</a:t>
                      </a:r>
                    </a:p>
                  </a:txBody>
                  <a:tcPr marT="45704" marB="45704" horzOverflow="overflow"/>
                </a:tc>
              </a:tr>
            </a:tbl>
          </a:graphicData>
        </a:graphic>
      </p:graphicFrame>
      <p:sp>
        <p:nvSpPr>
          <p:cNvPr id="44070" name="Text Box 193"/>
          <p:cNvSpPr txBox="1">
            <a:spLocks noChangeArrowheads="1"/>
          </p:cNvSpPr>
          <p:nvPr/>
        </p:nvSpPr>
        <p:spPr bwMode="auto">
          <a:xfrm>
            <a:off x="344488" y="146050"/>
            <a:ext cx="7634287" cy="1066800"/>
          </a:xfrm>
          <a:prstGeom prst="rect">
            <a:avLst/>
          </a:prstGeom>
          <a:noFill/>
          <a:ln w="9525">
            <a:noFill/>
            <a:miter lim="800000"/>
            <a:headEnd/>
            <a:tailEnd/>
          </a:ln>
        </p:spPr>
        <p:txBody>
          <a:bodyPr>
            <a:spAutoFit/>
          </a:bodyPr>
          <a:lstStyle/>
          <a:p>
            <a:pPr eaLnBrk="1" hangingPunct="1"/>
            <a:r>
              <a:rPr lang="es-PE" altLang="es-PE" sz="3200" dirty="0">
                <a:solidFill>
                  <a:srgbClr val="002060"/>
                </a:solidFill>
                <a:latin typeface="+mj-lt"/>
              </a:rPr>
              <a:t>Actividades del Subproceso de Ejecución, Seguimiento y Control</a:t>
            </a:r>
            <a:endParaRPr lang="es-ES" altLang="es-PE" sz="3200" b="1" dirty="0">
              <a:solidFill>
                <a:srgbClr val="002060"/>
              </a:solidFill>
              <a:latin typeface="+mj-lt"/>
            </a:endParaRPr>
          </a:p>
        </p:txBody>
      </p:sp>
      <p:sp>
        <p:nvSpPr>
          <p:cNvPr id="44071" name="AutoShape 207"/>
          <p:cNvSpPr>
            <a:spLocks noChangeArrowheads="1"/>
          </p:cNvSpPr>
          <p:nvPr/>
        </p:nvSpPr>
        <p:spPr bwMode="auto">
          <a:xfrm>
            <a:off x="312738" y="6276975"/>
            <a:ext cx="1008062" cy="287338"/>
          </a:xfrm>
          <a:prstGeom prst="flowChartAlternateProcess">
            <a:avLst/>
          </a:prstGeom>
          <a:solidFill>
            <a:srgbClr val="99CC00"/>
          </a:solidFill>
          <a:ln w="9525">
            <a:solidFill>
              <a:srgbClr val="99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701" name="Group 229"/>
          <p:cNvGraphicFramePr>
            <a:graphicFrameLocks noGrp="1"/>
          </p:cNvGraphicFramePr>
          <p:nvPr>
            <p:ph/>
            <p:extLst>
              <p:ext uri="{D42A27DB-BD31-4B8C-83A1-F6EECF244321}">
                <p14:modId xmlns:p14="http://schemas.microsoft.com/office/powerpoint/2010/main" val="1264276493"/>
              </p:ext>
            </p:extLst>
          </p:nvPr>
        </p:nvGraphicFramePr>
        <p:xfrm>
          <a:off x="150813" y="1166813"/>
          <a:ext cx="8785225" cy="5784996"/>
        </p:xfrm>
        <a:graphic>
          <a:graphicData uri="http://schemas.openxmlformats.org/drawingml/2006/table">
            <a:tbl>
              <a:tblPr>
                <a:tableStyleId>{21E4AEA4-8DFA-4A89-87EB-49C32662AFE0}</a:tableStyleId>
              </a:tblPr>
              <a:tblGrid>
                <a:gridCol w="388937"/>
                <a:gridCol w="1123950"/>
                <a:gridCol w="1295400"/>
                <a:gridCol w="3529013"/>
                <a:gridCol w="2447925"/>
              </a:tblGrid>
              <a:tr h="461987">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a:t>
                      </a:r>
                      <a:endParaRPr kumimoji="0" lang="es-ES" altLang="es-PE" sz="1400" b="1" i="0" u="none" strike="noStrike" cap="none" normalizeH="0" baseline="0" dirty="0" smtClean="0">
                        <a:ln>
                          <a:noFill/>
                        </a:ln>
                        <a:solidFill>
                          <a:srgbClr val="000066"/>
                        </a:solidFill>
                        <a:effectLst/>
                        <a:latin typeface="+mj-lt"/>
                      </a:endParaRPr>
                    </a:p>
                  </a:txBody>
                  <a:tcPr marT="45702" marB="45702"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smtClean="0">
                          <a:ln>
                            <a:noFill/>
                          </a:ln>
                          <a:effectLst/>
                          <a:latin typeface="+mj-lt"/>
                        </a:rPr>
                        <a:t>Rol del Responsable</a:t>
                      </a:r>
                      <a:endParaRPr kumimoji="0" lang="es-ES" altLang="es-PE" sz="1400" b="1" i="0" u="none" strike="noStrike" cap="none" normalizeH="0" baseline="0" smtClean="0">
                        <a:ln>
                          <a:noFill/>
                        </a:ln>
                        <a:solidFill>
                          <a:srgbClr val="000066"/>
                        </a:solidFill>
                        <a:effectLst/>
                        <a:latin typeface="+mj-lt"/>
                      </a:endParaRPr>
                    </a:p>
                  </a:txBody>
                  <a:tcPr marT="45702" marB="45702"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Nombre de la Actividad</a:t>
                      </a:r>
                      <a:endParaRPr kumimoji="0" lang="es-ES" altLang="es-PE" sz="1400" b="1" i="0" u="none" strike="noStrike" cap="none" normalizeH="0" baseline="0" dirty="0" smtClean="0">
                        <a:ln>
                          <a:noFill/>
                        </a:ln>
                        <a:solidFill>
                          <a:srgbClr val="000066"/>
                        </a:solidFill>
                        <a:effectLst/>
                        <a:latin typeface="+mj-lt"/>
                      </a:endParaRPr>
                    </a:p>
                  </a:txBody>
                  <a:tcPr marT="45702" marB="45702"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Descripción de la Actividad</a:t>
                      </a:r>
                      <a:endParaRPr kumimoji="0" lang="es-ES" altLang="es-PE" sz="1400" b="1" i="0" u="none" strike="noStrike" cap="none" normalizeH="0" baseline="0" dirty="0" smtClean="0">
                        <a:ln>
                          <a:noFill/>
                        </a:ln>
                        <a:solidFill>
                          <a:srgbClr val="000066"/>
                        </a:solidFill>
                        <a:effectLst/>
                        <a:latin typeface="+mj-lt"/>
                      </a:endParaRPr>
                    </a:p>
                  </a:txBody>
                  <a:tcPr marT="45702" marB="45702"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Herramientas</a:t>
                      </a:r>
                      <a:endParaRPr kumimoji="0" lang="es-ES" altLang="es-PE" sz="1400" b="1" i="0" u="none" strike="noStrike" cap="none" normalizeH="0" baseline="0" dirty="0" smtClean="0">
                        <a:ln>
                          <a:noFill/>
                        </a:ln>
                        <a:solidFill>
                          <a:srgbClr val="000066"/>
                        </a:solidFill>
                        <a:effectLst/>
                        <a:latin typeface="+mj-lt"/>
                      </a:endParaRPr>
                    </a:p>
                  </a:txBody>
                  <a:tcPr marT="45702" marB="45702" horzOverflow="overflow"/>
                </a:tc>
              </a:tr>
              <a:tr h="1962467">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smtClean="0">
                          <a:ln>
                            <a:noFill/>
                          </a:ln>
                          <a:effectLst/>
                          <a:latin typeface="+mj-lt"/>
                        </a:rPr>
                        <a:t>4</a:t>
                      </a:r>
                      <a:endParaRPr kumimoji="0" lang="es-ES" altLang="es-PE" sz="1400" b="1" i="0" u="none" strike="noStrike" cap="none" normalizeH="0" baseline="0" smtClean="0">
                        <a:ln>
                          <a:noFill/>
                        </a:ln>
                        <a:solidFill>
                          <a:srgbClr val="000066"/>
                        </a:solidFill>
                        <a:effectLst/>
                        <a:latin typeface="+mj-lt"/>
                      </a:endParaRPr>
                    </a:p>
                  </a:txBody>
                  <a:tcPr marT="45702" marB="45702"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Jefe de Proyecto</a:t>
                      </a:r>
                      <a:endParaRPr kumimoji="0" lang="es-ES" altLang="es-PE" sz="1200" b="0" i="0" u="none" strike="noStrike" cap="none" normalizeH="0" baseline="0" dirty="0" smtClean="0">
                        <a:ln>
                          <a:noFill/>
                        </a:ln>
                        <a:solidFill>
                          <a:srgbClr val="000066"/>
                        </a:solidFill>
                        <a:effectLst/>
                        <a:latin typeface="+mj-lt"/>
                      </a:endParaRPr>
                    </a:p>
                  </a:txBody>
                  <a:tcPr marT="45702" marB="45702"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Revisión de Informes Quincenal</a:t>
                      </a:r>
                      <a:endParaRPr kumimoji="0" lang="es-ES" altLang="es-PE" sz="1200" b="0" i="0" u="none" strike="noStrike" cap="none" normalizeH="0" baseline="0" dirty="0" smtClean="0">
                        <a:ln>
                          <a:noFill/>
                        </a:ln>
                        <a:solidFill>
                          <a:srgbClr val="000066"/>
                        </a:solidFill>
                        <a:effectLst/>
                        <a:latin typeface="+mj-lt"/>
                      </a:endParaRPr>
                    </a:p>
                  </a:txBody>
                  <a:tcPr marT="45702" marB="45702"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 El Jefe de Proyecto actualiza la reunión en el cuadro de seguimiento de reuniones.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 El Jefe de Proyecto a su cargo informan la situación de los proyectos y riesgos presentados, de forma semanal y/o cuando la situación lo requiera.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Luego, el Jefe de Proyecto consolida la información de los Proyectos, en un solo informe a nivel de coordinación y se actualizan de requerirse, los artefactos de gestión por proyecto (riesgos, pendientes, métricas). </a:t>
                      </a:r>
                      <a:endParaRPr kumimoji="0" lang="es-ES" altLang="es-PE" sz="1200" b="0" i="0" u="none" strike="noStrike" cap="none" normalizeH="0" baseline="0" dirty="0" smtClean="0">
                        <a:ln>
                          <a:noFill/>
                        </a:ln>
                        <a:solidFill>
                          <a:srgbClr val="000066"/>
                        </a:solidFill>
                        <a:effectLst/>
                        <a:latin typeface="+mj-lt"/>
                      </a:endParaRPr>
                    </a:p>
                  </a:txBody>
                  <a:tcPr marT="45702" marB="45702"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b="0" i="0" u="none" strike="noStrike" kern="1200" cap="none" normalizeH="0" baseline="0" dirty="0" smtClean="0">
                          <a:ln>
                            <a:noFill/>
                          </a:ln>
                          <a:solidFill>
                            <a:srgbClr val="000066"/>
                          </a:solidFill>
                          <a:effectLst/>
                          <a:latin typeface="+mj-lt"/>
                          <a:ea typeface="+mn-ea"/>
                          <a:cs typeface="+mn-cs"/>
                        </a:rPr>
                        <a:t>Actas Kick Off Meeting Interno</a:t>
                      </a:r>
                    </a:p>
                  </a:txBody>
                  <a:tcPr marT="45702" marB="45702" horzOverflow="overflow"/>
                </a:tc>
              </a:tr>
              <a:tr h="2773637">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5</a:t>
                      </a:r>
                      <a:endParaRPr kumimoji="0" lang="es-ES" altLang="es-PE" sz="1400" b="1" i="0" u="none" strike="noStrike" cap="none" normalizeH="0" baseline="0" dirty="0" smtClean="0">
                        <a:ln>
                          <a:noFill/>
                        </a:ln>
                        <a:solidFill>
                          <a:srgbClr val="000066"/>
                        </a:solidFill>
                        <a:effectLst/>
                        <a:latin typeface="+mj-lt"/>
                      </a:endParaRPr>
                    </a:p>
                  </a:txBody>
                  <a:tcPr marT="45702" marB="45702"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Jefe de Proyecto</a:t>
                      </a:r>
                      <a:endParaRPr kumimoji="0" lang="es-ES" altLang="es-PE" sz="1200" b="0" i="0" u="none" strike="noStrike" cap="none" normalizeH="0" baseline="0" dirty="0" smtClean="0">
                        <a:ln>
                          <a:noFill/>
                        </a:ln>
                        <a:solidFill>
                          <a:srgbClr val="000066"/>
                        </a:solidFill>
                        <a:effectLst/>
                        <a:latin typeface="+mj-lt"/>
                      </a:endParaRPr>
                    </a:p>
                  </a:txBody>
                  <a:tcPr marT="45702" marB="45702"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latin typeface="+mj-lt"/>
                        </a:rPr>
                        <a:t>Reunión interna</a:t>
                      </a:r>
                      <a:endParaRPr kumimoji="0" lang="es-ES" altLang="es-PE" sz="1200" b="0" i="0" u="none" strike="noStrike" cap="none" normalizeH="0" baseline="0" smtClean="0">
                        <a:ln>
                          <a:noFill/>
                        </a:ln>
                        <a:solidFill>
                          <a:srgbClr val="000066"/>
                        </a:solidFill>
                        <a:effectLst/>
                        <a:latin typeface="+mj-lt"/>
                      </a:endParaRPr>
                    </a:p>
                  </a:txBody>
                  <a:tcPr marT="45702" marB="45702"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 El Jefe de Proyecto en comunicación con el equipo prepara la agenda de registra y/o actualiza la reunión en el cuadro de seguimiento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En la reunión se presenta y revisa con el cliente, el acta de reunión preliminar. Es de frecuencia semanal y cuando la situación lo requiera. Se actualizaran las plantillas que correspondan según sea el resultado de la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El Jefe de Proyecto con el Analista de Calidad y otros de requerirse, en conjunto, revisan la información correspondiente al servicio (métricas, riesgos, pendientes, problemas).</a:t>
                      </a:r>
                    </a:p>
                  </a:txBody>
                  <a:tcPr marT="45702" marB="45702"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 </a:t>
                      </a:r>
                      <a:r>
                        <a:rPr kumimoji="0" lang="es-ES" altLang="es-PE" sz="1200" b="0" i="0" u="none" strike="noStrike" kern="1200" cap="none" normalizeH="0" baseline="0" dirty="0" smtClean="0">
                          <a:ln>
                            <a:noFill/>
                          </a:ln>
                          <a:solidFill>
                            <a:srgbClr val="000066"/>
                          </a:solidFill>
                          <a:effectLst/>
                          <a:latin typeface="+mj-lt"/>
                          <a:ea typeface="+mn-ea"/>
                          <a:cs typeface="+mn-cs"/>
                        </a:rPr>
                        <a:t>Actas Kick Off Meeting Interno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Registro de riesgos actualizado.</a:t>
                      </a:r>
                    </a:p>
                  </a:txBody>
                  <a:tcPr marT="45702" marB="45702" horzOverflow="overflow"/>
                </a:tc>
              </a:tr>
            </a:tbl>
          </a:graphicData>
        </a:graphic>
      </p:graphicFrame>
      <p:sp>
        <p:nvSpPr>
          <p:cNvPr id="45088" name="Text Box 230"/>
          <p:cNvSpPr txBox="1">
            <a:spLocks noChangeArrowheads="1"/>
          </p:cNvSpPr>
          <p:nvPr/>
        </p:nvSpPr>
        <p:spPr bwMode="auto">
          <a:xfrm>
            <a:off x="285750" y="100013"/>
            <a:ext cx="7634288"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Actividades del Subproceso de Ejecución, Seguimiento </a:t>
            </a:r>
            <a:r>
              <a:rPr lang="es-PE" altLang="es-PE" sz="3200">
                <a:solidFill>
                  <a:schemeClr val="bg1"/>
                </a:solidFill>
              </a:rPr>
              <a:t>y Control</a:t>
            </a:r>
            <a:endParaRPr lang="es-ES" altLang="es-PE" sz="3200" b="1">
              <a:solidFill>
                <a:schemeClr val="bg1"/>
              </a:solidFill>
            </a:endParaRPr>
          </a:p>
        </p:txBody>
      </p:sp>
      <p:sp>
        <p:nvSpPr>
          <p:cNvPr id="45089" name="AutoShape 231"/>
          <p:cNvSpPr>
            <a:spLocks noChangeArrowheads="1"/>
          </p:cNvSpPr>
          <p:nvPr/>
        </p:nvSpPr>
        <p:spPr bwMode="auto">
          <a:xfrm>
            <a:off x="312738" y="6188075"/>
            <a:ext cx="1008062" cy="287338"/>
          </a:xfrm>
          <a:prstGeom prst="flowChartAlternateProcess">
            <a:avLst/>
          </a:prstGeom>
          <a:solidFill>
            <a:srgbClr val="99CC00"/>
          </a:solidFill>
          <a:ln w="9525">
            <a:solidFill>
              <a:srgbClr val="99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5757" name="Group 45"/>
          <p:cNvGraphicFramePr>
            <a:graphicFrameLocks noGrp="1"/>
          </p:cNvGraphicFramePr>
          <p:nvPr>
            <p:ph/>
            <p:extLst>
              <p:ext uri="{D42A27DB-BD31-4B8C-83A1-F6EECF244321}">
                <p14:modId xmlns:p14="http://schemas.microsoft.com/office/powerpoint/2010/main" val="1197909158"/>
              </p:ext>
            </p:extLst>
          </p:nvPr>
        </p:nvGraphicFramePr>
        <p:xfrm>
          <a:off x="179388" y="1162050"/>
          <a:ext cx="8785225" cy="1178600"/>
        </p:xfrm>
        <a:graphic>
          <a:graphicData uri="http://schemas.openxmlformats.org/drawingml/2006/table">
            <a:tbl>
              <a:tblPr>
                <a:tableStyleId>{21E4AEA4-8DFA-4A89-87EB-49C32662AFE0}</a:tableStyleId>
              </a:tblPr>
              <a:tblGrid>
                <a:gridCol w="388937"/>
                <a:gridCol w="1195363"/>
                <a:gridCol w="1079525"/>
                <a:gridCol w="3889375"/>
                <a:gridCol w="2232025"/>
              </a:tblGrid>
              <a:tr h="53875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a:t>
                      </a:r>
                      <a:endParaRPr kumimoji="0" lang="es-ES" altLang="es-PE" sz="1400" b="1" i="0" u="none" strike="noStrike" cap="none" normalizeH="0" baseline="0" dirty="0" smtClean="0">
                        <a:ln>
                          <a:noFill/>
                        </a:ln>
                        <a:solidFill>
                          <a:srgbClr val="000066"/>
                        </a:solidFill>
                        <a:effectLst/>
                        <a:latin typeface="+mj-lt"/>
                      </a:endParaRPr>
                    </a:p>
                  </a:txBody>
                  <a:tcPr marT="45601" marB="4560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smtClean="0">
                          <a:ln>
                            <a:noFill/>
                          </a:ln>
                          <a:effectLst/>
                          <a:latin typeface="+mj-lt"/>
                        </a:rPr>
                        <a:t>Rol del Responsable</a:t>
                      </a:r>
                      <a:endParaRPr kumimoji="0" lang="es-ES" altLang="es-PE" sz="1400" b="1" i="0" u="none" strike="noStrike" cap="none" normalizeH="0" baseline="0" smtClean="0">
                        <a:ln>
                          <a:noFill/>
                        </a:ln>
                        <a:solidFill>
                          <a:srgbClr val="000066"/>
                        </a:solidFill>
                        <a:effectLst/>
                        <a:latin typeface="+mj-lt"/>
                      </a:endParaRPr>
                    </a:p>
                  </a:txBody>
                  <a:tcPr marT="45601" marB="4560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Nombre de la Actividad</a:t>
                      </a:r>
                      <a:endParaRPr kumimoji="0" lang="es-ES" altLang="es-PE" sz="1400" b="1" i="0" u="none" strike="noStrike" cap="none" normalizeH="0" baseline="0" dirty="0" smtClean="0">
                        <a:ln>
                          <a:noFill/>
                        </a:ln>
                        <a:solidFill>
                          <a:srgbClr val="000066"/>
                        </a:solidFill>
                        <a:effectLst/>
                        <a:latin typeface="+mj-lt"/>
                      </a:endParaRPr>
                    </a:p>
                  </a:txBody>
                  <a:tcPr marT="45601" marB="4560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Descripción de la Actividad</a:t>
                      </a:r>
                      <a:endParaRPr kumimoji="0" lang="es-ES" altLang="es-PE" sz="1400" b="1" i="0" u="none" strike="noStrike" cap="none" normalizeH="0" baseline="0" dirty="0" smtClean="0">
                        <a:ln>
                          <a:noFill/>
                        </a:ln>
                        <a:solidFill>
                          <a:srgbClr val="000066"/>
                        </a:solidFill>
                        <a:effectLst/>
                        <a:latin typeface="+mj-lt"/>
                      </a:endParaRPr>
                    </a:p>
                  </a:txBody>
                  <a:tcPr marT="45601" marB="4560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Herramientas</a:t>
                      </a:r>
                      <a:endParaRPr kumimoji="0" lang="es-ES" altLang="es-PE" sz="1400" b="1" i="0" u="none" strike="noStrike" cap="none" normalizeH="0" baseline="0" dirty="0" smtClean="0">
                        <a:ln>
                          <a:noFill/>
                        </a:ln>
                        <a:solidFill>
                          <a:srgbClr val="000066"/>
                        </a:solidFill>
                        <a:effectLst/>
                        <a:latin typeface="+mj-lt"/>
                      </a:endParaRPr>
                    </a:p>
                  </a:txBody>
                  <a:tcPr marT="45601" marB="45601" horzOverflow="overflow"/>
                </a:tc>
              </a:tr>
              <a:tr h="594122">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altLang="es-PE" sz="1400" b="1" u="none" strike="noStrike" cap="none" normalizeH="0" baseline="0" dirty="0" smtClean="0">
                          <a:ln>
                            <a:noFill/>
                          </a:ln>
                          <a:effectLst/>
                          <a:latin typeface="+mj-lt"/>
                        </a:rPr>
                        <a:t>6</a:t>
                      </a:r>
                      <a:endParaRPr kumimoji="0" lang="es-ES" altLang="es-PE" sz="1400" b="1" i="0" u="none" strike="noStrike" cap="none" normalizeH="0" baseline="0" dirty="0" smtClean="0">
                        <a:ln>
                          <a:noFill/>
                        </a:ln>
                        <a:solidFill>
                          <a:srgbClr val="000066"/>
                        </a:solidFill>
                        <a:effectLst/>
                        <a:latin typeface="+mj-lt"/>
                      </a:endParaRPr>
                    </a:p>
                  </a:txBody>
                  <a:tcPr marT="45601" marB="4560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latin typeface="+mj-lt"/>
                        </a:rPr>
                        <a:t>Jefe de Proyecto</a:t>
                      </a:r>
                      <a:endParaRPr kumimoji="0" lang="es-ES" altLang="es-PE" sz="1200" b="0" i="0" u="none" strike="noStrike" cap="none" normalizeH="0" baseline="0" smtClean="0">
                        <a:ln>
                          <a:noFill/>
                        </a:ln>
                        <a:solidFill>
                          <a:srgbClr val="000066"/>
                        </a:solidFill>
                        <a:effectLst/>
                        <a:latin typeface="+mj-lt"/>
                      </a:endParaRPr>
                    </a:p>
                  </a:txBody>
                  <a:tcPr marT="45601" marB="4560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latin typeface="+mj-lt"/>
                        </a:rPr>
                        <a:t>Procesar cambios al proyecto</a:t>
                      </a:r>
                      <a:endParaRPr kumimoji="0" lang="es-ES" altLang="es-PE" sz="1200" b="0" i="0" u="none" strike="noStrike" cap="none" normalizeH="0" baseline="0" smtClean="0">
                        <a:ln>
                          <a:noFill/>
                        </a:ln>
                        <a:solidFill>
                          <a:srgbClr val="000066"/>
                        </a:solidFill>
                        <a:effectLst/>
                        <a:latin typeface="+mj-lt"/>
                      </a:endParaRPr>
                    </a:p>
                  </a:txBody>
                  <a:tcPr marT="45601" marB="4560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latin typeface="+mj-lt"/>
                        </a:rPr>
                        <a:t>El cambio se procesa según el Proceso de cambios de configuración y de requerimientos.</a:t>
                      </a:r>
                      <a:endParaRPr kumimoji="0" lang="es-ES" altLang="es-PE" sz="1200" b="0" i="0" u="none" strike="noStrike" cap="none" normalizeH="0" baseline="0" smtClean="0">
                        <a:ln>
                          <a:noFill/>
                        </a:ln>
                        <a:solidFill>
                          <a:srgbClr val="000066"/>
                        </a:solidFill>
                        <a:effectLst/>
                        <a:latin typeface="+mj-lt"/>
                      </a:endParaRPr>
                    </a:p>
                  </a:txBody>
                  <a:tcPr marT="45601" marB="45601"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Solicitud de cambios a requerimientos  (no requerido)</a:t>
                      </a:r>
                      <a:endParaRPr kumimoji="0" lang="es-ES" altLang="es-PE" sz="1200" b="0" i="0" u="none" strike="noStrike" cap="none" normalizeH="0" baseline="0" dirty="0" smtClean="0">
                        <a:ln>
                          <a:noFill/>
                        </a:ln>
                        <a:solidFill>
                          <a:srgbClr val="000066"/>
                        </a:solidFill>
                        <a:effectLst/>
                        <a:latin typeface="+mj-lt"/>
                      </a:endParaRPr>
                    </a:p>
                  </a:txBody>
                  <a:tcPr marT="45601" marB="45601" horzOverflow="overflow"/>
                </a:tc>
              </a:tr>
            </a:tbl>
          </a:graphicData>
        </a:graphic>
      </p:graphicFrame>
      <p:sp>
        <p:nvSpPr>
          <p:cNvPr id="46106" name="Text Box 44"/>
          <p:cNvSpPr txBox="1">
            <a:spLocks noChangeArrowheads="1"/>
          </p:cNvSpPr>
          <p:nvPr/>
        </p:nvSpPr>
        <p:spPr bwMode="auto">
          <a:xfrm>
            <a:off x="312738" y="100013"/>
            <a:ext cx="7634287" cy="1066800"/>
          </a:xfrm>
          <a:prstGeom prst="rect">
            <a:avLst/>
          </a:prstGeom>
          <a:noFill/>
          <a:ln w="9525">
            <a:noFill/>
            <a:miter lim="800000"/>
            <a:headEnd/>
            <a:tailEnd/>
          </a:ln>
        </p:spPr>
        <p:txBody>
          <a:bodyPr>
            <a:spAutoFit/>
          </a:bodyPr>
          <a:lstStyle/>
          <a:p>
            <a:pPr eaLnBrk="1" hangingPunct="1"/>
            <a:r>
              <a:rPr lang="es-PE" altLang="es-PE" sz="3200">
                <a:solidFill>
                  <a:srgbClr val="002060"/>
                </a:solidFill>
              </a:rPr>
              <a:t>Actividades del Subproceso de Ejecución, Seguimiento </a:t>
            </a:r>
            <a:r>
              <a:rPr lang="es-PE" altLang="es-PE" sz="3200">
                <a:solidFill>
                  <a:schemeClr val="bg1"/>
                </a:solidFill>
              </a:rPr>
              <a:t>y Control</a:t>
            </a:r>
            <a:endParaRPr lang="es-ES" altLang="es-PE" sz="3200" b="1">
              <a:solidFill>
                <a:schemeClr val="bg1"/>
              </a:solidFill>
            </a:endParaRPr>
          </a:p>
        </p:txBody>
      </p:sp>
      <p:sp>
        <p:nvSpPr>
          <p:cNvPr id="46107" name="AutoShape 47"/>
          <p:cNvSpPr>
            <a:spLocks noChangeArrowheads="1"/>
          </p:cNvSpPr>
          <p:nvPr/>
        </p:nvSpPr>
        <p:spPr bwMode="auto">
          <a:xfrm>
            <a:off x="312738" y="6276975"/>
            <a:ext cx="1008062" cy="287338"/>
          </a:xfrm>
          <a:prstGeom prst="flowChartAlternateProcess">
            <a:avLst/>
          </a:prstGeom>
          <a:solidFill>
            <a:srgbClr val="99CC00"/>
          </a:solidFill>
          <a:ln w="9525">
            <a:solidFill>
              <a:srgbClr val="99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Text Box 3"/>
          <p:cNvSpPr txBox="1">
            <a:spLocks noChangeArrowheads="1"/>
          </p:cNvSpPr>
          <p:nvPr/>
        </p:nvSpPr>
        <p:spPr bwMode="auto">
          <a:xfrm>
            <a:off x="683568" y="332656"/>
            <a:ext cx="8775700" cy="2775119"/>
          </a:xfrm>
          <a:prstGeom prst="rect">
            <a:avLst/>
          </a:prstGeom>
          <a:noFill/>
          <a:ln w="9525">
            <a:noFill/>
            <a:miter lim="800000"/>
            <a:headEnd/>
            <a:tailEnd/>
          </a:ln>
        </p:spPr>
        <p:txBody>
          <a:bodyPr>
            <a:spAutoFit/>
          </a:bodyPr>
          <a:lstStyle/>
          <a:p>
            <a:pPr>
              <a:lnSpc>
                <a:spcPts val="5600"/>
              </a:lnSpc>
              <a:spcBef>
                <a:spcPct val="50000"/>
              </a:spcBef>
            </a:pPr>
            <a:r>
              <a:rPr lang="en-US" altLang="es-PE" sz="5400" dirty="0">
                <a:solidFill>
                  <a:srgbClr val="000066"/>
                </a:solidFill>
                <a:latin typeface="+mj-lt"/>
                <a:ea typeface="ＭＳ Ｐゴシック" pitchFamily="-92" charset="-128"/>
              </a:rPr>
              <a:t>5. Proceso de Gestión de Proyectos</a:t>
            </a:r>
          </a:p>
          <a:p>
            <a:pPr lvl="1" eaLnBrk="1" hangingPunct="1">
              <a:spcBef>
                <a:spcPct val="50000"/>
              </a:spcBef>
            </a:pPr>
            <a:r>
              <a:rPr lang="es-PE" altLang="es-PE" sz="5400" dirty="0" smtClean="0">
                <a:solidFill>
                  <a:srgbClr val="000066"/>
                </a:solidFill>
                <a:latin typeface="+mj-lt"/>
              </a:rPr>
              <a:t>5.5 Actividades</a:t>
            </a:r>
            <a:endParaRPr lang="en-US" altLang="es-PE" sz="5400" dirty="0">
              <a:solidFill>
                <a:srgbClr val="000066"/>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8547"/>
                                        </p:tgtEl>
                                        <p:attrNameLst>
                                          <p:attrName>style.visibility</p:attrName>
                                        </p:attrNameLst>
                                      </p:cBhvr>
                                      <p:to>
                                        <p:strVal val="visible"/>
                                      </p:to>
                                    </p:set>
                                    <p:animEffect transition="in" filter="fade">
                                      <p:cBhvr>
                                        <p:cTn id="7" dur="1000"/>
                                        <p:tgtEl>
                                          <p:spTgt spid="108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903288" y="1186658"/>
            <a:ext cx="7612063" cy="579437"/>
          </a:xfrm>
          <a:prstGeom prst="rect">
            <a:avLst/>
          </a:prstGeom>
          <a:noFill/>
          <a:ln w="9525">
            <a:noFill/>
            <a:miter lim="800000"/>
            <a:headEnd/>
            <a:tailEnd/>
          </a:ln>
        </p:spPr>
        <p:txBody>
          <a:bodyPr>
            <a:spAutoFit/>
          </a:bodyPr>
          <a:lstStyle/>
          <a:p>
            <a:pPr eaLnBrk="1" hangingPunct="1"/>
            <a:r>
              <a:rPr lang="es-PE" altLang="es-PE" sz="3200" dirty="0">
                <a:solidFill>
                  <a:srgbClr val="002060"/>
                </a:solidFill>
                <a:latin typeface="+mj-lt"/>
              </a:rPr>
              <a:t>Actividades del Subproceso de Cierre</a:t>
            </a:r>
            <a:endParaRPr lang="es-ES" altLang="es-PE" sz="3200" b="1" dirty="0">
              <a:solidFill>
                <a:srgbClr val="002060"/>
              </a:solidFill>
              <a:latin typeface="+mj-lt"/>
            </a:endParaRPr>
          </a:p>
        </p:txBody>
      </p:sp>
      <p:grpSp>
        <p:nvGrpSpPr>
          <p:cNvPr id="49155" name="Group 3"/>
          <p:cNvGrpSpPr>
            <a:grpSpLocks/>
          </p:cNvGrpSpPr>
          <p:nvPr/>
        </p:nvGrpSpPr>
        <p:grpSpPr bwMode="auto">
          <a:xfrm>
            <a:off x="4656545" y="2802508"/>
            <a:ext cx="963613" cy="1287463"/>
            <a:chOff x="1474" y="1304"/>
            <a:chExt cx="607" cy="811"/>
          </a:xfrm>
        </p:grpSpPr>
        <p:sp>
          <p:nvSpPr>
            <p:cNvPr id="49183" name="Rectangle 4"/>
            <p:cNvSpPr>
              <a:spLocks noChangeArrowheads="1"/>
            </p:cNvSpPr>
            <p:nvPr/>
          </p:nvSpPr>
          <p:spPr bwMode="auto">
            <a:xfrm>
              <a:off x="1474"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dirty="0">
                  <a:solidFill>
                    <a:srgbClr val="000066"/>
                  </a:solidFill>
                  <a:latin typeface="+mj-lt"/>
                </a:rPr>
                <a:t>Generar </a:t>
              </a:r>
              <a:r>
                <a:rPr lang="es-PE" altLang="es-PE" sz="1000" dirty="0" err="1" smtClean="0">
                  <a:solidFill>
                    <a:srgbClr val="000066"/>
                  </a:solidFill>
                  <a:latin typeface="+mj-lt"/>
                </a:rPr>
                <a:t>Baselines</a:t>
              </a:r>
              <a:r>
                <a:rPr lang="es-PE" altLang="es-PE" sz="1000" dirty="0" smtClean="0">
                  <a:solidFill>
                    <a:srgbClr val="000066"/>
                  </a:solidFill>
                  <a:latin typeface="+mj-lt"/>
                </a:rPr>
                <a:t> (Requerimientos establecidos)</a:t>
              </a:r>
              <a:endParaRPr lang="es-ES" altLang="es-PE" sz="1000" dirty="0">
                <a:solidFill>
                  <a:srgbClr val="000066"/>
                </a:solidFill>
                <a:latin typeface="+mj-lt"/>
              </a:endParaRPr>
            </a:p>
          </p:txBody>
        </p:sp>
        <p:sp>
          <p:nvSpPr>
            <p:cNvPr id="49184" name="Rectangle 5"/>
            <p:cNvSpPr>
              <a:spLocks noChangeArrowheads="1"/>
            </p:cNvSpPr>
            <p:nvPr/>
          </p:nvSpPr>
          <p:spPr bwMode="auto">
            <a:xfrm>
              <a:off x="1474" y="1304"/>
              <a:ext cx="607" cy="244"/>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dirty="0" smtClean="0">
                  <a:solidFill>
                    <a:srgbClr val="000066"/>
                  </a:solidFill>
                  <a:latin typeface="+mj-lt"/>
                </a:rPr>
                <a:t>(2) </a:t>
              </a:r>
              <a:r>
                <a:rPr lang="es-PE" altLang="es-PE" sz="800" b="1" dirty="0">
                  <a:solidFill>
                    <a:srgbClr val="000066"/>
                  </a:solidFill>
                  <a:latin typeface="+mj-lt"/>
                </a:rPr>
                <a:t>Gestor de la Configuración</a:t>
              </a:r>
              <a:endParaRPr lang="es-ES" altLang="es-PE" sz="800" b="1" dirty="0">
                <a:solidFill>
                  <a:srgbClr val="000066"/>
                </a:solidFill>
                <a:latin typeface="+mj-lt"/>
              </a:endParaRPr>
            </a:p>
            <a:p>
              <a:pPr algn="ctr" eaLnBrk="1" hangingPunct="1"/>
              <a:endParaRPr lang="es-ES" altLang="es-PE" sz="800" b="1" dirty="0">
                <a:solidFill>
                  <a:srgbClr val="000066"/>
                </a:solidFill>
                <a:latin typeface="+mj-lt"/>
              </a:endParaRPr>
            </a:p>
          </p:txBody>
        </p:sp>
        <p:sp>
          <p:nvSpPr>
            <p:cNvPr id="49185" name="Rectangle 6"/>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latin typeface="+mj-lt"/>
                </a:rPr>
                <a:t>Matriz de entregables</a:t>
              </a:r>
            </a:p>
          </p:txBody>
        </p:sp>
      </p:grpSp>
      <p:cxnSp>
        <p:nvCxnSpPr>
          <p:cNvPr id="49156" name="AutoShape 11"/>
          <p:cNvCxnSpPr>
            <a:cxnSpLocks noChangeShapeType="1"/>
            <a:endCxn id="49183" idx="1"/>
          </p:cNvCxnSpPr>
          <p:nvPr/>
        </p:nvCxnSpPr>
        <p:spPr bwMode="auto">
          <a:xfrm>
            <a:off x="4394608" y="3515296"/>
            <a:ext cx="261937" cy="0"/>
          </a:xfrm>
          <a:prstGeom prst="straightConnector1">
            <a:avLst/>
          </a:prstGeom>
          <a:noFill/>
          <a:ln w="9525">
            <a:solidFill>
              <a:srgbClr val="000066"/>
            </a:solidFill>
            <a:round/>
            <a:headEnd/>
            <a:tailEnd type="triangle" w="med" len="med"/>
          </a:ln>
        </p:spPr>
      </p:cxnSp>
      <p:sp>
        <p:nvSpPr>
          <p:cNvPr id="49157" name="AutoShape 16"/>
          <p:cNvSpPr>
            <a:spLocks noChangeArrowheads="1"/>
          </p:cNvSpPr>
          <p:nvPr/>
        </p:nvSpPr>
        <p:spPr bwMode="auto">
          <a:xfrm>
            <a:off x="7235825" y="6165850"/>
            <a:ext cx="1008063" cy="287338"/>
          </a:xfrm>
          <a:prstGeom prst="flowChartAlternateProcess">
            <a:avLst/>
          </a:prstGeom>
          <a:solidFill>
            <a:srgbClr val="FFCC00"/>
          </a:solidFill>
          <a:ln w="9525">
            <a:solidFill>
              <a:srgbClr val="FF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grpSp>
        <p:nvGrpSpPr>
          <p:cNvPr id="49158" name="Group 25"/>
          <p:cNvGrpSpPr>
            <a:grpSpLocks/>
          </p:cNvGrpSpPr>
          <p:nvPr/>
        </p:nvGrpSpPr>
        <p:grpSpPr bwMode="auto">
          <a:xfrm>
            <a:off x="3436701" y="2921571"/>
            <a:ext cx="865188" cy="1152525"/>
            <a:chOff x="657" y="1389"/>
            <a:chExt cx="607" cy="726"/>
          </a:xfrm>
        </p:grpSpPr>
        <p:sp>
          <p:nvSpPr>
            <p:cNvPr id="49180" name="Rectangle 26"/>
            <p:cNvSpPr>
              <a:spLocks noChangeArrowheads="1"/>
            </p:cNvSpPr>
            <p:nvPr/>
          </p:nvSpPr>
          <p:spPr bwMode="auto">
            <a:xfrm>
              <a:off x="657" y="1546"/>
              <a:ext cx="607" cy="413"/>
            </a:xfrm>
            <a:prstGeom prst="rect">
              <a:avLst/>
            </a:prstGeom>
            <a:noFill/>
            <a:ln w="9525">
              <a:solidFill>
                <a:srgbClr val="99CC00"/>
              </a:solidFill>
              <a:miter lim="800000"/>
              <a:headEnd/>
              <a:tailEnd/>
            </a:ln>
          </p:spPr>
          <p:txBody>
            <a:bodyPr lIns="0" tIns="0" rIns="0" bIns="0" anchor="ctr"/>
            <a:lstStyle/>
            <a:p>
              <a:pPr algn="ctr" eaLnBrk="1" hangingPunct="1">
                <a:lnSpc>
                  <a:spcPct val="110000"/>
                </a:lnSpc>
              </a:pPr>
              <a:r>
                <a:rPr lang="es-PE" altLang="es-PE" sz="1000">
                  <a:solidFill>
                    <a:srgbClr val="000066"/>
                  </a:solidFill>
                  <a:latin typeface="+mj-lt"/>
                </a:rPr>
                <a:t>Elaborar acta de aceptación y cierre del proyecto</a:t>
              </a:r>
              <a:r>
                <a:rPr lang="es-PE" altLang="es-PE" sz="1000">
                  <a:solidFill>
                    <a:srgbClr val="000066"/>
                  </a:solidFill>
                  <a:latin typeface="+mj-lt"/>
                  <a:hlinkClick r:id="rId3" action="ppaction://hlinksldjump"/>
                </a:rPr>
                <a:t> </a:t>
              </a:r>
              <a:endParaRPr lang="es-ES" altLang="es-PE" sz="1000">
                <a:solidFill>
                  <a:srgbClr val="000066"/>
                </a:solidFill>
                <a:latin typeface="+mj-lt"/>
              </a:endParaRPr>
            </a:p>
          </p:txBody>
        </p:sp>
        <p:sp>
          <p:nvSpPr>
            <p:cNvPr id="49181" name="Rectangle 27"/>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latin typeface="+mj-lt"/>
                </a:rPr>
                <a:t>(1) </a:t>
              </a:r>
              <a:r>
                <a:rPr lang="es-ES" altLang="es-PE" sz="800" b="1">
                  <a:solidFill>
                    <a:srgbClr val="000066"/>
                  </a:solidFill>
                  <a:latin typeface="+mj-lt"/>
                </a:rPr>
                <a:t>Jefe de Proyecto</a:t>
              </a:r>
            </a:p>
          </p:txBody>
        </p:sp>
        <p:sp>
          <p:nvSpPr>
            <p:cNvPr id="49182" name="Rectangle 28"/>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p>
              <a:pPr algn="ctr" eaLnBrk="1" hangingPunct="1"/>
              <a:r>
                <a:rPr lang="es-PE" altLang="es-PE" sz="800" b="1">
                  <a:solidFill>
                    <a:srgbClr val="000066"/>
                  </a:solidFill>
                  <a:latin typeface="+mj-lt"/>
                </a:rPr>
                <a:t>Acta de cierre del proyecto</a:t>
              </a:r>
            </a:p>
          </p:txBody>
        </p:sp>
      </p:grpSp>
      <p:sp>
        <p:nvSpPr>
          <p:cNvPr id="49159" name="AutoShape 29"/>
          <p:cNvSpPr>
            <a:spLocks noChangeArrowheads="1"/>
          </p:cNvSpPr>
          <p:nvPr/>
        </p:nvSpPr>
        <p:spPr bwMode="auto">
          <a:xfrm>
            <a:off x="179388" y="6165850"/>
            <a:ext cx="1079500" cy="358775"/>
          </a:xfrm>
          <a:prstGeom prst="flowChartAlternateProcess">
            <a:avLst/>
          </a:prstGeom>
          <a:solidFill>
            <a:srgbClr val="99CC00"/>
          </a:solidFill>
          <a:ln w="9525">
            <a:solidFill>
              <a:srgbClr val="99CC00"/>
            </a:solidFill>
            <a:miter lim="800000"/>
            <a:headEnd/>
            <a:tailEnd/>
          </a:ln>
        </p:spPr>
        <p:txBody>
          <a:bodyPr anchor="ctr"/>
          <a:lstStyle/>
          <a:p>
            <a:pPr algn="ctr" eaLnBrk="1" hangingPunct="1"/>
            <a:r>
              <a:rPr lang="es-PE" altLang="es-PE" sz="1200">
                <a:solidFill>
                  <a:srgbClr val="000066"/>
                </a:solidFill>
                <a:hlinkClick r:id="rId4" action="ppaction://hlinksldjump"/>
              </a:rPr>
              <a:t>Detalle actividades</a:t>
            </a:r>
            <a:endParaRPr lang="es-ES" altLang="es-PE" sz="1200">
              <a:solidFill>
                <a:srgbClr val="000066"/>
              </a:solidFill>
            </a:endParaRPr>
          </a:p>
        </p:txBody>
      </p:sp>
      <p:pic>
        <p:nvPicPr>
          <p:cNvPr id="49162" name="Picture 45"/>
          <p:cNvPicPr>
            <a:picLocks noChangeAspect="1" noChangeArrowheads="1"/>
          </p:cNvPicPr>
          <p:nvPr/>
        </p:nvPicPr>
        <p:blipFill>
          <a:blip r:embed="rId5"/>
          <a:srcRect/>
          <a:stretch>
            <a:fillRect/>
          </a:stretch>
        </p:blipFill>
        <p:spPr bwMode="auto">
          <a:xfrm>
            <a:off x="5917020" y="3299396"/>
            <a:ext cx="523875" cy="422275"/>
          </a:xfrm>
          <a:prstGeom prst="rect">
            <a:avLst/>
          </a:prstGeom>
          <a:noFill/>
          <a:ln w="9525">
            <a:noFill/>
            <a:miter lim="800000"/>
            <a:headEnd/>
            <a:tailEnd/>
          </a:ln>
        </p:spPr>
      </p:pic>
      <p:cxnSp>
        <p:nvCxnSpPr>
          <p:cNvPr id="49163" name="AutoShape 50"/>
          <p:cNvCxnSpPr>
            <a:cxnSpLocks noChangeShapeType="1"/>
            <a:stCxn id="49183" idx="3"/>
          </p:cNvCxnSpPr>
          <p:nvPr/>
        </p:nvCxnSpPr>
        <p:spPr bwMode="auto">
          <a:xfrm flipV="1">
            <a:off x="5620158" y="3510533"/>
            <a:ext cx="296862" cy="4763"/>
          </a:xfrm>
          <a:prstGeom prst="straightConnector1">
            <a:avLst/>
          </a:prstGeom>
          <a:noFill/>
          <a:ln w="9525">
            <a:solidFill>
              <a:srgbClr val="000066"/>
            </a:solidFill>
            <a:round/>
            <a:headEnd/>
            <a:tailEnd type="triangle" w="med" len="med"/>
          </a:ln>
        </p:spPr>
      </p:cxnSp>
      <p:grpSp>
        <p:nvGrpSpPr>
          <p:cNvPr id="49164" name="Group 69"/>
          <p:cNvGrpSpPr>
            <a:grpSpLocks/>
          </p:cNvGrpSpPr>
          <p:nvPr/>
        </p:nvGrpSpPr>
        <p:grpSpPr bwMode="auto">
          <a:xfrm>
            <a:off x="2307989" y="3304158"/>
            <a:ext cx="1104900" cy="706438"/>
            <a:chOff x="905" y="2003"/>
            <a:chExt cx="696" cy="445"/>
          </a:xfrm>
        </p:grpSpPr>
        <p:sp>
          <p:nvSpPr>
            <p:cNvPr id="49175" name="Rectangle 52"/>
            <p:cNvSpPr>
              <a:spLocks noChangeArrowheads="1"/>
            </p:cNvSpPr>
            <p:nvPr/>
          </p:nvSpPr>
          <p:spPr bwMode="auto">
            <a:xfrm>
              <a:off x="905" y="2266"/>
              <a:ext cx="696" cy="182"/>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latin typeface="+mj-lt"/>
                </a:rPr>
                <a:t>Repositorio de proyecto</a:t>
              </a:r>
              <a:endParaRPr lang="es-ES" altLang="es-PE" sz="800" b="1">
                <a:solidFill>
                  <a:srgbClr val="000066"/>
                </a:solidFill>
                <a:latin typeface="+mj-lt"/>
              </a:endParaRPr>
            </a:p>
          </p:txBody>
        </p:sp>
        <p:pic>
          <p:nvPicPr>
            <p:cNvPr id="49176" name="Picture 53"/>
            <p:cNvPicPr>
              <a:picLocks noChangeAspect="1" noChangeArrowheads="1"/>
            </p:cNvPicPr>
            <p:nvPr/>
          </p:nvPicPr>
          <p:blipFill>
            <a:blip r:embed="rId5"/>
            <a:srcRect/>
            <a:stretch>
              <a:fillRect/>
            </a:stretch>
          </p:blipFill>
          <p:spPr bwMode="auto">
            <a:xfrm>
              <a:off x="1066" y="2003"/>
              <a:ext cx="330" cy="266"/>
            </a:xfrm>
            <a:prstGeom prst="rect">
              <a:avLst/>
            </a:prstGeom>
            <a:noFill/>
            <a:ln w="9525">
              <a:noFill/>
              <a:miter lim="800000"/>
              <a:headEnd/>
              <a:tailEnd/>
            </a:ln>
          </p:spPr>
        </p:pic>
      </p:grpSp>
      <p:grpSp>
        <p:nvGrpSpPr>
          <p:cNvPr id="49165" name="Group 68"/>
          <p:cNvGrpSpPr>
            <a:grpSpLocks/>
          </p:cNvGrpSpPr>
          <p:nvPr/>
        </p:nvGrpSpPr>
        <p:grpSpPr bwMode="auto">
          <a:xfrm>
            <a:off x="1472964" y="3297808"/>
            <a:ext cx="935037" cy="792163"/>
            <a:chOff x="379" y="1999"/>
            <a:chExt cx="589" cy="499"/>
          </a:xfrm>
        </p:grpSpPr>
        <p:pic>
          <p:nvPicPr>
            <p:cNvPr id="49173" name="Picture 54"/>
            <p:cNvPicPr>
              <a:picLocks noChangeAspect="1" noChangeArrowheads="1"/>
            </p:cNvPicPr>
            <p:nvPr/>
          </p:nvPicPr>
          <p:blipFill>
            <a:blip r:embed="rId6"/>
            <a:srcRect/>
            <a:stretch>
              <a:fillRect/>
            </a:stretch>
          </p:blipFill>
          <p:spPr bwMode="auto">
            <a:xfrm>
              <a:off x="438" y="1999"/>
              <a:ext cx="499" cy="288"/>
            </a:xfrm>
            <a:prstGeom prst="rect">
              <a:avLst/>
            </a:prstGeom>
            <a:noFill/>
            <a:ln w="9525">
              <a:noFill/>
              <a:miter lim="800000"/>
              <a:headEnd/>
              <a:tailEnd/>
            </a:ln>
          </p:spPr>
        </p:pic>
        <p:sp>
          <p:nvSpPr>
            <p:cNvPr id="49174" name="Rectangle 55"/>
            <p:cNvSpPr>
              <a:spLocks noChangeArrowheads="1"/>
            </p:cNvSpPr>
            <p:nvPr/>
          </p:nvSpPr>
          <p:spPr bwMode="auto">
            <a:xfrm>
              <a:off x="379" y="2254"/>
              <a:ext cx="589" cy="244"/>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latin typeface="+mj-lt"/>
                </a:rPr>
                <a:t>Ejecución, seguimiento y Control</a:t>
              </a:r>
              <a:endParaRPr lang="es-ES" altLang="es-PE" sz="800" b="1">
                <a:solidFill>
                  <a:srgbClr val="000066"/>
                </a:solidFill>
                <a:latin typeface="+mj-lt"/>
              </a:endParaRPr>
            </a:p>
          </p:txBody>
        </p:sp>
      </p:grpSp>
      <p:cxnSp>
        <p:nvCxnSpPr>
          <p:cNvPr id="49166" name="AutoShape 56"/>
          <p:cNvCxnSpPr>
            <a:cxnSpLocks noChangeShapeType="1"/>
          </p:cNvCxnSpPr>
          <p:nvPr/>
        </p:nvCxnSpPr>
        <p:spPr bwMode="auto">
          <a:xfrm flipV="1">
            <a:off x="2358789" y="3515296"/>
            <a:ext cx="204787" cy="11112"/>
          </a:xfrm>
          <a:prstGeom prst="straightConnector1">
            <a:avLst/>
          </a:prstGeom>
          <a:noFill/>
          <a:ln w="9525">
            <a:solidFill>
              <a:schemeClr val="tx1"/>
            </a:solidFill>
            <a:round/>
            <a:headEnd/>
            <a:tailEnd type="triangle" w="med" len="med"/>
          </a:ln>
        </p:spPr>
      </p:cxnSp>
      <p:cxnSp>
        <p:nvCxnSpPr>
          <p:cNvPr id="49167" name="AutoShape 58"/>
          <p:cNvCxnSpPr>
            <a:cxnSpLocks noChangeShapeType="1"/>
            <a:endCxn id="49180" idx="1"/>
          </p:cNvCxnSpPr>
          <p:nvPr/>
        </p:nvCxnSpPr>
        <p:spPr bwMode="auto">
          <a:xfrm flipV="1">
            <a:off x="3087451" y="3499421"/>
            <a:ext cx="349250" cy="15875"/>
          </a:xfrm>
          <a:prstGeom prst="straightConnector1">
            <a:avLst/>
          </a:prstGeom>
          <a:noFill/>
          <a:ln w="9525">
            <a:solidFill>
              <a:schemeClr val="tx1"/>
            </a:solidFill>
            <a:round/>
            <a:headEnd/>
            <a:tailEnd type="triangle" w="med" len="med"/>
          </a:ln>
        </p:spPr>
      </p:cxnSp>
      <p:sp>
        <p:nvSpPr>
          <p:cNvPr id="49168" name="Rectangle 59"/>
          <p:cNvSpPr>
            <a:spLocks noChangeArrowheads="1"/>
          </p:cNvSpPr>
          <p:nvPr/>
        </p:nvSpPr>
        <p:spPr bwMode="auto">
          <a:xfrm>
            <a:off x="5670958" y="3739133"/>
            <a:ext cx="1104900" cy="288925"/>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a:solidFill>
                  <a:srgbClr val="000066"/>
                </a:solidFill>
                <a:latin typeface="+mj-lt"/>
              </a:rPr>
              <a:t>Repositorio de proyecto</a:t>
            </a:r>
            <a:endParaRPr lang="es-ES" altLang="es-PE" sz="800" b="1">
              <a:solidFill>
                <a:srgbClr val="000066"/>
              </a:solidFill>
              <a:latin typeface="+mj-lt"/>
            </a:endParaRPr>
          </a:p>
        </p:txBody>
      </p:sp>
      <p:grpSp>
        <p:nvGrpSpPr>
          <p:cNvPr id="49169" name="Group 70"/>
          <p:cNvGrpSpPr>
            <a:grpSpLocks/>
          </p:cNvGrpSpPr>
          <p:nvPr/>
        </p:nvGrpSpPr>
        <p:grpSpPr bwMode="auto">
          <a:xfrm>
            <a:off x="6894920" y="3185096"/>
            <a:ext cx="935038" cy="915987"/>
            <a:chOff x="4694" y="1947"/>
            <a:chExt cx="589" cy="577"/>
          </a:xfrm>
        </p:grpSpPr>
        <p:sp>
          <p:nvSpPr>
            <p:cNvPr id="49171" name="Rectangle 61"/>
            <p:cNvSpPr>
              <a:spLocks noChangeArrowheads="1"/>
            </p:cNvSpPr>
            <p:nvPr/>
          </p:nvSpPr>
          <p:spPr bwMode="auto">
            <a:xfrm>
              <a:off x="4694" y="2342"/>
              <a:ext cx="589" cy="182"/>
            </a:xfrm>
            <a:prstGeom prst="rect">
              <a:avLst/>
            </a:prstGeom>
            <a:noFill/>
            <a:ln w="9525">
              <a:noFill/>
              <a:miter lim="800000"/>
              <a:headEnd/>
              <a:tailEnd/>
            </a:ln>
          </p:spPr>
          <p:txBody>
            <a:bodyPr>
              <a:spAutoFit/>
            </a:bodyPr>
            <a:lstStyle/>
            <a:p>
              <a:pPr algn="ctr" eaLnBrk="1" hangingPunct="1">
                <a:lnSpc>
                  <a:spcPct val="80000"/>
                </a:lnSpc>
                <a:spcBef>
                  <a:spcPct val="50000"/>
                </a:spcBef>
              </a:pPr>
              <a:r>
                <a:rPr lang="es-PE" altLang="es-PE" sz="800" b="1" dirty="0">
                  <a:solidFill>
                    <a:srgbClr val="000066"/>
                  </a:solidFill>
                  <a:latin typeface="+mj-lt"/>
                </a:rPr>
                <a:t>Gerencia de Servicio Empresa</a:t>
              </a:r>
              <a:endParaRPr lang="es-ES" altLang="es-PE" sz="800" b="1" dirty="0">
                <a:solidFill>
                  <a:srgbClr val="000066"/>
                </a:solidFill>
                <a:latin typeface="+mj-lt"/>
              </a:endParaRPr>
            </a:p>
          </p:txBody>
        </p:sp>
        <p:pic>
          <p:nvPicPr>
            <p:cNvPr id="49172" name="Picture 62"/>
            <p:cNvPicPr>
              <a:picLocks noChangeAspect="1" noChangeArrowheads="1"/>
            </p:cNvPicPr>
            <p:nvPr/>
          </p:nvPicPr>
          <p:blipFill>
            <a:blip r:embed="rId7"/>
            <a:srcRect/>
            <a:stretch>
              <a:fillRect/>
            </a:stretch>
          </p:blipFill>
          <p:spPr bwMode="auto">
            <a:xfrm>
              <a:off x="4709" y="1947"/>
              <a:ext cx="544" cy="398"/>
            </a:xfrm>
            <a:prstGeom prst="rect">
              <a:avLst/>
            </a:prstGeom>
            <a:noFill/>
            <a:ln w="9525">
              <a:noFill/>
              <a:miter lim="800000"/>
              <a:headEnd/>
              <a:tailEnd/>
            </a:ln>
          </p:spPr>
        </p:pic>
      </p:grpSp>
      <p:cxnSp>
        <p:nvCxnSpPr>
          <p:cNvPr id="49170" name="AutoShape 63"/>
          <p:cNvCxnSpPr>
            <a:cxnSpLocks noChangeShapeType="1"/>
          </p:cNvCxnSpPr>
          <p:nvPr/>
        </p:nvCxnSpPr>
        <p:spPr bwMode="auto">
          <a:xfrm flipV="1">
            <a:off x="6440895" y="3501008"/>
            <a:ext cx="477838" cy="9525"/>
          </a:xfrm>
          <a:prstGeom prst="straightConnector1">
            <a:avLst/>
          </a:prstGeom>
          <a:noFill/>
          <a:ln w="9525">
            <a:solidFill>
              <a:schemeClr val="tx1"/>
            </a:solidFill>
            <a:round/>
            <a:headEnd/>
            <a:tailEnd type="triangle" w="med" len="med"/>
          </a:ln>
        </p:spPr>
      </p:cxnSp>
      <p:sp>
        <p:nvSpPr>
          <p:cNvPr id="2" name="Rectángulo redondeado 1"/>
          <p:cNvSpPr/>
          <p:nvPr/>
        </p:nvSpPr>
        <p:spPr>
          <a:xfrm>
            <a:off x="1253244" y="2361580"/>
            <a:ext cx="6984776" cy="24482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737" name="Group 121"/>
          <p:cNvGraphicFramePr>
            <a:graphicFrameLocks noGrp="1"/>
          </p:cNvGraphicFramePr>
          <p:nvPr>
            <p:ph/>
            <p:extLst>
              <p:ext uri="{D42A27DB-BD31-4B8C-83A1-F6EECF244321}">
                <p14:modId xmlns:p14="http://schemas.microsoft.com/office/powerpoint/2010/main" val="2742260127"/>
              </p:ext>
            </p:extLst>
          </p:nvPr>
        </p:nvGraphicFramePr>
        <p:xfrm>
          <a:off x="240212" y="2054008"/>
          <a:ext cx="8785225" cy="2673095"/>
        </p:xfrm>
        <a:graphic>
          <a:graphicData uri="http://schemas.openxmlformats.org/drawingml/2006/table">
            <a:tbl>
              <a:tblPr>
                <a:tableStyleId>{5C22544A-7EE6-4342-B048-85BDC9FD1C3A}</a:tableStyleId>
              </a:tblPr>
              <a:tblGrid>
                <a:gridCol w="388937"/>
                <a:gridCol w="1363663"/>
                <a:gridCol w="1666875"/>
                <a:gridCol w="3997325"/>
                <a:gridCol w="1368425"/>
              </a:tblGrid>
              <a:tr h="587319">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a:t>
                      </a:r>
                      <a:endParaRPr kumimoji="0" lang="es-ES" altLang="es-PE" sz="1400" b="1" i="0" u="none" strike="noStrike" cap="none" normalizeH="0" baseline="0" dirty="0" smtClean="0">
                        <a:ln>
                          <a:noFill/>
                        </a:ln>
                        <a:solidFill>
                          <a:srgbClr val="000066"/>
                        </a:solidFill>
                        <a:effectLst/>
                        <a:latin typeface="+mj-lt"/>
                      </a:endParaRPr>
                    </a:p>
                  </a:txBody>
                  <a:tcPr marT="45689" marB="45689"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smtClean="0">
                          <a:ln>
                            <a:noFill/>
                          </a:ln>
                          <a:effectLst/>
                          <a:latin typeface="+mj-lt"/>
                        </a:rPr>
                        <a:t>Rol del Responsable</a:t>
                      </a:r>
                      <a:endParaRPr kumimoji="0" lang="es-ES" altLang="es-PE" sz="1400" b="1" i="0" u="none" strike="noStrike" cap="none" normalizeH="0" baseline="0" smtClean="0">
                        <a:ln>
                          <a:noFill/>
                        </a:ln>
                        <a:solidFill>
                          <a:srgbClr val="000066"/>
                        </a:solidFill>
                        <a:effectLst/>
                        <a:latin typeface="+mj-lt"/>
                      </a:endParaRPr>
                    </a:p>
                  </a:txBody>
                  <a:tcPr marT="45689" marB="45689"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Nombre de la Actividad</a:t>
                      </a:r>
                      <a:endParaRPr kumimoji="0" lang="es-ES" altLang="es-PE" sz="1400" b="1" i="0" u="none" strike="noStrike" cap="none" normalizeH="0" baseline="0" dirty="0" smtClean="0">
                        <a:ln>
                          <a:noFill/>
                        </a:ln>
                        <a:solidFill>
                          <a:srgbClr val="000066"/>
                        </a:solidFill>
                        <a:effectLst/>
                        <a:latin typeface="+mj-lt"/>
                      </a:endParaRPr>
                    </a:p>
                  </a:txBody>
                  <a:tcPr marT="45689" marB="45689"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Descripción de la Actividad</a:t>
                      </a:r>
                      <a:endParaRPr kumimoji="0" lang="es-ES" altLang="es-PE" sz="1400" b="1" i="0" u="none" strike="noStrike" cap="none" normalizeH="0" baseline="0" dirty="0" smtClean="0">
                        <a:ln>
                          <a:noFill/>
                        </a:ln>
                        <a:solidFill>
                          <a:srgbClr val="000066"/>
                        </a:solidFill>
                        <a:effectLst/>
                        <a:latin typeface="+mj-lt"/>
                      </a:endParaRPr>
                    </a:p>
                  </a:txBody>
                  <a:tcPr marT="45689" marB="45689"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Herramientas</a:t>
                      </a:r>
                      <a:endParaRPr kumimoji="0" lang="es-ES" altLang="es-PE" sz="1400" b="1" i="0" u="none" strike="noStrike" cap="none" normalizeH="0" baseline="0" dirty="0" smtClean="0">
                        <a:ln>
                          <a:noFill/>
                        </a:ln>
                        <a:solidFill>
                          <a:srgbClr val="000066"/>
                        </a:solidFill>
                        <a:effectLst/>
                        <a:latin typeface="+mj-lt"/>
                      </a:endParaRPr>
                    </a:p>
                  </a:txBody>
                  <a:tcPr marT="45689" marB="45689" horzOverflow="overflow"/>
                </a:tc>
              </a:tr>
              <a:tr h="104288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smtClean="0">
                          <a:ln>
                            <a:noFill/>
                          </a:ln>
                          <a:effectLst/>
                          <a:latin typeface="+mj-lt"/>
                        </a:rPr>
                        <a:t>1</a:t>
                      </a:r>
                      <a:endParaRPr kumimoji="0" lang="es-ES" altLang="es-PE" sz="1400" b="1" i="0" u="none" strike="noStrike" cap="none" normalizeH="0" baseline="0" smtClean="0">
                        <a:ln>
                          <a:noFill/>
                        </a:ln>
                        <a:solidFill>
                          <a:srgbClr val="000066"/>
                        </a:solidFill>
                        <a:effectLst/>
                        <a:latin typeface="+mj-lt"/>
                      </a:endParaRPr>
                    </a:p>
                  </a:txBody>
                  <a:tcPr marT="45689" marB="45689"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latin typeface="+mj-lt"/>
                        </a:rPr>
                        <a:t>Jefe de Proyecto</a:t>
                      </a:r>
                      <a:endParaRPr kumimoji="0" lang="es-ES" altLang="es-PE" sz="1200" b="0" i="0" u="none" strike="noStrike" cap="none" normalizeH="0" baseline="0" smtClean="0">
                        <a:ln>
                          <a:noFill/>
                        </a:ln>
                        <a:solidFill>
                          <a:srgbClr val="000066"/>
                        </a:solidFill>
                        <a:effectLst/>
                        <a:latin typeface="+mj-lt"/>
                      </a:endParaRPr>
                    </a:p>
                  </a:txBody>
                  <a:tcPr marT="45689" marB="45689"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smtClean="0">
                          <a:ln>
                            <a:noFill/>
                          </a:ln>
                          <a:effectLst/>
                          <a:latin typeface="+mj-lt"/>
                        </a:rPr>
                        <a:t>Elaborar acta de aceptación y cierre del proyecto</a:t>
                      </a:r>
                      <a:endParaRPr kumimoji="0" lang="es-ES" altLang="es-PE" sz="1200" b="0" i="0" u="none" strike="noStrike" cap="none" normalizeH="0" baseline="0" smtClean="0">
                        <a:ln>
                          <a:noFill/>
                        </a:ln>
                        <a:solidFill>
                          <a:srgbClr val="000066"/>
                        </a:solidFill>
                        <a:effectLst/>
                        <a:latin typeface="+mj-lt"/>
                      </a:endParaRPr>
                    </a:p>
                  </a:txBody>
                  <a:tcPr marT="45689" marB="45689"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El Jefe de Proyecto elabora el acta de aceptación y cierre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El Jefe de Proyecto y Analista de Calidad revisan y acuerdan la versión final del acta de aceptación y cierre que luego es entregada al cliente.</a:t>
                      </a:r>
                      <a:endParaRPr kumimoji="0" lang="es-ES" altLang="es-PE" sz="1200" b="0" i="0" u="none" strike="noStrike" cap="none" normalizeH="0" baseline="0" dirty="0" smtClean="0">
                        <a:ln>
                          <a:noFill/>
                        </a:ln>
                        <a:solidFill>
                          <a:srgbClr val="000066"/>
                        </a:solidFill>
                        <a:effectLst/>
                        <a:latin typeface="+mj-lt"/>
                      </a:endParaRPr>
                    </a:p>
                  </a:txBody>
                  <a:tcPr marT="45689" marB="45689"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-Acta de cierre del proyecto</a:t>
                      </a:r>
                      <a:endParaRPr kumimoji="0" lang="es-ES" altLang="es-PE" sz="1200" b="0" i="0" u="none" strike="noStrike" cap="none" normalizeH="0" baseline="0" dirty="0" smtClean="0">
                        <a:ln>
                          <a:noFill/>
                        </a:ln>
                        <a:solidFill>
                          <a:srgbClr val="000066"/>
                        </a:solidFill>
                        <a:effectLst/>
                        <a:latin typeface="+mj-lt"/>
                      </a:endParaRPr>
                    </a:p>
                  </a:txBody>
                  <a:tcPr marT="45689" marB="45689" horzOverflow="overflow"/>
                </a:tc>
              </a:tr>
              <a:tr h="1042888">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altLang="es-PE" sz="1400" b="1" u="none" strike="noStrike" cap="none" normalizeH="0" baseline="0" dirty="0" smtClean="0">
                          <a:ln>
                            <a:noFill/>
                          </a:ln>
                          <a:effectLst/>
                          <a:latin typeface="+mj-lt"/>
                        </a:rPr>
                        <a:t>2</a:t>
                      </a:r>
                      <a:endParaRPr kumimoji="0" lang="es-ES" altLang="es-PE" sz="1400" b="1" i="0" u="none" strike="noStrike" cap="none" normalizeH="0" baseline="0" dirty="0" smtClean="0">
                        <a:ln>
                          <a:noFill/>
                        </a:ln>
                        <a:solidFill>
                          <a:srgbClr val="000066"/>
                        </a:solidFill>
                        <a:effectLst/>
                        <a:latin typeface="+mj-lt"/>
                      </a:endParaRPr>
                    </a:p>
                  </a:txBody>
                  <a:tcPr marT="45689" marB="45689"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Gestor de la Configuración</a:t>
                      </a:r>
                      <a:endParaRPr kumimoji="0" lang="es-ES" altLang="es-PE" sz="1200" b="0" i="0" u="none" strike="noStrike" cap="none" normalizeH="0" baseline="0" dirty="0" smtClean="0">
                        <a:ln>
                          <a:noFill/>
                        </a:ln>
                        <a:solidFill>
                          <a:srgbClr val="000066"/>
                        </a:solidFill>
                        <a:effectLst/>
                        <a:latin typeface="+mj-lt"/>
                      </a:endParaRPr>
                    </a:p>
                  </a:txBody>
                  <a:tcPr marT="45689" marB="45689"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altLang="es-PE" sz="1200" u="none" strike="noStrike" cap="none" normalizeH="0" baseline="0" dirty="0" smtClean="0">
                          <a:ln>
                            <a:noFill/>
                          </a:ln>
                          <a:effectLst/>
                          <a:latin typeface="+mj-lt"/>
                        </a:rPr>
                        <a:t>Proceso de Gestión de Configuración - Realizar Control de Cambios a Baselines (Líneas de Base)</a:t>
                      </a:r>
                      <a:endParaRPr kumimoji="0" lang="es-ES" altLang="es-PE" sz="1200" b="0" i="0" u="none" strike="noStrike" cap="none" normalizeH="0" baseline="0" dirty="0" smtClean="0">
                        <a:ln>
                          <a:noFill/>
                        </a:ln>
                        <a:solidFill>
                          <a:srgbClr val="000066"/>
                        </a:solidFill>
                        <a:effectLst/>
                        <a:latin typeface="+mj-lt"/>
                      </a:endParaRPr>
                    </a:p>
                  </a:txBody>
                  <a:tcPr marT="45689" marB="45689"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altLang="es-PE" sz="1200" u="none" strike="noStrike" cap="none" normalizeH="0" baseline="0" dirty="0" smtClean="0">
                          <a:ln>
                            <a:noFill/>
                          </a:ln>
                          <a:effectLst/>
                          <a:latin typeface="+mj-lt"/>
                        </a:rPr>
                        <a:t>- Genera Baselines de los entregables del proyecto de acuerdo al Proceso de Gestión de Configuración – Subproceso Realizar Control de Cambios a Baselines.</a:t>
                      </a:r>
                      <a:endParaRPr kumimoji="0" lang="es-ES" altLang="es-PE" sz="1200" b="0" i="0" u="none" strike="noStrike" cap="none" normalizeH="0" baseline="0" dirty="0" smtClean="0">
                        <a:ln>
                          <a:noFill/>
                        </a:ln>
                        <a:solidFill>
                          <a:srgbClr val="000066"/>
                        </a:solidFill>
                        <a:effectLst/>
                        <a:latin typeface="+mj-lt"/>
                      </a:endParaRPr>
                    </a:p>
                  </a:txBody>
                  <a:tcPr marT="45689" marB="45689"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Matriz de entregables  </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altLang="es-PE" sz="1200" u="none" strike="noStrike" cap="none" normalizeH="0" baseline="0" dirty="0" smtClean="0">
                          <a:ln>
                            <a:noFill/>
                          </a:ln>
                          <a:effectLst/>
                          <a:latin typeface="+mj-lt"/>
                        </a:rPr>
                        <a:t>Proceso de Gestión de configuración. </a:t>
                      </a:r>
                      <a:endParaRPr kumimoji="0" lang="es-ES" altLang="es-PE" sz="1200" b="0" i="0" u="none" strike="noStrike" cap="none" normalizeH="0" baseline="0" dirty="0" smtClean="0">
                        <a:ln>
                          <a:noFill/>
                        </a:ln>
                        <a:solidFill>
                          <a:srgbClr val="000066"/>
                        </a:solidFill>
                        <a:effectLst/>
                        <a:latin typeface="+mj-lt"/>
                      </a:endParaRPr>
                    </a:p>
                  </a:txBody>
                  <a:tcPr marT="45689" marB="45689" horzOverflow="overflow"/>
                </a:tc>
              </a:tr>
            </a:tbl>
          </a:graphicData>
        </a:graphic>
      </p:graphicFrame>
      <p:sp>
        <p:nvSpPr>
          <p:cNvPr id="50214" name="AutoShape 59"/>
          <p:cNvSpPr>
            <a:spLocks noChangeArrowheads="1"/>
          </p:cNvSpPr>
          <p:nvPr/>
        </p:nvSpPr>
        <p:spPr bwMode="auto">
          <a:xfrm>
            <a:off x="368300" y="6013034"/>
            <a:ext cx="1008063" cy="287337"/>
          </a:xfrm>
          <a:prstGeom prst="flowChartAlternateProcess">
            <a:avLst/>
          </a:prstGeom>
          <a:solidFill>
            <a:srgbClr val="99CC00"/>
          </a:solidFill>
          <a:ln w="9525">
            <a:solidFill>
              <a:srgbClr val="99CC00"/>
            </a:solidFill>
            <a:miter lim="800000"/>
            <a:headEnd/>
            <a:tailEnd/>
          </a:ln>
        </p:spPr>
        <p:txBody>
          <a:bodyPr wrap="none" anchor="ct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
        <p:nvSpPr>
          <p:cNvPr id="50215" name="Text Box 110"/>
          <p:cNvSpPr txBox="1">
            <a:spLocks noChangeArrowheads="1"/>
          </p:cNvSpPr>
          <p:nvPr/>
        </p:nvSpPr>
        <p:spPr bwMode="auto">
          <a:xfrm>
            <a:off x="826792" y="1268760"/>
            <a:ext cx="7612063" cy="579437"/>
          </a:xfrm>
          <a:prstGeom prst="rect">
            <a:avLst/>
          </a:prstGeom>
          <a:noFill/>
          <a:ln w="9525">
            <a:noFill/>
            <a:miter lim="800000"/>
            <a:headEnd/>
            <a:tailEnd/>
          </a:ln>
        </p:spPr>
        <p:txBody>
          <a:bodyPr>
            <a:spAutoFit/>
          </a:bodyPr>
          <a:lstStyle/>
          <a:p>
            <a:pPr eaLnBrk="1" hangingPunct="1"/>
            <a:r>
              <a:rPr lang="es-PE" altLang="es-PE" sz="3200" dirty="0">
                <a:solidFill>
                  <a:srgbClr val="002060"/>
                </a:solidFill>
                <a:latin typeface="+mj-lt"/>
              </a:rPr>
              <a:t>Actividades del Subproceso de Cierre</a:t>
            </a:r>
            <a:endParaRPr lang="es-ES" altLang="es-PE" sz="3200" b="1" dirty="0">
              <a:solidFill>
                <a:srgbClr val="002060"/>
              </a:solidFill>
              <a:latin typeface="+mj-lt"/>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899592" y="1556792"/>
            <a:ext cx="7875587" cy="1552220"/>
          </a:xfrm>
          <a:prstGeom prst="rect">
            <a:avLst/>
          </a:prstGeom>
          <a:noFill/>
          <a:ln w="9525">
            <a:noFill/>
            <a:miter lim="800000"/>
            <a:headEnd/>
            <a:tailEnd/>
          </a:ln>
        </p:spPr>
        <p:txBody>
          <a:bodyPr>
            <a:spAutoFit/>
          </a:bodyPr>
          <a:lstStyle/>
          <a:p>
            <a:pPr>
              <a:lnSpc>
                <a:spcPts val="5600"/>
              </a:lnSpc>
              <a:spcBef>
                <a:spcPct val="50000"/>
              </a:spcBef>
            </a:pPr>
            <a:r>
              <a:rPr lang="es-PE" altLang="es-PE" sz="5400" dirty="0">
                <a:solidFill>
                  <a:srgbClr val="000066"/>
                </a:solidFill>
                <a:latin typeface="+mj-lt"/>
                <a:ea typeface="ＭＳ Ｐゴシック" pitchFamily="-92" charset="-128"/>
              </a:rPr>
              <a:t>1. Objetivo y alcance del proceso</a:t>
            </a:r>
          </a:p>
        </p:txBody>
      </p:sp>
      <p:sp>
        <p:nvSpPr>
          <p:cNvPr id="13315" name="Text Box 123"/>
          <p:cNvSpPr txBox="1">
            <a:spLocks noChangeArrowheads="1"/>
          </p:cNvSpPr>
          <p:nvPr/>
        </p:nvSpPr>
        <p:spPr bwMode="auto">
          <a:xfrm>
            <a:off x="323850" y="5229225"/>
            <a:ext cx="8064500" cy="366713"/>
          </a:xfrm>
          <a:prstGeom prst="rect">
            <a:avLst/>
          </a:prstGeom>
          <a:noFill/>
          <a:ln w="9525">
            <a:noFill/>
            <a:miter lim="800000"/>
            <a:headEnd/>
            <a:tailEnd/>
          </a:ln>
        </p:spPr>
        <p:txBody>
          <a:bodyPr>
            <a:spAutoFit/>
          </a:bodyPr>
          <a:lstStyle/>
          <a:p>
            <a:pPr algn="ctr" eaLnBrk="1" hangingPunct="1"/>
            <a:endParaRPr lang="es-ES" altLang="es-PE">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10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3"/>
          <p:cNvSpPr txBox="1">
            <a:spLocks noChangeArrowheads="1"/>
          </p:cNvSpPr>
          <p:nvPr/>
        </p:nvSpPr>
        <p:spPr bwMode="auto">
          <a:xfrm>
            <a:off x="827584" y="2204864"/>
            <a:ext cx="8775700" cy="813749"/>
          </a:xfrm>
          <a:prstGeom prst="rect">
            <a:avLst/>
          </a:prstGeom>
          <a:noFill/>
          <a:ln w="9525">
            <a:noFill/>
            <a:miter lim="800000"/>
            <a:headEnd/>
            <a:tailEnd/>
          </a:ln>
        </p:spPr>
        <p:txBody>
          <a:bodyPr>
            <a:spAutoFit/>
          </a:bodyPr>
          <a:lstStyle/>
          <a:p>
            <a:pPr>
              <a:lnSpc>
                <a:spcPts val="5600"/>
              </a:lnSpc>
              <a:spcBef>
                <a:spcPct val="50000"/>
              </a:spcBef>
            </a:pPr>
            <a:r>
              <a:rPr lang="en-US" altLang="es-PE" sz="5400" dirty="0">
                <a:solidFill>
                  <a:srgbClr val="000066"/>
                </a:solidFill>
                <a:latin typeface="+mj-lt"/>
                <a:ea typeface="ＭＳ Ｐゴシック" pitchFamily="-92" charset="-128"/>
              </a:rPr>
              <a:t>6. Métricas del proceso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fade">
                                      <p:cBhvr>
                                        <p:cTn id="7" dur="1000"/>
                                        <p:tgtEl>
                                          <p:spTgt spid="43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55"/>
          <p:cNvSpPr>
            <a:spLocks noChangeArrowheads="1"/>
          </p:cNvSpPr>
          <p:nvPr/>
        </p:nvSpPr>
        <p:spPr bwMode="auto">
          <a:xfrm>
            <a:off x="2195736" y="2492896"/>
            <a:ext cx="4392613" cy="2089150"/>
          </a:xfrm>
          <a:prstGeom prst="rect">
            <a:avLst/>
          </a:prstGeom>
          <a:solidFill>
            <a:srgbClr val="FFB089"/>
          </a:solidFill>
          <a:ln w="9525" algn="ctr">
            <a:solidFill>
              <a:srgbClr val="993300"/>
            </a:solidFill>
            <a:miter lim="800000"/>
            <a:headEnd/>
            <a:tailEnd/>
          </a:ln>
          <a:effectLst>
            <a:outerShdw blurRad="50800" dist="38100" dir="5400000" algn="t" rotWithShape="0">
              <a:prstClr val="black">
                <a:alpha val="40000"/>
              </a:prstClr>
            </a:outerShdw>
          </a:effectLst>
        </p:spPr>
        <p:txBody>
          <a:bodyPr wrap="none" anchor="ctr"/>
          <a:lstStyle/>
          <a:p>
            <a:pPr algn="ctr" eaLnBrk="1" hangingPunct="1"/>
            <a:endParaRPr lang="es-ES" altLang="es-PE"/>
          </a:p>
        </p:txBody>
      </p:sp>
      <p:sp>
        <p:nvSpPr>
          <p:cNvPr id="53251" name="Text Box 12"/>
          <p:cNvSpPr txBox="1">
            <a:spLocks noChangeArrowheads="1"/>
          </p:cNvSpPr>
          <p:nvPr/>
        </p:nvSpPr>
        <p:spPr bwMode="auto">
          <a:xfrm>
            <a:off x="827584" y="1196752"/>
            <a:ext cx="3631892" cy="584775"/>
          </a:xfrm>
          <a:prstGeom prst="rect">
            <a:avLst/>
          </a:prstGeom>
          <a:noFill/>
          <a:ln w="9525">
            <a:noFill/>
            <a:miter lim="800000"/>
            <a:headEnd/>
            <a:tailEnd/>
          </a:ln>
        </p:spPr>
        <p:txBody>
          <a:bodyPr wrap="none">
            <a:spAutoFit/>
          </a:bodyPr>
          <a:lstStyle/>
          <a:p>
            <a:pPr eaLnBrk="1" hangingPunct="1"/>
            <a:r>
              <a:rPr lang="es-PE" altLang="es-PE" sz="3200" dirty="0">
                <a:solidFill>
                  <a:srgbClr val="002060"/>
                </a:solidFill>
                <a:latin typeface="+mj-lt"/>
              </a:rPr>
              <a:t>Métricas del proceso</a:t>
            </a:r>
            <a:endParaRPr lang="es-ES" altLang="es-PE" sz="3200" b="1" dirty="0">
              <a:solidFill>
                <a:srgbClr val="002060"/>
              </a:solidFill>
              <a:latin typeface="+mj-lt"/>
            </a:endParaRPr>
          </a:p>
        </p:txBody>
      </p:sp>
      <p:sp>
        <p:nvSpPr>
          <p:cNvPr id="53252" name="AutoShape 154">
            <a:hlinkClick r:id="rId3" action="ppaction://hlinkfile"/>
          </p:cNvPr>
          <p:cNvSpPr>
            <a:spLocks noChangeArrowheads="1"/>
          </p:cNvSpPr>
          <p:nvPr/>
        </p:nvSpPr>
        <p:spPr bwMode="auto">
          <a:xfrm>
            <a:off x="2623532" y="3068960"/>
            <a:ext cx="3671887" cy="863600"/>
          </a:xfrm>
          <a:prstGeom prst="foldedCorner">
            <a:avLst>
              <a:gd name="adj" fmla="val 12500"/>
            </a:avLst>
          </a:prstGeom>
          <a:solidFill>
            <a:srgbClr val="FFCC00"/>
          </a:solidFill>
          <a:ln w="9525">
            <a:noFill/>
            <a:round/>
            <a:headEnd/>
            <a:tailEnd/>
          </a:ln>
          <a:effectLst>
            <a:glow rad="101600">
              <a:schemeClr val="accent1">
                <a:satMod val="175000"/>
                <a:alpha val="40000"/>
              </a:schemeClr>
            </a:glow>
            <a:prstShdw prst="shdw17" dist="17961" dir="2700000">
              <a:srgbClr val="997A00"/>
            </a:prstShdw>
          </a:effectLst>
        </p:spPr>
        <p:txBody>
          <a:bodyPr anchor="ctr"/>
          <a:lstStyle/>
          <a:p>
            <a:pPr marL="285750" indent="-285750" eaLnBrk="1" hangingPunct="1">
              <a:buFontTx/>
              <a:buChar char="-"/>
            </a:pPr>
            <a:r>
              <a:rPr lang="es-PE" altLang="es-MX" sz="1600" b="1" dirty="0" smtClean="0"/>
              <a:t>Exposición </a:t>
            </a:r>
            <a:r>
              <a:rPr lang="es-PE" altLang="es-MX" sz="1600" b="1" dirty="0"/>
              <a:t>al </a:t>
            </a:r>
            <a:r>
              <a:rPr lang="es-PE" altLang="es-MX" sz="1600" b="1" dirty="0" smtClean="0"/>
              <a:t>riesgo</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ext Box 3"/>
          <p:cNvSpPr txBox="1">
            <a:spLocks noChangeArrowheads="1"/>
          </p:cNvSpPr>
          <p:nvPr/>
        </p:nvSpPr>
        <p:spPr bwMode="auto">
          <a:xfrm>
            <a:off x="827584" y="2348880"/>
            <a:ext cx="8775700" cy="803275"/>
          </a:xfrm>
          <a:prstGeom prst="rect">
            <a:avLst/>
          </a:prstGeom>
          <a:noFill/>
          <a:ln w="9525">
            <a:noFill/>
            <a:miter lim="800000"/>
            <a:headEnd/>
            <a:tailEnd/>
          </a:ln>
        </p:spPr>
        <p:txBody>
          <a:bodyPr>
            <a:spAutoFit/>
          </a:bodyPr>
          <a:lstStyle/>
          <a:p>
            <a:pPr>
              <a:lnSpc>
                <a:spcPts val="5600"/>
              </a:lnSpc>
              <a:spcBef>
                <a:spcPct val="50000"/>
              </a:spcBef>
            </a:pPr>
            <a:r>
              <a:rPr lang="en-US" altLang="es-PE" sz="4800" dirty="0">
                <a:solidFill>
                  <a:srgbClr val="000066"/>
                </a:solidFill>
                <a:latin typeface="+mj-lt"/>
                <a:ea typeface="ＭＳ Ｐゴシック" pitchFamily="-92" charset="-128"/>
              </a:rPr>
              <a:t>8. </a:t>
            </a:r>
            <a:r>
              <a:rPr lang="en-US" altLang="es-PE" sz="5400" dirty="0" err="1">
                <a:solidFill>
                  <a:srgbClr val="000066"/>
                </a:solidFill>
                <a:latin typeface="+mj-lt"/>
                <a:ea typeface="ＭＳ Ｐゴシック" pitchFamily="-92" charset="-128"/>
              </a:rPr>
              <a:t>Historial</a:t>
            </a:r>
            <a:r>
              <a:rPr lang="en-US" altLang="es-PE" sz="4800" dirty="0">
                <a:solidFill>
                  <a:srgbClr val="000066"/>
                </a:solidFill>
                <a:latin typeface="+mj-lt"/>
                <a:ea typeface="ＭＳ Ｐゴシック" pitchFamily="-92" charset="-128"/>
              </a:rPr>
              <a:t> de </a:t>
            </a:r>
            <a:r>
              <a:rPr lang="en-US" altLang="es-PE" sz="4800" dirty="0" err="1">
                <a:solidFill>
                  <a:srgbClr val="000066"/>
                </a:solidFill>
                <a:latin typeface="+mj-lt"/>
                <a:ea typeface="ＭＳ Ｐゴシック" pitchFamily="-92" charset="-128"/>
              </a:rPr>
              <a:t>Revisiones</a:t>
            </a:r>
            <a:endParaRPr lang="en-US" altLang="es-PE" sz="4800" dirty="0">
              <a:solidFill>
                <a:srgbClr val="000066"/>
              </a:solidFill>
              <a:latin typeface="+mj-lt"/>
              <a:ea typeface="ＭＳ Ｐゴシック" pitchFamily="-92"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6323"/>
                                        </p:tgtEl>
                                        <p:attrNameLst>
                                          <p:attrName>style.visibility</p:attrName>
                                        </p:attrNameLst>
                                      </p:cBhvr>
                                      <p:to>
                                        <p:strVal val="visible"/>
                                      </p:to>
                                    </p:set>
                                    <p:animEffect transition="in" filter="fade">
                                      <p:cBhvr>
                                        <p:cTn id="7" dur="1000"/>
                                        <p:tgtEl>
                                          <p:spTgt spid="56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755576" y="1196752"/>
            <a:ext cx="3731086" cy="584775"/>
          </a:xfrm>
          <a:prstGeom prst="rect">
            <a:avLst/>
          </a:prstGeom>
          <a:noFill/>
          <a:ln w="9525">
            <a:noFill/>
            <a:miter lim="800000"/>
            <a:headEnd/>
            <a:tailEnd/>
          </a:ln>
        </p:spPr>
        <p:txBody>
          <a:bodyPr wrap="none">
            <a:spAutoFit/>
          </a:bodyPr>
          <a:lstStyle/>
          <a:p>
            <a:pPr eaLnBrk="1" hangingPunct="1"/>
            <a:r>
              <a:rPr lang="es-PE" altLang="es-PE" sz="3200" b="1" dirty="0">
                <a:solidFill>
                  <a:srgbClr val="002060"/>
                </a:solidFill>
                <a:latin typeface="+mj-lt"/>
              </a:rPr>
              <a:t>Historial de revisiones</a:t>
            </a:r>
            <a:endParaRPr lang="es-ES" altLang="es-PE" sz="3200" b="1" dirty="0">
              <a:solidFill>
                <a:srgbClr val="002060"/>
              </a:solidFill>
              <a:latin typeface="+mj-lt"/>
            </a:endParaRPr>
          </a:p>
        </p:txBody>
      </p:sp>
      <p:graphicFrame>
        <p:nvGraphicFramePr>
          <p:cNvPr id="50333" name="Group 157"/>
          <p:cNvGraphicFramePr>
            <a:graphicFrameLocks noGrp="1"/>
          </p:cNvGraphicFramePr>
          <p:nvPr>
            <p:ph/>
            <p:extLst>
              <p:ext uri="{D42A27DB-BD31-4B8C-83A1-F6EECF244321}">
                <p14:modId xmlns:p14="http://schemas.microsoft.com/office/powerpoint/2010/main" val="2005837656"/>
              </p:ext>
            </p:extLst>
          </p:nvPr>
        </p:nvGraphicFramePr>
        <p:xfrm>
          <a:off x="395536" y="1844824"/>
          <a:ext cx="8497887" cy="4205112"/>
        </p:xfrm>
        <a:graphic>
          <a:graphicData uri="http://schemas.openxmlformats.org/drawingml/2006/table">
            <a:tbl>
              <a:tblPr>
                <a:tableStyleId>{21E4AEA4-8DFA-4A89-87EB-49C32662AFE0}</a:tableStyleId>
              </a:tblPr>
              <a:tblGrid>
                <a:gridCol w="436562"/>
                <a:gridCol w="1004888"/>
                <a:gridCol w="1368425"/>
                <a:gridCol w="2230685"/>
                <a:gridCol w="1288802"/>
                <a:gridCol w="2168525"/>
              </a:tblGrid>
              <a:tr h="823113">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u="none" strike="noStrike" cap="none" normalizeH="0" baseline="0" dirty="0" smtClean="0">
                          <a:ln>
                            <a:noFill/>
                          </a:ln>
                          <a:effectLst/>
                        </a:rPr>
                        <a:t>#</a:t>
                      </a:r>
                      <a:endParaRPr kumimoji="0" lang="es-ES" altLang="es-PE" sz="1600" b="1" i="0" u="none" strike="noStrike" cap="none" normalizeH="0" baseline="0" dirty="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smtClean="0">
                          <a:ln>
                            <a:noFill/>
                          </a:ln>
                          <a:effectLst/>
                        </a:rPr>
                        <a:t>Versión</a:t>
                      </a:r>
                      <a:endParaRPr kumimoji="0" lang="es-ES" altLang="es-PE" sz="1600" b="1" i="0" u="none" strike="noStrike" cap="none" normalizeH="0" baseline="0" smtClean="0">
                        <a:ln>
                          <a:noFill/>
                        </a:ln>
                        <a:solidFill>
                          <a:srgbClr val="000066"/>
                        </a:solidFill>
                        <a:effectLst/>
                        <a:latin typeface="+mj-lt"/>
                      </a:endParaRPr>
                    </a:p>
                  </a:txBody>
                  <a:tcPr marT="45744" marB="45744" anchor="ctr" horzOverflow="overflow">
                    <a:solidFill>
                      <a:srgbClr val="92D050"/>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smtClean="0">
                          <a:ln>
                            <a:noFill/>
                          </a:ln>
                          <a:effectLst/>
                        </a:rPr>
                        <a:t>Fecha</a:t>
                      </a:r>
                      <a:endParaRPr kumimoji="0" lang="es-ES" altLang="es-PE" sz="1600" b="1" i="0" u="none" strike="noStrike" cap="none" normalizeH="0" baseline="0" smtClean="0">
                        <a:ln>
                          <a:noFill/>
                        </a:ln>
                        <a:solidFill>
                          <a:srgbClr val="000066"/>
                        </a:solidFill>
                        <a:effectLst/>
                        <a:latin typeface="+mj-lt"/>
                      </a:endParaRPr>
                    </a:p>
                  </a:txBody>
                  <a:tcPr marT="45744" marB="45744" anchor="ctr" horzOverflow="overflow">
                    <a:solidFill>
                      <a:srgbClr val="92D050"/>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smtClean="0">
                          <a:ln>
                            <a:noFill/>
                          </a:ln>
                          <a:effectLst/>
                        </a:rPr>
                        <a:t>Autor / Rol</a:t>
                      </a:r>
                      <a:endParaRPr kumimoji="0" lang="es-ES" altLang="es-PE" sz="1600" b="1" i="0" u="none" strike="noStrike" cap="none" normalizeH="0" baseline="0" smtClean="0">
                        <a:ln>
                          <a:noFill/>
                        </a:ln>
                        <a:solidFill>
                          <a:srgbClr val="000066"/>
                        </a:solidFill>
                        <a:effectLst/>
                        <a:latin typeface="+mj-lt"/>
                      </a:endParaRPr>
                    </a:p>
                  </a:txBody>
                  <a:tcPr marT="45744" marB="45744" anchor="ctr" horzOverflow="overflow">
                    <a:solidFill>
                      <a:srgbClr val="92D050"/>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smtClean="0">
                          <a:ln>
                            <a:noFill/>
                          </a:ln>
                          <a:effectLst/>
                        </a:rPr>
                        <a:t>Estado</a:t>
                      </a:r>
                      <a:endParaRPr kumimoji="0" lang="es-ES" altLang="es-PE" sz="1600" b="1" i="0" u="none" strike="noStrike" cap="none" normalizeH="0" baseline="0" smtClean="0">
                        <a:ln>
                          <a:noFill/>
                        </a:ln>
                        <a:solidFill>
                          <a:srgbClr val="000066"/>
                        </a:solidFill>
                        <a:effectLst/>
                        <a:latin typeface="+mj-lt"/>
                      </a:endParaRPr>
                    </a:p>
                  </a:txBody>
                  <a:tcPr marT="45744" marB="45744" anchor="ctr" horzOverflow="overflow">
                    <a:solidFill>
                      <a:srgbClr val="92D050"/>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600" b="1" u="none" strike="noStrike" cap="none" normalizeH="0" baseline="0" dirty="0" smtClean="0">
                          <a:ln>
                            <a:noFill/>
                          </a:ln>
                          <a:effectLst/>
                        </a:rPr>
                        <a:t>Responsable de revisión y/o aprobación / Rol</a:t>
                      </a:r>
                      <a:endParaRPr kumimoji="0" lang="es-ES" altLang="es-PE" sz="1600" b="1" i="0" u="none" strike="noStrike" cap="none" normalizeH="0" baseline="0" dirty="0" smtClean="0">
                        <a:ln>
                          <a:noFill/>
                        </a:ln>
                        <a:solidFill>
                          <a:srgbClr val="000066"/>
                        </a:solidFill>
                        <a:effectLst/>
                        <a:latin typeface="+mj-lt"/>
                      </a:endParaRPr>
                    </a:p>
                  </a:txBody>
                  <a:tcPr marT="45744" marB="45744" anchor="ctr" horzOverflow="overflow">
                    <a:solidFill>
                      <a:srgbClr val="92D050"/>
                    </a:solidFill>
                  </a:tcPr>
                </a:tc>
              </a:tr>
              <a:tr h="762109">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800" b="1" u="none" strike="noStrike" cap="none" normalizeH="0" baseline="0" smtClean="0">
                          <a:ln>
                            <a:noFill/>
                          </a:ln>
                          <a:effectLst/>
                        </a:rPr>
                        <a:t>1</a:t>
                      </a:r>
                      <a:endParaRPr kumimoji="0" lang="es-ES" altLang="es-PE" sz="1800" b="1" i="0" u="none" strike="noStrike" cap="none" normalizeH="0" baseline="0" smtClean="0">
                        <a:ln>
                          <a:noFill/>
                        </a:ln>
                        <a:solidFill>
                          <a:srgbClr val="000066"/>
                        </a:solidFill>
                        <a:effectLst/>
                        <a:latin typeface="+mj-lt"/>
                      </a:endParaRPr>
                    </a:p>
                  </a:txBody>
                  <a:tcPr marT="45744" marB="45744" anchor="ctr" horzOverflow="overflow">
                    <a:solidFill>
                      <a:srgbClr val="92D050"/>
                    </a:solidFill>
                  </a:tcPr>
                </a:tc>
                <a:tc>
                  <a:txBody>
                    <a:bodyPr/>
                    <a:lstStyle/>
                    <a:p>
                      <a:pPr algn="ctr"/>
                      <a:r>
                        <a:rPr lang="es-PE" sz="1400" dirty="0" smtClean="0"/>
                        <a:t>0.1</a:t>
                      </a:r>
                      <a:endParaRPr lang="es-PE" sz="1400" dirty="0">
                        <a:latin typeface="+mj-lt"/>
                      </a:endParaRPr>
                    </a:p>
                  </a:txBody>
                  <a:tcPr marT="45744" marB="45744" anchor="ctr" horzOverflow="overflow"/>
                </a:tc>
                <a:tc>
                  <a:txBody>
                    <a:bodyPr/>
                    <a:lstStyle/>
                    <a:p>
                      <a:pPr algn="ctr"/>
                      <a:r>
                        <a:rPr lang="es-PE" sz="1400" dirty="0" smtClean="0"/>
                        <a:t>24-09-15</a:t>
                      </a:r>
                      <a:endParaRPr lang="es-PE" sz="1400" dirty="0">
                        <a:latin typeface="+mj-lt"/>
                      </a:endParaRPr>
                    </a:p>
                  </a:txBody>
                  <a:tcPr marT="45744" marB="45744" anchor="ctr" horzOverflow="overflow"/>
                </a:tc>
                <a:tc>
                  <a:txBody>
                    <a:bodyPr/>
                    <a:lstStyle/>
                    <a:p>
                      <a:r>
                        <a:rPr lang="es-PE" sz="1400" dirty="0" smtClean="0"/>
                        <a:t>Lenin Alfonso CURI</a:t>
                      </a:r>
                      <a:endParaRPr lang="es-PE" sz="1400" baseline="0" dirty="0" smtClean="0"/>
                    </a:p>
                    <a:p>
                      <a:r>
                        <a:rPr lang="es-PE" sz="1400" baseline="0" dirty="0" smtClean="0"/>
                        <a:t>(gestor de configuración)</a:t>
                      </a:r>
                      <a:endParaRPr lang="es-PE" sz="1400" dirty="0">
                        <a:latin typeface="+mj-lt"/>
                      </a:endParaRPr>
                    </a:p>
                  </a:txBody>
                  <a:tcPr marT="45744" marB="45744" anchor="ctr" horzOverflow="overflow"/>
                </a:tc>
                <a:tc>
                  <a:txBody>
                    <a:bodyPr/>
                    <a:lstStyle/>
                    <a:p>
                      <a:pPr algn="l"/>
                      <a:r>
                        <a:rPr lang="es-PE" sz="1400" dirty="0" smtClean="0"/>
                        <a:t>Revisado</a:t>
                      </a:r>
                      <a:endParaRPr lang="es-PE" sz="1400" dirty="0">
                        <a:latin typeface="+mj-lt"/>
                      </a:endParaRPr>
                    </a:p>
                  </a:txBody>
                  <a:tcPr marT="45744" marB="45744" anchor="ctr" horzOverflow="overflow"/>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400" u="sng" strike="noStrike" cap="none" normalizeH="0" baseline="0" dirty="0" smtClean="0">
                          <a:ln>
                            <a:noFill/>
                          </a:ln>
                          <a:effectLst/>
                        </a:rPr>
                        <a:t>Gimnasio Top </a:t>
                      </a:r>
                      <a:r>
                        <a:rPr kumimoji="0" lang="es-PE" sz="1400" u="sng" strike="noStrike" cap="none" normalizeH="0" baseline="0" dirty="0" err="1" smtClean="0">
                          <a:ln>
                            <a:noFill/>
                          </a:ln>
                          <a:effectLst/>
                        </a:rPr>
                        <a:t>Body</a:t>
                      </a:r>
                      <a:endParaRPr kumimoji="0" lang="es-PE" sz="1400" u="sng" strike="noStrike" cap="none" normalizeH="0" baseline="0" dirty="0" smtClean="0">
                        <a:ln>
                          <a:noFill/>
                        </a:ln>
                        <a:effectLst/>
                      </a:endParaRPr>
                    </a:p>
                    <a:p>
                      <a:pPr marL="0" marR="0" lvl="0" indent="0" algn="l" defTabSz="622300" rtl="0" eaLnBrk="1" fontAlgn="base" latinLnBrk="0" hangingPunct="1">
                        <a:lnSpc>
                          <a:spcPct val="100000"/>
                        </a:lnSpc>
                        <a:spcBef>
                          <a:spcPct val="20000"/>
                        </a:spcBef>
                        <a:spcAft>
                          <a:spcPct val="0"/>
                        </a:spcAft>
                        <a:buClrTx/>
                        <a:buSzTx/>
                        <a:buFontTx/>
                        <a:buNone/>
                        <a:tabLst/>
                        <a:defRPr/>
                      </a:pPr>
                      <a:r>
                        <a:rPr kumimoji="0" lang="es-PE" sz="1400" u="none" strike="noStrike" cap="none" normalizeH="0" baseline="0" dirty="0" smtClean="0">
                          <a:ln>
                            <a:noFill/>
                          </a:ln>
                          <a:effectLst/>
                        </a:rPr>
                        <a:t>Gerente General:</a:t>
                      </a:r>
                    </a:p>
                    <a:p>
                      <a:pPr marL="0" marR="0" lvl="0" indent="0" algn="l" defTabSz="622300" rtl="0" eaLnBrk="1" fontAlgn="base" latinLnBrk="0" hangingPunct="1">
                        <a:lnSpc>
                          <a:spcPct val="100000"/>
                        </a:lnSpc>
                        <a:spcBef>
                          <a:spcPct val="20000"/>
                        </a:spcBef>
                        <a:spcAft>
                          <a:spcPct val="0"/>
                        </a:spcAft>
                        <a:buClrTx/>
                        <a:buSzTx/>
                        <a:buFontTx/>
                        <a:buNone/>
                        <a:tabLst/>
                        <a:defRPr/>
                      </a:pPr>
                      <a:r>
                        <a:rPr kumimoji="0" lang="es-PE" sz="1400" u="none" strike="noStrike" cap="none" normalizeH="0" baseline="0" dirty="0" smtClean="0">
                          <a:ln>
                            <a:noFill/>
                          </a:ln>
                          <a:effectLst/>
                        </a:rPr>
                        <a:t>Manuel Sáenz</a:t>
                      </a:r>
                      <a:endParaRPr kumimoji="0" lang="es-ES" sz="1400" u="none" strike="noStrike" cap="none" normalizeH="0" baseline="0" dirty="0" smtClean="0">
                        <a:ln>
                          <a:noFill/>
                        </a:ln>
                        <a:effectLst/>
                      </a:endParaRPr>
                    </a:p>
                    <a:p>
                      <a:endParaRPr lang="es-PE" sz="1400" dirty="0">
                        <a:latin typeface="+mj-lt"/>
                      </a:endParaRPr>
                    </a:p>
                  </a:txBody>
                  <a:tcPr marT="45744" marB="45744" anchor="ctr" horzOverflow="overflow"/>
                </a:tc>
              </a:tr>
              <a:tr h="1054553">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800" b="1" u="none" strike="noStrike" cap="none" normalizeH="0" baseline="0" smtClean="0">
                          <a:ln>
                            <a:noFill/>
                          </a:ln>
                          <a:effectLst/>
                        </a:rPr>
                        <a:t>2</a:t>
                      </a:r>
                      <a:endParaRPr kumimoji="0" lang="es-ES" altLang="es-PE" sz="1800" b="1" i="0" u="none" strike="noStrike" cap="none" normalizeH="0" baseline="0" smtClean="0">
                        <a:ln>
                          <a:noFill/>
                        </a:ln>
                        <a:solidFill>
                          <a:srgbClr val="000066"/>
                        </a:solidFill>
                        <a:effectLst/>
                        <a:latin typeface="+mj-lt"/>
                      </a:endParaRPr>
                    </a:p>
                  </a:txBody>
                  <a:tcPr marT="45744" marB="45744" anchor="ctr" horzOverflow="overflow">
                    <a:solidFill>
                      <a:srgbClr val="92D050"/>
                    </a:solidFill>
                  </a:tcPr>
                </a:tc>
                <a:tc>
                  <a:txBody>
                    <a:bodyPr/>
                    <a:lstStyle/>
                    <a:p>
                      <a:endParaRPr lang="es-PE" dirty="0"/>
                    </a:p>
                  </a:txBody>
                  <a:tcPr marT="45744" marB="45744" anchor="ctr" horzOverflow="overflow"/>
                </a:tc>
                <a:tc>
                  <a:txBody>
                    <a:bodyPr/>
                    <a:lstStyle/>
                    <a:p>
                      <a:endParaRPr lang="es-PE"/>
                    </a:p>
                  </a:txBody>
                  <a:tcPr marT="45744" marB="45744" anchor="ctr" horzOverflow="overflow"/>
                </a:tc>
                <a:tc>
                  <a:txBody>
                    <a:bodyPr/>
                    <a:lstStyle/>
                    <a:p>
                      <a:endParaRPr lang="es-PE"/>
                    </a:p>
                  </a:txBody>
                  <a:tcPr marT="45744" marB="45744" anchor="ctr" horzOverflow="overflow"/>
                </a:tc>
                <a:tc>
                  <a:txBody>
                    <a:bodyPr/>
                    <a:lstStyle/>
                    <a:p>
                      <a:endParaRPr lang="es-PE"/>
                    </a:p>
                  </a:txBody>
                  <a:tcPr marT="45744" marB="45744" anchor="ctr" horzOverflow="overflow"/>
                </a:tc>
                <a:tc>
                  <a:txBody>
                    <a:bodyPr/>
                    <a:lstStyle/>
                    <a:p>
                      <a:endParaRPr lang="es-PE" dirty="0"/>
                    </a:p>
                  </a:txBody>
                  <a:tcPr marT="45744" marB="45744" anchor="ctr" horzOverflow="overflow"/>
                </a:tc>
              </a:tr>
              <a:tr h="431862">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800" b="1" u="none" strike="noStrike" cap="none" normalizeH="0" baseline="0" smtClean="0">
                          <a:ln>
                            <a:noFill/>
                          </a:ln>
                          <a:effectLst/>
                        </a:rPr>
                        <a:t>3</a:t>
                      </a:r>
                      <a:endParaRPr kumimoji="0" lang="es-ES" altLang="es-PE" sz="1800" b="1" i="0" u="none" strike="noStrike" cap="none" normalizeH="0" baseline="0" smtClean="0">
                        <a:ln>
                          <a:noFill/>
                        </a:ln>
                        <a:solidFill>
                          <a:srgbClr val="000066"/>
                        </a:solidFill>
                        <a:effectLst/>
                        <a:latin typeface="+mj-lt"/>
                      </a:endParaRPr>
                    </a:p>
                  </a:txBody>
                  <a:tcPr marT="45744" marB="45744" anchor="ctr" horzOverflow="overflow">
                    <a:solidFill>
                      <a:srgbClr val="92D050"/>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dirty="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744" marB="45744" anchor="ctr" horzOverflow="overflow"/>
                </a:tc>
              </a:tr>
              <a:tr h="433450">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800" b="1" u="none" strike="noStrike" cap="none" normalizeH="0" baseline="0" smtClean="0">
                          <a:ln>
                            <a:noFill/>
                          </a:ln>
                          <a:effectLst/>
                        </a:rPr>
                        <a:t>4</a:t>
                      </a:r>
                      <a:endParaRPr kumimoji="0" lang="es-ES" altLang="es-PE" sz="1800" b="1" i="0" u="none" strike="noStrike" cap="none" normalizeH="0" baseline="0" smtClean="0">
                        <a:ln>
                          <a:noFill/>
                        </a:ln>
                        <a:solidFill>
                          <a:srgbClr val="000066"/>
                        </a:solidFill>
                        <a:effectLst/>
                        <a:latin typeface="+mj-lt"/>
                      </a:endParaRPr>
                    </a:p>
                  </a:txBody>
                  <a:tcPr marT="45744" marB="45744" anchor="ctr" horzOverflow="overflow">
                    <a:solidFill>
                      <a:srgbClr val="92D050"/>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dirty="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744" marB="45744" anchor="ctr" horzOverflow="overflow"/>
                </a:tc>
              </a:tr>
              <a:tr h="431862">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altLang="es-PE" sz="1800" b="1" u="none" strike="noStrike" cap="none" normalizeH="0" baseline="0" smtClean="0">
                          <a:ln>
                            <a:noFill/>
                          </a:ln>
                          <a:effectLst/>
                        </a:rPr>
                        <a:t>5</a:t>
                      </a:r>
                      <a:endParaRPr kumimoji="0" lang="es-ES" altLang="es-PE" sz="1800" b="1" i="0" u="none" strike="noStrike" cap="none" normalizeH="0" baseline="0" smtClean="0">
                        <a:ln>
                          <a:noFill/>
                        </a:ln>
                        <a:solidFill>
                          <a:srgbClr val="000066"/>
                        </a:solidFill>
                        <a:effectLst/>
                        <a:latin typeface="+mj-lt"/>
                      </a:endParaRPr>
                    </a:p>
                  </a:txBody>
                  <a:tcPr marT="45744" marB="45744" anchor="ctr" horzOverflow="overflow">
                    <a:solidFill>
                      <a:srgbClr val="92D050"/>
                    </a:solidFill>
                  </a:tcPr>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dirty="0" smtClean="0">
                        <a:ln>
                          <a:noFill/>
                        </a:ln>
                        <a:solidFill>
                          <a:srgbClr val="000066"/>
                        </a:solidFill>
                        <a:effectLst/>
                        <a:latin typeface="+mj-lt"/>
                      </a:endParaRPr>
                    </a:p>
                  </a:txBody>
                  <a:tcPr marT="45744" marB="45744" anchor="ctr" horzOverflow="overflow"/>
                </a:tc>
                <a:tc>
                  <a:txBody>
                    <a:bodyPr/>
                    <a:lstStyle>
                      <a:lvl1pPr defTabSz="622300">
                        <a:spcBef>
                          <a:spcPct val="20000"/>
                        </a:spcBef>
                        <a:buClr>
                          <a:schemeClr val="accent1"/>
                        </a:buClr>
                        <a:buFont typeface="Arial" charset="0"/>
                        <a:defRPr sz="2000">
                          <a:solidFill>
                            <a:schemeClr val="tx2"/>
                          </a:solidFill>
                          <a:latin typeface="Century Gothic" pitchFamily="34" charset="0"/>
                        </a:defRPr>
                      </a:lvl1pPr>
                      <a:lvl2pPr marL="742950" indent="-285750" defTabSz="622300">
                        <a:spcBef>
                          <a:spcPct val="20000"/>
                        </a:spcBef>
                        <a:buClr>
                          <a:schemeClr val="accent2"/>
                        </a:buClr>
                        <a:buFont typeface="Arial" charset="0"/>
                        <a:defRPr>
                          <a:solidFill>
                            <a:schemeClr val="tx2"/>
                          </a:solidFill>
                          <a:latin typeface="Century Gothic" pitchFamily="34" charset="0"/>
                        </a:defRPr>
                      </a:lvl2pPr>
                      <a:lvl3pPr marL="1143000" indent="-228600" defTabSz="622300">
                        <a:spcBef>
                          <a:spcPct val="20000"/>
                        </a:spcBef>
                        <a:buClr>
                          <a:srgbClr val="B5AE53"/>
                        </a:buClr>
                        <a:buFont typeface="Arial" charset="0"/>
                        <a:defRPr sz="1600">
                          <a:solidFill>
                            <a:schemeClr val="tx2"/>
                          </a:solidFill>
                          <a:latin typeface="Century Gothic" pitchFamily="34" charset="0"/>
                        </a:defRPr>
                      </a:lvl3pPr>
                      <a:lvl4pPr marL="1600200" indent="-228600" defTabSz="622300">
                        <a:spcBef>
                          <a:spcPct val="20000"/>
                        </a:spcBef>
                        <a:buClr>
                          <a:srgbClr val="848058"/>
                        </a:buClr>
                        <a:buFont typeface="Arial" charset="0"/>
                        <a:defRPr sz="1400">
                          <a:solidFill>
                            <a:schemeClr val="tx2"/>
                          </a:solidFill>
                          <a:latin typeface="Century Gothic" pitchFamily="34" charset="0"/>
                        </a:defRPr>
                      </a:lvl4pPr>
                      <a:lvl5pPr marL="2057400" indent="-228600" defTabSz="622300">
                        <a:spcBef>
                          <a:spcPct val="20000"/>
                        </a:spcBef>
                        <a:buClr>
                          <a:srgbClr val="E8B54D"/>
                        </a:buClr>
                        <a:buFont typeface="Arial" charset="0"/>
                        <a:defRPr sz="1400">
                          <a:solidFill>
                            <a:schemeClr val="tx2"/>
                          </a:solidFill>
                          <a:latin typeface="Century Gothic" pitchFamily="34" charset="0"/>
                        </a:defRPr>
                      </a:lvl5pPr>
                      <a:lvl6pPr marL="25146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defTabSz="6223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altLang="es-PE" sz="1400" b="0" i="0" u="none" strike="noStrike" cap="none" normalizeH="0" baseline="0" dirty="0" smtClean="0">
                        <a:ln>
                          <a:noFill/>
                        </a:ln>
                        <a:solidFill>
                          <a:srgbClr val="000066"/>
                        </a:solidFill>
                        <a:effectLst/>
                        <a:latin typeface="+mj-lt"/>
                      </a:endParaRPr>
                    </a:p>
                  </a:txBody>
                  <a:tcPr marT="45744" marB="45744" anchor="ctr" horzOverflow="overflow"/>
                </a:tc>
              </a:tr>
            </a:tbl>
          </a:graphicData>
        </a:graphic>
      </p:graphicFrame>
      <p:pic>
        <p:nvPicPr>
          <p:cNvPr id="1026" name="Picture 2" descr="http://icons.iconarchive.com/icons/visualpharm/must-have/256/Check-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8184" y="2996952"/>
            <a:ext cx="360040" cy="3600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07950" y="354739"/>
            <a:ext cx="5196807" cy="584775"/>
          </a:xfrm>
          <a:prstGeom prst="rect">
            <a:avLst/>
          </a:prstGeom>
          <a:noFill/>
          <a:ln w="9525">
            <a:noFill/>
            <a:miter lim="800000"/>
            <a:headEnd/>
            <a:tailEnd/>
          </a:ln>
        </p:spPr>
        <p:txBody>
          <a:bodyPr wrap="none">
            <a:spAutoFit/>
          </a:bodyPr>
          <a:lstStyle/>
          <a:p>
            <a:pPr eaLnBrk="1" hangingPunct="1"/>
            <a:r>
              <a:rPr lang="es-PE" altLang="es-PE" sz="3200" dirty="0">
                <a:solidFill>
                  <a:srgbClr val="002060"/>
                </a:solidFill>
                <a:latin typeface="+mj-lt"/>
              </a:rPr>
              <a:t>Objetivo y alcance del proceso</a:t>
            </a:r>
            <a:endParaRPr lang="es-ES" altLang="es-PE" sz="3200" b="1" dirty="0">
              <a:solidFill>
                <a:srgbClr val="002060"/>
              </a:solidFill>
              <a:latin typeface="+mj-lt"/>
            </a:endParaRPr>
          </a:p>
        </p:txBody>
      </p:sp>
      <p:pic>
        <p:nvPicPr>
          <p:cNvPr id="3174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0370" y="1484784"/>
            <a:ext cx="2628900" cy="37094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1748" name="Rectangle 4"/>
          <p:cNvSpPr>
            <a:spLocks noChangeArrowheads="1"/>
          </p:cNvSpPr>
          <p:nvPr/>
        </p:nvSpPr>
        <p:spPr bwMode="auto">
          <a:xfrm>
            <a:off x="2982913" y="1838435"/>
            <a:ext cx="1198562" cy="396875"/>
          </a:xfrm>
          <a:prstGeom prst="rect">
            <a:avLst/>
          </a:prstGeom>
          <a:noFill/>
          <a:ln w="9525">
            <a:noFill/>
            <a:miter lim="800000"/>
            <a:headEnd/>
            <a:tailEnd/>
          </a:ln>
        </p:spPr>
        <p:txBody>
          <a:bodyPr wrap="none">
            <a:spAutoFit/>
          </a:bodyPr>
          <a:lstStyle/>
          <a:p>
            <a:pPr eaLnBrk="1" hangingPunct="1"/>
            <a:r>
              <a:rPr lang="es-ES_tradnl" altLang="es-PE" sz="2000" b="1" dirty="0">
                <a:solidFill>
                  <a:srgbClr val="000066"/>
                </a:solidFill>
              </a:rPr>
              <a:t>Objetivo</a:t>
            </a:r>
            <a:endParaRPr lang="en-US" altLang="es-PE" sz="2000" b="1" dirty="0">
              <a:solidFill>
                <a:srgbClr val="000066"/>
              </a:solidFill>
            </a:endParaRPr>
          </a:p>
        </p:txBody>
      </p:sp>
      <p:sp>
        <p:nvSpPr>
          <p:cNvPr id="31749" name="Rectangle 5"/>
          <p:cNvSpPr>
            <a:spLocks noChangeArrowheads="1"/>
          </p:cNvSpPr>
          <p:nvPr/>
        </p:nvSpPr>
        <p:spPr bwMode="auto">
          <a:xfrm>
            <a:off x="2982913" y="2281238"/>
            <a:ext cx="5834062" cy="923330"/>
          </a:xfrm>
          <a:prstGeom prst="rect">
            <a:avLst/>
          </a:prstGeom>
          <a:noFill/>
          <a:ln w="9525" algn="ctr">
            <a:noFill/>
            <a:miter lim="800000"/>
            <a:headEnd/>
            <a:tailEnd/>
          </a:ln>
        </p:spPr>
        <p:txBody>
          <a:bodyPr>
            <a:spAutoFit/>
          </a:bodyPr>
          <a:lstStyle/>
          <a:p>
            <a:pPr marL="177800" indent="-177800" eaLnBrk="1" hangingPunct="1">
              <a:buFontTx/>
              <a:buChar char="•"/>
            </a:pPr>
            <a:r>
              <a:rPr lang="es-PE" altLang="es-PE" dirty="0" smtClean="0">
                <a:solidFill>
                  <a:srgbClr val="0070C0"/>
                </a:solidFill>
                <a:latin typeface="+mj-lt"/>
              </a:rPr>
              <a:t>Realizar un sistema  para </a:t>
            </a:r>
            <a:r>
              <a:rPr lang="es-ES" dirty="0" smtClean="0">
                <a:solidFill>
                  <a:srgbClr val="0070C0"/>
                </a:solidFill>
                <a:latin typeface="+mj-lt"/>
              </a:rPr>
              <a:t>automatizar </a:t>
            </a:r>
            <a:r>
              <a:rPr lang="es-ES" dirty="0">
                <a:solidFill>
                  <a:srgbClr val="0070C0"/>
                </a:solidFill>
                <a:latin typeface="+mj-lt"/>
              </a:rPr>
              <a:t>los procesos de matrícula, control y asistencia de los socios a través de una da y así lograr una mejor fluidez en el área </a:t>
            </a:r>
            <a:r>
              <a:rPr lang="es-ES" dirty="0" smtClean="0">
                <a:solidFill>
                  <a:srgbClr val="0070C0"/>
                </a:solidFill>
                <a:latin typeface="+mj-lt"/>
              </a:rPr>
              <a:t>administrativa.</a:t>
            </a:r>
            <a:endParaRPr lang="es-ES" altLang="es-PE" dirty="0">
              <a:solidFill>
                <a:srgbClr val="0070C0"/>
              </a:solidFill>
              <a:latin typeface="+mj-lt"/>
            </a:endParaRPr>
          </a:p>
        </p:txBody>
      </p:sp>
      <p:sp>
        <p:nvSpPr>
          <p:cNvPr id="31750" name="Rectangle 6"/>
          <p:cNvSpPr>
            <a:spLocks noChangeArrowheads="1"/>
          </p:cNvSpPr>
          <p:nvPr/>
        </p:nvSpPr>
        <p:spPr bwMode="auto">
          <a:xfrm>
            <a:off x="3059113" y="3789363"/>
            <a:ext cx="1222375" cy="396875"/>
          </a:xfrm>
          <a:prstGeom prst="rect">
            <a:avLst/>
          </a:prstGeom>
          <a:noFill/>
          <a:ln w="9525">
            <a:noFill/>
            <a:miter lim="800000"/>
            <a:headEnd/>
            <a:tailEnd/>
          </a:ln>
        </p:spPr>
        <p:txBody>
          <a:bodyPr wrap="none">
            <a:spAutoFit/>
          </a:bodyPr>
          <a:lstStyle/>
          <a:p>
            <a:pPr eaLnBrk="1" hangingPunct="1"/>
            <a:r>
              <a:rPr lang="es-ES_tradnl" altLang="es-PE" sz="2000" b="1" dirty="0">
                <a:solidFill>
                  <a:srgbClr val="000066"/>
                </a:solidFill>
              </a:rPr>
              <a:t>Alcance</a:t>
            </a:r>
            <a:r>
              <a:rPr lang="es-ES_tradnl" altLang="es-PE" b="1" dirty="0">
                <a:solidFill>
                  <a:srgbClr val="000066"/>
                </a:solidFill>
              </a:rPr>
              <a:t> </a:t>
            </a:r>
          </a:p>
        </p:txBody>
      </p:sp>
      <p:sp>
        <p:nvSpPr>
          <p:cNvPr id="31751" name="Rectangle 7"/>
          <p:cNvSpPr>
            <a:spLocks noChangeArrowheads="1"/>
          </p:cNvSpPr>
          <p:nvPr/>
        </p:nvSpPr>
        <p:spPr bwMode="auto">
          <a:xfrm>
            <a:off x="2987675" y="4292600"/>
            <a:ext cx="5829300" cy="2862322"/>
          </a:xfrm>
          <a:prstGeom prst="rect">
            <a:avLst/>
          </a:prstGeom>
          <a:noFill/>
          <a:ln w="9525" algn="ctr">
            <a:noFill/>
            <a:miter lim="800000"/>
            <a:headEnd/>
            <a:tailEnd/>
          </a:ln>
        </p:spPr>
        <p:txBody>
          <a:bodyPr wrap="square">
            <a:spAutoFit/>
          </a:bodyPr>
          <a:lstStyle/>
          <a:p>
            <a:pPr marL="285750" indent="-285750">
              <a:buFont typeface="Arial" panose="020B0604020202020204" pitchFamily="34" charset="0"/>
              <a:buChar char="•"/>
            </a:pPr>
            <a:r>
              <a:rPr lang="es-ES" dirty="0">
                <a:solidFill>
                  <a:srgbClr val="0070C0"/>
                </a:solidFill>
                <a:latin typeface="+mj-lt"/>
              </a:rPr>
              <a:t>Este proyecto permitirá que el gimnasio pueda agilizar una parte del área administrativa, que está orientado a los socios, tendrá un alcance distrital. Y este proyecto se encargara de automatizar los procesos de matrícula, control de asistencia de socios y personal. También se rediseñara la página para una mejor interacción con los futuros socios.</a:t>
            </a:r>
            <a:endParaRPr lang="es-PE" dirty="0">
              <a:solidFill>
                <a:srgbClr val="0070C0"/>
              </a:solidFill>
              <a:latin typeface="+mj-lt"/>
            </a:endParaRPr>
          </a:p>
          <a:p>
            <a:pPr eaLnBrk="1" hangingPunct="1"/>
            <a:endParaRPr lang="en-US" altLang="es-PE" dirty="0">
              <a:solidFill>
                <a:srgbClr val="000066"/>
              </a:solidFill>
            </a:endParaRPr>
          </a:p>
          <a:p>
            <a:pPr marL="177800" indent="-177800" eaLnBrk="1" hangingPunct="1">
              <a:buFontTx/>
              <a:buChar char="•"/>
            </a:pPr>
            <a:endParaRPr lang="en-US" altLang="es-PE" dirty="0" smtClean="0">
              <a:solidFill>
                <a:srgbClr val="000066"/>
              </a:solidFill>
            </a:endParaRPr>
          </a:p>
          <a:p>
            <a:pPr marL="177800" indent="-177800" eaLnBrk="1" hangingPunct="1">
              <a:buFontTx/>
              <a:buChar char="•"/>
            </a:pPr>
            <a:endParaRPr lang="en-US" altLang="es-PE" dirty="0">
              <a:solidFill>
                <a:srgbClr val="000066"/>
              </a:solidFill>
            </a:endParaRPr>
          </a:p>
        </p:txBody>
      </p:sp>
      <p:sp>
        <p:nvSpPr>
          <p:cNvPr id="15368" name="Line 8"/>
          <p:cNvSpPr>
            <a:spLocks noChangeShapeType="1"/>
          </p:cNvSpPr>
          <p:nvPr/>
        </p:nvSpPr>
        <p:spPr bwMode="auto">
          <a:xfrm>
            <a:off x="2916238" y="3429000"/>
            <a:ext cx="6048375" cy="0"/>
          </a:xfrm>
          <a:prstGeom prst="line">
            <a:avLst/>
          </a:prstGeom>
          <a:noFill/>
          <a:ln w="38100">
            <a:solidFill>
              <a:schemeClr val="bg2">
                <a:lumMod val="75000"/>
              </a:schemeClr>
            </a:solidFill>
            <a:round/>
            <a:headEnd/>
            <a:tailEnd/>
          </a:ln>
        </p:spPr>
        <p:txBody>
          <a:bodyPr/>
          <a:lstStyle/>
          <a:p>
            <a:endParaRPr lang="es-PE"/>
          </a:p>
        </p:txBody>
      </p:sp>
      <p:sp>
        <p:nvSpPr>
          <p:cNvPr id="15369" name="Line 9"/>
          <p:cNvSpPr>
            <a:spLocks noChangeShapeType="1"/>
          </p:cNvSpPr>
          <p:nvPr/>
        </p:nvSpPr>
        <p:spPr bwMode="auto">
          <a:xfrm>
            <a:off x="107950" y="1124744"/>
            <a:ext cx="8856663" cy="0"/>
          </a:xfrm>
          <a:prstGeom prst="line">
            <a:avLst/>
          </a:prstGeom>
          <a:noFill/>
          <a:ln w="38100">
            <a:solidFill>
              <a:schemeClr val="bg2">
                <a:lumMod val="75000"/>
              </a:schemeClr>
            </a:solidFill>
            <a:round/>
            <a:headEnd/>
            <a:tailEnd/>
          </a:ln>
        </p:spPr>
        <p:txBody>
          <a:bodyPr/>
          <a:lstStyle/>
          <a:p>
            <a:endParaRPr lang="es-PE"/>
          </a:p>
        </p:txBody>
      </p:sp>
      <p:sp>
        <p:nvSpPr>
          <p:cNvPr id="2" name="Rectángulo 1"/>
          <p:cNvSpPr/>
          <p:nvPr/>
        </p:nvSpPr>
        <p:spPr>
          <a:xfrm>
            <a:off x="2706353" y="1484784"/>
            <a:ext cx="5826087" cy="3536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fade">
                                      <p:cBhvr>
                                        <p:cTn id="7" dur="2000"/>
                                        <p:tgtEl>
                                          <p:spTgt spid="317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748"/>
                                        </p:tgtEl>
                                        <p:attrNameLst>
                                          <p:attrName>style.visibility</p:attrName>
                                        </p:attrNameLst>
                                      </p:cBhvr>
                                      <p:to>
                                        <p:strVal val="visible"/>
                                      </p:to>
                                    </p:set>
                                    <p:animEffect transition="in" filter="fade">
                                      <p:cBhvr>
                                        <p:cTn id="10" dur="2000"/>
                                        <p:tgtEl>
                                          <p:spTgt spid="3174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749"/>
                                        </p:tgtEl>
                                        <p:attrNameLst>
                                          <p:attrName>style.visibility</p:attrName>
                                        </p:attrNameLst>
                                      </p:cBhvr>
                                      <p:to>
                                        <p:strVal val="visible"/>
                                      </p:to>
                                    </p:set>
                                    <p:animEffect transition="in" filter="fade">
                                      <p:cBhvr>
                                        <p:cTn id="13" dur="2000"/>
                                        <p:tgtEl>
                                          <p:spTgt spid="3174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750"/>
                                        </p:tgtEl>
                                        <p:attrNameLst>
                                          <p:attrName>style.visibility</p:attrName>
                                        </p:attrNameLst>
                                      </p:cBhvr>
                                      <p:to>
                                        <p:strVal val="visible"/>
                                      </p:to>
                                    </p:set>
                                    <p:animEffect transition="in" filter="fade">
                                      <p:cBhvr>
                                        <p:cTn id="16" dur="2000"/>
                                        <p:tgtEl>
                                          <p:spTgt spid="317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751"/>
                                        </p:tgtEl>
                                        <p:attrNameLst>
                                          <p:attrName>style.visibility</p:attrName>
                                        </p:attrNameLst>
                                      </p:cBhvr>
                                      <p:to>
                                        <p:strVal val="visible"/>
                                      </p:to>
                                    </p:set>
                                    <p:animEffect transition="in" filter="fade">
                                      <p:cBhvr>
                                        <p:cTn id="19" dur="2000"/>
                                        <p:tgtEl>
                                          <p:spTgt spid="3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P spid="31749" grpId="0"/>
      <p:bldP spid="31750" grpId="0"/>
      <p:bldP spid="317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Text Box 3"/>
          <p:cNvSpPr txBox="1">
            <a:spLocks noChangeArrowheads="1"/>
          </p:cNvSpPr>
          <p:nvPr/>
        </p:nvSpPr>
        <p:spPr bwMode="auto">
          <a:xfrm>
            <a:off x="827584" y="2276872"/>
            <a:ext cx="8775700" cy="834074"/>
          </a:xfrm>
          <a:prstGeom prst="rect">
            <a:avLst/>
          </a:prstGeom>
          <a:noFill/>
          <a:ln w="9525">
            <a:noFill/>
            <a:miter lim="800000"/>
            <a:headEnd/>
            <a:tailEnd/>
          </a:ln>
        </p:spPr>
        <p:txBody>
          <a:bodyPr>
            <a:spAutoFit/>
          </a:bodyPr>
          <a:lstStyle/>
          <a:p>
            <a:pPr>
              <a:lnSpc>
                <a:spcPts val="5600"/>
              </a:lnSpc>
              <a:spcBef>
                <a:spcPct val="50000"/>
              </a:spcBef>
            </a:pPr>
            <a:r>
              <a:rPr lang="en-US" altLang="es-PE" sz="5400" dirty="0">
                <a:solidFill>
                  <a:srgbClr val="000066"/>
                </a:solidFill>
                <a:latin typeface="+mj-lt"/>
                <a:ea typeface="ＭＳ Ｐゴシック" pitchFamily="-92" charset="-128"/>
              </a:rPr>
              <a:t>2. Términos y definiciones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3187"/>
                                        </p:tgtEl>
                                        <p:attrNameLst>
                                          <p:attrName>style.visibility</p:attrName>
                                        </p:attrNameLst>
                                      </p:cBhvr>
                                      <p:to>
                                        <p:strVal val="visible"/>
                                      </p:to>
                                    </p:set>
                                    <p:animEffect transition="in" filter="fade">
                                      <p:cBhvr>
                                        <p:cTn id="7" dur="1000"/>
                                        <p:tgtEl>
                                          <p:spTgt spid="93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Grp="1" noChangeArrowheads="1"/>
          </p:cNvSpPr>
          <p:nvPr>
            <p:ph type="title"/>
          </p:nvPr>
        </p:nvSpPr>
        <p:spPr bwMode="auto">
          <a:prstGeom prst="rect">
            <a:avLst/>
          </a:prstGeom>
          <a:noFill/>
          <a:ln w="9525">
            <a:noFill/>
            <a:miter lim="800000"/>
            <a:headEnd/>
            <a:tailEnd/>
          </a:ln>
        </p:spPr>
        <p:txBody>
          <a:bodyPr wrap="none">
            <a:spAutoFit/>
          </a:bodyPr>
          <a:lstStyle/>
          <a:p>
            <a:pPr eaLnBrk="1" hangingPunct="1"/>
            <a:r>
              <a:rPr lang="es-PE" altLang="es-PE" sz="3200" dirty="0">
                <a:solidFill>
                  <a:srgbClr val="002060"/>
                </a:solidFill>
              </a:rPr>
              <a:t>Términos y definiciones</a:t>
            </a:r>
            <a:endParaRPr lang="es-ES" altLang="es-PE" sz="3200" b="1" dirty="0">
              <a:solidFill>
                <a:srgbClr val="002060"/>
              </a:solidFill>
            </a:endParaRPr>
          </a:p>
        </p:txBody>
      </p:sp>
      <p:graphicFrame>
        <p:nvGraphicFramePr>
          <p:cNvPr id="5" name="Tabla 4"/>
          <p:cNvGraphicFramePr>
            <a:graphicFrameLocks noGrp="1"/>
          </p:cNvGraphicFramePr>
          <p:nvPr>
            <p:extLst>
              <p:ext uri="{D42A27DB-BD31-4B8C-83A1-F6EECF244321}">
                <p14:modId xmlns:p14="http://schemas.microsoft.com/office/powerpoint/2010/main" val="2364311420"/>
              </p:ext>
            </p:extLst>
          </p:nvPr>
        </p:nvGraphicFramePr>
        <p:xfrm>
          <a:off x="467544" y="2132856"/>
          <a:ext cx="8318821" cy="3815365"/>
        </p:xfrm>
        <a:graphic>
          <a:graphicData uri="http://schemas.openxmlformats.org/drawingml/2006/table">
            <a:tbl>
              <a:tblPr firstRow="1">
                <a:tableStyleId>{69CF1AB2-1976-4502-BF36-3FF5EA218861}</a:tableStyleId>
              </a:tblPr>
              <a:tblGrid>
                <a:gridCol w="223868"/>
                <a:gridCol w="2386308"/>
                <a:gridCol w="5708645"/>
              </a:tblGrid>
              <a:tr h="371305">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2000" u="none" strike="noStrike" cap="none" normalizeH="0" baseline="0" dirty="0" smtClean="0">
                          <a:ln>
                            <a:noFill/>
                          </a:ln>
                          <a:effectLst/>
                          <a:latin typeface="+mj-lt"/>
                        </a:rPr>
                        <a:t>#</a:t>
                      </a:r>
                      <a:endParaRPr kumimoji="0" lang="es-MX" altLang="es-PE" sz="2000" b="1" i="0" u="none" strike="noStrike" cap="none" normalizeH="0" baseline="0" dirty="0" smtClean="0">
                        <a:ln>
                          <a:noFill/>
                        </a:ln>
                        <a:solidFill>
                          <a:srgbClr val="000000"/>
                        </a:solidFill>
                        <a:effectLst/>
                        <a:latin typeface="+mj-lt"/>
                      </a:endParaRPr>
                    </a:p>
                  </a:txBody>
                  <a:tcPr marL="9525" marR="9525" marT="9526" marB="0" anchor="ctr"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2000" u="none" strike="noStrike" cap="none" normalizeH="0" baseline="0" dirty="0" smtClean="0">
                          <a:ln>
                            <a:noFill/>
                          </a:ln>
                          <a:effectLst/>
                          <a:latin typeface="+mj-lt"/>
                        </a:rPr>
                        <a:t>Términos</a:t>
                      </a:r>
                      <a:endParaRPr kumimoji="0" lang="es-MX" altLang="es-PE" sz="2000" b="1" i="0" u="none" strike="noStrike" cap="none" normalizeH="0" baseline="0" dirty="0" smtClean="0">
                        <a:ln>
                          <a:noFill/>
                        </a:ln>
                        <a:solidFill>
                          <a:srgbClr val="000000"/>
                        </a:solidFill>
                        <a:effectLst/>
                        <a:latin typeface="+mj-lt"/>
                      </a:endParaRPr>
                    </a:p>
                  </a:txBody>
                  <a:tcPr marL="9525" marR="9525" marT="9526" marB="0" anchor="ctr"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2000" u="none" strike="noStrike" cap="none" normalizeH="0" baseline="0" dirty="0" smtClean="0">
                          <a:ln>
                            <a:noFill/>
                          </a:ln>
                          <a:effectLst/>
                          <a:latin typeface="+mj-lt"/>
                        </a:rPr>
                        <a:t>Definiciones</a:t>
                      </a:r>
                      <a:endParaRPr kumimoji="0" lang="es-MX" altLang="es-PE" sz="2000" b="1" i="0" u="none" strike="noStrike" cap="none" normalizeH="0" baseline="0" dirty="0" smtClean="0">
                        <a:ln>
                          <a:noFill/>
                        </a:ln>
                        <a:solidFill>
                          <a:srgbClr val="000000"/>
                        </a:solidFill>
                        <a:effectLst/>
                        <a:latin typeface="+mj-lt"/>
                      </a:endParaRPr>
                    </a:p>
                  </a:txBody>
                  <a:tcPr marL="9525" marR="9525" marT="9526" marB="0" anchor="ctr" horzOverflow="overflow"/>
                </a:tc>
              </a:tr>
              <a:tr h="89953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400" u="none" strike="noStrike" cap="none" normalizeH="0" baseline="0" smtClean="0">
                          <a:ln>
                            <a:noFill/>
                          </a:ln>
                          <a:effectLst/>
                          <a:latin typeface="+mj-lt"/>
                        </a:rPr>
                        <a:t>1</a:t>
                      </a:r>
                      <a:endParaRPr kumimoji="0" lang="es-MX" altLang="es-PE" sz="1400" b="0" i="0" u="none" strike="noStrike" cap="none" normalizeH="0" baseline="0" smtClean="0">
                        <a:ln>
                          <a:noFill/>
                        </a:ln>
                        <a:solidFill>
                          <a:srgbClr val="000066"/>
                        </a:solidFill>
                        <a:effectLst/>
                        <a:latin typeface="+mj-lt"/>
                      </a:endParaRPr>
                    </a:p>
                  </a:txBody>
                  <a:tcPr marL="9525" marR="9525" marT="9526" marB="0" anchor="ctr"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600" u="none" strike="noStrike" cap="none" normalizeH="0" baseline="0" dirty="0" smtClean="0">
                          <a:ln>
                            <a:noFill/>
                          </a:ln>
                          <a:effectLst/>
                          <a:latin typeface="+mj-lt"/>
                        </a:rPr>
                        <a:t>Reunión Interna (Acta de reunión)</a:t>
                      </a:r>
                      <a:endParaRPr kumimoji="0" lang="es-MX" altLang="es-PE" sz="1600" b="1" i="0" u="none" strike="noStrike" cap="none" normalizeH="0" baseline="0" dirty="0" smtClean="0">
                        <a:ln>
                          <a:noFill/>
                        </a:ln>
                        <a:solidFill>
                          <a:srgbClr val="0070C0"/>
                        </a:solidFill>
                        <a:effectLst/>
                        <a:latin typeface="+mj-lt"/>
                        <a:cs typeface="Arial" panose="020B0604020202020204" pitchFamily="34" charset="0"/>
                      </a:endParaRPr>
                    </a:p>
                  </a:txBody>
                  <a:tcPr marL="9525" marR="9525" marT="9526" marB="0" anchor="ctr"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285750" marR="0" lvl="0" indent="-285750" algn="l" defTabSz="914400" rtl="0" eaLnBrk="1" fontAlgn="ctr" latinLnBrk="0" hangingPunct="1">
                        <a:lnSpc>
                          <a:spcPct val="100000"/>
                        </a:lnSpc>
                        <a:spcBef>
                          <a:spcPct val="0"/>
                        </a:spcBef>
                        <a:spcAft>
                          <a:spcPct val="0"/>
                        </a:spcAft>
                        <a:buClrTx/>
                        <a:buSzTx/>
                        <a:buFont typeface="Arial" panose="020B0604020202020204" pitchFamily="34" charset="0"/>
                        <a:buChar char="•"/>
                        <a:tabLst/>
                      </a:pPr>
                      <a:r>
                        <a:rPr kumimoji="0" lang="es-MX" altLang="es-PE" sz="1600" u="none" strike="noStrike" cap="none" normalizeH="0" baseline="0" dirty="0" smtClean="0">
                          <a:ln>
                            <a:noFill/>
                          </a:ln>
                          <a:effectLst/>
                          <a:latin typeface="+mj-lt"/>
                        </a:rPr>
                        <a:t>El equipo de trabajo asignado para las revisiones de status del proyecto, el cual incluye al cliente, al Jefe de Proyecto y demás integrantes que se crean convenientes.</a:t>
                      </a:r>
                      <a:endParaRPr kumimoji="0" lang="es-MX" altLang="es-PE" sz="1600" b="0" i="0" u="none" strike="noStrike" cap="none" normalizeH="0" baseline="0" dirty="0" smtClean="0">
                        <a:ln>
                          <a:noFill/>
                        </a:ln>
                        <a:solidFill>
                          <a:srgbClr val="0070C0"/>
                        </a:solidFill>
                        <a:effectLst/>
                        <a:latin typeface="+mj-lt"/>
                        <a:cs typeface="Arial" panose="020B0604020202020204" pitchFamily="34" charset="0"/>
                      </a:endParaRPr>
                    </a:p>
                  </a:txBody>
                  <a:tcPr marL="9525" marR="9525" marT="9526" marB="0" anchor="ctr" horzOverflow="overflow"/>
                </a:tc>
              </a:tr>
              <a:tr h="60116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400" u="none" strike="noStrike" cap="none" normalizeH="0" baseline="0" dirty="0" smtClean="0">
                          <a:ln>
                            <a:noFill/>
                          </a:ln>
                          <a:effectLst/>
                          <a:latin typeface="+mj-lt"/>
                        </a:rPr>
                        <a:t>2</a:t>
                      </a:r>
                      <a:endParaRPr kumimoji="0" lang="es-MX" altLang="es-PE" sz="1400" b="0" i="0" u="none" strike="noStrike" cap="none" normalizeH="0" baseline="0" dirty="0" smtClean="0">
                        <a:ln>
                          <a:noFill/>
                        </a:ln>
                        <a:solidFill>
                          <a:srgbClr val="000066"/>
                        </a:solidFill>
                        <a:effectLst/>
                        <a:latin typeface="+mj-lt"/>
                      </a:endParaRPr>
                    </a:p>
                  </a:txBody>
                  <a:tcPr marL="9525" marR="9525" marT="9526" marB="0" anchor="ctr"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600" u="none" strike="noStrike" kern="1200" cap="none" normalizeH="0" baseline="0" dirty="0" err="1" smtClean="0">
                          <a:ln>
                            <a:noFill/>
                          </a:ln>
                          <a:solidFill>
                            <a:schemeClr val="tx2"/>
                          </a:solidFill>
                          <a:effectLst/>
                          <a:latin typeface="+mj-lt"/>
                          <a:ea typeface="+mn-ea"/>
                          <a:cs typeface="+mn-cs"/>
                        </a:rPr>
                        <a:t>Kick</a:t>
                      </a:r>
                      <a:r>
                        <a:rPr kumimoji="0" lang="es-MX" altLang="es-PE" sz="1600" u="none" strike="noStrike" kern="1200" cap="none" normalizeH="0" baseline="0" dirty="0" smtClean="0">
                          <a:ln>
                            <a:noFill/>
                          </a:ln>
                          <a:solidFill>
                            <a:schemeClr val="tx2"/>
                          </a:solidFill>
                          <a:effectLst/>
                          <a:latin typeface="+mj-lt"/>
                          <a:ea typeface="+mn-ea"/>
                          <a:cs typeface="+mn-cs"/>
                        </a:rPr>
                        <a:t> Off Meeting externo</a:t>
                      </a:r>
                      <a:r>
                        <a:rPr kumimoji="0" lang="es-MX" altLang="es-PE" sz="1600" u="none" strike="noStrike" cap="none" normalizeH="0" baseline="0" dirty="0" smtClean="0">
                          <a:ln>
                            <a:noFill/>
                          </a:ln>
                          <a:effectLst/>
                          <a:latin typeface="+mj-lt"/>
                        </a:rPr>
                        <a:t> (con el cliente)</a:t>
                      </a:r>
                      <a:endParaRPr kumimoji="0" lang="es-MX" altLang="es-PE" sz="1600" b="1" i="0" u="none" strike="noStrike" cap="none" normalizeH="0" baseline="0" dirty="0" smtClean="0">
                        <a:ln>
                          <a:noFill/>
                        </a:ln>
                        <a:solidFill>
                          <a:srgbClr val="0070C0"/>
                        </a:solidFill>
                        <a:effectLst/>
                        <a:latin typeface="+mj-lt"/>
                        <a:cs typeface="Arial" panose="020B0604020202020204" pitchFamily="34" charset="0"/>
                      </a:endParaRPr>
                    </a:p>
                  </a:txBody>
                  <a:tcPr marL="9525" marR="9525" marT="9526" marB="0" anchor="ctr"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285750" marR="0" lvl="0" indent="-285750" algn="l" defTabSz="914400" rtl="0" eaLnBrk="1" fontAlgn="ctr" latinLnBrk="0" hangingPunct="1">
                        <a:lnSpc>
                          <a:spcPct val="100000"/>
                        </a:lnSpc>
                        <a:spcBef>
                          <a:spcPct val="0"/>
                        </a:spcBef>
                        <a:spcAft>
                          <a:spcPct val="0"/>
                        </a:spcAft>
                        <a:buClrTx/>
                        <a:buSzTx/>
                        <a:buFont typeface="Arial" panose="020B0604020202020204" pitchFamily="34" charset="0"/>
                        <a:buChar char="•"/>
                        <a:tabLst/>
                      </a:pPr>
                      <a:r>
                        <a:rPr kumimoji="0" lang="es-MX" altLang="es-PE" sz="1600" u="none" strike="noStrike" cap="none" normalizeH="0" baseline="0" dirty="0" smtClean="0">
                          <a:ln>
                            <a:noFill/>
                          </a:ln>
                          <a:effectLst/>
                          <a:latin typeface="+mj-lt"/>
                        </a:rPr>
                        <a:t>Reunión entre el cliente y equipo(métricas, calidad, configuración) y otros según sean requeridos.</a:t>
                      </a:r>
                      <a:endParaRPr kumimoji="0" lang="es-MX" altLang="es-PE" sz="1600" b="0" i="0" u="none" strike="noStrike" cap="none" normalizeH="0" baseline="0" dirty="0" smtClean="0">
                        <a:ln>
                          <a:noFill/>
                        </a:ln>
                        <a:solidFill>
                          <a:srgbClr val="0070C0"/>
                        </a:solidFill>
                        <a:effectLst/>
                        <a:latin typeface="+mj-lt"/>
                        <a:cs typeface="Arial" panose="020B0604020202020204" pitchFamily="34" charset="0"/>
                      </a:endParaRPr>
                    </a:p>
                  </a:txBody>
                  <a:tcPr marL="9525" marR="9525" marT="9526" marB="0" anchor="ctr" horzOverflow="overflow"/>
                </a:tc>
              </a:tr>
              <a:tr h="601161">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400" b="0" i="0" u="none" strike="noStrike" cap="none" normalizeH="0" baseline="0" dirty="0" smtClean="0">
                          <a:ln>
                            <a:noFill/>
                          </a:ln>
                          <a:solidFill>
                            <a:srgbClr val="000066"/>
                          </a:solidFill>
                          <a:effectLst/>
                          <a:latin typeface="+mj-lt"/>
                        </a:rPr>
                        <a:t>3</a:t>
                      </a:r>
                    </a:p>
                  </a:txBody>
                  <a:tcPr marL="9525" marR="9525" marT="9526" marB="0" anchor="ctr"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600" u="none" strike="noStrike" cap="none" normalizeH="0" baseline="0" dirty="0" err="1" smtClean="0">
                          <a:ln>
                            <a:noFill/>
                          </a:ln>
                          <a:effectLst/>
                          <a:latin typeface="+mj-lt"/>
                        </a:rPr>
                        <a:t>Kick</a:t>
                      </a:r>
                      <a:r>
                        <a:rPr kumimoji="0" lang="es-MX" altLang="es-PE" sz="1600" u="none" strike="noStrike" cap="none" normalizeH="0" baseline="0" dirty="0" smtClean="0">
                          <a:ln>
                            <a:noFill/>
                          </a:ln>
                          <a:effectLst/>
                          <a:latin typeface="+mj-lt"/>
                        </a:rPr>
                        <a:t> Off Meeting interno (acta de reunión - grupo)</a:t>
                      </a:r>
                      <a:endParaRPr kumimoji="0" lang="es-MX" altLang="es-PE" sz="1600" b="1" i="0" u="none" strike="noStrike" cap="none" normalizeH="0" baseline="0" dirty="0" smtClean="0">
                        <a:ln>
                          <a:noFill/>
                        </a:ln>
                        <a:solidFill>
                          <a:srgbClr val="0070C0"/>
                        </a:solidFill>
                        <a:effectLst/>
                        <a:latin typeface="+mj-lt"/>
                        <a:cs typeface="Arial" panose="020B0604020202020204" pitchFamily="34" charset="0"/>
                      </a:endParaRPr>
                    </a:p>
                  </a:txBody>
                  <a:tcPr marL="9525" marR="9525" marT="9526" marB="0" anchor="ctr"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285750" marR="0" lvl="0" indent="-285750" algn="l" defTabSz="914400" rtl="0" eaLnBrk="1" fontAlgn="ctr" latinLnBrk="0" hangingPunct="1">
                        <a:lnSpc>
                          <a:spcPct val="100000"/>
                        </a:lnSpc>
                        <a:spcBef>
                          <a:spcPct val="0"/>
                        </a:spcBef>
                        <a:spcAft>
                          <a:spcPct val="0"/>
                        </a:spcAft>
                        <a:buClrTx/>
                        <a:buSzTx/>
                        <a:buFont typeface="Arial" panose="020B0604020202020204" pitchFamily="34" charset="0"/>
                        <a:buChar char="•"/>
                        <a:tabLst/>
                      </a:pPr>
                      <a:r>
                        <a:rPr kumimoji="0" lang="es-MX" altLang="es-PE" sz="1600" u="none" strike="noStrike" cap="none" normalizeH="0" baseline="0" dirty="0" smtClean="0">
                          <a:ln>
                            <a:noFill/>
                          </a:ln>
                          <a:effectLst/>
                          <a:latin typeface="+mj-lt"/>
                        </a:rPr>
                        <a:t>Documento usado durante el cierre del proyecto para presentar los puntos resaltantes y negativos del proyecto. </a:t>
                      </a:r>
                      <a:endParaRPr kumimoji="0" lang="es-MX" altLang="es-PE" sz="1600" b="0" i="0" u="none" strike="noStrike" cap="none" normalizeH="0" baseline="0" dirty="0" smtClean="0">
                        <a:ln>
                          <a:noFill/>
                        </a:ln>
                        <a:solidFill>
                          <a:srgbClr val="0070C0"/>
                        </a:solidFill>
                        <a:effectLst/>
                        <a:latin typeface="+mj-lt"/>
                        <a:cs typeface="Arial" panose="020B0604020202020204" pitchFamily="34" charset="0"/>
                      </a:endParaRPr>
                    </a:p>
                  </a:txBody>
                  <a:tcPr marL="9525" marR="9525" marT="9526" marB="0" anchor="ctr" horzOverflow="overflow"/>
                </a:tc>
              </a:tr>
              <a:tr h="601161">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400" u="none" strike="noStrike" cap="none" normalizeH="0" baseline="0" dirty="0" smtClean="0">
                          <a:ln>
                            <a:noFill/>
                          </a:ln>
                          <a:effectLst/>
                          <a:latin typeface="+mj-lt"/>
                        </a:rPr>
                        <a:t>4</a:t>
                      </a:r>
                      <a:endParaRPr kumimoji="0" lang="es-MX" altLang="es-PE" sz="1400" b="0" i="0" u="none" strike="noStrike" cap="none" normalizeH="0" baseline="0" dirty="0" smtClean="0">
                        <a:ln>
                          <a:noFill/>
                        </a:ln>
                        <a:solidFill>
                          <a:srgbClr val="000066"/>
                        </a:solidFill>
                        <a:effectLst/>
                        <a:latin typeface="+mj-lt"/>
                      </a:endParaRPr>
                    </a:p>
                  </a:txBody>
                  <a:tcPr marL="9525" marR="9525" marT="9526" marB="0" anchor="ctr"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600" u="none" strike="noStrike" cap="none" normalizeH="0" baseline="0" dirty="0" smtClean="0">
                          <a:ln>
                            <a:noFill/>
                          </a:ln>
                          <a:effectLst/>
                          <a:latin typeface="+mj-lt"/>
                        </a:rPr>
                        <a:t>Informe quincenal del proyecto</a:t>
                      </a:r>
                      <a:endParaRPr kumimoji="0" lang="es-MX" altLang="es-PE" sz="1600" b="1" i="0" u="none" strike="noStrike" cap="none" normalizeH="0" baseline="0" dirty="0" smtClean="0">
                        <a:ln>
                          <a:noFill/>
                        </a:ln>
                        <a:solidFill>
                          <a:srgbClr val="0070C0"/>
                        </a:solidFill>
                        <a:effectLst/>
                        <a:latin typeface="+mj-lt"/>
                        <a:cs typeface="Arial" panose="020B0604020202020204" pitchFamily="34" charset="0"/>
                      </a:endParaRPr>
                    </a:p>
                  </a:txBody>
                  <a:tcPr marL="9525" marR="9525" marT="9526" marB="0" anchor="ctr"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285750" marR="0" lvl="0" indent="-285750" algn="l" defTabSz="914400" rtl="0" eaLnBrk="1" fontAlgn="ctr" latinLnBrk="0" hangingPunct="1">
                        <a:lnSpc>
                          <a:spcPct val="100000"/>
                        </a:lnSpc>
                        <a:spcBef>
                          <a:spcPct val="0"/>
                        </a:spcBef>
                        <a:spcAft>
                          <a:spcPct val="0"/>
                        </a:spcAft>
                        <a:buClrTx/>
                        <a:buSzTx/>
                        <a:buFont typeface="Arial" panose="020B0604020202020204" pitchFamily="34" charset="0"/>
                        <a:buChar char="•"/>
                        <a:tabLst/>
                      </a:pPr>
                      <a:r>
                        <a:rPr kumimoji="0" lang="es-MX" altLang="es-PE" sz="1600" u="none" strike="noStrike" cap="none" normalizeH="0" baseline="0" dirty="0" smtClean="0">
                          <a:ln>
                            <a:noFill/>
                          </a:ln>
                          <a:effectLst/>
                          <a:latin typeface="+mj-lt"/>
                        </a:rPr>
                        <a:t>Informe mediante el cual los jefe de proyecto o responsables informan el avance y los riesgos de sus proyectos. </a:t>
                      </a:r>
                      <a:endParaRPr kumimoji="0" lang="es-MX" altLang="es-PE" sz="1600" b="0" i="0" u="none" strike="noStrike" cap="none" normalizeH="0" baseline="0" dirty="0" smtClean="0">
                        <a:ln>
                          <a:noFill/>
                        </a:ln>
                        <a:solidFill>
                          <a:srgbClr val="0070C0"/>
                        </a:solidFill>
                        <a:effectLst/>
                        <a:latin typeface="+mj-lt"/>
                        <a:cs typeface="Arial" panose="020B0604020202020204" pitchFamily="34" charset="0"/>
                      </a:endParaRPr>
                    </a:p>
                  </a:txBody>
                  <a:tcPr marL="9525" marR="9525" marT="9526" marB="0" anchor="ctr" horzOverflow="overflow"/>
                </a:tc>
              </a:tr>
              <a:tr h="647574">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s-MX" altLang="es-PE" sz="1400" u="none" strike="noStrike" cap="none" normalizeH="0" baseline="0" dirty="0" smtClean="0">
                          <a:ln>
                            <a:noFill/>
                          </a:ln>
                          <a:effectLst/>
                          <a:latin typeface="+mj-lt"/>
                        </a:rPr>
                        <a:t>5</a:t>
                      </a:r>
                      <a:endParaRPr kumimoji="0" lang="es-MX" altLang="es-PE" sz="1400" b="0" i="0" u="none" strike="noStrike" cap="none" normalizeH="0" baseline="0" dirty="0" smtClean="0">
                        <a:ln>
                          <a:noFill/>
                        </a:ln>
                        <a:solidFill>
                          <a:srgbClr val="000066"/>
                        </a:solidFill>
                        <a:effectLst/>
                        <a:latin typeface="+mj-lt"/>
                      </a:endParaRPr>
                    </a:p>
                  </a:txBody>
                  <a:tcPr marL="9525" marR="9525" marT="9526" marB="0" anchor="ctr"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s-MX" altLang="es-PE" sz="1600" u="none" strike="noStrike" cap="none" normalizeH="0" baseline="0" dirty="0" smtClean="0">
                          <a:ln>
                            <a:noFill/>
                          </a:ln>
                          <a:effectLst/>
                          <a:latin typeface="+mj-lt"/>
                        </a:rPr>
                        <a:t>LMR (Lista Maestra de requerimientos)</a:t>
                      </a:r>
                      <a:endParaRPr kumimoji="0" lang="es-MX" altLang="es-PE" sz="1600" b="1" i="0" u="none" strike="noStrike" cap="none" normalizeH="0" baseline="0" dirty="0" smtClean="0">
                        <a:ln>
                          <a:noFill/>
                        </a:ln>
                        <a:solidFill>
                          <a:srgbClr val="0070C0"/>
                        </a:solidFill>
                        <a:effectLst/>
                        <a:latin typeface="+mj-lt"/>
                        <a:cs typeface="Arial" panose="020B0604020202020204" pitchFamily="34" charset="0"/>
                      </a:endParaRPr>
                    </a:p>
                  </a:txBody>
                  <a:tcPr marL="9525" marR="9525" marT="9526" marB="0" anchor="ctr" horzOverflow="overflow"/>
                </a:tc>
                <a:tc>
                  <a:txBody>
                    <a:bodyPr/>
                    <a:lstStyle>
                      <a:lvl1pPr>
                        <a:spcBef>
                          <a:spcPct val="20000"/>
                        </a:spcBef>
                        <a:buClr>
                          <a:schemeClr val="accent1"/>
                        </a:buClr>
                        <a:buFont typeface="Arial" charset="0"/>
                        <a:defRPr sz="2000">
                          <a:solidFill>
                            <a:schemeClr val="tx2"/>
                          </a:solidFill>
                          <a:latin typeface="Century Gothic" pitchFamily="34" charset="0"/>
                        </a:defRPr>
                      </a:lvl1pPr>
                      <a:lvl2pPr marL="742950" indent="-285750">
                        <a:spcBef>
                          <a:spcPct val="20000"/>
                        </a:spcBef>
                        <a:buClr>
                          <a:schemeClr val="accent2"/>
                        </a:buClr>
                        <a:buFont typeface="Arial" charset="0"/>
                        <a:defRPr>
                          <a:solidFill>
                            <a:schemeClr val="tx2"/>
                          </a:solidFill>
                          <a:latin typeface="Century Gothic" pitchFamily="34" charset="0"/>
                        </a:defRPr>
                      </a:lvl2pPr>
                      <a:lvl3pPr marL="1143000" indent="-228600">
                        <a:spcBef>
                          <a:spcPct val="20000"/>
                        </a:spcBef>
                        <a:buClr>
                          <a:srgbClr val="B5AE53"/>
                        </a:buClr>
                        <a:buFont typeface="Arial" charset="0"/>
                        <a:defRPr sz="1600">
                          <a:solidFill>
                            <a:schemeClr val="tx2"/>
                          </a:solidFill>
                          <a:latin typeface="Century Gothic" pitchFamily="34" charset="0"/>
                        </a:defRPr>
                      </a:lvl3pPr>
                      <a:lvl4pPr marL="1600200" indent="-228600">
                        <a:spcBef>
                          <a:spcPct val="20000"/>
                        </a:spcBef>
                        <a:buClr>
                          <a:srgbClr val="848058"/>
                        </a:buClr>
                        <a:buFont typeface="Arial" charset="0"/>
                        <a:defRPr sz="1400">
                          <a:solidFill>
                            <a:schemeClr val="tx2"/>
                          </a:solidFill>
                          <a:latin typeface="Century Gothic" pitchFamily="34" charset="0"/>
                        </a:defRPr>
                      </a:lvl4pPr>
                      <a:lvl5pPr marL="2057400" indent="-228600">
                        <a:spcBef>
                          <a:spcPct val="20000"/>
                        </a:spcBef>
                        <a:buClr>
                          <a:srgbClr val="E8B54D"/>
                        </a:buClr>
                        <a:buFont typeface="Arial" charset="0"/>
                        <a:defRPr sz="1400">
                          <a:solidFill>
                            <a:schemeClr val="tx2"/>
                          </a:solidFill>
                          <a:latin typeface="Century Gothic" pitchFamily="34" charset="0"/>
                        </a:defRPr>
                      </a:lvl5pPr>
                      <a:lvl6pPr marL="25146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6pPr>
                      <a:lvl7pPr marL="29718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7pPr>
                      <a:lvl8pPr marL="34290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8pPr>
                      <a:lvl9pPr marL="3886200" indent="-228600" eaLnBrk="0" fontAlgn="base" hangingPunct="0">
                        <a:spcBef>
                          <a:spcPct val="20000"/>
                        </a:spcBef>
                        <a:spcAft>
                          <a:spcPct val="0"/>
                        </a:spcAft>
                        <a:buClr>
                          <a:srgbClr val="E8B54D"/>
                        </a:buClr>
                        <a:buFont typeface="Arial" charset="0"/>
                        <a:defRPr sz="1400">
                          <a:solidFill>
                            <a:schemeClr val="tx2"/>
                          </a:solidFill>
                          <a:latin typeface="Century Gothic" pitchFamily="34" charset="0"/>
                        </a:defRPr>
                      </a:lvl9pPr>
                    </a:lstStyle>
                    <a:p>
                      <a:pPr marL="285750" marR="0" lvl="0" indent="-285750" algn="l" defTabSz="914400" rtl="0" eaLnBrk="1" fontAlgn="ctr" latinLnBrk="0" hangingPunct="1">
                        <a:lnSpc>
                          <a:spcPct val="100000"/>
                        </a:lnSpc>
                        <a:spcBef>
                          <a:spcPct val="0"/>
                        </a:spcBef>
                        <a:spcAft>
                          <a:spcPct val="0"/>
                        </a:spcAft>
                        <a:buClrTx/>
                        <a:buSzTx/>
                        <a:buFont typeface="Arial" panose="020B0604020202020204" pitchFamily="34" charset="0"/>
                        <a:buChar char="•"/>
                        <a:tabLst/>
                      </a:pPr>
                      <a:r>
                        <a:rPr kumimoji="0" lang="es-MX" altLang="es-PE" sz="1600" u="none" strike="noStrike" cap="none" normalizeH="0" baseline="0" dirty="0" smtClean="0">
                          <a:ln>
                            <a:noFill/>
                          </a:ln>
                          <a:effectLst/>
                          <a:latin typeface="+mj-lt"/>
                        </a:rPr>
                        <a:t>Describe los requerimientos de usuario, requerimiento de servicios, diccionario de atributos, diccionario de valores y sus usuarios. </a:t>
                      </a:r>
                      <a:endParaRPr kumimoji="0" lang="es-MX" altLang="es-PE" sz="1600" b="0" i="0" u="none" strike="noStrike" cap="none" normalizeH="0" baseline="0" dirty="0" smtClean="0">
                        <a:ln>
                          <a:noFill/>
                        </a:ln>
                        <a:solidFill>
                          <a:srgbClr val="0070C0"/>
                        </a:solidFill>
                        <a:effectLst/>
                        <a:latin typeface="+mj-lt"/>
                        <a:cs typeface="Arial" panose="020B0604020202020204" pitchFamily="34" charset="0"/>
                      </a:endParaRPr>
                    </a:p>
                  </a:txBody>
                  <a:tcPr marL="9525" marR="9525" marT="9526" marB="0" anchor="ctr" horzOverflow="overflow"/>
                </a:tc>
              </a:tr>
            </a:tbl>
          </a:graphicData>
        </a:graphic>
      </p:graphicFrame>
    </p:spTree>
    <p:extLst>
      <p:ext uri="{BB962C8B-B14F-4D97-AF65-F5344CB8AC3E}">
        <p14:creationId xmlns:p14="http://schemas.microsoft.com/office/powerpoint/2010/main" val="34137810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3"/>
          <p:cNvSpPr txBox="1">
            <a:spLocks noChangeArrowheads="1"/>
          </p:cNvSpPr>
          <p:nvPr/>
        </p:nvSpPr>
        <p:spPr bwMode="auto">
          <a:xfrm>
            <a:off x="827584" y="1556792"/>
            <a:ext cx="7848872" cy="1528624"/>
          </a:xfrm>
          <a:prstGeom prst="rect">
            <a:avLst/>
          </a:prstGeom>
          <a:noFill/>
          <a:ln w="9525">
            <a:noFill/>
            <a:miter lim="800000"/>
            <a:headEnd/>
            <a:tailEnd/>
          </a:ln>
        </p:spPr>
        <p:txBody>
          <a:bodyPr wrap="square">
            <a:spAutoFit/>
          </a:bodyPr>
          <a:lstStyle/>
          <a:p>
            <a:pPr>
              <a:lnSpc>
                <a:spcPts val="5600"/>
              </a:lnSpc>
              <a:spcBef>
                <a:spcPct val="50000"/>
              </a:spcBef>
            </a:pPr>
            <a:r>
              <a:rPr lang="en-US" altLang="es-PE" sz="5400" dirty="0">
                <a:solidFill>
                  <a:srgbClr val="000066"/>
                </a:solidFill>
                <a:latin typeface="+mj-lt"/>
                <a:ea typeface="ＭＳ Ｐゴシック" pitchFamily="-92" charset="-128"/>
              </a:rPr>
              <a:t>3. Roles y responsabilidades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fade">
                                      <p:cBhvr>
                                        <p:cTn id="7" dur="1000"/>
                                        <p:tgtEl>
                                          <p:spTgt spid="32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altLang="es-PE" sz="3200" dirty="0">
                <a:solidFill>
                  <a:srgbClr val="002060"/>
                </a:solidFill>
              </a:rPr>
              <a:t>Roles y </a:t>
            </a:r>
            <a:r>
              <a:rPr lang="es-PE" altLang="es-PE" sz="3200" dirty="0" smtClean="0">
                <a:solidFill>
                  <a:srgbClr val="002060"/>
                </a:solidFill>
              </a:rPr>
              <a:t>responsabilidades</a:t>
            </a:r>
            <a:endParaRPr lang="es-PE" sz="3200"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944969161"/>
              </p:ext>
            </p:extLst>
          </p:nvPr>
        </p:nvGraphicFramePr>
        <p:xfrm>
          <a:off x="822324" y="1846263"/>
          <a:ext cx="7998147"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2702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altLang="es-PE" sz="3200" dirty="0">
                <a:solidFill>
                  <a:srgbClr val="002060"/>
                </a:solidFill>
              </a:rPr>
              <a:t>Roles y </a:t>
            </a:r>
            <a:r>
              <a:rPr lang="es-PE" altLang="es-PE" sz="3200" dirty="0" smtClean="0">
                <a:solidFill>
                  <a:srgbClr val="002060"/>
                </a:solidFill>
              </a:rPr>
              <a:t>responsabilidades</a:t>
            </a:r>
            <a:endParaRPr lang="es-PE" sz="3200"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903423574"/>
              </p:ext>
            </p:extLst>
          </p:nvPr>
        </p:nvGraphicFramePr>
        <p:xfrm>
          <a:off x="822324" y="1846263"/>
          <a:ext cx="7998147"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5622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13367</TotalTime>
  <Words>2687</Words>
  <Application>Microsoft Office PowerPoint</Application>
  <PresentationFormat>Presentación en pantalla (4:3)</PresentationFormat>
  <Paragraphs>439</Paragraphs>
  <Slides>33</Slides>
  <Notes>14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33</vt:i4>
      </vt:variant>
    </vt:vector>
  </HeadingPairs>
  <TitlesOfParts>
    <vt:vector size="40" baseType="lpstr">
      <vt:lpstr>Arial</vt:lpstr>
      <vt:lpstr>Calibri</vt:lpstr>
      <vt:lpstr>Calibri Light</vt:lpstr>
      <vt:lpstr>Century Gothic</vt:lpstr>
      <vt:lpstr>ＭＳ Ｐゴシック</vt:lpstr>
      <vt:lpstr>Wingdings 3</vt:lpstr>
      <vt:lpstr>Retrospección</vt:lpstr>
      <vt:lpstr>Presentación de PowerPoint</vt:lpstr>
      <vt:lpstr>Presentación de PowerPoint</vt:lpstr>
      <vt:lpstr>Presentación de PowerPoint</vt:lpstr>
      <vt:lpstr>Presentación de PowerPoint</vt:lpstr>
      <vt:lpstr>Presentación de PowerPoint</vt:lpstr>
      <vt:lpstr>Términos y definiciones</vt:lpstr>
      <vt:lpstr>Presentación de PowerPoint</vt:lpstr>
      <vt:lpstr>Roles y responsabilidades</vt:lpstr>
      <vt:lpstr>Roles y responsabilidades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lcb</dc:creator>
  <cp:lastModifiedBy>Lenin aol.Timer</cp:lastModifiedBy>
  <cp:revision>565</cp:revision>
  <dcterms:created xsi:type="dcterms:W3CDTF">2008-06-17T21:38:12Z</dcterms:created>
  <dcterms:modified xsi:type="dcterms:W3CDTF">2015-09-24T20:10:55Z</dcterms:modified>
</cp:coreProperties>
</file>