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296" r:id="rId11"/>
    <p:sldId id="297" r:id="rId12"/>
    <p:sldId id="274" r:id="rId13"/>
    <p:sldId id="307" r:id="rId14"/>
    <p:sldId id="298" r:id="rId15"/>
    <p:sldId id="282" r:id="rId16"/>
    <p:sldId id="314" r:id="rId17"/>
    <p:sldId id="326" r:id="rId18"/>
    <p:sldId id="292" r:id="rId19"/>
    <p:sldId id="327" r:id="rId20"/>
    <p:sldId id="335" r:id="rId21"/>
    <p:sldId id="336" r:id="rId22"/>
    <p:sldId id="279" r:id="rId23"/>
    <p:sldId id="285" r:id="rId24"/>
    <p:sldId id="288" r:id="rId25"/>
    <p:sldId id="295" r:id="rId26"/>
    <p:sldId id="342" r:id="rId27"/>
    <p:sldId id="287" r:id="rId28"/>
    <p:sldId id="283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600"/>
    <a:srgbClr val="236F91"/>
    <a:srgbClr val="FF3300"/>
    <a:srgbClr val="4782C9"/>
    <a:srgbClr val="B6F600"/>
    <a:srgbClr val="FF9900"/>
    <a:srgbClr val="6FA2DB"/>
    <a:srgbClr val="7EB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>
        <p:scale>
          <a:sx n="70" d="100"/>
          <a:sy n="70" d="100"/>
        </p:scale>
        <p:origin x="-170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0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0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/>
              <a:t>En este 1er separador</a:t>
            </a:r>
            <a:r>
              <a:rPr lang="es-PE" dirty="0"/>
              <a:t> se debe incluir el tema de la presentación y la primera lámina debe ser siempre esta (color amarillo) , </a:t>
            </a:r>
            <a:r>
              <a:rPr lang="es-PE" b="1" u="sng" dirty="0"/>
              <a:t>no usar</a:t>
            </a:r>
            <a:r>
              <a:rPr lang="es-PE" dirty="0"/>
              <a:t> lamina de otro color, ya que este es el color que identifica a la Empresa.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/>
              <a:t>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26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9C81-9ABF-4CC6-A3B2-64C4404D071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F512-1508-4AAC-8AEA-BDBC9F23DA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3B37-705E-4260-AE73-A49568CF40A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2D2-29EA-4996-968E-AEDF8116767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4300-6638-4F58-9E54-08648185B7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82DD-FA75-43B0-9A50-11BB257AEAB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56AC-CC22-4786-8BC7-F1E609518C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A13-FC6A-466C-9D7F-520CF9C8FC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C091-94C5-4E64-B90C-B3BF961A97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F58DFA-7E70-4A4E-98CA-7E86A73F196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65CE-87B0-4E9C-AC92-205CD0A3416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99D9B00-C417-48F0-A388-3119DABEAED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0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1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42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4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6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0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52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53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55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74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5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6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5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71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3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9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68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9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0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0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65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62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3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77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78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9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0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81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3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84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5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6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87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8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9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90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93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94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5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97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98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9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1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02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5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06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8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9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10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1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13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14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5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4.jpg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8.xml"/><Relationship Id="rId10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87224" y="1688336"/>
            <a:ext cx="7696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b="1" dirty="0">
                <a:latin typeface="Castellar" pitchFamily="18" charset="0"/>
                <a:ea typeface="ＭＳ Ｐゴシック" pitchFamily="112" charset="-128"/>
              </a:rPr>
              <a:t>Proceso de Gestión de </a:t>
            </a:r>
            <a:r>
              <a:rPr lang="en-US" sz="6000" b="1" dirty="0" err="1" smtClean="0">
                <a:latin typeface="Castellar" pitchFamily="18" charset="0"/>
                <a:ea typeface="ＭＳ Ｐゴシック" pitchFamily="112" charset="-128"/>
              </a:rPr>
              <a:t>configuración</a:t>
            </a:r>
            <a:endParaRPr lang="en-US" sz="6000" b="1" dirty="0">
              <a:latin typeface="Castellar" pitchFamily="18" charset="0"/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</p:grpSp>
      <p:pic>
        <p:nvPicPr>
          <p:cNvPr id="119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4104135"/>
            <a:ext cx="3676650" cy="2247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39713" y="1772816"/>
            <a:ext cx="87757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7000" b="1" dirty="0">
                <a:latin typeface="Copperplate Gothic Bold" pitchFamily="34" charset="0"/>
                <a:ea typeface="ＭＳ Ｐゴシック" pitchFamily="112" charset="-128"/>
              </a:rPr>
              <a:t>4. Entradas y </a:t>
            </a:r>
            <a:r>
              <a:rPr lang="en-US" sz="7000" b="1" dirty="0" err="1">
                <a:latin typeface="Copperplate Gothic Bold" pitchFamily="34" charset="0"/>
                <a:ea typeface="ＭＳ Ｐゴシック" pitchFamily="112" charset="-128"/>
              </a:rPr>
              <a:t>salidas</a:t>
            </a:r>
            <a:r>
              <a:rPr lang="en-US" sz="7000" b="1" dirty="0">
                <a:latin typeface="Copperplate Gothic Bold" pitchFamily="34" charset="0"/>
                <a:ea typeface="ＭＳ Ｐゴシック" pitchFamily="112" charset="-128"/>
              </a:rPr>
              <a:t> </a:t>
            </a:r>
            <a:r>
              <a:rPr lang="en-US" sz="7000" b="1" dirty="0" smtClean="0">
                <a:latin typeface="Copperplate Gothic Bold" pitchFamily="34" charset="0"/>
                <a:ea typeface="ＭＳ Ｐゴシック" pitchFamily="112" charset="-128"/>
              </a:rPr>
              <a:t>del </a:t>
            </a:r>
            <a:r>
              <a:rPr lang="en-US" sz="7000" b="1" dirty="0" err="1" smtClean="0">
                <a:latin typeface="Copperplate Gothic Bold" pitchFamily="34" charset="0"/>
                <a:ea typeface="ＭＳ Ｐゴシック" pitchFamily="112" charset="-128"/>
              </a:rPr>
              <a:t>proceso</a:t>
            </a:r>
            <a:endParaRPr lang="en-US" sz="7000" b="1" dirty="0">
              <a:latin typeface="Copperplate Gothic Bold" pitchFamily="34" charset="0"/>
              <a:ea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71601" y="549562"/>
            <a:ext cx="79930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 smtClean="0"/>
              <a:t>ENTRADAS Y SALIDAS DEL PROCESO</a:t>
            </a:r>
            <a:endParaRPr lang="es-ES" sz="3200" b="1" dirty="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b="1" dirty="0" smtClean="0">
                <a:solidFill>
                  <a:srgbClr val="7030A0"/>
                </a:solidFill>
              </a:rPr>
              <a:t>GESTIÓN DE CONFIGURACIÓN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4" y="2060576"/>
            <a:ext cx="2772547" cy="265882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74882" y="2816656"/>
            <a:ext cx="22876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/>
            <a:r>
              <a:rPr lang="es-PE" sz="1400" b="1" dirty="0" smtClean="0">
                <a:solidFill>
                  <a:srgbClr val="7030A0"/>
                </a:solidFill>
              </a:rPr>
              <a:t>ENTRADAS:</a:t>
            </a:r>
            <a:r>
              <a:rPr lang="es-PE" sz="1400" dirty="0">
                <a:solidFill>
                  <a:srgbClr val="7030A0"/>
                </a:solidFill>
              </a:rPr>
              <a:t/>
            </a:r>
            <a:br>
              <a:rPr lang="es-PE" sz="1400" dirty="0">
                <a:solidFill>
                  <a:srgbClr val="7030A0"/>
                </a:solidFill>
              </a:rPr>
            </a:br>
            <a:endParaRPr lang="es-PE" sz="1400" dirty="0">
              <a:solidFill>
                <a:srgbClr val="7030A0"/>
              </a:solidFill>
            </a:endParaRPr>
          </a:p>
          <a:p>
            <a:pPr marL="177800" indent="-177800" algn="l">
              <a:buFontTx/>
              <a:buChar char="•"/>
            </a:pPr>
            <a:r>
              <a:rPr lang="es-PE" sz="1400" dirty="0">
                <a:solidFill>
                  <a:srgbClr val="7030A0"/>
                </a:solidFill>
              </a:rPr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 dirty="0">
                <a:solidFill>
                  <a:srgbClr val="7030A0"/>
                </a:solidFill>
              </a:rPr>
              <a:t>Solicitud de accesos</a:t>
            </a:r>
            <a:endParaRPr lang="es-ES" sz="1400" dirty="0">
              <a:solidFill>
                <a:srgbClr val="7030A0"/>
              </a:solidFill>
            </a:endParaRPr>
          </a:p>
          <a:p>
            <a:endParaRPr lang="es-PE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02797"/>
            <a:ext cx="2772547" cy="2658824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895256" y="2739711"/>
            <a:ext cx="3069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1400" dirty="0" smtClean="0">
                <a:solidFill>
                  <a:srgbClr val="7030A0"/>
                </a:solidFill>
              </a:rPr>
              <a:t>SALIDAS:</a:t>
            </a:r>
          </a:p>
          <a:p>
            <a:pPr algn="l"/>
            <a:endParaRPr lang="es-PE" sz="14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7030A0"/>
                </a:solidFill>
              </a:rPr>
              <a:t>Repositorio con información y accesos actualizados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s-PE" sz="1400" dirty="0" smtClean="0">
                <a:solidFill>
                  <a:srgbClr val="7030A0"/>
                </a:solidFill>
              </a:rPr>
              <a:t>Lista de Ítems de configuración actualizada</a:t>
            </a:r>
            <a:endParaRPr lang="es-PE" sz="1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96267" y="1732801"/>
            <a:ext cx="7751465" cy="350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7000" dirty="0">
                <a:latin typeface="Copperplate Gothic Bold" pitchFamily="34" charset="0"/>
                <a:ea typeface="ＭＳ Ｐゴシック" pitchFamily="112" charset="-128"/>
              </a:rPr>
              <a:t>5. </a:t>
            </a:r>
            <a:r>
              <a:rPr lang="en-US" sz="7000" dirty="0" err="1">
                <a:latin typeface="Copperplate Gothic Bold" pitchFamily="34" charset="0"/>
                <a:ea typeface="ＭＳ Ｐゴシック" pitchFamily="112" charset="-128"/>
              </a:rPr>
              <a:t>Descripción</a:t>
            </a:r>
            <a:r>
              <a:rPr lang="en-US" sz="7000" dirty="0">
                <a:latin typeface="Copperplate Gothic Bold" pitchFamily="34" charset="0"/>
                <a:ea typeface="ＭＳ Ｐゴシック" pitchFamily="112" charset="-128"/>
              </a:rPr>
              <a:t>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7000" dirty="0">
                <a:latin typeface="Copperplate Gothic Bold" pitchFamily="34" charset="0"/>
                <a:ea typeface="ＭＳ Ｐゴシック" pitchFamily="112" charset="-128"/>
              </a:rPr>
              <a:t>	5.1 Subprocesos</a:t>
            </a: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dirty="0" smtClean="0"/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 dirty="0" smtClean="0"/>
              <a:t>GESTIÓN DE LA CONFIGURACIÓN</a:t>
            </a:r>
            <a:endParaRPr lang="es-ES" sz="3200" b="1" dirty="0"/>
          </a:p>
        </p:txBody>
      </p:sp>
      <p:cxnSp>
        <p:nvCxnSpPr>
          <p:cNvPr id="114706" name="AutoShape 18"/>
          <p:cNvCxnSpPr>
            <a:cxnSpLocks noChangeShapeType="1"/>
          </p:cNvCxnSpPr>
          <p:nvPr/>
        </p:nvCxnSpPr>
        <p:spPr bwMode="auto">
          <a:xfrm flipH="1">
            <a:off x="1398197" y="2841607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13" name="AutoShape 25"/>
          <p:cNvCxnSpPr>
            <a:cxnSpLocks noChangeShapeType="1"/>
          </p:cNvCxnSpPr>
          <p:nvPr/>
        </p:nvCxnSpPr>
        <p:spPr bwMode="auto">
          <a:xfrm flipV="1">
            <a:off x="1793484" y="3333732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20" name="AutoShape 32"/>
          <p:cNvCxnSpPr>
            <a:cxnSpLocks noChangeShapeType="1"/>
          </p:cNvCxnSpPr>
          <p:nvPr/>
        </p:nvCxnSpPr>
        <p:spPr bwMode="auto">
          <a:xfrm flipV="1">
            <a:off x="5139934" y="2341545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Detalle</a:t>
            </a:r>
          </a:p>
          <a:p>
            <a:r>
              <a:rPr lang="es-PE" sz="1200" b="1">
                <a:hlinkClick r:id="rId3" action="ppaction://hlinksldjump"/>
              </a:rPr>
              <a:t>subprocesos</a:t>
            </a:r>
            <a:endParaRPr lang="es-ES" sz="1200" b="1"/>
          </a:p>
        </p:txBody>
      </p:sp>
      <p:sp>
        <p:nvSpPr>
          <p:cNvPr id="114783" name="Rectangle 95"/>
          <p:cNvSpPr>
            <a:spLocks noChangeArrowheads="1"/>
          </p:cNvSpPr>
          <p:nvPr/>
        </p:nvSpPr>
        <p:spPr bwMode="auto">
          <a:xfrm>
            <a:off x="5293922" y="3733203"/>
            <a:ext cx="1141252" cy="10516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s-PE" sz="1000" dirty="0">
                <a:solidFill>
                  <a:srgbClr val="000066"/>
                </a:solidFill>
              </a:rPr>
              <a:t>Auditar </a:t>
            </a:r>
            <a:r>
              <a:rPr lang="es-PE" sz="1000" dirty="0" smtClean="0">
                <a:solidFill>
                  <a:srgbClr val="000066"/>
                </a:solidFill>
              </a:rPr>
              <a:t>ítems </a:t>
            </a:r>
            <a:r>
              <a:rPr lang="es-PE" sz="1000" dirty="0">
                <a:solidFill>
                  <a:srgbClr val="000066"/>
                </a:solidFill>
              </a:rPr>
              <a:t>de Configuración</a:t>
            </a:r>
            <a:endParaRPr lang="es-ES" sz="1000" dirty="0">
              <a:solidFill>
                <a:srgbClr val="000066"/>
              </a:solidFill>
            </a:endParaRPr>
          </a:p>
        </p:txBody>
      </p:sp>
      <p:sp>
        <p:nvSpPr>
          <p:cNvPr id="114784" name="Rectangle 96"/>
          <p:cNvSpPr>
            <a:spLocks noChangeArrowheads="1"/>
          </p:cNvSpPr>
          <p:nvPr/>
        </p:nvSpPr>
        <p:spPr bwMode="auto">
          <a:xfrm>
            <a:off x="5293922" y="3564867"/>
            <a:ext cx="1141252" cy="40488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0000"/>
              </a:lnSpc>
            </a:pPr>
            <a:r>
              <a:rPr lang="es-PE" sz="1000" b="1" dirty="0" smtClean="0">
                <a:solidFill>
                  <a:srgbClr val="000066"/>
                </a:solidFill>
              </a:rPr>
              <a:t>(</a:t>
            </a:r>
            <a:r>
              <a:rPr lang="es-PE" sz="1000" b="1" dirty="0" smtClean="0">
                <a:solidFill>
                  <a:srgbClr val="000066"/>
                </a:solidFill>
              </a:rPr>
              <a:t>2)</a:t>
            </a:r>
            <a:r>
              <a:rPr lang="es-PE" sz="1000" b="1" dirty="0" smtClean="0">
                <a:solidFill>
                  <a:srgbClr val="000066"/>
                </a:solidFill>
              </a:rPr>
              <a:t> </a:t>
            </a:r>
            <a:r>
              <a:rPr lang="es-PE" sz="1000" b="1" dirty="0">
                <a:solidFill>
                  <a:srgbClr val="000066"/>
                </a:solidFill>
              </a:rPr>
              <a:t>Gestor de Configuración</a:t>
            </a:r>
          </a:p>
          <a:p>
            <a:pPr>
              <a:lnSpc>
                <a:spcPct val="80000"/>
              </a:lnSpc>
            </a:pPr>
            <a:r>
              <a:rPr lang="es-PE" sz="1000" b="1" dirty="0">
                <a:solidFill>
                  <a:srgbClr val="000066"/>
                </a:solidFill>
              </a:rPr>
              <a:t>Gestor de Calidad</a:t>
            </a:r>
            <a:endParaRPr lang="es-ES" sz="1000" b="1" dirty="0">
              <a:solidFill>
                <a:srgbClr val="000066"/>
              </a:solidFill>
            </a:endParaRPr>
          </a:p>
        </p:txBody>
      </p:sp>
      <p:sp>
        <p:nvSpPr>
          <p:cNvPr id="114785" name="Rectangle 97"/>
          <p:cNvSpPr>
            <a:spLocks noChangeArrowheads="1"/>
          </p:cNvSpPr>
          <p:nvPr/>
        </p:nvSpPr>
        <p:spPr bwMode="auto">
          <a:xfrm>
            <a:off x="5293922" y="4697027"/>
            <a:ext cx="1141252" cy="397243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0000"/>
              </a:lnSpc>
            </a:pPr>
            <a:r>
              <a:rPr lang="es-PE" sz="1000" b="1" dirty="0">
                <a:solidFill>
                  <a:srgbClr val="000066"/>
                </a:solidFill>
              </a:rPr>
              <a:t>Informe </a:t>
            </a:r>
            <a:r>
              <a:rPr lang="es-PE" sz="1000" b="1" dirty="0" smtClean="0">
                <a:solidFill>
                  <a:srgbClr val="000066"/>
                </a:solidFill>
              </a:rPr>
              <a:t>quincenal</a:t>
            </a:r>
            <a:r>
              <a:rPr lang="es-PE" sz="1000" b="1" dirty="0" smtClean="0">
                <a:solidFill>
                  <a:srgbClr val="000066"/>
                </a:solidFill>
              </a:rPr>
              <a:t> </a:t>
            </a:r>
            <a:r>
              <a:rPr lang="es-PE" sz="1000" b="1" dirty="0">
                <a:solidFill>
                  <a:srgbClr val="000066"/>
                </a:solidFill>
              </a:rPr>
              <a:t>del proyecto</a:t>
            </a:r>
          </a:p>
        </p:txBody>
      </p:sp>
      <p:cxnSp>
        <p:nvCxnSpPr>
          <p:cNvPr id="114789" name="AutoShape 101"/>
          <p:cNvCxnSpPr>
            <a:cxnSpLocks noChangeShapeType="1"/>
            <a:stCxn id="114795" idx="3"/>
          </p:cNvCxnSpPr>
          <p:nvPr/>
        </p:nvCxnSpPr>
        <p:spPr bwMode="auto">
          <a:xfrm flipV="1">
            <a:off x="3401696" y="2713020"/>
            <a:ext cx="1214363" cy="4996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95" name="Rectangle 107"/>
          <p:cNvSpPr>
            <a:spLocks noChangeArrowheads="1"/>
          </p:cNvSpPr>
          <p:nvPr/>
        </p:nvSpPr>
        <p:spPr bwMode="auto">
          <a:xfrm>
            <a:off x="2257034" y="2648456"/>
            <a:ext cx="1144662" cy="112835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s-PE" sz="1000" dirty="0">
                <a:solidFill>
                  <a:srgbClr val="000066"/>
                </a:solidFill>
                <a:hlinkClick r:id="rId4" action="ppaction://hlinksldjump"/>
              </a:rPr>
              <a:t>Administrar Sistema de Gestión de Configuración</a:t>
            </a:r>
            <a:endParaRPr lang="es-ES" sz="1000" dirty="0">
              <a:solidFill>
                <a:srgbClr val="000066"/>
              </a:solidFill>
            </a:endParaRPr>
          </a:p>
        </p:txBody>
      </p:sp>
      <p:sp>
        <p:nvSpPr>
          <p:cNvPr id="114796" name="Rectangle 108"/>
          <p:cNvSpPr>
            <a:spLocks noChangeArrowheads="1"/>
          </p:cNvSpPr>
          <p:nvPr/>
        </p:nvSpPr>
        <p:spPr bwMode="auto">
          <a:xfrm>
            <a:off x="2257034" y="2527282"/>
            <a:ext cx="1144662" cy="43440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es-PE" sz="1000" b="1" dirty="0" smtClean="0">
                <a:solidFill>
                  <a:srgbClr val="000066"/>
                </a:solidFill>
              </a:rPr>
              <a:t>(1) </a:t>
            </a:r>
            <a:r>
              <a:rPr lang="es-PE" sz="1000" b="1" dirty="0">
                <a:solidFill>
                  <a:srgbClr val="000066"/>
                </a:solidFill>
              </a:rPr>
              <a:t>Gestor de Configuración</a:t>
            </a:r>
            <a:endParaRPr lang="es-ES" sz="1000" b="1" dirty="0">
              <a:solidFill>
                <a:srgbClr val="000066"/>
              </a:solidFill>
            </a:endParaRPr>
          </a:p>
        </p:txBody>
      </p:sp>
      <p:sp>
        <p:nvSpPr>
          <p:cNvPr id="114797" name="Rectangle 109"/>
          <p:cNvSpPr>
            <a:spLocks noChangeArrowheads="1"/>
          </p:cNvSpPr>
          <p:nvPr/>
        </p:nvSpPr>
        <p:spPr bwMode="auto">
          <a:xfrm>
            <a:off x="2257034" y="3627371"/>
            <a:ext cx="1144662" cy="54525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es-PE" sz="1000" b="1" dirty="0" smtClean="0">
                <a:solidFill>
                  <a:srgbClr val="000066"/>
                </a:solidFill>
              </a:rPr>
              <a:t>Repositorio GITHUB gestionado</a:t>
            </a:r>
            <a:endParaRPr lang="es-PE" sz="1000" b="1" dirty="0">
              <a:solidFill>
                <a:srgbClr val="000066"/>
              </a:solidFill>
            </a:endParaRPr>
          </a:p>
        </p:txBody>
      </p: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018434" y="2983553"/>
            <a:ext cx="86418" cy="246455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7" name="AutoShape 119"/>
          <p:cNvCxnSpPr>
            <a:cxnSpLocks noChangeShapeType="1"/>
            <a:stCxn id="114785" idx="2"/>
          </p:cNvCxnSpPr>
          <p:nvPr/>
        </p:nvCxnSpPr>
        <p:spPr bwMode="auto">
          <a:xfrm rot="5400000" flipH="1">
            <a:off x="5772380" y="5002102"/>
            <a:ext cx="100070" cy="84266"/>
          </a:xfrm>
          <a:prstGeom prst="bentConnector3">
            <a:avLst>
              <a:gd name="adj1" fmla="val -2284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</p:cNvCxnSpPr>
          <p:nvPr/>
        </p:nvCxnSpPr>
        <p:spPr bwMode="auto">
          <a:xfrm flipV="1">
            <a:off x="6041634" y="5654657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endCxn id="114784" idx="0"/>
          </p:cNvCxnSpPr>
          <p:nvPr/>
        </p:nvCxnSpPr>
        <p:spPr bwMode="auto">
          <a:xfrm>
            <a:off x="4890697" y="3208320"/>
            <a:ext cx="973851" cy="35654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7339437" y="2088078"/>
            <a:ext cx="1202454" cy="667781"/>
            <a:chOff x="834474" y="1849994"/>
            <a:chExt cx="1337226" cy="75904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353" y="1849994"/>
              <a:ext cx="814367" cy="667781"/>
            </a:xfrm>
            <a:prstGeom prst="rect">
              <a:avLst/>
            </a:prstGeom>
          </p:spPr>
        </p:pic>
        <p:sp>
          <p:nvSpPr>
            <p:cNvPr id="3" name="2 CuadroTexto"/>
            <p:cNvSpPr txBox="1"/>
            <p:nvPr/>
          </p:nvSpPr>
          <p:spPr>
            <a:xfrm>
              <a:off x="834474" y="2332038"/>
              <a:ext cx="1337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Jefe de Proyecto</a:t>
              </a:r>
              <a:endParaRPr lang="es-PE" sz="1200" dirty="0"/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840079" y="2089559"/>
            <a:ext cx="1202454" cy="667781"/>
            <a:chOff x="834474" y="1849994"/>
            <a:chExt cx="1337226" cy="759043"/>
          </a:xfrm>
        </p:grpSpPr>
        <p:pic>
          <p:nvPicPr>
            <p:cNvPr id="43" name="4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353" y="1849994"/>
              <a:ext cx="814367" cy="667781"/>
            </a:xfrm>
            <a:prstGeom prst="rect">
              <a:avLst/>
            </a:prstGeom>
          </p:spPr>
        </p:pic>
        <p:sp>
          <p:nvSpPr>
            <p:cNvPr id="44" name="43 CuadroTexto"/>
            <p:cNvSpPr txBox="1"/>
            <p:nvPr/>
          </p:nvSpPr>
          <p:spPr>
            <a:xfrm>
              <a:off x="834474" y="2332038"/>
              <a:ext cx="1337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Jefe de Proyecto</a:t>
              </a:r>
              <a:endParaRPr lang="es-PE" sz="1200" dirty="0"/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7073835" y="5340888"/>
            <a:ext cx="1202454" cy="667781"/>
            <a:chOff x="834474" y="1849994"/>
            <a:chExt cx="1337226" cy="759043"/>
          </a:xfrm>
        </p:grpSpPr>
        <p:pic>
          <p:nvPicPr>
            <p:cNvPr id="46" name="4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353" y="1849994"/>
              <a:ext cx="814367" cy="667781"/>
            </a:xfrm>
            <a:prstGeom prst="rect">
              <a:avLst/>
            </a:prstGeom>
          </p:spPr>
        </p:pic>
        <p:sp>
          <p:nvSpPr>
            <p:cNvPr id="47" name="46 CuadroTexto"/>
            <p:cNvSpPr txBox="1"/>
            <p:nvPr/>
          </p:nvSpPr>
          <p:spPr>
            <a:xfrm>
              <a:off x="834474" y="2332038"/>
              <a:ext cx="1337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Jefe de Proyecto</a:t>
              </a:r>
              <a:endParaRPr lang="es-PE" sz="1200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1089128" y="3128947"/>
            <a:ext cx="704356" cy="604832"/>
            <a:chOff x="1224436" y="3922004"/>
            <a:chExt cx="1353255" cy="991866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40" y="3922004"/>
              <a:ext cx="727648" cy="727648"/>
            </a:xfrm>
            <a:prstGeom prst="rect">
              <a:avLst/>
            </a:prstGeom>
          </p:spPr>
        </p:pic>
        <p:sp>
          <p:nvSpPr>
            <p:cNvPr id="6" name="5 CuadroTexto"/>
            <p:cNvSpPr txBox="1"/>
            <p:nvPr/>
          </p:nvSpPr>
          <p:spPr>
            <a:xfrm>
              <a:off x="1224436" y="4636871"/>
              <a:ext cx="1353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Plan de Proyecto</a:t>
              </a:r>
              <a:endParaRPr lang="es-PE" sz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4535622" y="2542412"/>
            <a:ext cx="710150" cy="487484"/>
            <a:chOff x="4592482" y="1474172"/>
            <a:chExt cx="1223412" cy="821254"/>
          </a:xfrm>
        </p:grpSpPr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223" y="1474172"/>
              <a:ext cx="627927" cy="456122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4592482" y="183376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Requerimiento </a:t>
              </a:r>
            </a:p>
            <a:p>
              <a:r>
                <a:rPr lang="es-PE" sz="1200" dirty="0" smtClean="0"/>
                <a:t>Atendido  </a:t>
              </a:r>
              <a:endParaRPr lang="es-PE" sz="1200" dirty="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5064286" y="5446695"/>
            <a:ext cx="1370888" cy="675112"/>
            <a:chOff x="4023341" y="1474172"/>
            <a:chExt cx="2361700" cy="1137347"/>
          </a:xfrm>
        </p:grpSpPr>
        <p:pic>
          <p:nvPicPr>
            <p:cNvPr id="55" name="54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223" y="1474172"/>
              <a:ext cx="627927" cy="456122"/>
            </a:xfrm>
            <a:prstGeom prst="rect">
              <a:avLst/>
            </a:prstGeom>
          </p:spPr>
        </p:pic>
        <p:sp>
          <p:nvSpPr>
            <p:cNvPr id="56" name="55 CuadroTexto"/>
            <p:cNvSpPr txBox="1"/>
            <p:nvPr/>
          </p:nvSpPr>
          <p:spPr>
            <a:xfrm>
              <a:off x="4023341" y="1833762"/>
              <a:ext cx="2361700" cy="77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Informe mensual </a:t>
              </a:r>
            </a:p>
            <a:p>
              <a:r>
                <a:rPr lang="es-PE" sz="1200" dirty="0" smtClean="0"/>
                <a:t>de auditoria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85355976"/>
              </p:ext>
            </p:extLst>
          </p:nvPr>
        </p:nvGraphicFramePr>
        <p:xfrm>
          <a:off x="255141" y="1988840"/>
          <a:ext cx="8562280" cy="402691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491506"/>
                <a:gridCol w="2886819"/>
                <a:gridCol w="1649685"/>
                <a:gridCol w="108012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</a:t>
                      </a: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Riesgos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ANALISTA DE CALIDAD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AUDITAR ÍTEMS DE CONFIGURACIÓN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Revisiones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QA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del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Quincenal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dirty="0" smtClean="0"/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 dirty="0" smtClean="0"/>
              <a:t>GESTIÓN DE LA CONFIGURACIÓN</a:t>
            </a:r>
            <a:endParaRPr lang="es-ES" sz="3200" dirty="0"/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04850" y="1557338"/>
            <a:ext cx="7845426" cy="350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7000" dirty="0" smtClean="0">
                <a:latin typeface="Copperplate Gothic Bold" pitchFamily="34" charset="0"/>
                <a:ea typeface="ＭＳ Ｐゴシック" pitchFamily="112" charset="-128"/>
              </a:rPr>
              <a:t>5. </a:t>
            </a:r>
            <a:r>
              <a:rPr lang="en-US" sz="7000" dirty="0" err="1" smtClean="0">
                <a:latin typeface="Copperplate Gothic Bold" pitchFamily="34" charset="0"/>
                <a:ea typeface="ＭＳ Ｐゴシック" pitchFamily="112" charset="-128"/>
              </a:rPr>
              <a:t>Descripción</a:t>
            </a:r>
            <a:r>
              <a:rPr lang="en-US" sz="7000" dirty="0" smtClean="0">
                <a:latin typeface="Copperplate Gothic Bold" pitchFamily="34" charset="0"/>
                <a:ea typeface="ＭＳ Ｐゴシック" pitchFamily="112" charset="-128"/>
              </a:rPr>
              <a:t> del </a:t>
            </a:r>
            <a:r>
              <a:rPr lang="en-US" sz="7000" dirty="0">
                <a:latin typeface="Copperplate Gothic Bold" pitchFamily="34" charset="0"/>
                <a:ea typeface="ＭＳ Ｐゴシック" pitchFamily="112" charset="-128"/>
              </a:rPr>
              <a:t>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7000" dirty="0">
                <a:latin typeface="Copperplate Gothic Bold" pitchFamily="34" charset="0"/>
                <a:ea typeface="ＭＳ Ｐゴシック" pitchFamily="112" charset="-128"/>
              </a:rPr>
              <a:t>	5.2 Actividades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77387" y="191195"/>
            <a:ext cx="79953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 smtClean="0"/>
              <a:t>ACTIVIDADES DEL SUBPROCESO ADM. SISTEMA DE GESTIÓN DE LA CONFIG.</a:t>
            </a:r>
            <a:endParaRPr lang="es-ES" sz="3200" dirty="0"/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PGC_V0.1_2015.pptx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Gestionar solicitudes de accesos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(2) </a:t>
              </a:r>
              <a:r>
                <a:rPr lang="es-PE" sz="800" b="1" dirty="0">
                  <a:solidFill>
                    <a:srgbClr val="000066"/>
                  </a:solidFill>
                </a:rPr>
                <a:t>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49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4" name="3 Grupo"/>
          <p:cNvGrpSpPr/>
          <p:nvPr/>
        </p:nvGrpSpPr>
        <p:grpSpPr>
          <a:xfrm>
            <a:off x="135626" y="1791018"/>
            <a:ext cx="1643399" cy="892864"/>
            <a:chOff x="206223" y="3828519"/>
            <a:chExt cx="1643399" cy="892864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37" y="3828519"/>
              <a:ext cx="715438" cy="715438"/>
            </a:xfrm>
            <a:prstGeom prst="rect">
              <a:avLst/>
            </a:prstGeom>
          </p:spPr>
        </p:pic>
        <p:sp>
          <p:nvSpPr>
            <p:cNvPr id="3" name="2 CuadroTexto"/>
            <p:cNvSpPr txBox="1"/>
            <p:nvPr/>
          </p:nvSpPr>
          <p:spPr>
            <a:xfrm>
              <a:off x="206223" y="4475162"/>
              <a:ext cx="1643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00" dirty="0" smtClean="0"/>
                <a:t>Elaborar plan de proyecto</a:t>
              </a:r>
              <a:endParaRPr lang="es-PE" sz="1000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657472" y="3154363"/>
            <a:ext cx="704356" cy="604832"/>
            <a:chOff x="1224436" y="3922004"/>
            <a:chExt cx="1353255" cy="991866"/>
          </a:xfrm>
        </p:grpSpPr>
        <p:pic>
          <p:nvPicPr>
            <p:cNvPr id="40" name="39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40" y="3922004"/>
              <a:ext cx="727648" cy="727648"/>
            </a:xfrm>
            <a:prstGeom prst="rect">
              <a:avLst/>
            </a:prstGeom>
          </p:spPr>
        </p:pic>
        <p:sp>
          <p:nvSpPr>
            <p:cNvPr id="41" name="40 CuadroTexto"/>
            <p:cNvSpPr txBox="1"/>
            <p:nvPr/>
          </p:nvSpPr>
          <p:spPr>
            <a:xfrm>
              <a:off x="1224436" y="4636871"/>
              <a:ext cx="1353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Plan de Proyecto</a:t>
              </a:r>
              <a:endParaRPr lang="es-PE" sz="1200" dirty="0"/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7577842" y="3876067"/>
            <a:ext cx="905433" cy="599096"/>
            <a:chOff x="834474" y="1849994"/>
            <a:chExt cx="1337226" cy="759043"/>
          </a:xfrm>
        </p:grpSpPr>
        <p:pic>
          <p:nvPicPr>
            <p:cNvPr id="43" name="42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353" y="1849994"/>
              <a:ext cx="814367" cy="667781"/>
            </a:xfrm>
            <a:prstGeom prst="rect">
              <a:avLst/>
            </a:prstGeom>
          </p:spPr>
        </p:pic>
        <p:sp>
          <p:nvSpPr>
            <p:cNvPr id="44" name="43 CuadroTexto"/>
            <p:cNvSpPr txBox="1"/>
            <p:nvPr/>
          </p:nvSpPr>
          <p:spPr>
            <a:xfrm>
              <a:off x="834474" y="2332038"/>
              <a:ext cx="1337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Jefe de Proyecto</a:t>
              </a:r>
              <a:endParaRPr lang="es-PE" sz="1200" dirty="0"/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7449706" y="2251969"/>
            <a:ext cx="1353256" cy="897585"/>
            <a:chOff x="601084" y="3922004"/>
            <a:chExt cx="2599965" cy="1471953"/>
          </a:xfrm>
        </p:grpSpPr>
        <p:pic>
          <p:nvPicPr>
            <p:cNvPr id="49" name="4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40" y="3922004"/>
              <a:ext cx="727648" cy="727648"/>
            </a:xfrm>
            <a:prstGeom prst="rect">
              <a:avLst/>
            </a:prstGeom>
          </p:spPr>
        </p:pic>
        <p:sp>
          <p:nvSpPr>
            <p:cNvPr id="50" name="49 CuadroTexto"/>
            <p:cNvSpPr txBox="1"/>
            <p:nvPr/>
          </p:nvSpPr>
          <p:spPr>
            <a:xfrm>
              <a:off x="601084" y="4636871"/>
              <a:ext cx="2599965" cy="75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Plan de Proyecto</a:t>
              </a:r>
            </a:p>
            <a:p>
              <a:r>
                <a:rPr lang="es-PE" sz="1200" dirty="0" smtClean="0"/>
                <a:t> ejecutado</a:t>
              </a:r>
              <a:endParaRPr lang="es-PE" sz="1200" dirty="0"/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7562566" y="4815955"/>
            <a:ext cx="1010212" cy="897585"/>
            <a:chOff x="930617" y="3922004"/>
            <a:chExt cx="1940888" cy="1471953"/>
          </a:xfrm>
        </p:grpSpPr>
        <p:pic>
          <p:nvPicPr>
            <p:cNvPr id="52" name="51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40" y="3922004"/>
              <a:ext cx="727648" cy="727648"/>
            </a:xfrm>
            <a:prstGeom prst="rect">
              <a:avLst/>
            </a:prstGeom>
          </p:spPr>
        </p:pic>
        <p:sp>
          <p:nvSpPr>
            <p:cNvPr id="53" name="52 CuadroTexto"/>
            <p:cNvSpPr txBox="1"/>
            <p:nvPr/>
          </p:nvSpPr>
          <p:spPr>
            <a:xfrm>
              <a:off x="930617" y="4636871"/>
              <a:ext cx="1940888" cy="75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Accesos </a:t>
              </a:r>
            </a:p>
            <a:p>
              <a:r>
                <a:rPr lang="es-PE" sz="1200" dirty="0" smtClean="0"/>
                <a:t>gestionados</a:t>
              </a:r>
              <a:endParaRPr lang="es-PE" sz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85376030"/>
              </p:ext>
            </p:extLst>
          </p:nvPr>
        </p:nvGraphicFramePr>
        <p:xfrm>
          <a:off x="683419" y="1628800"/>
          <a:ext cx="7921427" cy="4004631"/>
        </p:xfrm>
        <a:graphic>
          <a:graphicData uri="http://schemas.openxmlformats.org/drawingml/2006/table">
            <a:tbl>
              <a:tblPr/>
              <a:tblGrid>
                <a:gridCol w="310276"/>
                <a:gridCol w="1057826"/>
                <a:gridCol w="1300274"/>
                <a:gridCol w="2765067"/>
                <a:gridCol w="1243992"/>
                <a:gridCol w="1243992"/>
              </a:tblGrid>
              <a:tr h="1064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1327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8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“SOLACC_V0.3_2015 Formato de Solicitud de Accesos-VY”.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Solicitud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Accesos-TB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</a:t>
                      </a: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914516" y="191321"/>
            <a:ext cx="805009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 smtClean="0"/>
              <a:t>ACTIVIDADES DEL SUBPROCESO ADM. SISTEMA DE GESTIÓN DE LA CONFIG.</a:t>
            </a:r>
            <a:endParaRPr lang="es-ES" sz="3200" dirty="0"/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51520" y="1572479"/>
            <a:ext cx="9432925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6500" dirty="0">
                <a:latin typeface="Copperplate Gothic Bold" pitchFamily="34" charset="0"/>
                <a:ea typeface="ＭＳ Ｐゴシック" pitchFamily="112" charset="-128"/>
              </a:rPr>
              <a:t>5. </a:t>
            </a:r>
            <a:r>
              <a:rPr lang="en-US" sz="6500" dirty="0" err="1">
                <a:latin typeface="Copperplate Gothic Bold" pitchFamily="34" charset="0"/>
                <a:ea typeface="ＭＳ Ｐゴシック" pitchFamily="112" charset="-128"/>
              </a:rPr>
              <a:t>Descripción</a:t>
            </a:r>
            <a:r>
              <a:rPr lang="en-US" sz="6500" dirty="0">
                <a:latin typeface="Copperplate Gothic Bold" pitchFamily="34" charset="0"/>
                <a:ea typeface="ＭＳ Ｐゴシック" pitchFamily="112" charset="-128"/>
              </a:rPr>
              <a:t> del proceso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6500" dirty="0">
                <a:latin typeface="Copperplate Gothic Bold" pitchFamily="34" charset="0"/>
                <a:ea typeface="ＭＳ Ｐゴシック" pitchFamily="112" charset="-128"/>
              </a:rPr>
              <a:t>	5.3 Tareas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1628800"/>
            <a:ext cx="1289050" cy="2230975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Verificar entregables, activos de procesos y proyectos</a:t>
              </a:r>
              <a:endParaRPr lang="es-ES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(3) </a:t>
              </a:r>
              <a:r>
                <a:rPr lang="x-none" sz="1000" b="1" dirty="0" smtClean="0">
                  <a:solidFill>
                    <a:srgbClr val="7030A0"/>
                  </a:solidFill>
                </a:rPr>
                <a:t>Analista de Calidad</a:t>
              </a:r>
              <a:r>
                <a:rPr lang="es-PE" sz="1000" b="1" dirty="0" smtClean="0">
                  <a:solidFill>
                    <a:srgbClr val="7030A0"/>
                  </a:solidFill>
                </a:rPr>
                <a:t>/ </a:t>
              </a:r>
              <a:endParaRPr lang="es-PE" sz="1000" b="1" dirty="0">
                <a:solidFill>
                  <a:srgbClr val="7030A0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Jefe de Proyecto </a:t>
              </a:r>
              <a:endParaRPr lang="es-ES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Lista de </a:t>
              </a:r>
              <a:r>
                <a:rPr lang="es-PE" sz="1000" b="1" dirty="0" smtClean="0">
                  <a:solidFill>
                    <a:srgbClr val="7030A0"/>
                  </a:solidFill>
                </a:rPr>
                <a:t>Ítems </a:t>
              </a:r>
              <a:r>
                <a:rPr lang="es-PE" sz="1000" b="1" dirty="0">
                  <a:solidFill>
                    <a:srgbClr val="7030A0"/>
                  </a:solidFill>
                </a:rPr>
                <a:t>de Configuración</a:t>
              </a:r>
            </a:p>
          </p:txBody>
        </p:sp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744885"/>
            <a:ext cx="215900" cy="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1988840"/>
            <a:ext cx="1439118" cy="1511598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Cargar y configurar entregables, activos de procesos y proyectos</a:t>
              </a:r>
              <a:endParaRPr lang="es-ES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(5) Gestor de Configuración</a:t>
              </a:r>
              <a:endParaRPr lang="es-ES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 smtClean="0">
                  <a:solidFill>
                    <a:srgbClr val="7030A0"/>
                  </a:solidFill>
                </a:rPr>
                <a:t>  Repositorio</a:t>
              </a:r>
              <a:r>
                <a:rPr lang="x-none" sz="1000" b="1" dirty="0" smtClean="0">
                  <a:solidFill>
                    <a:srgbClr val="7030A0"/>
                  </a:solidFill>
                </a:rPr>
                <a:t> Github</a:t>
              </a:r>
              <a:endParaRPr lang="es-PE" sz="1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Publicar y dar seguimiento</a:t>
              </a:r>
              <a:endParaRPr lang="es-ES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(6) Gestor de Configuración</a:t>
              </a:r>
              <a:endParaRPr lang="es-ES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>
                  <a:solidFill>
                    <a:srgbClr val="7030A0"/>
                  </a:solidFill>
                </a:rPr>
                <a:t>Repositorio</a:t>
              </a: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725443" y="1988840"/>
            <a:ext cx="1478132" cy="1511598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>
                  <a:solidFill>
                    <a:srgbClr val="7030A0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 b="1">
                  <a:solidFill>
                    <a:srgbClr val="7030A0"/>
                  </a:solidFill>
                </a:rPr>
                <a:t>Modificar entregables, activos de procesos y proyectos</a:t>
              </a:r>
              <a:endParaRPr lang="es-ES" sz="1000" b="1">
                <a:solidFill>
                  <a:srgbClr val="7030A0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(2) </a:t>
              </a:r>
              <a:r>
                <a:rPr lang="x-none" sz="1000" b="1" dirty="0" smtClean="0">
                  <a:solidFill>
                    <a:srgbClr val="7030A0"/>
                  </a:solidFill>
                </a:rPr>
                <a:t>GC</a:t>
              </a:r>
              <a:r>
                <a:rPr lang="es-PE" sz="1000" b="1" dirty="0" smtClean="0">
                  <a:solidFill>
                    <a:srgbClr val="7030A0"/>
                  </a:solidFill>
                </a:rPr>
                <a:t>/</a:t>
              </a:r>
              <a:r>
                <a:rPr lang="x-none" sz="1000" b="1" dirty="0" smtClean="0">
                  <a:solidFill>
                    <a:srgbClr val="7030A0"/>
                  </a:solidFill>
                </a:rPr>
                <a:t>JP</a:t>
              </a:r>
              <a:endParaRPr lang="es-ES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>
                  <a:solidFill>
                    <a:srgbClr val="7030A0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745680"/>
            <a:ext cx="223838" cy="1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1988840"/>
            <a:ext cx="1289050" cy="151001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Aprobar entregables, activos de procesos y proyectos</a:t>
              </a:r>
              <a:endParaRPr lang="es-ES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(4) </a:t>
              </a:r>
              <a:r>
                <a:rPr lang="x-none" sz="1000" b="1" dirty="0" smtClean="0">
                  <a:solidFill>
                    <a:srgbClr val="7030A0"/>
                  </a:solidFill>
                </a:rPr>
                <a:t>Jefe de Proyecto</a:t>
              </a:r>
              <a:endParaRPr lang="es-ES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 dirty="0">
                  <a:solidFill>
                    <a:srgbClr val="7030A0"/>
                  </a:solidFill>
                </a:rPr>
                <a:t>Lista de </a:t>
              </a:r>
              <a:r>
                <a:rPr lang="es-PE" sz="1000" b="1" dirty="0" smtClean="0">
                  <a:solidFill>
                    <a:srgbClr val="7030A0"/>
                  </a:solidFill>
                </a:rPr>
                <a:t>Ítems </a:t>
              </a:r>
              <a:r>
                <a:rPr lang="es-PE" sz="1000" b="1" dirty="0">
                  <a:solidFill>
                    <a:srgbClr val="7030A0"/>
                  </a:solidFill>
                </a:rPr>
                <a:t>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b="1">
                  <a:solidFill>
                    <a:srgbClr val="7030A0"/>
                  </a:solidFill>
                </a:rPr>
                <a:t>Preparar herramienta de soporte para la configuración</a:t>
              </a:r>
              <a:endParaRPr lang="es-ES" sz="1000" b="1">
                <a:solidFill>
                  <a:srgbClr val="7030A0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1000" b="1">
                  <a:solidFill>
                    <a:srgbClr val="7030A0"/>
                  </a:solidFill>
                </a:rPr>
                <a:t>(1) Gestor de configuración</a:t>
              </a:r>
              <a:endParaRPr lang="es-ES" sz="1000" b="1">
                <a:solidFill>
                  <a:srgbClr val="7030A0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1000" b="1">
                  <a:solidFill>
                    <a:srgbClr val="7030A0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744885"/>
            <a:ext cx="223837" cy="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745680"/>
            <a:ext cx="106193" cy="16208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 flipH="1">
            <a:off x="7093744" y="3500438"/>
            <a:ext cx="71065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758372" y="192112"/>
            <a:ext cx="796651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 smtClean="0"/>
              <a:t>TAREAS DE LA ACTIVIDAD GESTIONAR CONFIGURACIÓN DEL PROYECTO</a:t>
            </a:r>
            <a:endParaRPr lang="es-ES" sz="3200" dirty="0"/>
          </a:p>
        </p:txBody>
      </p: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51" name="50 Grupo"/>
          <p:cNvGrpSpPr/>
          <p:nvPr/>
        </p:nvGrpSpPr>
        <p:grpSpPr>
          <a:xfrm>
            <a:off x="82044" y="1523050"/>
            <a:ext cx="1643399" cy="892864"/>
            <a:chOff x="206223" y="3828519"/>
            <a:chExt cx="1643399" cy="892864"/>
          </a:xfrm>
        </p:grpSpPr>
        <p:pic>
          <p:nvPicPr>
            <p:cNvPr id="52" name="51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37" y="3828519"/>
              <a:ext cx="715438" cy="715438"/>
            </a:xfrm>
            <a:prstGeom prst="rect">
              <a:avLst/>
            </a:prstGeom>
          </p:spPr>
        </p:pic>
        <p:sp>
          <p:nvSpPr>
            <p:cNvPr id="53" name="52 CuadroTexto"/>
            <p:cNvSpPr txBox="1"/>
            <p:nvPr/>
          </p:nvSpPr>
          <p:spPr>
            <a:xfrm>
              <a:off x="206223" y="4475162"/>
              <a:ext cx="1643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00" dirty="0" smtClean="0"/>
                <a:t>Elaborar plan de proyecto</a:t>
              </a:r>
              <a:endParaRPr lang="es-PE" sz="1000" dirty="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337634" y="2756429"/>
            <a:ext cx="1220207" cy="682141"/>
            <a:chOff x="728891" y="3922004"/>
            <a:chExt cx="2344341" cy="1118646"/>
          </a:xfrm>
        </p:grpSpPr>
        <p:pic>
          <p:nvPicPr>
            <p:cNvPr id="55" name="54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40" y="3922004"/>
              <a:ext cx="727648" cy="727648"/>
            </a:xfrm>
            <a:prstGeom prst="rect">
              <a:avLst/>
            </a:prstGeom>
          </p:spPr>
        </p:pic>
        <p:sp>
          <p:nvSpPr>
            <p:cNvPr id="56" name="55 CuadroTexto"/>
            <p:cNvSpPr txBox="1"/>
            <p:nvPr/>
          </p:nvSpPr>
          <p:spPr>
            <a:xfrm>
              <a:off x="728891" y="4636871"/>
              <a:ext cx="2344341" cy="403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00" b="1" dirty="0" smtClean="0">
                  <a:solidFill>
                    <a:srgbClr val="7030A0"/>
                  </a:solidFill>
                </a:rPr>
                <a:t>Plan de Proyecto</a:t>
              </a:r>
              <a:endParaRPr lang="es-PE" sz="1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7858889" y="3918420"/>
            <a:ext cx="1353256" cy="897585"/>
            <a:chOff x="601084" y="3922004"/>
            <a:chExt cx="2599965" cy="1471953"/>
          </a:xfrm>
        </p:grpSpPr>
        <p:pic>
          <p:nvPicPr>
            <p:cNvPr id="58" name="5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40" y="3922004"/>
              <a:ext cx="727648" cy="727648"/>
            </a:xfrm>
            <a:prstGeom prst="rect">
              <a:avLst/>
            </a:prstGeom>
          </p:spPr>
        </p:pic>
        <p:sp>
          <p:nvSpPr>
            <p:cNvPr id="59" name="58 CuadroTexto"/>
            <p:cNvSpPr txBox="1"/>
            <p:nvPr/>
          </p:nvSpPr>
          <p:spPr>
            <a:xfrm>
              <a:off x="601084" y="4636871"/>
              <a:ext cx="2599965" cy="75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Plan de Proyecto</a:t>
              </a:r>
            </a:p>
            <a:p>
              <a:r>
                <a:rPr lang="es-PE" sz="1200" dirty="0" smtClean="0"/>
                <a:t> ejecutado</a:t>
              </a:r>
              <a:endParaRPr lang="es-PE" sz="1200" dirty="0"/>
            </a:p>
          </p:txBody>
        </p:sp>
      </p:grpSp>
      <p:grpSp>
        <p:nvGrpSpPr>
          <p:cNvPr id="60" name="59 Grupo"/>
          <p:cNvGrpSpPr/>
          <p:nvPr/>
        </p:nvGrpSpPr>
        <p:grpSpPr>
          <a:xfrm>
            <a:off x="8059180" y="5301208"/>
            <a:ext cx="905433" cy="599096"/>
            <a:chOff x="834474" y="1849994"/>
            <a:chExt cx="1337226" cy="759043"/>
          </a:xfrm>
        </p:grpSpPr>
        <p:pic>
          <p:nvPicPr>
            <p:cNvPr id="61" name="60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353" y="1849994"/>
              <a:ext cx="814367" cy="667781"/>
            </a:xfrm>
            <a:prstGeom prst="rect">
              <a:avLst/>
            </a:prstGeom>
          </p:spPr>
        </p:pic>
        <p:sp>
          <p:nvSpPr>
            <p:cNvPr id="62" name="61 CuadroTexto"/>
            <p:cNvSpPr txBox="1"/>
            <p:nvPr/>
          </p:nvSpPr>
          <p:spPr>
            <a:xfrm>
              <a:off x="834474" y="2332038"/>
              <a:ext cx="1337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 smtClean="0"/>
                <a:t>Jefe de Proyecto</a:t>
              </a:r>
              <a:endParaRPr lang="es-PE" sz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635896" y="1330258"/>
            <a:ext cx="4951412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hlinkClick r:id="rId3" action="ppaction://hlinksldjump"/>
              </a:rPr>
              <a:t>Objetivo y alcance del proceso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hlinkClick r:id="rId4" action="ppaction://hlinksldjump"/>
              </a:rPr>
              <a:t>Términos y definiciones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hlinkClick r:id="rId5" action="ppaction://hlinksldjump"/>
              </a:rPr>
              <a:t>Roles y responsabilidades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7030A0"/>
                </a:solidFill>
                <a:hlinkClick r:id="rId6" action="ppaction://hlinksldjump"/>
              </a:rPr>
              <a:t>Entradas</a:t>
            </a:r>
            <a:r>
              <a:rPr lang="es-PE" sz="2400" dirty="0">
                <a:hlinkClick r:id="rId6" action="ppaction://hlinksldjump"/>
              </a:rPr>
              <a:t> y salidas del proceso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hlinkClick r:id="rId7" action="ppaction://hlinksldjump"/>
              </a:rPr>
              <a:t>Descripción del proceso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	</a:t>
            </a:r>
            <a:r>
              <a:rPr lang="es-PE" sz="2400" dirty="0">
                <a:hlinkClick r:id="rId7" action="ppaction://hlinksldjump"/>
              </a:rPr>
              <a:t>5.1 Subprocesos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	</a:t>
            </a:r>
            <a:r>
              <a:rPr lang="es-PE" sz="2400" dirty="0">
                <a:hlinkClick r:id="rId8" action="ppaction://hlinksldjump"/>
              </a:rPr>
              <a:t>5.2 Actividades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	</a:t>
            </a:r>
            <a:r>
              <a:rPr lang="es-PE" sz="2400" dirty="0">
                <a:hlinkClick r:id="rId9" action="ppaction://hlinksldjump"/>
              </a:rPr>
              <a:t>5.3 Tareas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6. </a:t>
            </a:r>
            <a:r>
              <a:rPr lang="es-PE" sz="2400" dirty="0">
                <a:hlinkClick r:id="rId10" action="ppaction://hlinksldjump"/>
              </a:rPr>
              <a:t>Métricas del proceso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7. </a:t>
            </a:r>
            <a:r>
              <a:rPr lang="es-PE" sz="2400" dirty="0">
                <a:hlinkClick r:id="rId11" action="ppaction://hlinksldjump"/>
              </a:rPr>
              <a:t>Artefactos del proceso</a:t>
            </a:r>
            <a:endParaRPr lang="es-PE" sz="2400" dirty="0"/>
          </a:p>
          <a:p>
            <a:pPr marL="342900" indent="-342900" algn="l">
              <a:lnSpc>
                <a:spcPct val="130000"/>
              </a:lnSpc>
            </a:pPr>
            <a:r>
              <a:rPr lang="es-PE" sz="2400" dirty="0"/>
              <a:t>8. </a:t>
            </a:r>
            <a:r>
              <a:rPr lang="es-PE" sz="2400" dirty="0">
                <a:hlinkClick r:id="rId12" action="ppaction://hlinksldjump"/>
              </a:rPr>
              <a:t>Historial de revisiones</a:t>
            </a:r>
            <a:endParaRPr lang="en-US" sz="2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4" y="1228323"/>
            <a:ext cx="1407457" cy="5517232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3635896" y="125952"/>
            <a:ext cx="4366507" cy="782768"/>
          </a:xfrm>
        </p:spPr>
        <p:txBody>
          <a:bodyPr/>
          <a:lstStyle/>
          <a:p>
            <a:r>
              <a:rPr lang="es-PE" sz="4000" dirty="0" smtClean="0"/>
              <a:t>Contenido:</a:t>
            </a:r>
            <a:endParaRPr lang="es-PE" sz="4000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Contenido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683569" y="181694"/>
            <a:ext cx="79208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 smtClean="0"/>
              <a:t>TAREAS DE LA ACTIVIDAD GESTIONAR CONFIGURACIÓN DEL PROYECTO</a:t>
            </a:r>
            <a:endParaRPr lang="es-ES" sz="3200" dirty="0"/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7055273"/>
              </p:ext>
            </p:extLst>
          </p:nvPr>
        </p:nvGraphicFramePr>
        <p:xfrm>
          <a:off x="251519" y="1844824"/>
          <a:ext cx="8586986" cy="4464497"/>
        </p:xfrm>
        <a:graphic>
          <a:graphicData uri="http://schemas.openxmlformats.org/drawingml/2006/table">
            <a:tbl>
              <a:tblPr/>
              <a:tblGrid>
                <a:gridCol w="264705"/>
                <a:gridCol w="1391480"/>
                <a:gridCol w="1111512"/>
                <a:gridCol w="3087244"/>
                <a:gridCol w="1489876"/>
                <a:gridCol w="1242169"/>
              </a:tblGrid>
              <a:tr h="648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1028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x-non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REGITCON_V0.1_2015Registrode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6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/ </a:t>
                      </a:r>
                      <a:r>
                        <a:rPr kumimoji="0" lang="x-non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REGITCON_V0.1_2015Registrode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95536" y="58738"/>
            <a:ext cx="856907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 smtClean="0"/>
              <a:t>TAREAS DE LA ACTIVIDAD CONFIGURAR DOCUMENTOS DE TRABAJO</a:t>
            </a:r>
            <a:endParaRPr lang="es-ES" sz="3200" dirty="0"/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5300470"/>
              </p:ext>
            </p:extLst>
          </p:nvPr>
        </p:nvGraphicFramePr>
        <p:xfrm>
          <a:off x="0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REGITCON_V0.1_2015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REGITCON_V0.1_2015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2708920"/>
            <a:ext cx="87757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7000" dirty="0">
                <a:latin typeface="Copperplate Gothic Bold" pitchFamily="34" charset="0"/>
                <a:ea typeface="ＭＳ Ｐゴシック" pitchFamily="112" charset="-128"/>
              </a:rPr>
              <a:t>6. Métricas del proceso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2771800" y="608419"/>
            <a:ext cx="5369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 smtClean="0"/>
              <a:t>MÉTRICAS DEL PROCESO</a:t>
            </a:r>
            <a:endParaRPr lang="es-ES" sz="3200" b="1" dirty="0"/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846162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 dirty="0" smtClean="0">
                <a:solidFill>
                  <a:srgbClr val="A50021"/>
                </a:solidFill>
              </a:rPr>
              <a:t>ICIC_V0.1_2015 </a:t>
            </a:r>
            <a:r>
              <a:rPr lang="es-PE" sz="1600" b="1" dirty="0" smtClean="0">
                <a:solidFill>
                  <a:srgbClr val="A50021"/>
                </a:solidFill>
              </a:rPr>
              <a:t>Métrica Índice </a:t>
            </a:r>
            <a:r>
              <a:rPr lang="es-PE" sz="1600" b="1" dirty="0">
                <a:solidFill>
                  <a:srgbClr val="A50021"/>
                </a:solidFill>
              </a:rPr>
              <a:t>Cambios </a:t>
            </a:r>
            <a:r>
              <a:rPr lang="es-PE" sz="1600" b="1" dirty="0" smtClean="0">
                <a:solidFill>
                  <a:srgbClr val="A50021"/>
                </a:solidFill>
              </a:rPr>
              <a:t>Ítems </a:t>
            </a:r>
            <a:r>
              <a:rPr lang="es-PE" sz="1600" b="1" dirty="0">
                <a:solidFill>
                  <a:srgbClr val="A50021"/>
                </a:solidFill>
              </a:rPr>
              <a:t>de </a:t>
            </a:r>
            <a:r>
              <a:rPr lang="es-PE" sz="1600" b="1" dirty="0" smtClean="0">
                <a:solidFill>
                  <a:srgbClr val="A50021"/>
                </a:solidFill>
              </a:rPr>
              <a:t>Configuración</a:t>
            </a:r>
            <a:endParaRPr lang="es-ES" sz="1600" b="1" dirty="0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46050" y="2361744"/>
            <a:ext cx="87757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7000" dirty="0">
                <a:latin typeface="Copperplate Gothic Bold" pitchFamily="34" charset="0"/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411760" y="667858"/>
            <a:ext cx="597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 smtClean="0"/>
              <a:t>ARTEFACTOS DEL PROCESO</a:t>
            </a:r>
            <a:endParaRPr lang="es-ES" sz="3200" dirty="0"/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9309828"/>
              </p:ext>
            </p:extLst>
          </p:nvPr>
        </p:nvGraphicFramePr>
        <p:xfrm>
          <a:off x="422275" y="2204864"/>
          <a:ext cx="8228012" cy="3600401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762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7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REGITCON_V0.1_2015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Detallar los ítems de configuración aplicables a los Proyectos del Servicio de Optimización de Procesos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TDP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---------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60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PGC_V0.1_2015 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Proceso de Gestión de Configuración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Proceso de la gestion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Describir el Proceso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----------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SOLACC_V0.1_2015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Accesos-TB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----------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2627784" y="688975"/>
            <a:ext cx="597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 smtClean="0"/>
              <a:t>ARTEFACTOS DEL PROCESO</a:t>
            </a:r>
            <a:endParaRPr lang="es-ES" sz="3200" dirty="0"/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561971"/>
              </p:ext>
            </p:extLst>
          </p:nvPr>
        </p:nvGraphicFramePr>
        <p:xfrm>
          <a:off x="422275" y="2636912"/>
          <a:ext cx="8228012" cy="1204889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</a:tr>
              <a:tr h="70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GC_V0.3_2015 Gestión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 de la configuracion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x-non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nforme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---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14300" y="1988840"/>
            <a:ext cx="87757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7000" dirty="0">
                <a:latin typeface="Copperplate Gothic Bold" pitchFamily="34" charset="0"/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48669200"/>
              </p:ext>
            </p:extLst>
          </p:nvPr>
        </p:nvGraphicFramePr>
        <p:xfrm>
          <a:off x="395288" y="1557338"/>
          <a:ext cx="8259762" cy="2279714"/>
        </p:xfrm>
        <a:graphic>
          <a:graphicData uri="http://schemas.openxmlformats.org/drawingml/2006/table">
            <a:tbl>
              <a:tblPr/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24/09/2015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Califa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Source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Revisado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Curi Basilio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20/10/2015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Califa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Source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Curi Basilio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indent="-1143000" algn="l" eaLnBrk="0" hangingPunct="0">
              <a:spcBef>
                <a:spcPct val="50000"/>
              </a:spcBef>
              <a:buFont typeface="+mj-lt"/>
              <a:buAutoNum type="arabicPeriod"/>
            </a:pPr>
            <a:r>
              <a:rPr lang="en-US" sz="7000" b="1" dirty="0">
                <a:latin typeface="Copperplate Gothic Bold" pitchFamily="34" charset="0"/>
                <a:ea typeface="ＭＳ Ｐゴシック" pitchFamily="112" charset="-128"/>
              </a:rPr>
              <a:t>Objetivo y alcance del </a:t>
            </a:r>
            <a:r>
              <a:rPr lang="en-US" sz="7000" b="1" dirty="0" err="1" smtClean="0">
                <a:latin typeface="Copperplate Gothic Bold" pitchFamily="34" charset="0"/>
                <a:ea typeface="ＭＳ Ｐゴシック" pitchFamily="112" charset="-128"/>
              </a:rPr>
              <a:t>proceso</a:t>
            </a:r>
            <a:endParaRPr lang="en-US" sz="7000" b="1" dirty="0">
              <a:latin typeface="Copperplate Gothic Bold" pitchFamily="34" charset="0"/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Objetivo y alcance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481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 dirty="0" smtClean="0">
                <a:solidFill>
                  <a:srgbClr val="0066CC"/>
                </a:solidFill>
              </a:rPr>
              <a:t>OBJETIVO</a:t>
            </a:r>
            <a:endParaRPr lang="en-US" sz="2000" b="1" dirty="0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46429" y="3574968"/>
            <a:ext cx="1507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 dirty="0" smtClean="0">
                <a:solidFill>
                  <a:srgbClr val="0066CC"/>
                </a:solidFill>
              </a:rPr>
              <a:t>ALCANCE</a:t>
            </a:r>
            <a:r>
              <a:rPr lang="es-ES_tradnl" b="1" dirty="0" smtClean="0"/>
              <a:t> </a:t>
            </a:r>
            <a:endParaRPr lang="es-ES_tradnl" b="1" dirty="0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/>
              <a:t>Definir, diseñar e implementar actividades que brinden soporte a la Gestión de Configuración, </a:t>
            </a:r>
            <a:r>
              <a:rPr lang="es-PE" sz="1600" dirty="0" smtClean="0"/>
              <a:t>del Sistema de Matriculas para socios del gimnasio TOP BODY.</a:t>
            </a:r>
            <a:endParaRPr lang="es-PE" sz="1600" dirty="0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 smtClean="0"/>
              <a:t>El alcance del proyecto abarca toda la documentación especificada en el Proyecto Sistema de Matriculas para socios de gimnasio TOP BODY.</a:t>
            </a:r>
            <a:endParaRPr lang="es-ES_tradnl" sz="1600" dirty="0"/>
          </a:p>
        </p:txBody>
      </p:sp>
      <p:pic>
        <p:nvPicPr>
          <p:cNvPr id="11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1397">
            <a:off x="539551" y="2230658"/>
            <a:ext cx="1888250" cy="1303049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9027">
            <a:off x="963610" y="3769320"/>
            <a:ext cx="1089077" cy="2861535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899592" y="62834"/>
            <a:ext cx="7922146" cy="1204306"/>
          </a:xfrm>
        </p:spPr>
        <p:txBody>
          <a:bodyPr/>
          <a:lstStyle/>
          <a:p>
            <a:r>
              <a:rPr lang="es-PE" sz="4000" dirty="0" smtClean="0"/>
              <a:t>Objetivo y alcance de proceso</a:t>
            </a:r>
            <a:endParaRPr lang="es-P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85664" y="1746646"/>
            <a:ext cx="777267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 eaLnBrk="0" hangingPunct="0">
              <a:spcBef>
                <a:spcPct val="50000"/>
              </a:spcBef>
            </a:pPr>
            <a:r>
              <a:rPr lang="en-US" sz="7000" dirty="0">
                <a:latin typeface="Copperplate Gothic Bold" pitchFamily="34" charset="0"/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xfrm>
            <a:off x="1979712" y="8486"/>
            <a:ext cx="6696744" cy="1204306"/>
          </a:xfrm>
        </p:spPr>
        <p:txBody>
          <a:bodyPr/>
          <a:lstStyle/>
          <a:p>
            <a:r>
              <a:rPr lang="es-PE" sz="4000" dirty="0" smtClean="0"/>
              <a:t>Términos y definiciones</a:t>
            </a:r>
            <a:endParaRPr lang="es-PE" sz="4000" dirty="0"/>
          </a:p>
        </p:txBody>
      </p:sp>
      <p:graphicFrame>
        <p:nvGraphicFramePr>
          <p:cNvPr id="6" name="Group 32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01671725"/>
              </p:ext>
            </p:extLst>
          </p:nvPr>
        </p:nvGraphicFramePr>
        <p:xfrm>
          <a:off x="251618" y="1412775"/>
          <a:ext cx="8569325" cy="5256586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44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</a:tr>
              <a:tr h="1253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82C9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82C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</a:tr>
              <a:tr h="886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82C9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82C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</a:tr>
              <a:tr h="886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82C9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82C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</a:tr>
              <a:tr h="1339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82C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82C9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82C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82C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82C9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782C9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F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23728" y="64107"/>
            <a:ext cx="6336704" cy="1204306"/>
          </a:xfrm>
        </p:spPr>
        <p:txBody>
          <a:bodyPr/>
          <a:lstStyle/>
          <a:p>
            <a:r>
              <a:rPr lang="es-PE" sz="4000" dirty="0" smtClean="0"/>
              <a:t>Términos y definiciones</a:t>
            </a:r>
            <a:endParaRPr lang="es-PE" sz="4000" dirty="0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93488528"/>
              </p:ext>
            </p:extLst>
          </p:nvPr>
        </p:nvGraphicFramePr>
        <p:xfrm>
          <a:off x="215106" y="2276872"/>
          <a:ext cx="8642350" cy="1963865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36F91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6F9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controlar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la evolución de los proyectos involucrados en Sistema de Agen</a:t>
                      </a: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ia de Viajes.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03366" y="2132856"/>
            <a:ext cx="8389113" cy="199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opperplate Gothic Bold" pitchFamily="34" charset="0"/>
                <a:ea typeface="ＭＳ Ｐゴシック" pitchFamily="112" charset="-128"/>
              </a:rPr>
              <a:t>3. Roles y  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smtClean="0">
                <a:latin typeface="Copperplate Gothic Bold" pitchFamily="34" charset="0"/>
                <a:ea typeface="ＭＳ Ｐゴシック" pitchFamily="112" charset="-128"/>
              </a:rPr>
              <a:t>responsabilidades</a:t>
            </a:r>
            <a:endParaRPr lang="en-US" sz="6000" dirty="0">
              <a:latin typeface="Copperplate Gothic Bold" pitchFamily="34" charset="0"/>
              <a:ea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030840" y="654300"/>
            <a:ext cx="68082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 smtClean="0"/>
              <a:t>ROLES Y RESPONSABILIDADES</a:t>
            </a:r>
            <a:endParaRPr lang="es-ES" sz="32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527148" y="1428751"/>
            <a:ext cx="6408837" cy="1439862"/>
          </a:xfrm>
          <a:prstGeom prst="roundRect">
            <a:avLst>
              <a:gd name="adj" fmla="val 11356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527148" y="3142840"/>
            <a:ext cx="6408838" cy="1367657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</a:t>
            </a:r>
            <a:r>
              <a:rPr lang="es-PE" sz="1200" dirty="0" smtClean="0"/>
              <a:t>.</a:t>
            </a:r>
            <a:endParaRPr lang="x-none" sz="1200" dirty="0" smtClean="0"/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  <a:p>
            <a:pPr marL="179388" indent="-179388" algn="l">
              <a:buFontTx/>
              <a:buChar char="•"/>
            </a:pP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527148" y="4914774"/>
            <a:ext cx="6437465" cy="1064025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x-none" sz="1200" dirty="0" smtClean="0"/>
              <a:t>Analista</a:t>
            </a:r>
            <a:r>
              <a:rPr lang="es-PE" sz="1200" dirty="0" smtClean="0"/>
              <a:t> </a:t>
            </a:r>
            <a:r>
              <a:rPr lang="es-PE" sz="1200" dirty="0"/>
              <a:t>de Calidad debe participar en el diseño de los productos o servicios, considerando el impacto de los cambios del diseño en la calidad</a:t>
            </a:r>
            <a:r>
              <a:rPr lang="es-PE" sz="1200" dirty="0" smtClean="0"/>
              <a:t>.</a:t>
            </a:r>
            <a:endParaRPr lang="x-none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x-none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x-none" sz="1200" dirty="0" smtClean="0"/>
              <a:t>Analista</a:t>
            </a:r>
            <a:r>
              <a:rPr lang="es-PE" sz="1200" dirty="0" smtClean="0"/>
              <a:t> </a:t>
            </a:r>
            <a:r>
              <a:rPr lang="es-PE" sz="1200" dirty="0"/>
              <a:t>de Calidad debe inspeccionar y probar el producto o servicio a lo largo de las etapas de su producción.</a:t>
            </a:r>
          </a:p>
        </p:txBody>
      </p:sp>
      <p:sp>
        <p:nvSpPr>
          <p:cNvPr id="2" name="1 Pantalla"/>
          <p:cNvSpPr/>
          <p:nvPr/>
        </p:nvSpPr>
        <p:spPr>
          <a:xfrm>
            <a:off x="107950" y="1643063"/>
            <a:ext cx="1944216" cy="1011238"/>
          </a:xfrm>
          <a:prstGeom prst="flowChartDisplay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tx1"/>
                </a:solidFill>
              </a:rPr>
              <a:t>Gestor de la configuración (G. Config.)</a:t>
            </a:r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1" name="10 Pantalla"/>
          <p:cNvSpPr/>
          <p:nvPr/>
        </p:nvSpPr>
        <p:spPr>
          <a:xfrm>
            <a:off x="86623" y="3225754"/>
            <a:ext cx="1944216" cy="1011238"/>
          </a:xfrm>
          <a:prstGeom prst="flowChartDisplay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tx1"/>
                </a:solidFill>
              </a:rPr>
              <a:t>Jefe de Proyecto</a:t>
            </a:r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2" name="11 Pantalla"/>
          <p:cNvSpPr/>
          <p:nvPr/>
        </p:nvSpPr>
        <p:spPr>
          <a:xfrm>
            <a:off x="97570" y="4941168"/>
            <a:ext cx="1944216" cy="1011238"/>
          </a:xfrm>
          <a:prstGeom prst="flowChartDisplay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tx1"/>
                </a:solidFill>
              </a:rPr>
              <a:t>Analista de Calidad</a:t>
            </a:r>
            <a:endParaRPr lang="es-PE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8615</TotalTime>
  <Words>2422</Words>
  <Application>Microsoft Office PowerPoint</Application>
  <PresentationFormat>Presentación en pantalla (4:3)</PresentationFormat>
  <Paragraphs>351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Ángulos</vt:lpstr>
      <vt:lpstr>Presentación de PowerPoint</vt:lpstr>
      <vt:lpstr>Contenido:</vt:lpstr>
      <vt:lpstr>Presentación de PowerPoint</vt:lpstr>
      <vt:lpstr>Objetivo y alcance de proceso</vt:lpstr>
      <vt:lpstr>Presentación de PowerPoint</vt:lpstr>
      <vt:lpstr>Términos y definiciones</vt:lpstr>
      <vt:lpstr>Términos y definiciones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User</cp:lastModifiedBy>
  <cp:revision>497</cp:revision>
  <dcterms:created xsi:type="dcterms:W3CDTF">2008-06-17T21:38:12Z</dcterms:created>
  <dcterms:modified xsi:type="dcterms:W3CDTF">2015-10-29T20:26:05Z</dcterms:modified>
</cp:coreProperties>
</file>