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8" r:id="rId11"/>
    <p:sldId id="263" r:id="rId12"/>
    <p:sldId id="273" r:id="rId13"/>
    <p:sldId id="274" r:id="rId14"/>
    <p:sldId id="262" r:id="rId15"/>
    <p:sldId id="265" r:id="rId16"/>
    <p:sldId id="269" r:id="rId17"/>
    <p:sldId id="266" r:id="rId18"/>
    <p:sldId id="272" r:id="rId19"/>
    <p:sldId id="267" r:id="rId20"/>
    <p:sldId id="270" r:id="rId21"/>
    <p:sldId id="271" r:id="rId22"/>
    <p:sldId id="275" r:id="rId23"/>
    <p:sldId id="276" r:id="rId24"/>
    <p:sldId id="264" r:id="rId25"/>
  </p:sldIdLst>
  <p:sldSz cx="12192000" cy="6858000"/>
  <p:notesSz cx="6858000" cy="9144000"/>
  <p:embeddedFontLst>
    <p:embeddedFont>
      <p:font typeface="Work Sans" pitchFamily="2" charset="0"/>
      <p:regular r:id="rId27"/>
      <p:bold r:id="rId28"/>
      <p:italic r:id="rId29"/>
      <p:boldItalic r:id="rId30"/>
    </p:embeddedFont>
    <p:embeddedFont>
      <p:font typeface="Work Sans Light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YHCJ9HiTR2d8DDbwIPwBgLBov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9755574-D279-1F0A-C044-C4A102EC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>
            <a:extLst>
              <a:ext uri="{FF2B5EF4-FFF2-40B4-BE49-F238E27FC236}">
                <a16:creationId xmlns:a16="http://schemas.microsoft.com/office/drawing/2014/main" id="{4C269C63-E512-AA50-84E1-2E22848F39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>
            <a:extLst>
              <a:ext uri="{FF2B5EF4-FFF2-40B4-BE49-F238E27FC236}">
                <a16:creationId xmlns:a16="http://schemas.microsoft.com/office/drawing/2014/main" id="{20EA4BB4-5FC6-164C-333A-2690B386D5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3422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4376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2967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052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74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8711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6342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4115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432D87F-A3ED-1C29-8FBF-8F4B39B5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>
            <a:extLst>
              <a:ext uri="{FF2B5EF4-FFF2-40B4-BE49-F238E27FC236}">
                <a16:creationId xmlns:a16="http://schemas.microsoft.com/office/drawing/2014/main" id="{52D15178-3CFF-5AAF-7A68-40BFD13B61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>
            <a:extLst>
              <a:ext uri="{FF2B5EF4-FFF2-40B4-BE49-F238E27FC236}">
                <a16:creationId xmlns:a16="http://schemas.microsoft.com/office/drawing/2014/main" id="{D8C5C5AF-4FAA-66BB-B2E7-B77A20254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42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B6C122F-B3BA-495A-5439-17D34A9E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>
            <a:extLst>
              <a:ext uri="{FF2B5EF4-FFF2-40B4-BE49-F238E27FC236}">
                <a16:creationId xmlns:a16="http://schemas.microsoft.com/office/drawing/2014/main" id="{986E3F47-4B2F-E0E0-0AB5-84B98A243E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>
            <a:extLst>
              <a:ext uri="{FF2B5EF4-FFF2-40B4-BE49-F238E27FC236}">
                <a16:creationId xmlns:a16="http://schemas.microsoft.com/office/drawing/2014/main" id="{E057BEC4-7FE8-7529-5910-F17C2C7E13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3703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79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7866F4F-D892-DF36-A0BB-91C18B13E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>
            <a:extLst>
              <a:ext uri="{FF2B5EF4-FFF2-40B4-BE49-F238E27FC236}">
                <a16:creationId xmlns:a16="http://schemas.microsoft.com/office/drawing/2014/main" id="{373E3728-CCB4-F917-E34E-C1D2883FDC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8:notes">
            <a:extLst>
              <a:ext uri="{FF2B5EF4-FFF2-40B4-BE49-F238E27FC236}">
                <a16:creationId xmlns:a16="http://schemas.microsoft.com/office/drawing/2014/main" id="{248D5589-F449-1DFF-494A-C0DA6A419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354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2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4597078" y="2967355"/>
            <a:ext cx="299784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72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ORAS</a:t>
            </a:r>
            <a:endParaRPr sz="72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D699B23-B0F8-6031-78F0-AEA27BD3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>
            <a:extLst>
              <a:ext uri="{FF2B5EF4-FFF2-40B4-BE49-F238E27FC236}">
                <a16:creationId xmlns:a16="http://schemas.microsoft.com/office/drawing/2014/main" id="{86CEC771-F9D9-F40D-FA8F-78E035433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Casos de Uso Aprendiz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D9D0EAD-63F2-679B-8CFE-8CDC1DF68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6272"/>
            <a:ext cx="12192000" cy="372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11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Diagrama de Actividades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4D51157C-752E-6321-0776-0F8E6201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" y="1532547"/>
            <a:ext cx="11951208" cy="52149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Diagrama de Clases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0983E970-CD89-6806-796C-D99CED61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929" y="1436044"/>
            <a:ext cx="8339328" cy="54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87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Diagrama de Secuencias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1;p15">
            <a:extLst>
              <a:ext uri="{FF2B5EF4-FFF2-40B4-BE49-F238E27FC236}">
                <a16:creationId xmlns:a16="http://schemas.microsoft.com/office/drawing/2014/main" id="{9B5974DA-0BA9-41E4-AC69-A4F62FB69D42}"/>
              </a:ext>
            </a:extLst>
          </p:cNvPr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diagrama de Secuencias proceso principal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11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100000"/>
              </a:lnSpc>
              <a:buClr>
                <a:srgbClr val="000000"/>
              </a:buClr>
              <a:buSzPts val="3600"/>
            </a:pPr>
            <a:r>
              <a:rPr lang="es-CO" b="1" dirty="0" err="1">
                <a:solidFill>
                  <a:schemeClr val="lt1"/>
                </a:solidFill>
              </a:rPr>
              <a:t>Wireframe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1;p15">
            <a:extLst>
              <a:ext uri="{FF2B5EF4-FFF2-40B4-BE49-F238E27FC236}">
                <a16:creationId xmlns:a16="http://schemas.microsoft.com/office/drawing/2014/main" id="{A861233A-9DB2-4734-A3EC-E3F9528D86B0}"/>
              </a:ext>
            </a:extLst>
          </p:cNvPr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imagen de los </a:t>
            </a:r>
            <a:r>
              <a:rPr lang="es-E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wireframes</a:t>
            </a: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proceso principal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6667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7200"/>
            </a:pPr>
            <a:r>
              <a:rPr lang="es-CO" sz="4000" b="1" dirty="0">
                <a:solidFill>
                  <a:schemeClr val="dk1"/>
                </a:solidFill>
                <a:latin typeface="Work Sans Light"/>
                <a:sym typeface="Work Sans Light"/>
              </a:rPr>
              <a:t>Diseño Base de Datos</a:t>
            </a:r>
            <a:endParaRPr sz="4000" b="1" dirty="0">
              <a:solidFill>
                <a:schemeClr val="dk1"/>
              </a:solidFill>
              <a:latin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25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Diagrama Entidad Relación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C5BEC03A-E1CC-FCDB-74CF-6B7CBAC23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648" y="1436044"/>
            <a:ext cx="7772400" cy="54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46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Diagrama Modelo Relacional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n 3" descr="Diagrama, Escala de tiempo&#10;&#10;El contenido generado por IA puede ser incorrecto.">
            <a:extLst>
              <a:ext uri="{FF2B5EF4-FFF2-40B4-BE49-F238E27FC236}">
                <a16:creationId xmlns:a16="http://schemas.microsoft.com/office/drawing/2014/main" id="{3C439C9A-2CB9-D618-44BB-DC75E176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44" y="1436044"/>
            <a:ext cx="8695943" cy="542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4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Diccionario de Datos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CC277A-0334-6486-1DAD-B120C1A61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044"/>
            <a:ext cx="12192000" cy="44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7E0E932-9BC0-CE1E-6757-0B33E8299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>
            <a:extLst>
              <a:ext uri="{FF2B5EF4-FFF2-40B4-BE49-F238E27FC236}">
                <a16:creationId xmlns:a16="http://schemas.microsoft.com/office/drawing/2014/main" id="{015819F6-9FA0-957F-6FDC-F77EAB22E1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Diccionario de Datos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CE9FC1-A3B4-61CE-A88F-58634B88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044"/>
            <a:ext cx="12192000" cy="439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0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4168816" y="521208"/>
            <a:ext cx="5998185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Miguel Lacruz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</a:pPr>
            <a:r>
              <a:rPr lang="es-CO" sz="44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Sebastián Lara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</a:pPr>
            <a:r>
              <a:rPr lang="es-CO" sz="4400" b="0" i="0" u="none" strike="noStrike" cap="none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Brandon Peña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</a:pPr>
            <a:r>
              <a:rPr lang="es-CO" sz="44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Andres Vega</a:t>
            </a:r>
            <a:endParaRPr sz="4400" b="0" i="0" u="none" strike="noStrike" cap="none" dirty="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CO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Gaes</a:t>
            </a:r>
            <a: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 sz="1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N°</a:t>
            </a:r>
            <a: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1</a:t>
            </a:r>
            <a:b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D981B3E-E57C-7BD9-9F98-595339DC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>
            <a:extLst>
              <a:ext uri="{FF2B5EF4-FFF2-40B4-BE49-F238E27FC236}">
                <a16:creationId xmlns:a16="http://schemas.microsoft.com/office/drawing/2014/main" id="{A78A0123-05C8-7E5E-1700-F7D68C695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Diccionario de Datos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3ABF0A-42BA-46FE-6BA0-05E5429F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6044"/>
            <a:ext cx="12192000" cy="311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83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85922F-B5A4-1218-C897-BA392DED7144}"/>
              </a:ext>
            </a:extLst>
          </p:cNvPr>
          <p:cNvSpPr txBox="1"/>
          <p:nvPr/>
        </p:nvSpPr>
        <p:spPr>
          <a:xfrm>
            <a:off x="329184" y="1819656"/>
            <a:ext cx="11567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Las actividades de levantamiento de información realizada en la empresa, dio como resultado la identificación del problema relacionado con la organización y gestión de los recursos administrativos, humanos y técnicos. Este problema se manifiesta en retrasos, desorganización en los procesos internos y dificultades en el seguimiento de actividades, lo cual afecta el rendimiento general de la empresa.</a:t>
            </a:r>
          </a:p>
          <a:p>
            <a:r>
              <a:rPr lang="es-MX" sz="2400" dirty="0"/>
              <a:t>Para solucionar la problemática descrita se propone </a:t>
            </a:r>
            <a:r>
              <a:rPr lang="es-MX" sz="2400" b="1" dirty="0"/>
              <a:t>construir una aplicación informática llamada ORAS</a:t>
            </a:r>
            <a:r>
              <a:rPr lang="es-MX" sz="2400" dirty="0"/>
              <a:t>, que facilite la gestión y organización de estos recursos.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Justificación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CCEE333-3680-C266-0BBF-0958CDBBAC2E}"/>
              </a:ext>
            </a:extLst>
          </p:cNvPr>
          <p:cNvSpPr txBox="1"/>
          <p:nvPr/>
        </p:nvSpPr>
        <p:spPr>
          <a:xfrm>
            <a:off x="383706" y="1659285"/>
            <a:ext cx="114245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Este trabajo pretende realizar una revisión, análisis e interpretación relacionada con la problemática identificada en la empresa sobre las dificultades que se presentan en el desarrollo de las actividades diarias y las consecuencias que se generan en los procesos internos, afectando el logro de sus objetivos misionales y el rendimiento en la calidad y prestación de sus servicios, redundando en beneficios para la empresa, los clientes y los empleados.</a:t>
            </a:r>
          </a:p>
          <a:p>
            <a:r>
              <a:rPr lang="es-MX" sz="1800" dirty="0"/>
              <a:t>Por lo anterior, la </a:t>
            </a:r>
            <a:r>
              <a:rPr lang="es-MX" sz="1800" b="1" dirty="0"/>
              <a:t>solución planteada (ORAS)</a:t>
            </a:r>
            <a:r>
              <a:rPr lang="es-MX" sz="1800" dirty="0"/>
              <a:t> permite mejorar los procesos, y por lo tanto este trabajo se justifica a partir de los siguientes factores:</a:t>
            </a:r>
          </a:p>
          <a:p>
            <a:endParaRPr lang="es-MX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El producto de este trabajo es conveniente para el empresario desde el punto de vista de mejoramiento de los procesos, haciéndolo más eficaz y eficiente en las prácticas diarias de la empresa.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Desde el punto de vista social, el proyecto aporta a los empleados, a los clientes y a los responsables de los procesos, una herramienta que les facilita sus tareas diarias.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El rendimiento en el desarrollo de las actividades permite a los implicados proponer nuevas prácticas y atender otros asuntos para la obtención de mejores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El conocimiento a fondo de los procedimientos e implicados en los procesos permite fortalecer el análisis.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El análisis adecuado de los datos recolectados contribuye en la propuesta de mejores prácticas y mayor rendimiento en el desarrollo de los procesos.</a:t>
            </a:r>
          </a:p>
          <a:p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>
            <a:spLocks noGrp="1"/>
          </p:cNvSpPr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25B366D-81C8-6E5F-D680-3D17AC16B2BF}"/>
              </a:ext>
            </a:extLst>
          </p:cNvPr>
          <p:cNvSpPr txBox="1"/>
          <p:nvPr/>
        </p:nvSpPr>
        <p:spPr>
          <a:xfrm>
            <a:off x="339852" y="2090172"/>
            <a:ext cx="115122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Diseñar y desarrollar un sistema de información orientado a la web, denominado </a:t>
            </a:r>
            <a:r>
              <a:rPr lang="es-MX" sz="2400" b="1" dirty="0"/>
              <a:t>ORAS</a:t>
            </a:r>
            <a:r>
              <a:rPr lang="es-MX" sz="2400" dirty="0"/>
              <a:t>, que permita optimizar el desempeño de los procesos internos de la empresa mediante la automatización de tareas administrativas, el control eficiente de los recursos y la mejora en la toma de decisiones. Este sistema busca brindar una solución tecnológica que facilite la organización, el seguimiento y el análisis de las actividades operativas, contribuyendo así al aumento de la productividad, la reducción de errores humanos y una mayor eficiencia en la gestión empresarial.</a:t>
            </a:r>
            <a:endParaRPr lang="es-CO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8B560B-0846-BC59-071B-3C7B7E01AC32}"/>
              </a:ext>
            </a:extLst>
          </p:cNvPr>
          <p:cNvSpPr txBox="1"/>
          <p:nvPr/>
        </p:nvSpPr>
        <p:spPr>
          <a:xfrm>
            <a:off x="137160" y="1728216"/>
            <a:ext cx="119237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Realizar el levantamiento de información necesario para conocer el negocio e identificar los requisitos del cliente, utilizando las herramientas de recolección necesarias.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Analizar la información recolectada y proponer la solución adecuada al problema identificado.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Diseñar el modelo de solución a partir de la arquitectura propuesta teniendo en cuenta cada uno de los elementos necesarios.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Construir la arquitectura con las herramientas tecnológicas solicitadas por el cliente.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/>
              <a:t>Implantar la solución informática de acuerdo con la configuración negociada con el cliente.</a:t>
            </a:r>
            <a:endParaRPr lang="es-CO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4000" b="1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Ingeniería </a:t>
            </a:r>
            <a:r>
              <a:rPr lang="es-CO" sz="4000" b="1" dirty="0">
                <a:solidFill>
                  <a:schemeClr val="dk1"/>
                </a:solidFill>
                <a:latin typeface="Work Sans Light"/>
                <a:sym typeface="Work Sans Light"/>
              </a:rPr>
              <a:t>del Software II</a:t>
            </a:r>
            <a:endParaRPr sz="4000" b="1" dirty="0">
              <a:solidFill>
                <a:schemeClr val="dk1"/>
              </a:solidFill>
              <a:latin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s-CO" sz="1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7695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Casos de Uso </a:t>
            </a:r>
            <a:r>
              <a:rPr lang="es-CO" b="1" dirty="0" err="1">
                <a:solidFill>
                  <a:schemeClr val="lt1"/>
                </a:solidFill>
              </a:rPr>
              <a:t>admin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4DEEE57-C18C-AEC2-DB8A-C0FAEC2CE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745" y="1454346"/>
            <a:ext cx="9584582" cy="54036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79E6121-FA94-DCF5-5440-C8574D29F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>
            <a:extLst>
              <a:ext uri="{FF2B5EF4-FFF2-40B4-BE49-F238E27FC236}">
                <a16:creationId xmlns:a16="http://schemas.microsoft.com/office/drawing/2014/main" id="{79405B33-2C75-3C84-FDE6-CDDABA221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 dirty="0">
                <a:solidFill>
                  <a:schemeClr val="lt1"/>
                </a:solidFill>
              </a:rPr>
              <a:t>Casos de Uso Instructor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CABD22-0300-F8B2-1C2F-CA479B9C0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4" y="1436044"/>
            <a:ext cx="11925385" cy="512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085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C160BF63992044A99946E4B9FF8A5D5" ma:contentTypeVersion="13" ma:contentTypeDescription="Crear nuevo documento." ma:contentTypeScope="" ma:versionID="06454fd236dc05a891742d5aab05af0d">
  <xsd:schema xmlns:xsd="http://www.w3.org/2001/XMLSchema" xmlns:xs="http://www.w3.org/2001/XMLSchema" xmlns:p="http://schemas.microsoft.com/office/2006/metadata/properties" xmlns:ns2="7f8eb868-f2a7-49ec-80f2-9ac6732c6161" xmlns:ns3="5d6dac1f-6572-46e6-8ac2-54aa885adc11" targetNamespace="http://schemas.microsoft.com/office/2006/metadata/properties" ma:root="true" ma:fieldsID="6957ee188ad8ffd305d5a7aa607a7476" ns2:_="" ns3:_="">
    <xsd:import namespace="7f8eb868-f2a7-49ec-80f2-9ac6732c6161"/>
    <xsd:import namespace="5d6dac1f-6572-46e6-8ac2-54aa885adc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eb868-f2a7-49ec-80f2-9ac6732c61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dac1f-6572-46e6-8ac2-54aa885adc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cdf9414-da01-4ed1-94d9-1ffe773bbf71}" ma:internalName="TaxCatchAll" ma:showField="CatchAllData" ma:web="5d6dac1f-6572-46e6-8ac2-54aa885adc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d6dac1f-6572-46e6-8ac2-54aa885adc11" xsi:nil="true"/>
    <lcf76f155ced4ddcb4097134ff3c332f xmlns="7f8eb868-f2a7-49ec-80f2-9ac6732c616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244279F-F3AA-4D88-9435-268E46AF5E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8eb868-f2a7-49ec-80f2-9ac6732c6161"/>
    <ds:schemaRef ds:uri="5d6dac1f-6572-46e6-8ac2-54aa885adc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6B3FE9-A4AB-45B3-BC4F-6E0EF0915B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52B82A-D3DF-4943-8948-A61C5F27902D}">
  <ds:schemaRefs>
    <ds:schemaRef ds:uri="http://schemas.microsoft.com/office/2006/metadata/properties"/>
    <ds:schemaRef ds:uri="http://schemas.microsoft.com/office/infopath/2007/PartnerControls"/>
    <ds:schemaRef ds:uri="5d6dac1f-6572-46e6-8ac2-54aa885adc11"/>
    <ds:schemaRef ds:uri="7f8eb868-f2a7-49ec-80f2-9ac6732c6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2412</TotalTime>
  <Words>591</Words>
  <Application>Microsoft Office PowerPoint</Application>
  <PresentationFormat>Panorámica</PresentationFormat>
  <Paragraphs>48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Work Sans Light</vt:lpstr>
      <vt:lpstr>Arial</vt:lpstr>
      <vt:lpstr>Work Sans</vt:lpstr>
      <vt:lpstr>Calibri</vt:lpstr>
      <vt:lpstr>Tema de Office</vt:lpstr>
      <vt:lpstr>Presentación de PowerPoint</vt:lpstr>
      <vt:lpstr>Presentación de PowerPoint</vt:lpstr>
      <vt:lpstr>Planteamiento del Problema</vt:lpstr>
      <vt:lpstr>Justificación</vt:lpstr>
      <vt:lpstr>Objetivo General</vt:lpstr>
      <vt:lpstr>Objetivos Específicos</vt:lpstr>
      <vt:lpstr>Presentación de PowerPoint</vt:lpstr>
      <vt:lpstr>Casos de Uso admin</vt:lpstr>
      <vt:lpstr>Casos de Uso Instructor</vt:lpstr>
      <vt:lpstr>Casos de Uso Aprendiz</vt:lpstr>
      <vt:lpstr>Diagrama de Actividades</vt:lpstr>
      <vt:lpstr>Diagrama de Clases</vt:lpstr>
      <vt:lpstr>Diagrama de Secuencias</vt:lpstr>
      <vt:lpstr>Wireframe</vt:lpstr>
      <vt:lpstr>Presentación de PowerPoint</vt:lpstr>
      <vt:lpstr>Diagrama Entidad Relación</vt:lpstr>
      <vt:lpstr>Diagrama Modelo Relacional</vt:lpstr>
      <vt:lpstr>Diccionario de Datos</vt:lpstr>
      <vt:lpstr>Diccionario de Datos</vt:lpstr>
      <vt:lpstr>Diccionario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Aprendiz</dc:creator>
  <cp:lastModifiedBy>Vega Mozo Andres Felipe</cp:lastModifiedBy>
  <cp:revision>8</cp:revision>
  <dcterms:modified xsi:type="dcterms:W3CDTF">2025-06-18T23:36:24Z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  <property fmtid="{D5CDD505-2E9C-101B-9397-08002B2CF9AE}" pid="3" name="MSIP_Label_fc111285-cafa-4fc9-8a9a-bd902089b24f_Enabled">
    <vt:lpwstr>true</vt:lpwstr>
  </property>
  <property fmtid="{D5CDD505-2E9C-101B-9397-08002B2CF9AE}" pid="4" name="MSIP_Label_fc111285-cafa-4fc9-8a9a-bd902089b24f_SetDate">
    <vt:lpwstr>2024-07-22T23:40:17Z</vt:lpwstr>
  </property>
  <property fmtid="{D5CDD505-2E9C-101B-9397-08002B2CF9AE}" pid="5" name="MSIP_Label_fc111285-cafa-4fc9-8a9a-bd902089b24f_Method">
    <vt:lpwstr>Privileged</vt:lpwstr>
  </property>
  <property fmtid="{D5CDD505-2E9C-101B-9397-08002B2CF9AE}" pid="6" name="MSIP_Label_fc111285-cafa-4fc9-8a9a-bd902089b24f_Name">
    <vt:lpwstr>Public</vt:lpwstr>
  </property>
  <property fmtid="{D5CDD505-2E9C-101B-9397-08002B2CF9AE}" pid="7" name="MSIP_Label_fc111285-cafa-4fc9-8a9a-bd902089b24f_SiteId">
    <vt:lpwstr>cbc2c381-2f2e-4d93-91d1-506c9316ace7</vt:lpwstr>
  </property>
  <property fmtid="{D5CDD505-2E9C-101B-9397-08002B2CF9AE}" pid="8" name="MSIP_Label_fc111285-cafa-4fc9-8a9a-bd902089b24f_ActionId">
    <vt:lpwstr>994f6d85-750b-4c16-8fdc-1a40381827f6</vt:lpwstr>
  </property>
  <property fmtid="{D5CDD505-2E9C-101B-9397-08002B2CF9AE}" pid="9" name="MSIP_Label_fc111285-cafa-4fc9-8a9a-bd902089b24f_ContentBits">
    <vt:lpwstr>0</vt:lpwstr>
  </property>
</Properties>
</file>