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2cd62f42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2cd62f42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lang="es"/>
              <a:t>El objetivo del Proyecto Dane es ofrecer tecnología para la inclusión.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En el mismo se desarrollan proyectos que facilitan el aprendizaje de niños y jóvenes, contemplando aspectos necesarios para aquellos que poseen alguna discapacidad.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Se aplica el uso de la tecnología para favorecer la resolución de situaciones de la vida cotidiana y de ésta manera promover una mejor calidad de vida para ellos y su familia.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Tipos de aplicaciones: Comunicación / Destrezas auditivas y visuales / Habilidades sociales y emocionales.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2cd62f42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2cd62f42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Pantalla “Comprar”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Aquí se ingresa a la sección “Comprar”, y se inicia la compra.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1) Por un lado se dispone de un teclado personalizado para el uso en la aplicación, basado en la disposición de una calculadora estándar. </a:t>
            </a:r>
            <a:endParaRPr/>
          </a:p>
          <a:p>
            <a:pPr indent="0" lvl="0" marL="0" rtl="0" algn="l">
              <a:spcBef>
                <a:spcPts val="0"/>
              </a:spcBef>
              <a:spcAft>
                <a:spcPts val="0"/>
              </a:spcAft>
              <a:buNone/>
            </a:pPr>
            <a:r>
              <a:rPr lang="es"/>
              <a:t>Además se dispone de botones para informar el ingreso del precio de un producto y de finalización del ingreso.</a:t>
            </a:r>
            <a:endParaRPr/>
          </a:p>
          <a:p>
            <a:pPr indent="0" lvl="0" marL="0" rtl="0" algn="l">
              <a:spcBef>
                <a:spcPts val="0"/>
              </a:spcBef>
              <a:spcAft>
                <a:spcPts val="0"/>
              </a:spcAft>
              <a:buNone/>
            </a:pPr>
            <a:r>
              <a:rPr lang="es"/>
              <a:t>Al mismo tiempo se informan la sumatoria de los productos ingresados y el total guardado en billetera. </a:t>
            </a:r>
            <a:endParaRPr/>
          </a:p>
          <a:p>
            <a:pPr indent="0" lvl="0" marL="0" rtl="0" algn="l">
              <a:spcBef>
                <a:spcPts val="0"/>
              </a:spcBef>
              <a:spcAft>
                <a:spcPts val="0"/>
              </a:spcAft>
              <a:buNone/>
            </a:pPr>
            <a:r>
              <a:rPr lang="es"/>
              <a:t>La aplicación se encarga de informar si la compra excede el total disponible en billetera y permitiendo ingresar solamente hasta llegado este límite.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 En la siguiente pantalla se muestra un resumen de la compra a realizar, para luego confirmar la misma.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3) En el siguiente paso se indica que billetes se deben entregar para el pago, en base a los disponibles en la billetera. Al finalizar el pago se notifica con el botón.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4) Aquí se informan todos los billetes recibidos como vuelto (si es que hubiese) y al llegar a completar el vuelto correspondiente se informa para luego finalizar la compra.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5) En la pantalla final se indica la finalización de la compra y se tiene la posibilidad de guardar el vuelto en billetera o de no registrarlo en la misma.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cd62f424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2cd62f42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Pantallas de Ayuda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cualquier momento deseado y estando en cualquier pantalla se puede acceder a la pantalla de ayuda, con descripciones para cada una de las secciones.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2cd62f42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2cd62f42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Pantalla de Configuración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Accediendo desde el menú desplegable se puede acceder a la pantalla de configuración, donde se pueden ingresar nuevos billetes o monedas en circulación y también eliminarlos en caso de ser necesario.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02a8e7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02a8e7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Cancelación de la acción y Vaciado de billetera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Desde el menú desplegable podemos realizar la cancelación de cualquiera de las acciones accediendo a la opción de cancelar.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otro lado, desde el botón “Vaciar billetera” podemos quitar todos los billetes y monedas que se encuentren en la misma, de ser necesario.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2cd62f42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2cd62f42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lang="es"/>
              <a:t>Iniciación en Android: A través de este proyecto fui conociendo las novedades a nivel programática que implica el uso de android, ya que este fue mi primer proyecto 100% en android, donde trabajé en todos los aspectos de la </a:t>
            </a:r>
            <a:r>
              <a:rPr lang="es"/>
              <a:t>aplicación</a:t>
            </a:r>
            <a:r>
              <a:rPr lang="es"/>
              <a:t>. Esto supuso realizar un consumo inicial de los recursos en investigar y estudiar todos los nuevos conceptos.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r>
              <a:rPr lang="es"/>
              <a:t>Persistencia de datos: Para poder tener siempre a disposición todos los datos de la billetera, junto con sus imágenes se necesitó de una funcionalidad especializada en guardar todos estos datos. Por la cantidad de datos necesarios, se usó la la opción de guardar usando “Preferencias Compartidas” (Shared Preferences) la cual guarda pares (Clave,Valor) de datos. Para las imágenes se eligió guardarlas en almacenamiento interno, dentro del ámbito de la aplicación.</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2cd62f42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cd62f42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lang="es"/>
              <a:t>Manejo de importes - Cálculos con decimales: Debido al uso de decimales y a la aplicación de sumas y restas dentro de la aplicación, con el fin de no obtener ningún tipo de errores de redondeo se decidió por optar por la clase de Java BigDecimal. Aprovechando la manera en que funciona la clase y del uso necesario para la aplicación, se optó por representar a todos los valores en variables tipo String para mejor manipulación.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r>
              <a:rPr lang="es"/>
              <a:t>Cálculo del pago: Para poder tener disponible la disposición de los billetes o monedas usadas para el pago, se creó un módulo dedicado al </a:t>
            </a:r>
            <a:r>
              <a:rPr lang="es"/>
              <a:t>cálculo</a:t>
            </a:r>
            <a:r>
              <a:rPr lang="es"/>
              <a:t> del mismo. Donde se tomó como prioridad el uso de la menor cantidad de billetes o monedas para la realización del pago, en caso de tener múltiples alternativas. También se tiene en cuenta, en los casos donde hay varias alternativas, de usar el valor con menor valor posible para así recibir una menor cantidad de billetes o monedas a la hora del vuelto, agilizando la operación.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cd62f424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2cd62f424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lang="es"/>
              <a:t>Interfaz de Usuario - Material Design: Sabiendo de la importancia de la interacción del usuario con la aplicación y para su comodidad, se hizo uso de Material Design y se aplicó en la etapa final del proyecto. La misma brindó alternativas de interfaces de usuario mas prácticas y permitió disminuir la cantidad de botones.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r>
              <a:rPr lang="es"/>
              <a:t>Interfaz de Usuario: A lo largo de todo el desarrollo se puso especial enfoque en que el usuario pueda usar hacer uso completo de la aplicación, dando todas las facilidades posibles para que en ninguna parte del mismo se encuentre con algún tipo de obstáculo. Se tuvieron en cuenta la disposición y formato de los textos, creación de </a:t>
            </a:r>
            <a:r>
              <a:rPr lang="es"/>
              <a:t>menús</a:t>
            </a:r>
            <a:r>
              <a:rPr lang="es"/>
              <a:t> de ayuda, </a:t>
            </a:r>
            <a:r>
              <a:rPr lang="es"/>
              <a:t>creación</a:t>
            </a:r>
            <a:r>
              <a:rPr lang="es"/>
              <a:t> de una pantalla de configuración.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2cd62f42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2cd62f42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lang="es"/>
              <a:t>Brindar una herramienta enfocada a personas con necesidades especiales derivadas de una discapacidad intelectual que sirva como apoyo virtual en situaciones de compra de la vida diaria.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Facilitar el reconocimiento de monedas y billetes, permitiendo la identificación de sus respectivos valores, posibilitando la carga del dinero disponible y automatizando los cálculos necesarios para concretar exitosamente la transacción de compra.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Como objetivo secundario se desea enseñar, estimular y motivar a la persona a resolver situaciones de compra de manera independiente.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2cd62f42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cd62f42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 Desarrollo de habilidades cognitivas: Percepción, atención visual, comparación entre elementos, identificación de una moneda o billete con aplicación directa en la vida cotidiana.</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 Conceptos matemáticos básicos: Manejo del conjunto de números naturales y decimales, noción básica de suma y resta. Manejo del sistema monetario actual.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 Autodirección: Mejora de destrezas facilitadoras del desarrollo de la persona y actividades adecuadas a sus necesidades e intereses personales. Resolver problemas, demostrar asertividad adecuada al realizar una compra.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 Se ofrece apoyo para el uso en la comunidad, al realizar compras en kioscos, supermercados y todo tipo de tiendas.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cd62f42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cd62f42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lang="es"/>
              <a:t>Cargar el dinero: Reconocimiento de los diferentes billetes y monedas. Se seleccionará el billete igual al disponible y se cargará la cantidad de billetes o moneda de cada denominación, realizando la aplicación una autosuma que ofrece el monto total del que dispone la persona. Los billetes aparecerán ordenados de menor a mayor valor, de manera de ofrecer una referencia y secuencia de valores. De igual manera se mostrarán las monedas.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Ver dinero ahorrado: Al seleccionar esta opción se visualizarán todos los billetes y monedas que dispone el usuario, se tiene la posibilidad de ver cuánto dinero hay disponible.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Ingreso de importes de los productos: Ingresar el monto a gastar para saber si el dinero con el que cuenta alcanza para esa determinada compra.</a:t>
            </a:r>
            <a:endParaRPr/>
          </a:p>
          <a:p>
            <a:pPr indent="0" lvl="0" marL="0" rtl="0" algn="just">
              <a:lnSpc>
                <a:spcPct val="115000"/>
              </a:lnSpc>
              <a:spcBef>
                <a:spcPts val="0"/>
              </a:spcBef>
              <a:spcAft>
                <a:spcPts val="0"/>
              </a:spcAft>
              <a:buNone/>
            </a:pPr>
            <a:r>
              <a:rPr lang="es"/>
              <a:t>Se podrá ir ingresando durante la compra los montos que se van gastando de manera que la aplicación realice una autosuma y funcione de alarma cuando el usuario se encuentre excedido de su monto inicial. La intención es que el usuario sepa si no le alcanza para comprar más. Al finalizar esta compra se elige el botón de gasto total y la aplicación le ofrecerá el monto total a gastar.</a:t>
            </a:r>
            <a:endParaRPr/>
          </a:p>
          <a:p>
            <a:pPr indent="0" lvl="0" marL="0" rtl="0" algn="just">
              <a:lnSpc>
                <a:spcPct val="115000"/>
              </a:lnSpc>
              <a:spcBef>
                <a:spcPts val="1000"/>
              </a:spcBef>
              <a:spcAft>
                <a:spcPts val="0"/>
              </a:spcAft>
              <a:buNone/>
            </a:pPr>
            <a:r>
              <a:rPr lang="es"/>
              <a:t>+ Pago de la compra: La pantalla le ofrecerá una alternativa visual de los billetes y monedas, con la respectiva cantidad necesaria de cada uno de ellos, para pagar de acuerdo a lo que tenía cargado inicialmente. </a:t>
            </a:r>
            <a:endParaRPr/>
          </a:p>
          <a:p>
            <a:pPr indent="0" lvl="0" marL="0" rtl="0" algn="just">
              <a:lnSpc>
                <a:spcPct val="115000"/>
              </a:lnSpc>
              <a:spcBef>
                <a:spcPts val="1000"/>
              </a:spcBef>
              <a:spcAft>
                <a:spcPts val="0"/>
              </a:spcAft>
              <a:buNone/>
            </a:pPr>
            <a:r>
              <a:rPr lang="es"/>
              <a:t>+ Control del vuelto: El usuario tendrá escrito en pantalla el importe de vuelto que debe recibir y podrá ir cargando en pantalla los billetes recibidos y controlar si le han entregado el vuelto correctamente. Si coincide el monto cargado con el que debía recibir, aparecerá una señalización de vuelto correcto, en caso contrario aparecerá un mensaje indicando verificar vuelto.</a:t>
            </a:r>
            <a:endParaRPr/>
          </a:p>
          <a:p>
            <a:pPr indent="0" lvl="0" marL="0" rtl="0" algn="just">
              <a:lnSpc>
                <a:spcPct val="115000"/>
              </a:lnSpc>
              <a:spcBef>
                <a:spcPts val="1000"/>
              </a:spcBef>
              <a:spcAft>
                <a:spcPts val="0"/>
              </a:spcAft>
              <a:buNone/>
            </a:pPr>
            <a:r>
              <a:rPr lang="es"/>
              <a:t>+ Finalización de la compra: Al finalizar la compra se dará la opción para que el vuelto se sume al saldo disponible en la billetera y de esa manera tenerlo a disposición para una nueva compra.</a:t>
            </a:r>
            <a:endParaRPr/>
          </a:p>
          <a:p>
            <a:pPr indent="0" lvl="0" marL="0" rtl="0" algn="just">
              <a:lnSpc>
                <a:spcPct val="115000"/>
              </a:lnSpc>
              <a:spcBef>
                <a:spcPts val="1000"/>
              </a:spcBef>
              <a:spcAft>
                <a:spcPts val="0"/>
              </a:spcAft>
              <a:buNone/>
            </a:pPr>
            <a:r>
              <a:rPr lang="es"/>
              <a:t>+ Continuidad en los pasos: Para evitar que los usuarios pierdan el foco, es importante que la aplicación vaya siguiendo pasos mentales de resolución de la situación funcionando como ayuda para la resolución de esa situación específica de compra.</a:t>
            </a:r>
            <a:endParaRPr/>
          </a:p>
          <a:p>
            <a:pPr indent="0" lvl="0" marL="0" rtl="0" algn="just">
              <a:lnSpc>
                <a:spcPct val="115000"/>
              </a:lnSpc>
              <a:spcBef>
                <a:spcPts val="1000"/>
              </a:spcBef>
              <a:spcAft>
                <a:spcPts val="0"/>
              </a:spcAft>
              <a:buNone/>
            </a:pPr>
            <a:r>
              <a:rPr lang="es"/>
              <a:t>+ Visualización de billetes y monedas: Es de vital importancia que se utilicen imágenes reales de los billetes y monedas, con ayuda para reconocerlos y utilizarlos, ya que esto es lo que las personas están acostumbradas a ver habitualmente colaborando a que asocien más fácilmente en el uso diario.</a:t>
            </a:r>
            <a:endParaRPr/>
          </a:p>
          <a:p>
            <a:pPr indent="0" lvl="0" marL="0" rtl="0" algn="just">
              <a:lnSpc>
                <a:spcPct val="115000"/>
              </a:lnSpc>
              <a:spcBef>
                <a:spcPts val="1000"/>
              </a:spcBef>
              <a:spcAft>
                <a:spcPts val="1000"/>
              </a:spcAft>
              <a:buNone/>
            </a:pPr>
            <a:r>
              <a:rPr lang="es"/>
              <a:t>+ Especificaciones de pantallas: Es indispensable que no existan demasiados botones o imágenes de fondo llamativas o con muchos colores, debido a que generan dispersión. Todo lo que se encuentra escrito debe estar en letra imprenta mayúscula, el texto que indica las acciones a realizar deben ofrecer autonomía a la persona en el uso de la misma.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cd62f42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cd62f42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t>En el desarrollo de la aplicación se utilizó Scrum, la cual es una de las metodologías ágiles. La misma está basada en la planificación de </a:t>
            </a:r>
            <a:r>
              <a:rPr lang="es"/>
              <a:t>iteraciones</a:t>
            </a:r>
            <a:r>
              <a:rPr lang="es"/>
              <a:t> (</a:t>
            </a:r>
            <a:r>
              <a:rPr lang="es"/>
              <a:t>Sprints</a:t>
            </a:r>
            <a:r>
              <a:rPr lang="es"/>
              <a:t>) las cuales forman un desarrollo incremental.</a:t>
            </a:r>
            <a:endParaRPr/>
          </a:p>
          <a:p>
            <a:pPr indent="0" lvl="0" marL="457200" rtl="0" algn="l">
              <a:lnSpc>
                <a:spcPct val="115000"/>
              </a:lnSpc>
              <a:spcBef>
                <a:spcPts val="1000"/>
              </a:spcBef>
              <a:spcAft>
                <a:spcPts val="0"/>
              </a:spcAft>
              <a:buNone/>
            </a:pPr>
            <a:r>
              <a:t/>
            </a:r>
            <a:endParaRPr i="1"/>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cd62f42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cd62f42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561d8b2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561d8b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Pantalla “Cargar” - Disposición de componentes visuales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aplicación cuenta con 3 sectores definidos: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Una barra en el sector superior donde se muestra el nombre de la aplicación, los botones de acción disponibles y el menú desplegable. Todos siempre disponibles.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Una segunda barra donde desde allí se indican los 3 sectores principales de la aplicación y a la vez se pueden seleccionar los mismas.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Un área de trabajo donde se muestran todos los componentes necesarios para realizar cada una de las tareas.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2cd62f42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2cd62f42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Pantalla “Cargar”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este ejemplo, iniciando la aplicación con nuestra billetera vacía, se van a seleccionar 3 billetes y se van a ingresar a la billetera.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2cd62f42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2cd62f42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Pantalla “Tengo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Aquí se ingresa a la sección “Tengo $”, y se visualizan los billetes ingresados.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un lado se muestra el importe total ingresado en la billetera y por otro lado se muestran cada uno de los billetes o monedas guardados reflejando 1 a 1 lo que se encuentra físicamente disponible.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 - Proyecto Dane</a:t>
            </a:r>
            <a:endParaRPr/>
          </a:p>
        </p:txBody>
      </p:sp>
      <p:sp>
        <p:nvSpPr>
          <p:cNvPr id="68" name="Google Shape;68;p1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O</a:t>
            </a:r>
            <a:r>
              <a:rPr lang="es"/>
              <a:t>bjetivo del Proyecto Dane</a:t>
            </a:r>
            <a:endParaRPr/>
          </a:p>
          <a:p>
            <a:pPr indent="-317500" lvl="1" marL="914400" rtl="0" algn="l">
              <a:spcBef>
                <a:spcPts val="0"/>
              </a:spcBef>
              <a:spcAft>
                <a:spcPts val="0"/>
              </a:spcAft>
              <a:buSzPts val="1400"/>
              <a:buChar char="○"/>
            </a:pPr>
            <a:r>
              <a:rPr lang="es"/>
              <a:t>Tecnología para la inclusión</a:t>
            </a:r>
            <a:endParaRPr/>
          </a:p>
          <a:p>
            <a:pPr indent="-317500" lvl="1" marL="914400" rtl="0" algn="l">
              <a:spcBef>
                <a:spcPts val="0"/>
              </a:spcBef>
              <a:spcAft>
                <a:spcPts val="0"/>
              </a:spcAft>
              <a:buSzPts val="1400"/>
              <a:buChar char="○"/>
            </a:pPr>
            <a:r>
              <a:rPr lang="es"/>
              <a:t>Facilitar el aprendizaje</a:t>
            </a:r>
            <a:endParaRPr/>
          </a:p>
          <a:p>
            <a:pPr indent="-317500" lvl="1" marL="914400" rtl="0" algn="l">
              <a:spcBef>
                <a:spcPts val="0"/>
              </a:spcBef>
              <a:spcAft>
                <a:spcPts val="0"/>
              </a:spcAft>
              <a:buSzPts val="1400"/>
              <a:buChar char="○"/>
            </a:pPr>
            <a:r>
              <a:rPr lang="es"/>
              <a:t>Uso en la vida diaria</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s"/>
              <a:t>Tipos de aplicaciones desarrolladas: </a:t>
            </a:r>
            <a:endParaRPr/>
          </a:p>
          <a:p>
            <a:pPr indent="-317500" lvl="1" marL="914400" rtl="0" algn="l">
              <a:spcBef>
                <a:spcPts val="0"/>
              </a:spcBef>
              <a:spcAft>
                <a:spcPts val="0"/>
              </a:spcAft>
              <a:buSzPts val="1400"/>
              <a:buChar char="○"/>
            </a:pPr>
            <a:r>
              <a:rPr lang="es"/>
              <a:t>Comunicación</a:t>
            </a:r>
            <a:endParaRPr/>
          </a:p>
          <a:p>
            <a:pPr indent="-317500" lvl="1" marL="914400" rtl="0" algn="l">
              <a:spcBef>
                <a:spcPts val="0"/>
              </a:spcBef>
              <a:spcAft>
                <a:spcPts val="0"/>
              </a:spcAft>
              <a:buSzPts val="1400"/>
              <a:buChar char="○"/>
            </a:pPr>
            <a:r>
              <a:rPr lang="es"/>
              <a:t>Destrezas auditivas y visuales</a:t>
            </a:r>
            <a:endParaRPr/>
          </a:p>
          <a:p>
            <a:pPr indent="-317500" lvl="1" marL="914400" rtl="0" algn="l">
              <a:spcBef>
                <a:spcPts val="0"/>
              </a:spcBef>
              <a:spcAft>
                <a:spcPts val="0"/>
              </a:spcAft>
              <a:buSzPts val="1400"/>
              <a:buChar char="○"/>
            </a:pPr>
            <a:r>
              <a:rPr lang="es"/>
              <a:t>Habilidades sociales y emocionales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 del Dinero - </a:t>
            </a:r>
            <a:r>
              <a:rPr lang="es"/>
              <a:t>Función: Comprar</a:t>
            </a:r>
            <a:endParaRPr/>
          </a:p>
        </p:txBody>
      </p:sp>
      <p:sp>
        <p:nvSpPr>
          <p:cNvPr id="123" name="Google Shape;123;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 Ver archivo de video adjunto: “03 - Compra.mp4”)</a:t>
            </a:r>
            <a:r>
              <a:rPr lang="es"/>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 del Dinero - </a:t>
            </a:r>
            <a:r>
              <a:rPr lang="es"/>
              <a:t>Función: Ayuda</a:t>
            </a:r>
            <a:endParaRPr/>
          </a:p>
        </p:txBody>
      </p:sp>
      <p:sp>
        <p:nvSpPr>
          <p:cNvPr id="129" name="Google Shape;129;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 Ver archivo de video adjunto: “04 - Ayuda.mp4”)</a:t>
            </a:r>
            <a:r>
              <a:rPr lang="e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 del Dinero - Función: Configuración</a:t>
            </a:r>
            <a:endParaRPr/>
          </a:p>
        </p:txBody>
      </p:sp>
      <p:sp>
        <p:nvSpPr>
          <p:cNvPr id="135" name="Google Shape;135;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 Ver archivo de video adjunto: “05 - Configuración.mp4”)</a:t>
            </a:r>
            <a:r>
              <a:rPr lang="e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 del Dinero - Función: Cancelar y Vaciar</a:t>
            </a:r>
            <a:endParaRPr/>
          </a:p>
        </p:txBody>
      </p:sp>
      <p:sp>
        <p:nvSpPr>
          <p:cNvPr id="141" name="Google Shape;141;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 Ver archivo de video adjunto: “06 - Cancelar y Vaciar.mp4”)</a:t>
            </a:r>
            <a:r>
              <a:rPr lang="e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Desarrollo del Trabajo Profesional</a:t>
            </a:r>
            <a:endParaRPr/>
          </a:p>
        </p:txBody>
      </p:sp>
      <p:sp>
        <p:nvSpPr>
          <p:cNvPr id="147" name="Google Shape;147;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Problemas y Soluciones</a:t>
            </a:r>
            <a:endParaRPr sz="2400"/>
          </a:p>
          <a:p>
            <a:pPr indent="-342900" lvl="0" marL="457200" rtl="0" algn="l">
              <a:spcBef>
                <a:spcPts val="1600"/>
              </a:spcBef>
              <a:spcAft>
                <a:spcPts val="0"/>
              </a:spcAft>
              <a:buSzPts val="1800"/>
              <a:buChar char="●"/>
            </a:pPr>
            <a:r>
              <a:rPr lang="es"/>
              <a:t>Iniciación en Android</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s"/>
              <a:t>Persistencia</a:t>
            </a:r>
            <a:r>
              <a:rPr lang="es"/>
              <a:t> de datos</a:t>
            </a:r>
            <a:endParaRPr/>
          </a:p>
          <a:p>
            <a:pPr indent="0" lvl="0" marL="0" rtl="0" algn="l">
              <a:spcBef>
                <a:spcPts val="10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Desarrollo del Trabajo Profesional</a:t>
            </a:r>
            <a:endParaRPr/>
          </a:p>
        </p:txBody>
      </p:sp>
      <p:sp>
        <p:nvSpPr>
          <p:cNvPr id="153" name="Google Shape;153;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Problemas y Soluciones</a:t>
            </a:r>
            <a:endParaRPr sz="2400"/>
          </a:p>
          <a:p>
            <a:pPr indent="-342900" lvl="0" marL="457200" rtl="0" algn="l">
              <a:spcBef>
                <a:spcPts val="1600"/>
              </a:spcBef>
              <a:spcAft>
                <a:spcPts val="0"/>
              </a:spcAft>
              <a:buSzPts val="1800"/>
              <a:buChar char="●"/>
            </a:pPr>
            <a:r>
              <a:rPr lang="es"/>
              <a:t>Manejo de importes: Cálculos con decimales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s"/>
              <a:t>Cálculo del pago</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Desarrollo del Trabajo Profesional</a:t>
            </a:r>
            <a:endParaRPr/>
          </a:p>
        </p:txBody>
      </p:sp>
      <p:sp>
        <p:nvSpPr>
          <p:cNvPr id="159" name="Google Shape;159;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Problemas y Soluciones</a:t>
            </a:r>
            <a:endParaRPr sz="2400"/>
          </a:p>
          <a:p>
            <a:pPr indent="-342900" lvl="0" marL="457200" rtl="0" algn="l">
              <a:spcBef>
                <a:spcPts val="1600"/>
              </a:spcBef>
              <a:spcAft>
                <a:spcPts val="0"/>
              </a:spcAft>
              <a:buSzPts val="1800"/>
              <a:buChar char="●"/>
            </a:pPr>
            <a:r>
              <a:rPr lang="es"/>
              <a:t>Interfaz de Usuario: Material Design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s"/>
              <a:t>Interfaz de Usuario: Formato de textos, disposición de botones, menús de ayuda, configuración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 - Aplicación ‘Uso del Dinero’</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Objetivo: </a:t>
            </a:r>
            <a:endParaRPr sz="2400"/>
          </a:p>
          <a:p>
            <a:pPr indent="-342900" lvl="0" marL="457200" rtl="0" algn="l">
              <a:spcBef>
                <a:spcPts val="1600"/>
              </a:spcBef>
              <a:spcAft>
                <a:spcPts val="0"/>
              </a:spcAft>
              <a:buSzPts val="1800"/>
              <a:buChar char="●"/>
            </a:pPr>
            <a:r>
              <a:rPr lang="es"/>
              <a:t>Brindar una herramienta de apoyo en situaciones de compra</a:t>
            </a:r>
            <a:endParaRPr/>
          </a:p>
          <a:p>
            <a:pPr indent="-342900" lvl="0" marL="457200" rtl="0" algn="l">
              <a:spcBef>
                <a:spcPts val="1000"/>
              </a:spcBef>
              <a:spcAft>
                <a:spcPts val="0"/>
              </a:spcAft>
              <a:buSzPts val="1800"/>
              <a:buChar char="●"/>
            </a:pPr>
            <a:r>
              <a:rPr lang="es"/>
              <a:t>Facilitar el reconocimiento de monedas y billetes</a:t>
            </a:r>
            <a:endParaRPr/>
          </a:p>
          <a:p>
            <a:pPr indent="-342900" lvl="0" marL="457200" rtl="0" algn="l">
              <a:spcBef>
                <a:spcPts val="1000"/>
              </a:spcBef>
              <a:spcAft>
                <a:spcPts val="1000"/>
              </a:spcAft>
              <a:buSzPts val="1800"/>
              <a:buChar char="●"/>
            </a:pPr>
            <a:r>
              <a:rPr lang="es"/>
              <a:t>Estimular y motivar a resolver situaciones de compras de manera independiente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 - Aplicación ‘Uso del Dinero’</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Ejes que aborda la aplicación:</a:t>
            </a:r>
            <a:endParaRPr sz="2400"/>
          </a:p>
          <a:p>
            <a:pPr indent="-342900" lvl="0" marL="457200" rtl="0" algn="l">
              <a:spcBef>
                <a:spcPts val="1600"/>
              </a:spcBef>
              <a:spcAft>
                <a:spcPts val="0"/>
              </a:spcAft>
              <a:buSzPts val="1800"/>
              <a:buChar char="●"/>
            </a:pPr>
            <a:r>
              <a:rPr lang="es"/>
              <a:t>Desarrollo de habilidades cognitivas </a:t>
            </a:r>
            <a:r>
              <a:rPr i="1" lang="es"/>
              <a:t>(Percepción, Atención visual, comparación entre elementos, identificación de valores monetarios)</a:t>
            </a:r>
            <a:endParaRPr i="1"/>
          </a:p>
          <a:p>
            <a:pPr indent="-342900" lvl="0" marL="457200" rtl="0" algn="l">
              <a:spcBef>
                <a:spcPts val="1000"/>
              </a:spcBef>
              <a:spcAft>
                <a:spcPts val="0"/>
              </a:spcAft>
              <a:buSzPts val="1800"/>
              <a:buChar char="●"/>
            </a:pPr>
            <a:r>
              <a:rPr lang="es"/>
              <a:t>Conceptos matemáticos básicos</a:t>
            </a:r>
            <a:endParaRPr/>
          </a:p>
          <a:p>
            <a:pPr indent="-342900" lvl="0" marL="457200" rtl="0" algn="l">
              <a:spcBef>
                <a:spcPts val="1000"/>
              </a:spcBef>
              <a:spcAft>
                <a:spcPts val="0"/>
              </a:spcAft>
              <a:buSzPts val="1800"/>
              <a:buChar char="●"/>
            </a:pPr>
            <a:r>
              <a:rPr lang="es"/>
              <a:t>Autodirección</a:t>
            </a:r>
            <a:endParaRPr/>
          </a:p>
          <a:p>
            <a:pPr indent="-342900" lvl="0" marL="457200" rtl="0" algn="l">
              <a:spcBef>
                <a:spcPts val="1000"/>
              </a:spcBef>
              <a:spcAft>
                <a:spcPts val="0"/>
              </a:spcAft>
              <a:buSzPts val="1800"/>
              <a:buChar char="●"/>
            </a:pPr>
            <a:r>
              <a:rPr lang="es"/>
              <a:t>Apoyo para uso en actividades cotidianas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 del Dinero - Alcance</a:t>
            </a:r>
            <a:endParaRPr/>
          </a:p>
        </p:txBody>
      </p:sp>
      <p:sp>
        <p:nvSpPr>
          <p:cNvPr id="86" name="Google Shape;86;p16"/>
          <p:cNvSpPr txBox="1"/>
          <p:nvPr>
            <p:ph idx="1" type="body"/>
          </p:nvPr>
        </p:nvSpPr>
        <p:spPr>
          <a:xfrm>
            <a:off x="471900" y="1919075"/>
            <a:ext cx="8222100" cy="306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t>Requerimientos Funcionales</a:t>
            </a:r>
            <a:endParaRPr sz="2400"/>
          </a:p>
          <a:p>
            <a:pPr indent="-342900" lvl="0" marL="457200" rtl="0" algn="l">
              <a:lnSpc>
                <a:spcPct val="115000"/>
              </a:lnSpc>
              <a:spcBef>
                <a:spcPts val="1600"/>
              </a:spcBef>
              <a:spcAft>
                <a:spcPts val="0"/>
              </a:spcAft>
              <a:buSzPts val="1800"/>
              <a:buChar char="●"/>
            </a:pPr>
            <a:r>
              <a:rPr lang="es"/>
              <a:t>Cargar el dinero</a:t>
            </a:r>
            <a:endParaRPr/>
          </a:p>
          <a:p>
            <a:pPr indent="-342900" lvl="0" marL="457200" rtl="0" algn="l">
              <a:spcBef>
                <a:spcPts val="0"/>
              </a:spcBef>
              <a:spcAft>
                <a:spcPts val="0"/>
              </a:spcAft>
              <a:buSzPts val="1800"/>
              <a:buChar char="●"/>
            </a:pPr>
            <a:r>
              <a:rPr lang="es"/>
              <a:t>Ver dinero en billetera</a:t>
            </a:r>
            <a:endParaRPr/>
          </a:p>
          <a:p>
            <a:pPr indent="-342900" lvl="0" marL="457200" rtl="0" algn="l">
              <a:lnSpc>
                <a:spcPct val="115000"/>
              </a:lnSpc>
              <a:spcBef>
                <a:spcPts val="0"/>
              </a:spcBef>
              <a:spcAft>
                <a:spcPts val="0"/>
              </a:spcAft>
              <a:buSzPts val="1800"/>
              <a:buChar char="●"/>
            </a:pPr>
            <a:r>
              <a:rPr lang="es"/>
              <a:t>Utilizar el dinero para compras</a:t>
            </a:r>
            <a:endParaRPr/>
          </a:p>
          <a:p>
            <a:pPr indent="-317500" lvl="1" marL="914400" rtl="0" algn="l">
              <a:lnSpc>
                <a:spcPct val="115000"/>
              </a:lnSpc>
              <a:spcBef>
                <a:spcPts val="0"/>
              </a:spcBef>
              <a:spcAft>
                <a:spcPts val="0"/>
              </a:spcAft>
              <a:buSzPts val="1400"/>
              <a:buChar char="○"/>
            </a:pPr>
            <a:r>
              <a:rPr lang="es"/>
              <a:t>Ingreso de importes de los productos</a:t>
            </a:r>
            <a:endParaRPr/>
          </a:p>
          <a:p>
            <a:pPr indent="-317500" lvl="1" marL="914400" rtl="0" algn="l">
              <a:lnSpc>
                <a:spcPct val="115000"/>
              </a:lnSpc>
              <a:spcBef>
                <a:spcPts val="0"/>
              </a:spcBef>
              <a:spcAft>
                <a:spcPts val="0"/>
              </a:spcAft>
              <a:buSzPts val="1400"/>
              <a:buChar char="○"/>
            </a:pPr>
            <a:r>
              <a:rPr lang="es"/>
              <a:t>Pago</a:t>
            </a:r>
            <a:endParaRPr/>
          </a:p>
          <a:p>
            <a:pPr indent="-317500" lvl="1" marL="914400" rtl="0" algn="l">
              <a:lnSpc>
                <a:spcPct val="115000"/>
              </a:lnSpc>
              <a:spcBef>
                <a:spcPts val="0"/>
              </a:spcBef>
              <a:spcAft>
                <a:spcPts val="0"/>
              </a:spcAft>
              <a:buSzPts val="1400"/>
              <a:buChar char="○"/>
            </a:pPr>
            <a:r>
              <a:rPr lang="es"/>
              <a:t>Control de vuelto y finalización de la compra</a:t>
            </a:r>
            <a:endParaRPr/>
          </a:p>
          <a:p>
            <a:pPr indent="-342900" lvl="0" marL="457200" rtl="0" algn="l">
              <a:lnSpc>
                <a:spcPct val="115000"/>
              </a:lnSpc>
              <a:spcBef>
                <a:spcPts val="0"/>
              </a:spcBef>
              <a:spcAft>
                <a:spcPts val="0"/>
              </a:spcAft>
              <a:buSzPts val="1800"/>
              <a:buChar char="●"/>
            </a:pPr>
            <a:r>
              <a:rPr lang="es"/>
              <a:t>Continuidad en los pasos</a:t>
            </a:r>
            <a:endParaRPr/>
          </a:p>
          <a:p>
            <a:pPr indent="-342900" lvl="0" marL="457200" rtl="0" algn="l">
              <a:lnSpc>
                <a:spcPct val="115000"/>
              </a:lnSpc>
              <a:spcBef>
                <a:spcPts val="0"/>
              </a:spcBef>
              <a:spcAft>
                <a:spcPts val="0"/>
              </a:spcAft>
              <a:buSzPts val="1800"/>
              <a:buChar char="●"/>
            </a:pPr>
            <a:r>
              <a:rPr lang="es"/>
              <a:t>Visualización de billetes y monedas. Especificaciones de pantallas.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Desarrollo del Trabajo Profesional</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s" sz="2000"/>
              <a:t>Metodología </a:t>
            </a:r>
            <a:r>
              <a:rPr lang="es" sz="2000"/>
              <a:t>de desarrollo utilizada:</a:t>
            </a:r>
            <a:r>
              <a:rPr lang="es"/>
              <a:t> </a:t>
            </a:r>
            <a:endParaRPr/>
          </a:p>
          <a:p>
            <a:pPr indent="0" lvl="0" marL="0" rtl="0" algn="l">
              <a:lnSpc>
                <a:spcPct val="100000"/>
              </a:lnSpc>
              <a:spcBef>
                <a:spcPts val="1600"/>
              </a:spcBef>
              <a:spcAft>
                <a:spcPts val="0"/>
              </a:spcAft>
              <a:buNone/>
            </a:pPr>
            <a:r>
              <a:rPr lang="es"/>
              <a:t>Se utilizó una metodología basada dentro del marco de desarrollo ágil Scrum</a:t>
            </a:r>
            <a:endParaRPr/>
          </a:p>
          <a:p>
            <a:pPr indent="0" lvl="0" marL="0" rtl="0" algn="l">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s" sz="2000"/>
              <a:t>Artefactos utilizados: </a:t>
            </a:r>
            <a:endParaRPr sz="2000"/>
          </a:p>
          <a:p>
            <a:pPr indent="0" lvl="0" marL="0" rtl="0" algn="l">
              <a:lnSpc>
                <a:spcPct val="100000"/>
              </a:lnSpc>
              <a:spcBef>
                <a:spcPts val="1000"/>
              </a:spcBef>
              <a:spcAft>
                <a:spcPts val="1000"/>
              </a:spcAft>
              <a:buNone/>
            </a:pPr>
            <a:r>
              <a:rPr lang="es"/>
              <a:t>Story Map, Release Plan, Product Backlog, Sprint Backlog, Burndown Chart, Minutas de reunión, </a:t>
            </a:r>
            <a:r>
              <a:rPr lang="es"/>
              <a:t>Agile Inception Deck.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Desarrollo del Trabajo Profesional</a:t>
            </a:r>
            <a:endParaRPr/>
          </a:p>
        </p:txBody>
      </p:sp>
      <p:sp>
        <p:nvSpPr>
          <p:cNvPr id="98" name="Google Shape;98;p18"/>
          <p:cNvSpPr txBox="1"/>
          <p:nvPr>
            <p:ph idx="1" type="body"/>
          </p:nvPr>
        </p:nvSpPr>
        <p:spPr>
          <a:xfrm>
            <a:off x="471900" y="1919075"/>
            <a:ext cx="8222100" cy="304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t>Herramientas de Desarrollo:</a:t>
            </a:r>
            <a:endParaRPr sz="2400"/>
          </a:p>
          <a:p>
            <a:pPr indent="0" lvl="0" marL="0" rtl="0" algn="l">
              <a:lnSpc>
                <a:spcPct val="100000"/>
              </a:lnSpc>
              <a:spcBef>
                <a:spcPts val="0"/>
              </a:spcBef>
              <a:spcAft>
                <a:spcPts val="0"/>
              </a:spcAft>
              <a:buNone/>
            </a:pPr>
            <a:r>
              <a:t/>
            </a:r>
            <a:endParaRPr sz="1200"/>
          </a:p>
          <a:p>
            <a:pPr indent="-342900" lvl="0" marL="457200" rtl="0" algn="l">
              <a:lnSpc>
                <a:spcPct val="150000"/>
              </a:lnSpc>
              <a:spcBef>
                <a:spcPts val="0"/>
              </a:spcBef>
              <a:spcAft>
                <a:spcPts val="0"/>
              </a:spcAft>
              <a:buSzPts val="1800"/>
              <a:buChar char="●"/>
            </a:pPr>
            <a:r>
              <a:rPr lang="es"/>
              <a:t>Lenguaje de programación: Java</a:t>
            </a:r>
            <a:endParaRPr/>
          </a:p>
          <a:p>
            <a:pPr indent="-342900" lvl="0" marL="457200" rtl="0" algn="l">
              <a:lnSpc>
                <a:spcPct val="150000"/>
              </a:lnSpc>
              <a:spcBef>
                <a:spcPts val="0"/>
              </a:spcBef>
              <a:spcAft>
                <a:spcPts val="0"/>
              </a:spcAft>
              <a:buSzPts val="1800"/>
              <a:buChar char="●"/>
            </a:pPr>
            <a:r>
              <a:rPr lang="es"/>
              <a:t>Entorno de desarrollo: Android Studio</a:t>
            </a:r>
            <a:endParaRPr/>
          </a:p>
          <a:p>
            <a:pPr indent="-342900" lvl="0" marL="457200" rtl="0" algn="l">
              <a:lnSpc>
                <a:spcPct val="150000"/>
              </a:lnSpc>
              <a:spcBef>
                <a:spcPts val="0"/>
              </a:spcBef>
              <a:spcAft>
                <a:spcPts val="0"/>
              </a:spcAft>
              <a:buSzPts val="1800"/>
              <a:buChar char="●"/>
            </a:pPr>
            <a:r>
              <a:rPr lang="es"/>
              <a:t>Control de versiones: Git</a:t>
            </a:r>
            <a:endParaRPr/>
          </a:p>
          <a:p>
            <a:pPr indent="-342900" lvl="0" marL="457200" rtl="0" algn="l">
              <a:lnSpc>
                <a:spcPct val="150000"/>
              </a:lnSpc>
              <a:spcBef>
                <a:spcPts val="0"/>
              </a:spcBef>
              <a:spcAft>
                <a:spcPts val="0"/>
              </a:spcAft>
              <a:buSzPts val="1800"/>
              <a:buChar char="●"/>
            </a:pPr>
            <a:r>
              <a:rPr lang="es"/>
              <a:t>Plataforma de desarrollo colaborativo: GitHub</a:t>
            </a:r>
            <a:endParaRPr/>
          </a:p>
          <a:p>
            <a:pPr indent="-342900" lvl="0" marL="457200" rtl="0" algn="l">
              <a:lnSpc>
                <a:spcPct val="150000"/>
              </a:lnSpc>
              <a:spcBef>
                <a:spcPts val="0"/>
              </a:spcBef>
              <a:spcAft>
                <a:spcPts val="0"/>
              </a:spcAft>
              <a:buSzPts val="1800"/>
              <a:buChar char="●"/>
            </a:pPr>
            <a:r>
              <a:rPr lang="es"/>
              <a:t>Manejo y control de tareas: ZenHub</a:t>
            </a:r>
            <a:endParaRPr/>
          </a:p>
          <a:p>
            <a:pPr indent="-342900" lvl="0" marL="457200" rtl="0" algn="l">
              <a:lnSpc>
                <a:spcPct val="150000"/>
              </a:lnSpc>
              <a:spcBef>
                <a:spcPts val="0"/>
              </a:spcBef>
              <a:spcAft>
                <a:spcPts val="0"/>
              </a:spcAft>
              <a:buSzPts val="1800"/>
              <a:buChar char="●"/>
            </a:pPr>
            <a:r>
              <a:rPr lang="es"/>
              <a:t>Ofimática: Google Drive</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 del Dinero - </a:t>
            </a:r>
            <a:r>
              <a:rPr lang="es"/>
              <a:t>Función: Cargar</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pic>
        <p:nvPicPr>
          <p:cNvPr id="105" name="Google Shape;105;p19"/>
          <p:cNvPicPr preferRelativeResize="0"/>
          <p:nvPr/>
        </p:nvPicPr>
        <p:blipFill>
          <a:blip r:embed="rId3">
            <a:alphaModFix/>
          </a:blip>
          <a:stretch>
            <a:fillRect/>
          </a:stretch>
        </p:blipFill>
        <p:spPr>
          <a:xfrm>
            <a:off x="1992881" y="1919075"/>
            <a:ext cx="5158234" cy="3224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 del Dinero - </a:t>
            </a:r>
            <a:r>
              <a:rPr lang="es"/>
              <a:t>Función</a:t>
            </a:r>
            <a:r>
              <a:rPr lang="es"/>
              <a:t>: Cargar</a:t>
            </a:r>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 Ver archivo de video adjunto: “01 - Cargar.mp4”)</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 del Dinero - </a:t>
            </a:r>
            <a:r>
              <a:rPr lang="es"/>
              <a:t>Función: Tengo $</a:t>
            </a:r>
            <a:endParaRPr/>
          </a:p>
        </p:txBody>
      </p:sp>
      <p:sp>
        <p:nvSpPr>
          <p:cNvPr id="117" name="Google Shape;117;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 Ver archivo de video adjunto: “02 - Tengo.mp4”)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