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8" r:id="rId3"/>
    <p:sldId id="259" r:id="rId4"/>
    <p:sldId id="260" r:id="rId5"/>
    <p:sldId id="261" r:id="rId6"/>
    <p:sldId id="262" r:id="rId7"/>
    <p:sldId id="264" r:id="rId8"/>
    <p:sldId id="263" r:id="rId9"/>
    <p:sldId id="265"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5713DD4-284C-4F67-9DCE-08886B69BFC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xmlns="" id="{9F65F3F9-068B-4054-9576-4A4738695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C26A35D8-36DE-402E-A285-DD8958460576}"/>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5" name="Marcador de pie de página 4">
            <a:extLst>
              <a:ext uri="{FF2B5EF4-FFF2-40B4-BE49-F238E27FC236}">
                <a16:creationId xmlns:a16="http://schemas.microsoft.com/office/drawing/2014/main" xmlns="" id="{EEB5035D-EA88-4E62-9382-E9DC1FB51C34}"/>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a16="http://schemas.microsoft.com/office/drawing/2014/main" xmlns="" id="{97C9CDEA-CB5B-4E5E-B642-83B47FAC9C69}"/>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17832747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AA209AD-F4C6-4278-94DC-C77311B7382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E49280AE-9C10-4A41-B3BA-F6721465F21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CF8F29F8-8FAB-4E55-8C4F-91AF27D2A6CF}"/>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5" name="Marcador de pie de página 4">
            <a:extLst>
              <a:ext uri="{FF2B5EF4-FFF2-40B4-BE49-F238E27FC236}">
                <a16:creationId xmlns:a16="http://schemas.microsoft.com/office/drawing/2014/main" xmlns="" id="{BB7CA3E5-6483-4AC8-853E-962E1DADD622}"/>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a16="http://schemas.microsoft.com/office/drawing/2014/main" xmlns="" id="{DD8F75BB-85A1-438C-ADA1-EDE4C5DCA4D9}"/>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18021039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3DF2B0F9-71F2-41AA-9799-7E784980430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9DA57C82-F2C7-410A-8A64-CFD478D2537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F62BA486-E497-46AC-8596-EA2ADEF56367}"/>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5" name="Marcador de pie de página 4">
            <a:extLst>
              <a:ext uri="{FF2B5EF4-FFF2-40B4-BE49-F238E27FC236}">
                <a16:creationId xmlns:a16="http://schemas.microsoft.com/office/drawing/2014/main" xmlns="" id="{627BB236-13E8-4056-88AE-36A4077537D5}"/>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a16="http://schemas.microsoft.com/office/drawing/2014/main" xmlns="" id="{129F4A12-1B5A-4ACA-BB67-C5A6A774D56A}"/>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6739365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197C864-B8F7-449F-8EC4-0FE2D108066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65C264EE-8686-463C-902D-13B3AEFB765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9924864E-4EB4-40FE-B229-4D8F1925B288}"/>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5" name="Marcador de pie de página 4">
            <a:extLst>
              <a:ext uri="{FF2B5EF4-FFF2-40B4-BE49-F238E27FC236}">
                <a16:creationId xmlns:a16="http://schemas.microsoft.com/office/drawing/2014/main" xmlns="" id="{48469C46-0992-4135-A97D-BEAA8879CDA7}"/>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a16="http://schemas.microsoft.com/office/drawing/2014/main" xmlns="" id="{14C98B67-709C-44D0-B9EF-979E74598195}"/>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37080804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DC975AE-3CB3-478A-8F99-D066B87EB8D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2583BCAE-A476-4BD5-8122-099241448A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14D921B9-8992-430B-A1FA-F1D83F91F7AC}"/>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5" name="Marcador de pie de página 4">
            <a:extLst>
              <a:ext uri="{FF2B5EF4-FFF2-40B4-BE49-F238E27FC236}">
                <a16:creationId xmlns:a16="http://schemas.microsoft.com/office/drawing/2014/main" xmlns="" id="{55948855-36AB-4A28-B212-FFF5C5D29F75}"/>
              </a:ext>
            </a:extLst>
          </p:cNvPr>
          <p:cNvSpPr>
            <a:spLocks noGrp="1"/>
          </p:cNvSpPr>
          <p:nvPr>
            <p:ph type="ftr" sz="quarter" idx="11"/>
          </p:nvPr>
        </p:nvSpPr>
        <p:spPr/>
        <p:txBody>
          <a:bodyPr/>
          <a:lstStyle/>
          <a:p>
            <a:pPr algn="l"/>
            <a:r>
              <a:rPr lang="en-US"/>
              <a:t>Sample Footer Text</a:t>
            </a:r>
            <a:endParaRPr lang="en-US" dirty="0"/>
          </a:p>
        </p:txBody>
      </p:sp>
      <p:sp>
        <p:nvSpPr>
          <p:cNvPr id="6" name="Marcador de número de diapositiva 5">
            <a:extLst>
              <a:ext uri="{FF2B5EF4-FFF2-40B4-BE49-F238E27FC236}">
                <a16:creationId xmlns:a16="http://schemas.microsoft.com/office/drawing/2014/main" xmlns="" id="{299AC9AD-7B0E-4855-9C35-A840E13D0281}"/>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36647623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1E85646-3B01-463B-BCC3-545D07A9F43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C17A4B90-C1CF-46EB-900F-7030D82ACE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xmlns="" id="{F6DD49D0-0616-496E-A9FA-B05B72A3DD7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xmlns="" id="{6A88312F-28E5-4734-8A1B-243FC31043C9}"/>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6" name="Marcador de pie de página 5">
            <a:extLst>
              <a:ext uri="{FF2B5EF4-FFF2-40B4-BE49-F238E27FC236}">
                <a16:creationId xmlns:a16="http://schemas.microsoft.com/office/drawing/2014/main" xmlns="" id="{3EAF2362-6AF1-4A1B-BA02-1AF6901788F8}"/>
              </a:ext>
            </a:extLst>
          </p:cNvPr>
          <p:cNvSpPr>
            <a:spLocks noGrp="1"/>
          </p:cNvSpPr>
          <p:nvPr>
            <p:ph type="ftr" sz="quarter" idx="11"/>
          </p:nvPr>
        </p:nvSpPr>
        <p:spPr/>
        <p:txBody>
          <a:bodyPr/>
          <a:lstStyle/>
          <a:p>
            <a:pPr algn="l"/>
            <a:r>
              <a:rPr lang="en-US"/>
              <a:t>Sample Footer Text</a:t>
            </a:r>
            <a:endParaRPr lang="en-US" dirty="0"/>
          </a:p>
        </p:txBody>
      </p:sp>
      <p:sp>
        <p:nvSpPr>
          <p:cNvPr id="7" name="Marcador de número de diapositiva 6">
            <a:extLst>
              <a:ext uri="{FF2B5EF4-FFF2-40B4-BE49-F238E27FC236}">
                <a16:creationId xmlns:a16="http://schemas.microsoft.com/office/drawing/2014/main" xmlns="" id="{DD1740E5-CA6D-424C-8060-A34BBA22D61F}"/>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418241651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4FDD3E7-CBBC-4AE8-9221-AC2F3634CEC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1749D0E9-01D1-4090-919D-0C8007D78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EDE9FF91-E3AA-4E96-882F-02C27A7FF49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F961C960-A22A-4957-A681-75771D236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637646C1-4A50-4AE8-8B24-B5E04054631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6187C4AE-8793-4580-95C8-DD3D3C0431A2}"/>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8" name="Marcador de pie de página 7">
            <a:extLst>
              <a:ext uri="{FF2B5EF4-FFF2-40B4-BE49-F238E27FC236}">
                <a16:creationId xmlns:a16="http://schemas.microsoft.com/office/drawing/2014/main" xmlns="" id="{37E7B92F-DB92-448B-9795-DAFECF93C713}"/>
              </a:ext>
            </a:extLst>
          </p:cNvPr>
          <p:cNvSpPr>
            <a:spLocks noGrp="1"/>
          </p:cNvSpPr>
          <p:nvPr>
            <p:ph type="ftr" sz="quarter" idx="11"/>
          </p:nvPr>
        </p:nvSpPr>
        <p:spPr/>
        <p:txBody>
          <a:bodyPr/>
          <a:lstStyle/>
          <a:p>
            <a:pPr algn="l"/>
            <a:r>
              <a:rPr lang="en-US"/>
              <a:t>Sample Footer Text</a:t>
            </a:r>
            <a:endParaRPr lang="en-US" dirty="0"/>
          </a:p>
        </p:txBody>
      </p:sp>
      <p:sp>
        <p:nvSpPr>
          <p:cNvPr id="9" name="Marcador de número de diapositiva 8">
            <a:extLst>
              <a:ext uri="{FF2B5EF4-FFF2-40B4-BE49-F238E27FC236}">
                <a16:creationId xmlns:a16="http://schemas.microsoft.com/office/drawing/2014/main" xmlns="" id="{F94BB952-1B48-47BE-9BC2-EC0E5E3BF95D}"/>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2158098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4DBC1D7-DF09-4C82-8F37-561A684DB95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91EED083-B11C-478C-9010-3E5DF7422633}"/>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4" name="Marcador de pie de página 3">
            <a:extLst>
              <a:ext uri="{FF2B5EF4-FFF2-40B4-BE49-F238E27FC236}">
                <a16:creationId xmlns:a16="http://schemas.microsoft.com/office/drawing/2014/main" xmlns="" id="{58EAA9AA-FDCB-48B5-86F4-E6536760AC22}"/>
              </a:ext>
            </a:extLst>
          </p:cNvPr>
          <p:cNvSpPr>
            <a:spLocks noGrp="1"/>
          </p:cNvSpPr>
          <p:nvPr>
            <p:ph type="ftr" sz="quarter" idx="11"/>
          </p:nvPr>
        </p:nvSpPr>
        <p:spPr/>
        <p:txBody>
          <a:bodyPr/>
          <a:lstStyle/>
          <a:p>
            <a:pPr algn="l"/>
            <a:r>
              <a:rPr lang="en-US"/>
              <a:t>Sample Footer Text</a:t>
            </a:r>
            <a:endParaRPr lang="en-US" dirty="0"/>
          </a:p>
        </p:txBody>
      </p:sp>
      <p:sp>
        <p:nvSpPr>
          <p:cNvPr id="5" name="Marcador de número de diapositiva 4">
            <a:extLst>
              <a:ext uri="{FF2B5EF4-FFF2-40B4-BE49-F238E27FC236}">
                <a16:creationId xmlns:a16="http://schemas.microsoft.com/office/drawing/2014/main" xmlns="" id="{81E7C7A5-6637-4574-97EC-B1AE9AF1B59A}"/>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4278731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5C6366A1-D8FA-4619-86C5-A3A6CE80E4D2}"/>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3" name="Marcador de pie de página 2">
            <a:extLst>
              <a:ext uri="{FF2B5EF4-FFF2-40B4-BE49-F238E27FC236}">
                <a16:creationId xmlns:a16="http://schemas.microsoft.com/office/drawing/2014/main" xmlns="" id="{72B45E97-31C4-43F9-BC38-55C02CD721F3}"/>
              </a:ext>
            </a:extLst>
          </p:cNvPr>
          <p:cNvSpPr>
            <a:spLocks noGrp="1"/>
          </p:cNvSpPr>
          <p:nvPr>
            <p:ph type="ftr" sz="quarter" idx="11"/>
          </p:nvPr>
        </p:nvSpPr>
        <p:spPr/>
        <p:txBody>
          <a:bodyPr/>
          <a:lstStyle/>
          <a:p>
            <a:pPr algn="l"/>
            <a:r>
              <a:rPr lang="en-US"/>
              <a:t>Sample Footer Text</a:t>
            </a:r>
            <a:endParaRPr lang="en-US" dirty="0"/>
          </a:p>
        </p:txBody>
      </p:sp>
      <p:sp>
        <p:nvSpPr>
          <p:cNvPr id="4" name="Marcador de número de diapositiva 3">
            <a:extLst>
              <a:ext uri="{FF2B5EF4-FFF2-40B4-BE49-F238E27FC236}">
                <a16:creationId xmlns:a16="http://schemas.microsoft.com/office/drawing/2014/main" xmlns="" id="{627202F7-0EF1-41E0-A9B7-121A326F4EB1}"/>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21342021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C4A8189-13BC-4BA1-A1E6-4339BF4A5D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74FC55B0-3D41-42C0-BD42-74461233A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843E1914-8A96-4131-B005-F238FFE7E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4DFC0D1C-5CF5-4885-B283-1AF23CC279B6}"/>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6" name="Marcador de pie de página 5">
            <a:extLst>
              <a:ext uri="{FF2B5EF4-FFF2-40B4-BE49-F238E27FC236}">
                <a16:creationId xmlns:a16="http://schemas.microsoft.com/office/drawing/2014/main" xmlns="" id="{70F09E4B-754D-4D82-9E51-C0EC7E494079}"/>
              </a:ext>
            </a:extLst>
          </p:cNvPr>
          <p:cNvSpPr>
            <a:spLocks noGrp="1"/>
          </p:cNvSpPr>
          <p:nvPr>
            <p:ph type="ftr" sz="quarter" idx="11"/>
          </p:nvPr>
        </p:nvSpPr>
        <p:spPr/>
        <p:txBody>
          <a:bodyPr/>
          <a:lstStyle/>
          <a:p>
            <a:pPr algn="l"/>
            <a:r>
              <a:rPr lang="en-US"/>
              <a:t>Sample Footer Text</a:t>
            </a:r>
            <a:endParaRPr lang="en-US" dirty="0"/>
          </a:p>
        </p:txBody>
      </p:sp>
      <p:sp>
        <p:nvSpPr>
          <p:cNvPr id="7" name="Marcador de número de diapositiva 6">
            <a:extLst>
              <a:ext uri="{FF2B5EF4-FFF2-40B4-BE49-F238E27FC236}">
                <a16:creationId xmlns:a16="http://schemas.microsoft.com/office/drawing/2014/main" xmlns="" id="{AE56FDAD-3627-4A60-846C-DDC34462033E}"/>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42897296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C7E58B1-73EF-4F00-8952-09C47A4545B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260A7941-D2C6-4C8D-BF1B-7EFD036779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C1C18876-530A-4FD9-B530-3695AA5DD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54EF6232-2222-4E69-AF78-D17DCCD45925}"/>
              </a:ext>
            </a:extLst>
          </p:cNvPr>
          <p:cNvSpPr>
            <a:spLocks noGrp="1"/>
          </p:cNvSpPr>
          <p:nvPr>
            <p:ph type="dt" sz="half" idx="10"/>
          </p:nvPr>
        </p:nvSpPr>
        <p:spPr/>
        <p:txBody>
          <a:bodyPr/>
          <a:lstStyle/>
          <a:p>
            <a:fld id="{8DEA2CF1-0EB2-4673-802D-3371233E4A77}" type="datetime2">
              <a:rPr lang="en-US" smtClean="0"/>
              <a:t>Wednesday, March 30, 2022</a:t>
            </a:fld>
            <a:endParaRPr lang="en-US" dirty="0"/>
          </a:p>
        </p:txBody>
      </p:sp>
      <p:sp>
        <p:nvSpPr>
          <p:cNvPr id="6" name="Marcador de pie de página 5">
            <a:extLst>
              <a:ext uri="{FF2B5EF4-FFF2-40B4-BE49-F238E27FC236}">
                <a16:creationId xmlns:a16="http://schemas.microsoft.com/office/drawing/2014/main" xmlns="" id="{93557947-1F06-4356-B857-89F2CFC0DD2E}"/>
              </a:ext>
            </a:extLst>
          </p:cNvPr>
          <p:cNvSpPr>
            <a:spLocks noGrp="1"/>
          </p:cNvSpPr>
          <p:nvPr>
            <p:ph type="ftr" sz="quarter" idx="11"/>
          </p:nvPr>
        </p:nvSpPr>
        <p:spPr/>
        <p:txBody>
          <a:bodyPr/>
          <a:lstStyle/>
          <a:p>
            <a:pPr algn="l"/>
            <a:r>
              <a:rPr lang="en-US"/>
              <a:t>Sample Footer Text</a:t>
            </a:r>
            <a:endParaRPr lang="en-US" dirty="0"/>
          </a:p>
        </p:txBody>
      </p:sp>
      <p:sp>
        <p:nvSpPr>
          <p:cNvPr id="7" name="Marcador de número de diapositiva 6">
            <a:extLst>
              <a:ext uri="{FF2B5EF4-FFF2-40B4-BE49-F238E27FC236}">
                <a16:creationId xmlns:a16="http://schemas.microsoft.com/office/drawing/2014/main" xmlns="" id="{947E414B-5022-4AD6-8AAF-BC2C763681DA}"/>
              </a:ext>
            </a:extLst>
          </p:cNvPr>
          <p:cNvSpPr>
            <a:spLocks noGrp="1"/>
          </p:cNvSpPr>
          <p:nvPr>
            <p:ph type="sldNum" sz="quarter" idx="12"/>
          </p:nvPr>
        </p:nvSpPr>
        <p:spPr/>
        <p:txBody>
          <a:body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154986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65FB4E7F-2188-4D18-8F8E-99521F98D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7F85BC74-1381-407B-A416-5D73F49B2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EB447DDC-C269-4BF2-AC2B-B55131619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A2CF1-0EB2-4673-802D-3371233E4A77}" type="datetime2">
              <a:rPr lang="en-US" smtClean="0"/>
              <a:t>Wednesday, March 30, 2022</a:t>
            </a:fld>
            <a:endParaRPr lang="en-US" dirty="0"/>
          </a:p>
        </p:txBody>
      </p:sp>
      <p:sp>
        <p:nvSpPr>
          <p:cNvPr id="5" name="Marcador de pie de página 4">
            <a:extLst>
              <a:ext uri="{FF2B5EF4-FFF2-40B4-BE49-F238E27FC236}">
                <a16:creationId xmlns:a16="http://schemas.microsoft.com/office/drawing/2014/main" xmlns="" id="{8A53731C-5C6E-4A25-9E6A-764E0E1B15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a:t>Sample Footer Text</a:t>
            </a:r>
            <a:endParaRPr lang="en-US" dirty="0"/>
          </a:p>
        </p:txBody>
      </p:sp>
      <p:sp>
        <p:nvSpPr>
          <p:cNvPr id="6" name="Marcador de número de diapositiva 5">
            <a:extLst>
              <a:ext uri="{FF2B5EF4-FFF2-40B4-BE49-F238E27FC236}">
                <a16:creationId xmlns:a16="http://schemas.microsoft.com/office/drawing/2014/main" xmlns="" id="{65BCC2E1-2E84-4224-84C7-40AAB991B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1B6DD-29C1-4FEA-923F-71EA1347694C}" type="slidenum">
              <a:rPr lang="en-US" smtClean="0"/>
              <a:pPr/>
              <a:t>‹Nº›</a:t>
            </a:fld>
            <a:endParaRPr lang="en-US" dirty="0"/>
          </a:p>
        </p:txBody>
      </p:sp>
    </p:spTree>
    <p:extLst>
      <p:ext uri="{BB962C8B-B14F-4D97-AF65-F5344CB8AC3E}">
        <p14:creationId xmlns:p14="http://schemas.microsoft.com/office/powerpoint/2010/main" val="323470830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Desktop/Sena%202020/Primer%20trimestre/MAPA%20DE%20PROCESOS.xlsx"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Desktop/Sena%202020/Primer%20trimestre/Diagrama%20de%20gantt.mpp"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xmlns="" id="{2A0E4E09-FC02-4ADC-951A-3FFA90B6FE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uz de neón con forma de infinito">
            <a:extLst>
              <a:ext uri="{FF2B5EF4-FFF2-40B4-BE49-F238E27FC236}">
                <a16:creationId xmlns:a16="http://schemas.microsoft.com/office/drawing/2014/main" xmlns="" id="{A69692D6-6E35-4582-A664-AD8D4DF0ACA9}"/>
              </a:ext>
            </a:extLst>
          </p:cNvPr>
          <p:cNvPicPr>
            <a:picLocks noChangeAspect="1"/>
          </p:cNvPicPr>
          <p:nvPr/>
        </p:nvPicPr>
        <p:blipFill rotWithShape="1">
          <a:blip r:embed="rId2">
            <a:alphaModFix/>
          </a:blip>
          <a:srcRect l="18143" r="19340" b="-2"/>
          <a:stretch/>
        </p:blipFill>
        <p:spPr>
          <a:xfrm>
            <a:off x="5768947" y="-1"/>
            <a:ext cx="6423053" cy="6858001"/>
          </a:xfrm>
          <a:prstGeom prst="rect">
            <a:avLst/>
          </a:prstGeom>
        </p:spPr>
      </p:pic>
      <p:pic>
        <p:nvPicPr>
          <p:cNvPr id="10" name="Picture 10">
            <a:extLst>
              <a:ext uri="{FF2B5EF4-FFF2-40B4-BE49-F238E27FC236}">
                <a16:creationId xmlns:a16="http://schemas.microsoft.com/office/drawing/2014/main" xmlns="" id="{24F266AD-725B-4A9D-B448-4C000F95CB4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ítulo 1">
            <a:extLst>
              <a:ext uri="{FF2B5EF4-FFF2-40B4-BE49-F238E27FC236}">
                <a16:creationId xmlns:a16="http://schemas.microsoft.com/office/drawing/2014/main" xmlns="" id="{CD83B6D9-F04E-483B-8E9C-DDC1460AB3AB}"/>
              </a:ext>
            </a:extLst>
          </p:cNvPr>
          <p:cNvSpPr>
            <a:spLocks noGrp="1"/>
          </p:cNvSpPr>
          <p:nvPr>
            <p:ph type="ctrTitle"/>
          </p:nvPr>
        </p:nvSpPr>
        <p:spPr>
          <a:xfrm>
            <a:off x="962341" y="4212076"/>
            <a:ext cx="4805996" cy="1971010"/>
          </a:xfrm>
        </p:spPr>
        <p:txBody>
          <a:bodyPr anchor="t">
            <a:normAutofit fontScale="90000"/>
          </a:bodyPr>
          <a:lstStyle/>
          <a:p>
            <a:r>
              <a:rPr lang="es-CO" sz="2200" b="1" dirty="0">
                <a:effectLst>
                  <a:outerShdw blurRad="50800" dist="38100" dir="16200000">
                    <a:srgbClr val="000000">
                      <a:alpha val="40000"/>
                    </a:srgbClr>
                  </a:outerShdw>
                </a:effectLst>
                <a:latin typeface="Abadi" panose="020B0604020104020204" pitchFamily="34" charset="0"/>
                <a:ea typeface="+mn-ea"/>
                <a:cs typeface="+mn-cs"/>
              </a:rPr>
              <a:t>Desarrollado por los Aprendices: </a:t>
            </a:r>
            <a:r>
              <a:rPr lang="es-CO" sz="2200" dirty="0">
                <a:effectLst>
                  <a:outerShdw blurRad="50800" dist="38100" dir="16200000">
                    <a:srgbClr val="000000">
                      <a:alpha val="40000"/>
                    </a:srgbClr>
                  </a:outerShdw>
                </a:effectLst>
                <a:latin typeface="Abadi" panose="020B0604020104020204" pitchFamily="34" charset="0"/>
                <a:ea typeface="+mn-ea"/>
                <a:cs typeface="+mn-cs"/>
              </a:rPr>
              <a:t/>
            </a:r>
            <a:br>
              <a:rPr lang="es-CO" sz="2200" dirty="0">
                <a:effectLst>
                  <a:outerShdw blurRad="50800" dist="38100" dir="16200000">
                    <a:srgbClr val="000000">
                      <a:alpha val="40000"/>
                    </a:srgbClr>
                  </a:outerShdw>
                </a:effectLst>
                <a:latin typeface="Abadi" panose="020B0604020104020204" pitchFamily="34" charset="0"/>
                <a:ea typeface="+mn-ea"/>
                <a:cs typeface="+mn-cs"/>
              </a:rPr>
            </a:br>
            <a:r>
              <a:rPr lang="es-CO" sz="2200" dirty="0">
                <a:effectLst>
                  <a:outerShdw blurRad="50800" dist="38100" dir="16200000">
                    <a:srgbClr val="000000">
                      <a:alpha val="40000"/>
                    </a:srgbClr>
                  </a:outerShdw>
                </a:effectLst>
                <a:latin typeface="Abadi" panose="020B0604020104020204" pitchFamily="34" charset="0"/>
                <a:ea typeface="+mn-ea"/>
                <a:cs typeface="+mn-cs"/>
              </a:rPr>
              <a:t/>
            </a:r>
            <a:br>
              <a:rPr lang="es-CO" sz="2200" dirty="0">
                <a:effectLst>
                  <a:outerShdw blurRad="50800" dist="38100" dir="16200000">
                    <a:srgbClr val="000000">
                      <a:alpha val="40000"/>
                    </a:srgbClr>
                  </a:outerShdw>
                </a:effectLst>
                <a:latin typeface="Abadi" panose="020B0604020104020204" pitchFamily="34" charset="0"/>
                <a:ea typeface="+mn-ea"/>
                <a:cs typeface="+mn-cs"/>
              </a:rPr>
            </a:br>
            <a:r>
              <a:rPr lang="es-CO" sz="2200" dirty="0">
                <a:effectLst>
                  <a:outerShdw blurRad="50800" dist="38100" dir="16200000">
                    <a:srgbClr val="000000">
                      <a:alpha val="40000"/>
                    </a:srgbClr>
                  </a:outerShdw>
                </a:effectLst>
                <a:latin typeface="Abadi" panose="020B0604020104020204" pitchFamily="34" charset="0"/>
              </a:rPr>
              <a:t>Carolina Obando</a:t>
            </a:r>
            <a:r>
              <a:rPr lang="es-CO" sz="2200" dirty="0">
                <a:effectLst>
                  <a:outerShdw blurRad="50800" dist="38100" dir="16200000">
                    <a:srgbClr val="000000">
                      <a:alpha val="40000"/>
                    </a:srgbClr>
                  </a:outerShdw>
                </a:effectLst>
                <a:latin typeface="Abadi" panose="020B0604020104020204" pitchFamily="34" charset="0"/>
                <a:ea typeface="+mn-ea"/>
                <a:cs typeface="+mn-cs"/>
              </a:rPr>
              <a:t/>
            </a:r>
            <a:br>
              <a:rPr lang="es-CO" sz="2200" dirty="0">
                <a:effectLst>
                  <a:outerShdw blurRad="50800" dist="38100" dir="16200000">
                    <a:srgbClr val="000000">
                      <a:alpha val="40000"/>
                    </a:srgbClr>
                  </a:outerShdw>
                </a:effectLst>
                <a:latin typeface="Abadi" panose="020B0604020104020204" pitchFamily="34" charset="0"/>
                <a:ea typeface="+mn-ea"/>
                <a:cs typeface="+mn-cs"/>
              </a:rPr>
            </a:br>
            <a:r>
              <a:rPr lang="es-CO" sz="2200" dirty="0">
                <a:effectLst>
                  <a:outerShdw blurRad="50800" dist="38100" dir="16200000">
                    <a:srgbClr val="000000">
                      <a:alpha val="40000"/>
                    </a:srgbClr>
                  </a:outerShdw>
                </a:effectLst>
                <a:latin typeface="Abadi" panose="020B0604020104020204" pitchFamily="34" charset="0"/>
                <a:ea typeface="+mn-ea"/>
                <a:cs typeface="+mn-cs"/>
              </a:rPr>
              <a:t>Wilson Ladino</a:t>
            </a:r>
            <a:br>
              <a:rPr lang="es-CO" sz="2200" dirty="0">
                <a:effectLst>
                  <a:outerShdw blurRad="50800" dist="38100" dir="16200000">
                    <a:srgbClr val="000000">
                      <a:alpha val="40000"/>
                    </a:srgbClr>
                  </a:outerShdw>
                </a:effectLst>
                <a:latin typeface="Abadi" panose="020B0604020104020204" pitchFamily="34" charset="0"/>
                <a:ea typeface="+mn-ea"/>
                <a:cs typeface="+mn-cs"/>
              </a:rPr>
            </a:br>
            <a:r>
              <a:rPr lang="es-CO" sz="2200" dirty="0">
                <a:effectLst>
                  <a:outerShdw blurRad="50800" dist="38100" dir="16200000">
                    <a:srgbClr val="000000">
                      <a:alpha val="40000"/>
                    </a:srgbClr>
                  </a:outerShdw>
                </a:effectLst>
                <a:latin typeface="Abadi" panose="020B0604020104020204" pitchFamily="34" charset="0"/>
                <a:ea typeface="+mn-ea"/>
                <a:cs typeface="+mn-cs"/>
              </a:rPr>
              <a:t>Camilo </a:t>
            </a:r>
            <a:r>
              <a:rPr lang="es-CO" sz="2200" dirty="0" smtClean="0">
                <a:effectLst>
                  <a:outerShdw blurRad="50800" dist="38100" dir="16200000">
                    <a:srgbClr val="000000">
                      <a:alpha val="40000"/>
                    </a:srgbClr>
                  </a:outerShdw>
                </a:effectLst>
                <a:latin typeface="Abadi" panose="020B0604020104020204" pitchFamily="34" charset="0"/>
                <a:ea typeface="+mn-ea"/>
                <a:cs typeface="+mn-cs"/>
              </a:rPr>
              <a:t>Amaya</a:t>
            </a:r>
            <a:r>
              <a:rPr lang="es-CO" sz="2200" dirty="0">
                <a:effectLst>
                  <a:outerShdw blurRad="50800" dist="38100" dir="16200000">
                    <a:srgbClr val="000000">
                      <a:alpha val="40000"/>
                    </a:srgbClr>
                  </a:outerShdw>
                </a:effectLst>
                <a:latin typeface="Abadi" panose="020B0604020104020204" pitchFamily="34" charset="0"/>
                <a:ea typeface="+mn-ea"/>
                <a:cs typeface="+mn-cs"/>
              </a:rPr>
              <a:t/>
            </a:r>
            <a:br>
              <a:rPr lang="es-CO" sz="2200" dirty="0">
                <a:effectLst>
                  <a:outerShdw blurRad="50800" dist="38100" dir="16200000">
                    <a:srgbClr val="000000">
                      <a:alpha val="40000"/>
                    </a:srgbClr>
                  </a:outerShdw>
                </a:effectLst>
                <a:latin typeface="Abadi" panose="020B0604020104020204" pitchFamily="34" charset="0"/>
                <a:ea typeface="+mn-ea"/>
                <a:cs typeface="+mn-cs"/>
              </a:rPr>
            </a:br>
            <a:r>
              <a:rPr lang="es-CO" dirty="0"/>
              <a:t/>
            </a:r>
            <a:br>
              <a:rPr lang="es-CO" dirty="0"/>
            </a:br>
            <a:endParaRPr lang="es-CO" sz="4400" dirty="0">
              <a:solidFill>
                <a:srgbClr val="000000"/>
              </a:solidFill>
            </a:endParaRPr>
          </a:p>
        </p:txBody>
      </p:sp>
      <p:sp>
        <p:nvSpPr>
          <p:cNvPr id="3" name="Subtítulo 2">
            <a:extLst>
              <a:ext uri="{FF2B5EF4-FFF2-40B4-BE49-F238E27FC236}">
                <a16:creationId xmlns:a16="http://schemas.microsoft.com/office/drawing/2014/main" xmlns="" id="{6FE0D5BD-43B2-4035-8C7C-28FC68782F76}"/>
              </a:ext>
            </a:extLst>
          </p:cNvPr>
          <p:cNvSpPr>
            <a:spLocks noGrp="1"/>
          </p:cNvSpPr>
          <p:nvPr>
            <p:ph type="subTitle" idx="1"/>
          </p:nvPr>
        </p:nvSpPr>
        <p:spPr>
          <a:xfrm>
            <a:off x="695578" y="1029088"/>
            <a:ext cx="5339521" cy="2293491"/>
          </a:xfrm>
        </p:spPr>
        <p:txBody>
          <a:bodyPr anchor="b">
            <a:normAutofit/>
          </a:bodyPr>
          <a:lstStyle/>
          <a:p>
            <a:r>
              <a:rPr lang="es-CO" sz="35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3500" dirty="0">
              <a:solidFill>
                <a:srgbClr val="000000"/>
              </a:solidFill>
              <a:latin typeface="Abadi" panose="020B0604020104020204" pitchFamily="34" charset="0"/>
            </a:endParaRPr>
          </a:p>
        </p:txBody>
      </p:sp>
    </p:spTree>
    <p:extLst>
      <p:ext uri="{BB962C8B-B14F-4D97-AF65-F5344CB8AC3E}">
        <p14:creationId xmlns:p14="http://schemas.microsoft.com/office/powerpoint/2010/main" val="1735318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CD83B6D9-F04E-483B-8E9C-DDC1460AB3AB}"/>
              </a:ext>
            </a:extLst>
          </p:cNvPr>
          <p:cNvSpPr>
            <a:spLocks noGrp="1"/>
          </p:cNvSpPr>
          <p:nvPr>
            <p:ph type="ctrTitle"/>
          </p:nvPr>
        </p:nvSpPr>
        <p:spPr>
          <a:xfrm>
            <a:off x="2719418" y="1578973"/>
            <a:ext cx="4620584" cy="4567137"/>
          </a:xfrm>
        </p:spPr>
        <p:txBody>
          <a:bodyPr>
            <a:normAutofit/>
          </a:bodyPr>
          <a:lstStyle/>
          <a:p>
            <a:pPr algn="l"/>
            <a:r>
              <a:rPr lang="es-CO" sz="3400" dirty="0"/>
              <a:t/>
            </a:r>
            <a:br>
              <a:rPr lang="es-CO" sz="3400" dirty="0"/>
            </a:br>
            <a:endParaRPr lang="es-CO" sz="3400" dirty="0"/>
          </a:p>
        </p:txBody>
      </p:sp>
      <p:sp>
        <p:nvSpPr>
          <p:cNvPr id="3" name="Subtítulo 2">
            <a:extLst>
              <a:ext uri="{FF2B5EF4-FFF2-40B4-BE49-F238E27FC236}">
                <a16:creationId xmlns:a16="http://schemas.microsoft.com/office/drawing/2014/main" xmlns="" id="{6FE0D5BD-43B2-4035-8C7C-28FC68782F76}"/>
              </a:ext>
            </a:extLst>
          </p:cNvPr>
          <p:cNvSpPr>
            <a:spLocks noGrp="1"/>
          </p:cNvSpPr>
          <p:nvPr>
            <p:ph type="subTitle" idx="1"/>
          </p:nvPr>
        </p:nvSpPr>
        <p:spPr>
          <a:xfrm>
            <a:off x="3110692" y="264560"/>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a16="http://schemas.microsoft.com/office/drawing/2014/main" xmlns="" id="{A69692D6-6E35-4582-A664-AD8D4DF0ACA9}"/>
              </a:ext>
            </a:extLst>
          </p:cNvPr>
          <p:cNvPicPr>
            <a:picLocks noChangeAspect="1"/>
          </p:cNvPicPr>
          <p:nvPr/>
        </p:nvPicPr>
        <p:blipFill rotWithShape="1">
          <a:blip r:embed="rId2"/>
          <a:srcRect l="20383" t="-1" r="43867" b="-1"/>
          <a:stretch/>
        </p:blipFill>
        <p:spPr>
          <a:xfrm flipH="1">
            <a:off x="0" y="0"/>
            <a:ext cx="1653042"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2" name="Subtítulo 2">
            <a:extLst>
              <a:ext uri="{FF2B5EF4-FFF2-40B4-BE49-F238E27FC236}">
                <a16:creationId xmlns:a16="http://schemas.microsoft.com/office/drawing/2014/main" xmlns="" id="{5E68F8E3-6DB8-4412-A3FE-83928FBCC131}"/>
              </a:ext>
            </a:extLst>
          </p:cNvPr>
          <p:cNvSpPr txBox="1">
            <a:spLocks/>
          </p:cNvSpPr>
          <p:nvPr/>
        </p:nvSpPr>
        <p:spPr>
          <a:xfrm>
            <a:off x="2863948" y="1885515"/>
            <a:ext cx="6691085" cy="7433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CO" sz="2000" dirty="0">
              <a:latin typeface="Abadi" panose="020B0604020104020204" pitchFamily="34" charset="0"/>
            </a:endParaRPr>
          </a:p>
        </p:txBody>
      </p:sp>
      <p:sp>
        <p:nvSpPr>
          <p:cNvPr id="5" name="Rectángulo 4">
            <a:extLst>
              <a:ext uri="{FF2B5EF4-FFF2-40B4-BE49-F238E27FC236}">
                <a16:creationId xmlns:a16="http://schemas.microsoft.com/office/drawing/2014/main" xmlns="" id="{8312C8DA-D937-49AB-8B57-5C27ED2FCF47}"/>
              </a:ext>
            </a:extLst>
          </p:cNvPr>
          <p:cNvSpPr/>
          <p:nvPr/>
        </p:nvSpPr>
        <p:spPr>
          <a:xfrm>
            <a:off x="1727993" y="1216903"/>
            <a:ext cx="6096000" cy="1345946"/>
          </a:xfrm>
          <a:prstGeom prst="rect">
            <a:avLst/>
          </a:prstGeom>
        </p:spPr>
        <p:txBody>
          <a:bodyPr>
            <a:spAutoFit/>
          </a:bodyPr>
          <a:lstStyle/>
          <a:p>
            <a:pPr lvl="0">
              <a:lnSpc>
                <a:spcPct val="115000"/>
              </a:lnSpc>
              <a:spcAft>
                <a:spcPts val="1000"/>
              </a:spcAft>
            </a:pPr>
            <a:r>
              <a:rPr lang="es-CO" b="1" cap="small" dirty="0">
                <a:latin typeface="Arial Nova" panose="020B0504020202020204" pitchFamily="34" charset="0"/>
                <a:ea typeface="Calibri" panose="020F0502020204030204" pitchFamily="34" charset="0"/>
                <a:cs typeface="Calibri" panose="020F0502020204030204" pitchFamily="34" charset="0"/>
              </a:rPr>
              <a:t>Objetivó general:</a:t>
            </a:r>
            <a:r>
              <a:rPr lang="es-CO"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a:r>
            <a:br>
              <a:rPr lang="es-CO"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b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r>
              <a:rPr lang="es-CO" dirty="0">
                <a:latin typeface="Arial Nova" panose="020B0504020202020204" pitchFamily="34" charset="0"/>
                <a:ea typeface="Calibri" panose="020F0502020204030204" pitchFamily="34" charset="0"/>
                <a:cs typeface="Calibri" panose="020F0502020204030204" pitchFamily="34" charset="0"/>
              </a:rPr>
              <a:t>Desarrollar el Sistema De Información Para La Creación De Inventarios De Lechona y Tamales JJ</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xmlns="" id="{AD2F6FEE-CC9F-4B8A-BCAC-F550B9EB6B99}"/>
              </a:ext>
            </a:extLst>
          </p:cNvPr>
          <p:cNvSpPr/>
          <p:nvPr/>
        </p:nvSpPr>
        <p:spPr>
          <a:xfrm>
            <a:off x="2719418" y="2695100"/>
            <a:ext cx="8876443" cy="5608971"/>
          </a:xfrm>
          <a:prstGeom prst="rect">
            <a:avLst/>
          </a:prstGeom>
        </p:spPr>
        <p:txBody>
          <a:bodyPr wrap="square">
            <a:spAutoFit/>
          </a:bodyPr>
          <a:lstStyle/>
          <a:p>
            <a:pPr lvl="0" algn="r">
              <a:spcBef>
                <a:spcPts val="1200"/>
              </a:spcBef>
              <a:spcAft>
                <a:spcPts val="1000"/>
              </a:spcAft>
            </a:pPr>
            <a:r>
              <a:rPr lang="es-CO" b="1" cap="small" dirty="0">
                <a:latin typeface="Arial Nova" panose="020B0504020202020204" pitchFamily="34" charset="0"/>
                <a:cs typeface="Calibri" panose="020F0502020204030204" pitchFamily="34" charset="0"/>
              </a:rPr>
              <a:t>Objetivos Específicos:</a:t>
            </a:r>
          </a:p>
          <a:p>
            <a:pPr marL="228600" lvl="0" indent="-228600" algn="r">
              <a:spcBef>
                <a:spcPts val="1200"/>
              </a:spcBef>
              <a:spcAft>
                <a:spcPts val="1000"/>
              </a:spcAft>
              <a:buFont typeface="+mj-lt"/>
              <a:buAutoNum type="arabicPeriod"/>
            </a:pPr>
            <a:r>
              <a:rPr lang="es-CO" sz="1600" dirty="0">
                <a:latin typeface="Abadi" panose="020B0604020104020204" pitchFamily="34" charset="0"/>
                <a:ea typeface="Calibri" panose="020F0502020204030204" pitchFamily="34" charset="0"/>
                <a:cs typeface="Calibri" panose="020F0502020204030204" pitchFamily="34" charset="0"/>
              </a:rPr>
              <a:t>Seleccionar una empresa para la puesta en marcha del sistema de información a desarrolla.</a:t>
            </a:r>
          </a:p>
          <a:p>
            <a:pPr marL="342900" lvl="0" indent="-342900" algn="r">
              <a:spcBef>
                <a:spcPts val="1200"/>
              </a:spcBef>
              <a:spcAft>
                <a:spcPts val="1000"/>
              </a:spcAft>
              <a:buFont typeface="+mj-lt"/>
              <a:buAutoNum type="arabicPeriod"/>
            </a:pPr>
            <a:r>
              <a:rPr lang="es-CO" sz="1600" dirty="0">
                <a:latin typeface="Abadi" panose="020B0604020104020204" pitchFamily="34" charset="0"/>
                <a:ea typeface="Calibri" panose="020F0502020204030204" pitchFamily="34" charset="0"/>
                <a:cs typeface="Calibri" panose="020F0502020204030204" pitchFamily="34" charset="0"/>
              </a:rPr>
              <a:t>Realizar análisis con las técnicas seleccionadas para encontrar el problema actual de la empresa.</a:t>
            </a:r>
          </a:p>
          <a:p>
            <a:pPr marL="228600" indent="-228600" algn="r">
              <a:buFont typeface="+mj-lt"/>
              <a:buAutoNum type="arabicPeriod"/>
            </a:pPr>
            <a:r>
              <a:rPr lang="es-CO" sz="1600" dirty="0">
                <a:latin typeface="Abadi" panose="020B0604020104020204" pitchFamily="34" charset="0"/>
              </a:rPr>
              <a:t>Interpretar los diagramas UML y modelos de bases de datos para la solución de las problemáticas de la empresa.</a:t>
            </a:r>
          </a:p>
          <a:p>
            <a:pPr marL="228600" indent="-228600" algn="r">
              <a:buFont typeface="+mj-lt"/>
              <a:buAutoNum type="arabicPeriod"/>
            </a:pPr>
            <a:r>
              <a:rPr lang="es-CO" sz="1600" dirty="0">
                <a:latin typeface="Abadi" panose="020B0604020104020204" pitchFamily="34" charset="0"/>
              </a:rPr>
              <a:t> Diseñar la interfaz gráfica de acuerdo con la imagen Corporativa y Gusto del cliente.</a:t>
            </a:r>
          </a:p>
          <a:p>
            <a:pPr marL="228600" indent="-228600" algn="r">
              <a:buFont typeface="+mj-lt"/>
              <a:buAutoNum type="arabicPeriod"/>
            </a:pPr>
            <a:r>
              <a:rPr lang="es-CO" sz="1600" dirty="0">
                <a:latin typeface="Abadi" panose="020B0604020104020204" pitchFamily="34" charset="0"/>
              </a:rPr>
              <a:t>Construir la interfaz gráfica y la base de datos haciendo uso del patrón de diseño modelo vista y controlador.</a:t>
            </a:r>
          </a:p>
          <a:p>
            <a:pPr marL="228600" indent="-228600" algn="r">
              <a:buFont typeface="+mj-lt"/>
              <a:buAutoNum type="arabicPeriod"/>
            </a:pPr>
            <a:r>
              <a:rPr lang="es-CO" sz="1600" dirty="0">
                <a:latin typeface="Abadi" panose="020B0604020104020204" pitchFamily="34" charset="0"/>
              </a:rPr>
              <a:t>Realizar múltiples pruebas con datos simulados para detectar los posibles daños que se presentarían con una mala administración del sistema de inventario.</a:t>
            </a:r>
          </a:p>
          <a:p>
            <a:pPr marL="228600" indent="-228600" algn="r">
              <a:buFont typeface="+mj-lt"/>
              <a:buAutoNum type="arabicPeriod"/>
            </a:pPr>
            <a:r>
              <a:rPr lang="es-CO" sz="1600" dirty="0">
                <a:latin typeface="Abadi" panose="020B0604020104020204" pitchFamily="34" charset="0"/>
              </a:rPr>
              <a:t>Realizar pruebas de funcionalidad reales sobre el sistema implantado.</a:t>
            </a:r>
          </a:p>
          <a:p>
            <a:pPr marL="342900" lvl="0" indent="-342900" algn="r">
              <a:lnSpc>
                <a:spcPct val="115000"/>
              </a:lnSpc>
              <a:spcBef>
                <a:spcPts val="1200"/>
              </a:spcBef>
              <a:spcAft>
                <a:spcPts val="1000"/>
              </a:spcAft>
              <a:buFont typeface="+mj-lt"/>
              <a:buAutoNum type="arabicPeriod"/>
            </a:pPr>
            <a:endParaRPr lang="es-CO" sz="1600" dirty="0">
              <a:latin typeface="Arial Nova" panose="020B0504020202020204" pitchFamily="34" charset="0"/>
              <a:ea typeface="Calibri" panose="020F0502020204030204" pitchFamily="34" charset="0"/>
              <a:cs typeface="Calibri" panose="020F0502020204030204" pitchFamily="34" charset="0"/>
            </a:endParaRPr>
          </a:p>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7272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83B6D9-F04E-483B-8E9C-DDC1460AB3AB}"/>
              </a:ext>
            </a:extLst>
          </p:cNvPr>
          <p:cNvSpPr>
            <a:spLocks noGrp="1"/>
          </p:cNvSpPr>
          <p:nvPr>
            <p:ph type="ctrTitle"/>
          </p:nvPr>
        </p:nvSpPr>
        <p:spPr>
          <a:xfrm>
            <a:off x="3507177" y="1781003"/>
            <a:ext cx="4185394" cy="488553"/>
          </a:xfrm>
        </p:spPr>
        <p:txBody>
          <a:bodyPr>
            <a:normAutofit/>
          </a:bodyPr>
          <a:lstStyle/>
          <a:p>
            <a:r>
              <a:rPr lang="es-CO" sz="1800" b="1" cap="small" dirty="0">
                <a:latin typeface="Arial Nova" panose="020B0504020202020204" pitchFamily="34" charset="0"/>
                <a:cs typeface="Calibri" panose="020F0502020204030204" pitchFamily="34" charset="0"/>
              </a:rPr>
              <a:t>PLANTEAMIENTO DEL PROBLEMA</a:t>
            </a:r>
          </a:p>
        </p:txBody>
      </p:sp>
      <p:sp>
        <p:nvSpPr>
          <p:cNvPr id="3" name="Subtítulo 2">
            <a:extLst>
              <a:ext uri="{FF2B5EF4-FFF2-40B4-BE49-F238E27FC236}">
                <a16:creationId xmlns:a16="http://schemas.microsoft.com/office/drawing/2014/main" xmlns="" id="{6FE0D5BD-43B2-4035-8C7C-28FC68782F76}"/>
              </a:ext>
            </a:extLst>
          </p:cNvPr>
          <p:cNvSpPr>
            <a:spLocks noGrp="1"/>
          </p:cNvSpPr>
          <p:nvPr>
            <p:ph type="subTitle" idx="1"/>
          </p:nvPr>
        </p:nvSpPr>
        <p:spPr>
          <a:xfrm>
            <a:off x="2297891" y="310395"/>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a16="http://schemas.microsoft.com/office/drawing/2014/main" xmlns="" id="{A69692D6-6E35-4582-A664-AD8D4DF0ACA9}"/>
              </a:ext>
            </a:extLst>
          </p:cNvPr>
          <p:cNvPicPr>
            <a:picLocks noChangeAspect="1"/>
          </p:cNvPicPr>
          <p:nvPr/>
        </p:nvPicPr>
        <p:blipFill rotWithShape="1">
          <a:blip r:embed="rId3"/>
          <a:srcRect l="20383" t="-1" r="43867" b="-1"/>
          <a:stretch/>
        </p:blipFill>
        <p:spPr>
          <a:xfrm>
            <a:off x="10745135" y="0"/>
            <a:ext cx="1440182"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2" name="Subtítulo 2">
            <a:extLst>
              <a:ext uri="{FF2B5EF4-FFF2-40B4-BE49-F238E27FC236}">
                <a16:creationId xmlns:a16="http://schemas.microsoft.com/office/drawing/2014/main" xmlns="" id="{5E68F8E3-6DB8-4412-A3FE-83928FBCC131}"/>
              </a:ext>
            </a:extLst>
          </p:cNvPr>
          <p:cNvSpPr txBox="1">
            <a:spLocks/>
          </p:cNvSpPr>
          <p:nvPr/>
        </p:nvSpPr>
        <p:spPr>
          <a:xfrm>
            <a:off x="65688" y="2228623"/>
            <a:ext cx="6691085" cy="7433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CO" sz="2000" dirty="0">
              <a:latin typeface="Abadi" panose="020B0604020104020204" pitchFamily="34" charset="0"/>
            </a:endParaRPr>
          </a:p>
        </p:txBody>
      </p:sp>
      <p:sp>
        <p:nvSpPr>
          <p:cNvPr id="6" name="Rectángulo 5">
            <a:extLst>
              <a:ext uri="{FF2B5EF4-FFF2-40B4-BE49-F238E27FC236}">
                <a16:creationId xmlns:a16="http://schemas.microsoft.com/office/drawing/2014/main" xmlns=""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xmlns="" id="{68159E6C-CE97-43CC-A669-4BAC66FF2504}"/>
              </a:ext>
            </a:extLst>
          </p:cNvPr>
          <p:cNvSpPr/>
          <p:nvPr/>
        </p:nvSpPr>
        <p:spPr>
          <a:xfrm>
            <a:off x="459177" y="2804887"/>
            <a:ext cx="6096000" cy="1477328"/>
          </a:xfrm>
          <a:prstGeom prst="rect">
            <a:avLst/>
          </a:prstGeom>
        </p:spPr>
        <p:txBody>
          <a:bodyPr>
            <a:spAutoFit/>
          </a:bodyPr>
          <a:lstStyle/>
          <a:p>
            <a:pPr algn="just"/>
            <a:r>
              <a:rPr lang="es-CO" dirty="0">
                <a:latin typeface="Arial Nova" panose="020B0504020202020204" pitchFamily="34" charset="0"/>
                <a:ea typeface="Calibri" panose="020F0502020204030204" pitchFamily="34" charset="0"/>
                <a:cs typeface="Calibri" panose="020F0502020204030204" pitchFamily="34" charset="0"/>
              </a:rPr>
              <a:t>La empresa Lechona y Tamales J.J cual se encuentra ubicada en Bogotá, esta es una de muchas sucursales actuales de comidas en la localidad, la diferencia es que cuenta con un mayor público y gran acogida debido a que cuenta con varios años en el sector. </a:t>
            </a:r>
            <a:endParaRPr lang="es-CO" dirty="0"/>
          </a:p>
        </p:txBody>
      </p:sp>
      <p:sp>
        <p:nvSpPr>
          <p:cNvPr id="8" name="Rectángulo 7">
            <a:extLst>
              <a:ext uri="{FF2B5EF4-FFF2-40B4-BE49-F238E27FC236}">
                <a16:creationId xmlns:a16="http://schemas.microsoft.com/office/drawing/2014/main" xmlns="" id="{3674F35E-844B-43D6-9427-A2868CEF7329}"/>
              </a:ext>
            </a:extLst>
          </p:cNvPr>
          <p:cNvSpPr/>
          <p:nvPr/>
        </p:nvSpPr>
        <p:spPr>
          <a:xfrm>
            <a:off x="3940564" y="4514012"/>
            <a:ext cx="6201921" cy="1200329"/>
          </a:xfrm>
          <a:prstGeom prst="rect">
            <a:avLst/>
          </a:prstGeom>
        </p:spPr>
        <p:txBody>
          <a:bodyPr wrap="square">
            <a:spAutoFit/>
          </a:bodyPr>
          <a:lstStyle/>
          <a:p>
            <a:r>
              <a:rPr lang="es-CO" dirty="0">
                <a:latin typeface="Arial Nova" panose="020B0504020202020204" pitchFamily="34" charset="0"/>
                <a:cs typeface="Calibri" panose="020F0502020204030204" pitchFamily="34" charset="0"/>
              </a:rPr>
              <a:t>Su proceso de inventarios es realizado por el personal de la concina quien se encarga de realizar la solicitud de los elementos faltantes, generando en muchas ocasiones sobrecostos y perdidas de materia prima. </a:t>
            </a:r>
          </a:p>
        </p:txBody>
      </p:sp>
    </p:spTree>
    <p:extLst>
      <p:ext uri="{BB962C8B-B14F-4D97-AF65-F5344CB8AC3E}">
        <p14:creationId xmlns:p14="http://schemas.microsoft.com/office/powerpoint/2010/main" val="37579118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CD83B6D9-F04E-483B-8E9C-DDC1460AB3AB}"/>
              </a:ext>
            </a:extLst>
          </p:cNvPr>
          <p:cNvSpPr>
            <a:spLocks noGrp="1"/>
          </p:cNvSpPr>
          <p:nvPr>
            <p:ph type="ctrTitle"/>
          </p:nvPr>
        </p:nvSpPr>
        <p:spPr>
          <a:xfrm>
            <a:off x="7157639" y="1730915"/>
            <a:ext cx="2435400" cy="605885"/>
          </a:xfrm>
        </p:spPr>
        <p:txBody>
          <a:bodyPr>
            <a:normAutofit fontScale="90000"/>
          </a:bodyPr>
          <a:lstStyle/>
          <a:p>
            <a:pPr algn="l"/>
            <a:r>
              <a:rPr lang="es-CO" sz="2000" b="1" cap="small" dirty="0">
                <a:latin typeface="Arial Nova" panose="020B0504020202020204" pitchFamily="34" charset="0"/>
                <a:cs typeface="Calibri" panose="020F0502020204030204" pitchFamily="34" charset="0"/>
              </a:rPr>
              <a:t>JUSTIFICACIÓN</a:t>
            </a:r>
            <a:r>
              <a:rPr lang="es-CO" sz="1800" b="1" cap="small" dirty="0">
                <a:latin typeface="Arial Nova" panose="020B0504020202020204" pitchFamily="34" charset="0"/>
                <a:cs typeface="Calibri" panose="020F0502020204030204" pitchFamily="34" charset="0"/>
              </a:rPr>
              <a:t/>
            </a:r>
            <a:br>
              <a:rPr lang="es-CO" sz="1800" b="1" cap="small" dirty="0">
                <a:latin typeface="Arial Nova" panose="020B0504020202020204" pitchFamily="34" charset="0"/>
                <a:cs typeface="Calibri" panose="020F0502020204030204" pitchFamily="34" charset="0"/>
              </a:rPr>
            </a:br>
            <a:endParaRPr lang="es-CO" sz="1800" b="1" cap="small" dirty="0">
              <a:latin typeface="Arial Nova" panose="020B0504020202020204" pitchFamily="34" charset="0"/>
              <a:cs typeface="Calibri" panose="020F0502020204030204" pitchFamily="34" charset="0"/>
            </a:endParaRPr>
          </a:p>
        </p:txBody>
      </p:sp>
      <p:sp>
        <p:nvSpPr>
          <p:cNvPr id="3" name="Subtítulo 2">
            <a:extLst>
              <a:ext uri="{FF2B5EF4-FFF2-40B4-BE49-F238E27FC236}">
                <a16:creationId xmlns:a16="http://schemas.microsoft.com/office/drawing/2014/main" xmlns="" id="{6FE0D5BD-43B2-4035-8C7C-28FC68782F76}"/>
              </a:ext>
            </a:extLst>
          </p:cNvPr>
          <p:cNvSpPr>
            <a:spLocks noGrp="1"/>
          </p:cNvSpPr>
          <p:nvPr>
            <p:ph type="subTitle" idx="1"/>
          </p:nvPr>
        </p:nvSpPr>
        <p:spPr>
          <a:xfrm>
            <a:off x="3002721" y="453176"/>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a16="http://schemas.microsoft.com/office/drawing/2014/main" xmlns="" id="{A69692D6-6E35-4582-A664-AD8D4DF0ACA9}"/>
              </a:ext>
            </a:extLst>
          </p:cNvPr>
          <p:cNvPicPr>
            <a:picLocks noChangeAspect="1"/>
          </p:cNvPicPr>
          <p:nvPr/>
        </p:nvPicPr>
        <p:blipFill rotWithShape="1">
          <a:blip r:embed="rId2"/>
          <a:srcRect l="20383" t="-1" r="43867" b="-1"/>
          <a:stretch/>
        </p:blipFill>
        <p:spPr>
          <a:xfrm flipH="1">
            <a:off x="0" y="0"/>
            <a:ext cx="1545126"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2" name="Subtítulo 2">
            <a:extLst>
              <a:ext uri="{FF2B5EF4-FFF2-40B4-BE49-F238E27FC236}">
                <a16:creationId xmlns:a16="http://schemas.microsoft.com/office/drawing/2014/main" xmlns="" id="{5E68F8E3-6DB8-4412-A3FE-83928FBCC131}"/>
              </a:ext>
            </a:extLst>
          </p:cNvPr>
          <p:cNvSpPr txBox="1">
            <a:spLocks/>
          </p:cNvSpPr>
          <p:nvPr/>
        </p:nvSpPr>
        <p:spPr>
          <a:xfrm>
            <a:off x="2360600" y="2695100"/>
            <a:ext cx="7975325" cy="3067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CO" sz="2000" dirty="0">
                <a:latin typeface="Arial Nova" panose="020B0504020202020204" pitchFamily="34" charset="0"/>
              </a:rPr>
              <a:t>Se busca evitar el problema del reabastecimiento innecesario ya que esto puede causar problemas de salud afectando no solo a la reputación de la sucursal sino a posibles clientes que consuman el alimento en mal estado, este se realizará basado en la información recolectada en la entrevista y visitas a la sucursal.</a:t>
            </a:r>
          </a:p>
          <a:p>
            <a:pPr algn="just"/>
            <a:r>
              <a:rPr lang="es-CO" sz="2000" dirty="0">
                <a:latin typeface="Arial Nova" panose="020B0504020202020204" pitchFamily="34" charset="0"/>
              </a:rPr>
              <a:t>Una petición del cliente fue que su inventario estuviera en un lugar accesible para él, se le fue planteo crearlo con acceso en la nube para que pueda obtener la información de la forma rápida y ágil. </a:t>
            </a:r>
          </a:p>
        </p:txBody>
      </p:sp>
      <p:sp>
        <p:nvSpPr>
          <p:cNvPr id="6" name="Rectángulo 5">
            <a:extLst>
              <a:ext uri="{FF2B5EF4-FFF2-40B4-BE49-F238E27FC236}">
                <a16:creationId xmlns:a16="http://schemas.microsoft.com/office/drawing/2014/main" xmlns=""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281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xmlns="" id="{6FE0D5BD-43B2-4035-8C7C-28FC68782F76}"/>
              </a:ext>
            </a:extLst>
          </p:cNvPr>
          <p:cNvSpPr>
            <a:spLocks noGrp="1"/>
          </p:cNvSpPr>
          <p:nvPr>
            <p:ph type="subTitle" idx="1"/>
          </p:nvPr>
        </p:nvSpPr>
        <p:spPr>
          <a:xfrm>
            <a:off x="2436664" y="380605"/>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a16="http://schemas.microsoft.com/office/drawing/2014/main" xmlns="" id="{A69692D6-6E35-4582-A664-AD8D4DF0ACA9}"/>
              </a:ext>
            </a:extLst>
          </p:cNvPr>
          <p:cNvPicPr>
            <a:picLocks noChangeAspect="1"/>
          </p:cNvPicPr>
          <p:nvPr/>
        </p:nvPicPr>
        <p:blipFill rotWithShape="1">
          <a:blip r:embed="rId2"/>
          <a:srcRect l="20383" t="-1" r="43867" b="-1"/>
          <a:stretch/>
        </p:blipFill>
        <p:spPr>
          <a:xfrm>
            <a:off x="10558498" y="-24652"/>
            <a:ext cx="1633502"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a16="http://schemas.microsoft.com/office/drawing/2014/main" xmlns=""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xmlns="" id="{60349663-4075-4828-991E-D728C13DCD24}"/>
              </a:ext>
            </a:extLst>
          </p:cNvPr>
          <p:cNvPicPr>
            <a:picLocks noChangeAspect="1"/>
          </p:cNvPicPr>
          <p:nvPr/>
        </p:nvPicPr>
        <p:blipFill>
          <a:blip r:embed="rId3"/>
          <a:stretch>
            <a:fillRect/>
          </a:stretch>
        </p:blipFill>
        <p:spPr>
          <a:xfrm>
            <a:off x="583370" y="1629540"/>
            <a:ext cx="3866808" cy="5035639"/>
          </a:xfrm>
          <a:prstGeom prst="rect">
            <a:avLst/>
          </a:prstGeom>
        </p:spPr>
      </p:pic>
      <p:pic>
        <p:nvPicPr>
          <p:cNvPr id="7" name="Imagen 6">
            <a:extLst>
              <a:ext uri="{FF2B5EF4-FFF2-40B4-BE49-F238E27FC236}">
                <a16:creationId xmlns:a16="http://schemas.microsoft.com/office/drawing/2014/main" xmlns="" id="{76B4BA6C-38E2-44A8-8146-A31968787FB2}"/>
              </a:ext>
            </a:extLst>
          </p:cNvPr>
          <p:cNvPicPr>
            <a:picLocks noChangeAspect="1"/>
          </p:cNvPicPr>
          <p:nvPr/>
        </p:nvPicPr>
        <p:blipFill>
          <a:blip r:embed="rId4"/>
          <a:stretch>
            <a:fillRect/>
          </a:stretch>
        </p:blipFill>
        <p:spPr>
          <a:xfrm>
            <a:off x="5966736" y="1700856"/>
            <a:ext cx="4166485" cy="4964323"/>
          </a:xfrm>
          <a:prstGeom prst="rect">
            <a:avLst/>
          </a:prstGeom>
        </p:spPr>
      </p:pic>
      <p:sp>
        <p:nvSpPr>
          <p:cNvPr id="8" name="Rectángulo 7">
            <a:extLst>
              <a:ext uri="{FF2B5EF4-FFF2-40B4-BE49-F238E27FC236}">
                <a16:creationId xmlns:a16="http://schemas.microsoft.com/office/drawing/2014/main" xmlns="" id="{24F94054-4A56-4EF3-9343-6B3E2D152F07}"/>
              </a:ext>
            </a:extLst>
          </p:cNvPr>
          <p:cNvSpPr/>
          <p:nvPr/>
        </p:nvSpPr>
        <p:spPr>
          <a:xfrm>
            <a:off x="1431568" y="1214588"/>
            <a:ext cx="2008318" cy="390300"/>
          </a:xfrm>
          <a:prstGeom prst="rect">
            <a:avLst/>
          </a:prstGeom>
        </p:spPr>
        <p:txBody>
          <a:bodyPr wrap="square">
            <a:spAutoFit/>
          </a:bodyPr>
          <a:lstStyle/>
          <a:p>
            <a:pPr algn="ctr">
              <a:lnSpc>
                <a:spcPct val="115000"/>
              </a:lnSpc>
              <a:spcAft>
                <a:spcPts val="1000"/>
              </a:spcAft>
            </a:pPr>
            <a:r>
              <a:rPr lang="es-CO" b="1" cap="small" dirty="0">
                <a:latin typeface="Arial Nova" panose="020B0504020202020204" pitchFamily="34" charset="0"/>
                <a:ea typeface="Calibri" panose="020F0502020204030204" pitchFamily="34" charset="0"/>
                <a:cs typeface="Calibri" panose="020F0502020204030204" pitchFamily="34" charset="0"/>
              </a:rPr>
              <a:t>Encuesta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a:extLst>
              <a:ext uri="{FF2B5EF4-FFF2-40B4-BE49-F238E27FC236}">
                <a16:creationId xmlns:a16="http://schemas.microsoft.com/office/drawing/2014/main" xmlns="" id="{528FF79B-CD05-4D1F-84F1-14C143976470}"/>
              </a:ext>
            </a:extLst>
          </p:cNvPr>
          <p:cNvSpPr/>
          <p:nvPr/>
        </p:nvSpPr>
        <p:spPr>
          <a:xfrm>
            <a:off x="6308924" y="1194206"/>
            <a:ext cx="3482107" cy="390300"/>
          </a:xfrm>
          <a:prstGeom prst="rect">
            <a:avLst/>
          </a:prstGeom>
        </p:spPr>
        <p:txBody>
          <a:bodyPr wrap="none">
            <a:spAutoFit/>
          </a:bodyPr>
          <a:lstStyle/>
          <a:p>
            <a:pPr>
              <a:lnSpc>
                <a:spcPct val="115000"/>
              </a:lnSpc>
              <a:spcAft>
                <a:spcPts val="1000"/>
              </a:spcAft>
            </a:pPr>
            <a:r>
              <a:rPr lang="es-CO" b="1" cap="small" dirty="0">
                <a:latin typeface="Arial Nova" panose="020B0504020202020204" pitchFamily="34" charset="0"/>
                <a:ea typeface="Calibri" panose="020F0502020204030204" pitchFamily="34" charset="0"/>
                <a:cs typeface="Calibri" panose="020F0502020204030204" pitchFamily="34" charset="0"/>
              </a:rPr>
              <a:t>Formato de Inventario Manual</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86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xmlns="" id="{6FE0D5BD-43B2-4035-8C7C-28FC68782F76}"/>
              </a:ext>
            </a:extLst>
          </p:cNvPr>
          <p:cNvSpPr>
            <a:spLocks noGrp="1"/>
          </p:cNvSpPr>
          <p:nvPr>
            <p:ph type="subTitle" idx="1"/>
          </p:nvPr>
        </p:nvSpPr>
        <p:spPr>
          <a:xfrm>
            <a:off x="3089807" y="410884"/>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a16="http://schemas.microsoft.com/office/drawing/2014/main" xmlns="" id="{A69692D6-6E35-4582-A664-AD8D4DF0ACA9}"/>
              </a:ext>
            </a:extLst>
          </p:cNvPr>
          <p:cNvPicPr>
            <a:picLocks noChangeAspect="1"/>
          </p:cNvPicPr>
          <p:nvPr/>
        </p:nvPicPr>
        <p:blipFill rotWithShape="1">
          <a:blip r:embed="rId2"/>
          <a:srcRect l="20383" t="-1" r="43867" b="-1"/>
          <a:stretch/>
        </p:blipFill>
        <p:spPr>
          <a:xfrm flipH="1">
            <a:off x="-38540" y="0"/>
            <a:ext cx="1315796"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a16="http://schemas.microsoft.com/office/drawing/2014/main" xmlns=""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a:extLst>
              <a:ext uri="{FF2B5EF4-FFF2-40B4-BE49-F238E27FC236}">
                <a16:creationId xmlns:a16="http://schemas.microsoft.com/office/drawing/2014/main" xmlns="" id="{7F45E5EC-3D59-4F89-B840-DC9303C9BFA3}"/>
              </a:ext>
            </a:extLst>
          </p:cNvPr>
          <p:cNvSpPr/>
          <p:nvPr/>
        </p:nvSpPr>
        <p:spPr>
          <a:xfrm>
            <a:off x="1926091" y="1633271"/>
            <a:ext cx="3204675" cy="369332"/>
          </a:xfrm>
          <a:prstGeom prst="rect">
            <a:avLst/>
          </a:prstGeom>
        </p:spPr>
        <p:txBody>
          <a:bodyPr wrap="square">
            <a:spAutoFit/>
          </a:bodyPr>
          <a:lstStyle/>
          <a:p>
            <a:r>
              <a:rPr lang="es-CO" b="1" cap="small" dirty="0">
                <a:latin typeface="Arial Nova" panose="020B0504020202020204" pitchFamily="34" charset="0"/>
                <a:ea typeface="Calibri" panose="020F0502020204030204" pitchFamily="34" charset="0"/>
                <a:cs typeface="Calibri" panose="020F0502020204030204" pitchFamily="34" charset="0"/>
              </a:rPr>
              <a:t>Alcances del proyecto</a:t>
            </a:r>
            <a:endParaRPr lang="es-CO" dirty="0"/>
          </a:p>
        </p:txBody>
      </p:sp>
      <p:sp>
        <p:nvSpPr>
          <p:cNvPr id="5" name="Rectángulo 4">
            <a:extLst>
              <a:ext uri="{FF2B5EF4-FFF2-40B4-BE49-F238E27FC236}">
                <a16:creationId xmlns:a16="http://schemas.microsoft.com/office/drawing/2014/main" xmlns="" id="{4B37816E-B64E-4A7D-9C8A-73CB9723DD32}"/>
              </a:ext>
            </a:extLst>
          </p:cNvPr>
          <p:cNvSpPr/>
          <p:nvPr/>
        </p:nvSpPr>
        <p:spPr>
          <a:xfrm>
            <a:off x="2930362" y="2480262"/>
            <a:ext cx="6096000" cy="3416320"/>
          </a:xfrm>
          <a:prstGeom prst="rect">
            <a:avLst/>
          </a:prstGeom>
        </p:spPr>
        <p:txBody>
          <a:bodyPr>
            <a:spAutoFit/>
          </a:bodyPr>
          <a:lstStyle/>
          <a:p>
            <a:pPr algn="just"/>
            <a:r>
              <a:rPr lang="es-CO" dirty="0">
                <a:latin typeface="Arial Nova" panose="020B0504020202020204" pitchFamily="34" charset="0"/>
                <a:ea typeface="Calibri" panose="020F0502020204030204" pitchFamily="34" charset="0"/>
                <a:cs typeface="Calibri" panose="020F0502020204030204" pitchFamily="34" charset="0"/>
              </a:rPr>
              <a:t>El proyecto se basara exclusivamente en desarrollar un sistema de información para la creación de inventarios; siguiendo pautas de recolección de información, encuestas enfocadas a la necesidad del cliente, evaluó de gastos para previa aprobación por parte del usuario final.</a:t>
            </a:r>
          </a:p>
          <a:p>
            <a:pPr algn="just"/>
            <a:endParaRPr lang="es-CO" dirty="0">
              <a:latin typeface="Arial Nova" panose="020B0504020202020204" pitchFamily="34" charset="0"/>
              <a:ea typeface="Calibri" panose="020F0502020204030204" pitchFamily="34" charset="0"/>
              <a:cs typeface="Calibri" panose="020F0502020204030204" pitchFamily="34" charset="0"/>
            </a:endParaRPr>
          </a:p>
          <a:p>
            <a:pPr algn="just"/>
            <a:r>
              <a:rPr lang="es-CO" dirty="0">
                <a:latin typeface="Arial Nova" panose="020B0504020202020204" pitchFamily="34" charset="0"/>
                <a:ea typeface="Calibri" panose="020F0502020204030204" pitchFamily="34" charset="0"/>
                <a:cs typeface="Calibri" panose="020F0502020204030204" pitchFamily="34" charset="0"/>
              </a:rPr>
              <a:t>Al Finalizar el Software el equipo se encarga de brindar seguimiento y pautas del manejo del mismo a todo el personal involucrado (Generantes y Administradores)</a:t>
            </a:r>
          </a:p>
          <a:p>
            <a:pPr algn="just"/>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p>
        </p:txBody>
      </p:sp>
    </p:spTree>
    <p:extLst>
      <p:ext uri="{BB962C8B-B14F-4D97-AF65-F5344CB8AC3E}">
        <p14:creationId xmlns:p14="http://schemas.microsoft.com/office/powerpoint/2010/main" val="4137723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xmlns="" id="{6FE0D5BD-43B2-4035-8C7C-28FC68782F76}"/>
              </a:ext>
            </a:extLst>
          </p:cNvPr>
          <p:cNvSpPr>
            <a:spLocks noGrp="1"/>
          </p:cNvSpPr>
          <p:nvPr>
            <p:ph type="subTitle" idx="1"/>
          </p:nvPr>
        </p:nvSpPr>
        <p:spPr>
          <a:xfrm>
            <a:off x="2987421" y="293212"/>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a16="http://schemas.microsoft.com/office/drawing/2014/main" xmlns="" id="{A69692D6-6E35-4582-A664-AD8D4DF0ACA9}"/>
              </a:ext>
            </a:extLst>
          </p:cNvPr>
          <p:cNvPicPr>
            <a:picLocks noChangeAspect="1"/>
          </p:cNvPicPr>
          <p:nvPr/>
        </p:nvPicPr>
        <p:blipFill rotWithShape="1">
          <a:blip r:embed="rId2"/>
          <a:srcRect l="20383" t="-1" r="43867" b="-1"/>
          <a:stretch/>
        </p:blipFill>
        <p:spPr>
          <a:xfrm>
            <a:off x="10961859" y="0"/>
            <a:ext cx="1230141"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a16="http://schemas.microsoft.com/office/drawing/2014/main" xmlns="" id="{AD2F6FEE-CC9F-4B8A-BCAC-F550B9EB6B99}"/>
              </a:ext>
            </a:extLst>
          </p:cNvPr>
          <p:cNvSpPr/>
          <p:nvPr/>
        </p:nvSpPr>
        <p:spPr>
          <a:xfrm>
            <a:off x="2371076"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397" y="1115304"/>
            <a:ext cx="7171109" cy="4402240"/>
          </a:xfrm>
          <a:prstGeom prst="rect">
            <a:avLst/>
          </a:prstGeom>
        </p:spPr>
      </p:pic>
      <p:sp>
        <p:nvSpPr>
          <p:cNvPr id="5" name="Rectángulo 4">
            <a:extLst>
              <a:ext uri="{FF2B5EF4-FFF2-40B4-BE49-F238E27FC236}">
                <a16:creationId xmlns:a16="http://schemas.microsoft.com/office/drawing/2014/main" xmlns="" id="{4B37816E-B64E-4A7D-9C8A-73CB9723DD32}"/>
              </a:ext>
            </a:extLst>
          </p:cNvPr>
          <p:cNvSpPr/>
          <p:nvPr/>
        </p:nvSpPr>
        <p:spPr>
          <a:xfrm>
            <a:off x="1926091" y="1540737"/>
            <a:ext cx="6096000" cy="923330"/>
          </a:xfrm>
          <a:prstGeom prst="rect">
            <a:avLst/>
          </a:prstGeom>
        </p:spPr>
        <p:txBody>
          <a:bodyPr>
            <a:spAutoFit/>
          </a:bodyPr>
          <a:lstStyle/>
          <a:p>
            <a:pPr algn="just"/>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p>
        </p:txBody>
      </p:sp>
      <p:sp>
        <p:nvSpPr>
          <p:cNvPr id="10" name="Rectángulo 1">
            <a:extLst>
              <a:ext uri="{FF2B5EF4-FFF2-40B4-BE49-F238E27FC236}">
                <a16:creationId xmlns:a16="http://schemas.microsoft.com/office/drawing/2014/main" xmlns="" id="{7F45E5EC-3D59-4F89-B840-DC9303C9BFA3}"/>
              </a:ext>
            </a:extLst>
          </p:cNvPr>
          <p:cNvSpPr/>
          <p:nvPr/>
        </p:nvSpPr>
        <p:spPr>
          <a:xfrm>
            <a:off x="1769416" y="1036524"/>
            <a:ext cx="3204675" cy="369332"/>
          </a:xfrm>
          <a:prstGeom prst="rect">
            <a:avLst/>
          </a:prstGeom>
        </p:spPr>
        <p:txBody>
          <a:bodyPr wrap="square">
            <a:spAutoFit/>
          </a:bodyPr>
          <a:lstStyle/>
          <a:p>
            <a:r>
              <a:rPr lang="es-CO" b="1" cap="small" dirty="0" smtClean="0">
                <a:latin typeface="Arial Nova" panose="020B0504020202020204" pitchFamily="34" charset="0"/>
                <a:cs typeface="Calibri" panose="020F0502020204030204" pitchFamily="34" charset="0"/>
              </a:rPr>
              <a:t>Mapa de procesos</a:t>
            </a:r>
            <a:endParaRPr lang="es-CO" dirty="0"/>
          </a:p>
        </p:txBody>
      </p:sp>
      <p:sp>
        <p:nvSpPr>
          <p:cNvPr id="11" name="Rectángulo 1">
            <a:extLst>
              <a:ext uri="{FF2B5EF4-FFF2-40B4-BE49-F238E27FC236}">
                <a16:creationId xmlns:a16="http://schemas.microsoft.com/office/drawing/2014/main" xmlns="" id="{7F45E5EC-3D59-4F89-B840-DC9303C9BFA3}"/>
              </a:ext>
            </a:extLst>
          </p:cNvPr>
          <p:cNvSpPr/>
          <p:nvPr/>
        </p:nvSpPr>
        <p:spPr>
          <a:xfrm>
            <a:off x="1631530" y="5630120"/>
            <a:ext cx="3622641" cy="369332"/>
          </a:xfrm>
          <a:prstGeom prst="rect">
            <a:avLst/>
          </a:prstGeom>
        </p:spPr>
        <p:txBody>
          <a:bodyPr wrap="square">
            <a:spAutoFit/>
          </a:bodyPr>
          <a:lstStyle/>
          <a:p>
            <a:r>
              <a:rPr lang="es-CO" b="1" cap="small" dirty="0" smtClean="0">
                <a:latin typeface="Arial Nova" panose="020B0504020202020204" pitchFamily="34" charset="0"/>
                <a:cs typeface="Calibri" panose="020F0502020204030204" pitchFamily="34" charset="0"/>
              </a:rPr>
              <a:t>Mapa de procesos según iso</a:t>
            </a:r>
            <a:endParaRPr lang="es-CO" dirty="0"/>
          </a:p>
        </p:txBody>
      </p:sp>
      <p:sp>
        <p:nvSpPr>
          <p:cNvPr id="9" name="8 CuadroTexto"/>
          <p:cNvSpPr txBox="1"/>
          <p:nvPr/>
        </p:nvSpPr>
        <p:spPr>
          <a:xfrm>
            <a:off x="3556000" y="6125029"/>
            <a:ext cx="6908800" cy="369332"/>
          </a:xfrm>
          <a:prstGeom prst="rect">
            <a:avLst/>
          </a:prstGeom>
          <a:noFill/>
        </p:spPr>
        <p:txBody>
          <a:bodyPr wrap="square" rtlCol="0">
            <a:spAutoFit/>
          </a:bodyPr>
          <a:lstStyle/>
          <a:p>
            <a:r>
              <a:rPr lang="es-CO" dirty="0" smtClean="0">
                <a:hlinkClick r:id="rId4" action="ppaction://hlinkfile"/>
              </a:rPr>
              <a:t>..\Desktop\Sena 2020\Primer trimestre\MAPA DE PROCESOS.xlsx</a:t>
            </a:r>
            <a:endParaRPr lang="es-CO" dirty="0"/>
          </a:p>
        </p:txBody>
      </p:sp>
    </p:spTree>
    <p:extLst>
      <p:ext uri="{BB962C8B-B14F-4D97-AF65-F5344CB8AC3E}">
        <p14:creationId xmlns:p14="http://schemas.microsoft.com/office/powerpoint/2010/main" val="1861422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xmlns="" id="{6FE0D5BD-43B2-4035-8C7C-28FC68782F76}"/>
              </a:ext>
            </a:extLst>
          </p:cNvPr>
          <p:cNvSpPr>
            <a:spLocks noGrp="1"/>
          </p:cNvSpPr>
          <p:nvPr>
            <p:ph type="subTitle" idx="1"/>
          </p:nvPr>
        </p:nvSpPr>
        <p:spPr>
          <a:xfrm>
            <a:off x="3089807" y="410884"/>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a16="http://schemas.microsoft.com/office/drawing/2014/main" xmlns="" id="{A69692D6-6E35-4582-A664-AD8D4DF0ACA9}"/>
              </a:ext>
            </a:extLst>
          </p:cNvPr>
          <p:cNvPicPr>
            <a:picLocks noChangeAspect="1"/>
          </p:cNvPicPr>
          <p:nvPr/>
        </p:nvPicPr>
        <p:blipFill rotWithShape="1">
          <a:blip r:embed="rId2"/>
          <a:srcRect l="20383" t="-1" r="43867" b="-1"/>
          <a:stretch/>
        </p:blipFill>
        <p:spPr>
          <a:xfrm flipH="1">
            <a:off x="12013" y="18143"/>
            <a:ext cx="1243224"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a16="http://schemas.microsoft.com/office/drawing/2014/main" xmlns="" id="{AD2F6FEE-CC9F-4B8A-BCAC-F550B9EB6B99}"/>
              </a:ext>
            </a:extLst>
          </p:cNvPr>
          <p:cNvSpPr/>
          <p:nvPr/>
        </p:nvSpPr>
        <p:spPr>
          <a:xfrm>
            <a:off x="2719418"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ángulo 1">
            <a:extLst>
              <a:ext uri="{FF2B5EF4-FFF2-40B4-BE49-F238E27FC236}">
                <a16:creationId xmlns:a16="http://schemas.microsoft.com/office/drawing/2014/main" xmlns="" id="{7F45E5EC-3D59-4F89-B840-DC9303C9BFA3}"/>
              </a:ext>
            </a:extLst>
          </p:cNvPr>
          <p:cNvSpPr/>
          <p:nvPr/>
        </p:nvSpPr>
        <p:spPr>
          <a:xfrm>
            <a:off x="1500217" y="1257096"/>
            <a:ext cx="3204675" cy="369332"/>
          </a:xfrm>
          <a:prstGeom prst="rect">
            <a:avLst/>
          </a:prstGeom>
        </p:spPr>
        <p:txBody>
          <a:bodyPr wrap="square">
            <a:spAutoFit/>
          </a:bodyPr>
          <a:lstStyle/>
          <a:p>
            <a:r>
              <a:rPr lang="es-CO" b="1" cap="small" dirty="0" smtClean="0">
                <a:latin typeface="Arial Nova" panose="020B0504020202020204" pitchFamily="34" charset="0"/>
                <a:ea typeface="Calibri" panose="020F0502020204030204" pitchFamily="34" charset="0"/>
                <a:cs typeface="Calibri" panose="020F0502020204030204" pitchFamily="34" charset="0"/>
              </a:rPr>
              <a:t>Cronograma </a:t>
            </a:r>
            <a:endParaRPr lang="es-CO" dirty="0"/>
          </a:p>
        </p:txBody>
      </p:sp>
      <p:sp>
        <p:nvSpPr>
          <p:cNvPr id="5" name="Rectángulo 4">
            <a:extLst>
              <a:ext uri="{FF2B5EF4-FFF2-40B4-BE49-F238E27FC236}">
                <a16:creationId xmlns:a16="http://schemas.microsoft.com/office/drawing/2014/main" xmlns="" id="{4B37816E-B64E-4A7D-9C8A-73CB9723DD32}"/>
              </a:ext>
            </a:extLst>
          </p:cNvPr>
          <p:cNvSpPr/>
          <p:nvPr/>
        </p:nvSpPr>
        <p:spPr>
          <a:xfrm>
            <a:off x="3046475" y="5629779"/>
            <a:ext cx="6096000" cy="923330"/>
          </a:xfrm>
          <a:prstGeom prst="rect">
            <a:avLst/>
          </a:prstGeom>
        </p:spPr>
        <p:txBody>
          <a:bodyPr>
            <a:spAutoFit/>
          </a:bodyPr>
          <a:lstStyle/>
          <a:p>
            <a:r>
              <a:rPr lang="es-CO" dirty="0" smtClean="0">
                <a:latin typeface="Arial Nova" panose="020B0504020202020204" pitchFamily="34" charset="0"/>
                <a:ea typeface="Calibri" panose="020F0502020204030204" pitchFamily="34" charset="0"/>
                <a:cs typeface="Calibri" panose="020F0502020204030204" pitchFamily="34" charset="0"/>
                <a:hlinkClick r:id="rId3" action="ppaction://hlinkfile"/>
              </a:rPr>
              <a:t>..\Desktop\Sena 2020\Primer trimestre\Diagrama de </a:t>
            </a:r>
            <a:r>
              <a:rPr lang="es-CO" dirty="0" err="1" smtClean="0">
                <a:latin typeface="Arial Nova" panose="020B0504020202020204" pitchFamily="34" charset="0"/>
                <a:ea typeface="Calibri" panose="020F0502020204030204" pitchFamily="34" charset="0"/>
                <a:cs typeface="Calibri" panose="020F0502020204030204" pitchFamily="34" charset="0"/>
                <a:hlinkClick r:id="rId3" action="ppaction://hlinkfile"/>
              </a:rPr>
              <a:t>gantt.mpp</a:t>
            </a:r>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p>
        </p:txBody>
      </p:sp>
      <p:sp>
        <p:nvSpPr>
          <p:cNvPr id="7" name="6 CuadroTexto"/>
          <p:cNvSpPr txBox="1"/>
          <p:nvPr/>
        </p:nvSpPr>
        <p:spPr>
          <a:xfrm>
            <a:off x="1625600" y="2177143"/>
            <a:ext cx="8186057" cy="369332"/>
          </a:xfrm>
          <a:prstGeom prst="rect">
            <a:avLst/>
          </a:prstGeom>
          <a:noFill/>
        </p:spPr>
        <p:txBody>
          <a:bodyPr wrap="square" rtlCol="0">
            <a:spAutoFit/>
          </a:bodyPr>
          <a:lstStyle/>
          <a:p>
            <a:endParaRPr lang="es-CO"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1026" y="1770375"/>
            <a:ext cx="7866899" cy="3627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21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xmlns="" id="{6FE0D5BD-43B2-4035-8C7C-28FC68782F76}"/>
              </a:ext>
            </a:extLst>
          </p:cNvPr>
          <p:cNvSpPr>
            <a:spLocks noGrp="1"/>
          </p:cNvSpPr>
          <p:nvPr>
            <p:ph type="subTitle" idx="1"/>
          </p:nvPr>
        </p:nvSpPr>
        <p:spPr>
          <a:xfrm>
            <a:off x="2987421" y="293212"/>
            <a:ext cx="6691085" cy="743312"/>
          </a:xfrm>
        </p:spPr>
        <p:txBody>
          <a:bodyPr>
            <a:normAutofit lnSpcReduction="10000"/>
          </a:bodyPr>
          <a:lstStyle/>
          <a:p>
            <a:r>
              <a:rPr lang="es-CO" sz="2600" b="1" dirty="0">
                <a:effectLst>
                  <a:outerShdw blurRad="50800" dist="38100" dir="16200000">
                    <a:srgbClr val="000000">
                      <a:alpha val="40000"/>
                    </a:srgbClr>
                  </a:outerShdw>
                </a:effectLst>
                <a:latin typeface="Abadi" panose="020B0604020104020204" pitchFamily="34" charset="0"/>
              </a:rPr>
              <a:t>Sistema De Información Para La Creación De Inventarios De Lechona y Tamales J.J</a:t>
            </a:r>
            <a:endParaRPr lang="es-CO" sz="2600" dirty="0">
              <a:solidFill>
                <a:srgbClr val="000000"/>
              </a:solidFill>
              <a:latin typeface="Abadi" panose="020B0604020104020204" pitchFamily="34" charset="0"/>
            </a:endParaRPr>
          </a:p>
          <a:p>
            <a:pPr algn="l"/>
            <a:endParaRPr lang="es-CO" sz="2000" dirty="0">
              <a:latin typeface="Abadi" panose="020B0604020104020204" pitchFamily="34" charset="0"/>
            </a:endParaRPr>
          </a:p>
        </p:txBody>
      </p:sp>
      <p:pic>
        <p:nvPicPr>
          <p:cNvPr id="4" name="Picture 3" descr="Luz de neón con forma de infinito">
            <a:extLst>
              <a:ext uri="{FF2B5EF4-FFF2-40B4-BE49-F238E27FC236}">
                <a16:creationId xmlns:a16="http://schemas.microsoft.com/office/drawing/2014/main" xmlns="" id="{A69692D6-6E35-4582-A664-AD8D4DF0ACA9}"/>
              </a:ext>
            </a:extLst>
          </p:cNvPr>
          <p:cNvPicPr>
            <a:picLocks noChangeAspect="1"/>
          </p:cNvPicPr>
          <p:nvPr/>
        </p:nvPicPr>
        <p:blipFill rotWithShape="1">
          <a:blip r:embed="rId2"/>
          <a:srcRect l="20383" t="-1" r="43867" b="-1"/>
          <a:stretch/>
        </p:blipFill>
        <p:spPr>
          <a:xfrm>
            <a:off x="10961859" y="0"/>
            <a:ext cx="1230141"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Rectángulo 5">
            <a:extLst>
              <a:ext uri="{FF2B5EF4-FFF2-40B4-BE49-F238E27FC236}">
                <a16:creationId xmlns:a16="http://schemas.microsoft.com/office/drawing/2014/main" xmlns="" id="{AD2F6FEE-CC9F-4B8A-BCAC-F550B9EB6B99}"/>
              </a:ext>
            </a:extLst>
          </p:cNvPr>
          <p:cNvSpPr/>
          <p:nvPr/>
        </p:nvSpPr>
        <p:spPr>
          <a:xfrm>
            <a:off x="2371076" y="2695100"/>
            <a:ext cx="8876443" cy="1242648"/>
          </a:xfrm>
          <a:prstGeom prst="rect">
            <a:avLst/>
          </a:prstGeom>
        </p:spPr>
        <p:txBody>
          <a:bodyPr wrap="square">
            <a:spAutoFit/>
          </a:bodyPr>
          <a:lstStyle/>
          <a:p>
            <a:pPr marL="342900" lvl="0" indent="-342900" algn="r">
              <a:lnSpc>
                <a:spcPct val="115000"/>
              </a:lnSpc>
              <a:spcBef>
                <a:spcPts val="1200"/>
              </a:spcBef>
              <a:spcAft>
                <a:spcPts val="1000"/>
              </a:spcAft>
              <a:buFont typeface="+mj-lt"/>
              <a:buAutoNum type="arabicPeriod"/>
            </a:pP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r">
              <a:lnSpc>
                <a:spcPct val="115000"/>
              </a:lnSpc>
              <a:spcBef>
                <a:spcPts val="1200"/>
              </a:spcBef>
              <a:spcAft>
                <a:spcPts val="1000"/>
              </a:spcAft>
            </a:pPr>
            <a:r>
              <a:rPr lang="es-CO" dirty="0">
                <a:latin typeface="Arial Nova" panose="020B0504020202020204" pitchFamily="34" charset="0"/>
                <a:ea typeface="Calibri" panose="020F0502020204030204" pitchFamily="34" charset="0"/>
                <a:cs typeface="Calibri" panose="020F0502020204030204" pitchFamily="34" charset="0"/>
              </a:rPr>
              <a:t/>
            </a:r>
            <a:br>
              <a:rPr lang="es-CO" dirty="0">
                <a:latin typeface="Arial Nova" panose="020B0504020202020204" pitchFamily="34" charset="0"/>
                <a:ea typeface="Calibri" panose="020F0502020204030204" pitchFamily="34" charset="0"/>
                <a:cs typeface="Calibri" panose="020F0502020204030204" pitchFamily="34" charset="0"/>
              </a:rPr>
            </a:b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a:extLst>
              <a:ext uri="{FF2B5EF4-FFF2-40B4-BE49-F238E27FC236}">
                <a16:creationId xmlns:a16="http://schemas.microsoft.com/office/drawing/2014/main" xmlns="" id="{4B37816E-B64E-4A7D-9C8A-73CB9723DD32}"/>
              </a:ext>
            </a:extLst>
          </p:cNvPr>
          <p:cNvSpPr/>
          <p:nvPr/>
        </p:nvSpPr>
        <p:spPr>
          <a:xfrm>
            <a:off x="1926091" y="1540737"/>
            <a:ext cx="6096000" cy="923330"/>
          </a:xfrm>
          <a:prstGeom prst="rect">
            <a:avLst/>
          </a:prstGeom>
        </p:spPr>
        <p:txBody>
          <a:bodyPr>
            <a:spAutoFit/>
          </a:bodyPr>
          <a:lstStyle/>
          <a:p>
            <a:pPr algn="just"/>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latin typeface="Arial Nova" panose="020B0504020202020204" pitchFamily="34" charset="0"/>
              <a:ea typeface="Calibri" panose="020F0502020204030204" pitchFamily="34" charset="0"/>
              <a:cs typeface="Calibri" panose="020F0502020204030204" pitchFamily="34" charset="0"/>
            </a:endParaRPr>
          </a:p>
          <a:p>
            <a:endParaRPr lang="es-CO" dirty="0"/>
          </a:p>
        </p:txBody>
      </p:sp>
      <p:sp>
        <p:nvSpPr>
          <p:cNvPr id="10" name="Rectángulo 1">
            <a:extLst>
              <a:ext uri="{FF2B5EF4-FFF2-40B4-BE49-F238E27FC236}">
                <a16:creationId xmlns:a16="http://schemas.microsoft.com/office/drawing/2014/main" xmlns="" id="{7F45E5EC-3D59-4F89-B840-DC9303C9BFA3}"/>
              </a:ext>
            </a:extLst>
          </p:cNvPr>
          <p:cNvSpPr/>
          <p:nvPr/>
        </p:nvSpPr>
        <p:spPr>
          <a:xfrm>
            <a:off x="1769416" y="1036524"/>
            <a:ext cx="3204675" cy="369332"/>
          </a:xfrm>
          <a:prstGeom prst="rect">
            <a:avLst/>
          </a:prstGeom>
        </p:spPr>
        <p:txBody>
          <a:bodyPr wrap="square">
            <a:spAutoFit/>
          </a:bodyPr>
          <a:lstStyle/>
          <a:p>
            <a:r>
              <a:rPr lang="es-CO" b="1" cap="small" dirty="0" smtClean="0">
                <a:latin typeface="Arial Nova" panose="020B0504020202020204" pitchFamily="34" charset="0"/>
                <a:cs typeface="Calibri" panose="020F0502020204030204" pitchFamily="34" charset="0"/>
              </a:rPr>
              <a:t>Evidencias </a:t>
            </a:r>
            <a:endParaRPr lang="es-CO"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43" y="1463715"/>
            <a:ext cx="2391555" cy="4255436"/>
          </a:xfrm>
          <a:prstGeom prst="rect">
            <a:avLst/>
          </a:prstGeom>
        </p:spPr>
      </p:pic>
      <p:pic>
        <p:nvPicPr>
          <p:cNvPr id="12" name="11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209" y="1463715"/>
            <a:ext cx="3263714" cy="4162900"/>
          </a:xfrm>
          <a:prstGeom prst="rect">
            <a:avLst/>
          </a:prstGeom>
        </p:spPr>
      </p:pic>
      <p:pic>
        <p:nvPicPr>
          <p:cNvPr id="13" name="12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3227523" y="2002929"/>
            <a:ext cx="4313709" cy="3235282"/>
          </a:xfrm>
          <a:prstGeom prst="rect">
            <a:avLst/>
          </a:prstGeom>
        </p:spPr>
      </p:pic>
    </p:spTree>
    <p:extLst>
      <p:ext uri="{BB962C8B-B14F-4D97-AF65-F5344CB8AC3E}">
        <p14:creationId xmlns:p14="http://schemas.microsoft.com/office/powerpoint/2010/main" val="2275083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157</TotalTime>
  <Words>529</Words>
  <Application>Microsoft Office PowerPoint</Application>
  <PresentationFormat>Personalizado</PresentationFormat>
  <Paragraphs>58</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Desarrollado por los Aprendices:   Carolina Obando Wilson Ladino Camilo Amaya  </vt:lpstr>
      <vt:lpstr> </vt:lpstr>
      <vt:lpstr>PLANTEAMIENTO DEL PROBLEMA</vt:lpstr>
      <vt:lpstr>JUSTIFICACIÓN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Desarrollado por los Aprendices:   Kimberly Cardenas  Wilson Ladino Camilo Amaya Carolina Obando</dc:title>
  <dc:creator>Obando, Carolina</dc:creator>
  <cp:lastModifiedBy>Windows User</cp:lastModifiedBy>
  <cp:revision>22</cp:revision>
  <dcterms:created xsi:type="dcterms:W3CDTF">2021-03-06T21:05:31Z</dcterms:created>
  <dcterms:modified xsi:type="dcterms:W3CDTF">2022-03-30T14:51:20Z</dcterms:modified>
</cp:coreProperties>
</file>