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16" roundtripDataSignature="AMtx7mg8BSbl92OxWZ6xF8HyGqCWKzOf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4" name="Google Shape;64;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6.jpg"/><Relationship Id="rId5" Type="http://schemas.openxmlformats.org/officeDocument/2006/relationships/image" Target="../media/image8.jpg"/><Relationship Id="rId6"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5.png"/><Relationship Id="rId5" Type="http://schemas.openxmlformats.org/officeDocument/2006/relationships/hyperlink" Target="http://../Desktop/Sena%202020/Primer%20trimestre/MAPA%20DE%20PROCESOS.xlsx"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hyperlink" Target="http://../Desktop/Sena%202020/Primer%20trimestre/Diagrama%20de%20gantt.mpp" TargetMode="External"/><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0"/>
            <a:ext cx="1219169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Luz de neón con forma de infinito" id="85" name="Google Shape;85;p1"/>
          <p:cNvPicPr preferRelativeResize="0"/>
          <p:nvPr/>
        </p:nvPicPr>
        <p:blipFill rotWithShape="1">
          <a:blip r:embed="rId3">
            <a:alphaModFix/>
          </a:blip>
          <a:srcRect b="-2" l="18143" r="19340" t="0"/>
          <a:stretch/>
        </p:blipFill>
        <p:spPr>
          <a:xfrm>
            <a:off x="5921347" y="-1"/>
            <a:ext cx="6423055" cy="6858002"/>
          </a:xfrm>
          <a:prstGeom prst="rect">
            <a:avLst/>
          </a:prstGeom>
          <a:noFill/>
          <a:ln>
            <a:noFill/>
          </a:ln>
        </p:spPr>
      </p:pic>
      <p:pic>
        <p:nvPicPr>
          <p:cNvPr id="86" name="Google Shape;86;p1"/>
          <p:cNvPicPr preferRelativeResize="0"/>
          <p:nvPr/>
        </p:nvPicPr>
        <p:blipFill rotWithShape="1">
          <a:blip r:embed="rId4">
            <a:alphaModFix/>
          </a:blip>
          <a:srcRect b="0" l="0" r="0" t="0"/>
          <a:stretch/>
        </p:blipFill>
        <p:spPr>
          <a:xfrm flipH="1">
            <a:off x="0" y="0"/>
            <a:ext cx="12192000" cy="6858000"/>
          </a:xfrm>
          <a:prstGeom prst="rect">
            <a:avLst/>
          </a:prstGeom>
          <a:noFill/>
          <a:ln>
            <a:noFill/>
          </a:ln>
        </p:spPr>
      </p:pic>
      <p:sp>
        <p:nvSpPr>
          <p:cNvPr id="87" name="Google Shape;87;p1"/>
          <p:cNvSpPr txBox="1"/>
          <p:nvPr>
            <p:ph type="ctrTitle"/>
          </p:nvPr>
        </p:nvSpPr>
        <p:spPr>
          <a:xfrm>
            <a:off x="962341" y="4212076"/>
            <a:ext cx="4805996" cy="1971010"/>
          </a:xfrm>
          <a:prstGeom prst="rect">
            <a:avLst/>
          </a:prstGeom>
          <a:noFill/>
          <a:ln>
            <a:noFill/>
          </a:ln>
        </p:spPr>
        <p:txBody>
          <a:bodyPr anchorCtr="0" anchor="t"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Arial"/>
              <a:buNone/>
            </a:pPr>
            <a:r>
              <a:rPr b="1" lang="es-CO" sz="2200">
                <a:latin typeface="Arial"/>
                <a:ea typeface="Arial"/>
                <a:cs typeface="Arial"/>
                <a:sym typeface="Arial"/>
              </a:rPr>
              <a:t>Desarrollado por los Aprendices: </a:t>
            </a:r>
            <a:br>
              <a:rPr lang="es-CO" sz="2200">
                <a:latin typeface="Arial"/>
                <a:ea typeface="Arial"/>
                <a:cs typeface="Arial"/>
                <a:sym typeface="Arial"/>
              </a:rPr>
            </a:br>
            <a:br>
              <a:rPr lang="es-CO" sz="2200">
                <a:latin typeface="Arial"/>
                <a:ea typeface="Arial"/>
                <a:cs typeface="Arial"/>
                <a:sym typeface="Arial"/>
              </a:rPr>
            </a:br>
            <a:r>
              <a:rPr lang="es-CO" sz="2200">
                <a:latin typeface="Arial"/>
                <a:ea typeface="Arial"/>
                <a:cs typeface="Arial"/>
                <a:sym typeface="Arial"/>
              </a:rPr>
              <a:t>Kimberly Cardenas </a:t>
            </a:r>
            <a:br>
              <a:rPr lang="es-CO" sz="2200">
                <a:latin typeface="Arial"/>
                <a:ea typeface="Arial"/>
                <a:cs typeface="Arial"/>
                <a:sym typeface="Arial"/>
              </a:rPr>
            </a:br>
            <a:r>
              <a:rPr lang="es-CO" sz="2200">
                <a:latin typeface="Arial"/>
                <a:ea typeface="Arial"/>
                <a:cs typeface="Arial"/>
                <a:sym typeface="Arial"/>
              </a:rPr>
              <a:t>Wilson Ladino</a:t>
            </a:r>
            <a:br>
              <a:rPr lang="es-CO" sz="2200">
                <a:latin typeface="Arial"/>
                <a:ea typeface="Arial"/>
                <a:cs typeface="Arial"/>
                <a:sym typeface="Arial"/>
              </a:rPr>
            </a:br>
            <a:r>
              <a:rPr lang="es-CO" sz="2200">
                <a:latin typeface="Arial"/>
                <a:ea typeface="Arial"/>
                <a:cs typeface="Arial"/>
                <a:sym typeface="Arial"/>
              </a:rPr>
              <a:t>Camilo Amaya</a:t>
            </a:r>
            <a:br>
              <a:rPr lang="es-CO" sz="2200">
                <a:latin typeface="Arial"/>
                <a:ea typeface="Arial"/>
                <a:cs typeface="Arial"/>
                <a:sym typeface="Arial"/>
              </a:rPr>
            </a:br>
            <a:r>
              <a:rPr lang="es-CO" sz="2200">
                <a:latin typeface="Arial"/>
                <a:ea typeface="Arial"/>
                <a:cs typeface="Arial"/>
                <a:sym typeface="Arial"/>
              </a:rPr>
              <a:t>Carolina Obando</a:t>
            </a:r>
            <a:br>
              <a:rPr lang="es-CO" sz="2200">
                <a:latin typeface="Arial"/>
                <a:ea typeface="Arial"/>
                <a:cs typeface="Arial"/>
                <a:sym typeface="Arial"/>
              </a:rPr>
            </a:br>
            <a:br>
              <a:rPr lang="es-CO"/>
            </a:br>
            <a:endParaRPr sz="4400">
              <a:solidFill>
                <a:srgbClr val="000000"/>
              </a:solidFill>
            </a:endParaRPr>
          </a:p>
        </p:txBody>
      </p:sp>
      <p:sp>
        <p:nvSpPr>
          <p:cNvPr id="88" name="Google Shape;88;p1"/>
          <p:cNvSpPr txBox="1"/>
          <p:nvPr>
            <p:ph idx="1" type="subTitle"/>
          </p:nvPr>
        </p:nvSpPr>
        <p:spPr>
          <a:xfrm>
            <a:off x="695578" y="1029088"/>
            <a:ext cx="5339521" cy="2293491"/>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3500"/>
              <a:buNone/>
            </a:pPr>
            <a:r>
              <a:rPr b="1" lang="es-CO" sz="3500">
                <a:latin typeface="Arial"/>
                <a:ea typeface="Arial"/>
                <a:cs typeface="Arial"/>
                <a:sym typeface="Arial"/>
              </a:rPr>
              <a:t>Sistema De Información Para La Creación De Inventarios De Lechona y Tamales J.J</a:t>
            </a:r>
            <a:endParaRPr sz="350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0"/>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0" name="Google Shape;180;p10"/>
          <p:cNvSpPr txBox="1"/>
          <p:nvPr>
            <p:ph idx="1" type="subTitle"/>
          </p:nvPr>
        </p:nvSpPr>
        <p:spPr>
          <a:xfrm>
            <a:off x="2987421" y="293212"/>
            <a:ext cx="6691085" cy="743312"/>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2600"/>
              <a:buNone/>
            </a:pPr>
            <a:r>
              <a:rPr b="1" lang="es-CO" sz="2600">
                <a:latin typeface="Arial"/>
                <a:ea typeface="Arial"/>
                <a:cs typeface="Arial"/>
                <a:sym typeface="Arial"/>
              </a:rPr>
              <a:t>Sistema De Información Para La Creación De Inventarios De Lechona y Tamales J.J</a:t>
            </a:r>
            <a:endParaRPr sz="2600">
              <a:solidFill>
                <a:srgbClr val="000000"/>
              </a:solidFill>
              <a:latin typeface="Arial"/>
              <a:ea typeface="Arial"/>
              <a:cs typeface="Arial"/>
              <a:sym typeface="Arial"/>
            </a:endParaRPr>
          </a:p>
          <a:p>
            <a:pPr indent="0" lvl="0" marL="0" rtl="0" algn="l">
              <a:lnSpc>
                <a:spcPct val="90000"/>
              </a:lnSpc>
              <a:spcBef>
                <a:spcPts val="1000"/>
              </a:spcBef>
              <a:spcAft>
                <a:spcPts val="0"/>
              </a:spcAft>
              <a:buClr>
                <a:schemeClr val="dk1"/>
              </a:buClr>
              <a:buSzPts val="2000"/>
              <a:buNone/>
            </a:pPr>
            <a:r>
              <a:t/>
            </a:r>
            <a:endParaRPr sz="2000">
              <a:latin typeface="Arial"/>
              <a:ea typeface="Arial"/>
              <a:cs typeface="Arial"/>
              <a:sym typeface="Arial"/>
            </a:endParaRPr>
          </a:p>
        </p:txBody>
      </p:sp>
      <p:pic>
        <p:nvPicPr>
          <p:cNvPr descr="Luz de neón con forma de infinito" id="181" name="Google Shape;181;p10"/>
          <p:cNvPicPr preferRelativeResize="0"/>
          <p:nvPr/>
        </p:nvPicPr>
        <p:blipFill rotWithShape="1">
          <a:blip r:embed="rId3">
            <a:alphaModFix/>
          </a:blip>
          <a:srcRect b="-1" l="20383" r="43867" t="-1"/>
          <a:stretch/>
        </p:blipFill>
        <p:spPr>
          <a:xfrm>
            <a:off x="10616621" y="0"/>
            <a:ext cx="1575379" cy="6858000"/>
          </a:xfrm>
          <a:custGeom>
            <a:rect b="b" l="l" r="r" t="t"/>
            <a:pathLst>
              <a:path extrusionOk="0" h="6858000" w="5962785">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ln>
            <a:noFill/>
          </a:ln>
        </p:spPr>
      </p:pic>
      <p:sp>
        <p:nvSpPr>
          <p:cNvPr id="182" name="Google Shape;182;p10"/>
          <p:cNvSpPr/>
          <p:nvPr/>
        </p:nvSpPr>
        <p:spPr>
          <a:xfrm>
            <a:off x="2371076" y="2695100"/>
            <a:ext cx="8876443" cy="1242648"/>
          </a:xfrm>
          <a:prstGeom prst="rect">
            <a:avLst/>
          </a:prstGeom>
          <a:noFill/>
          <a:ln>
            <a:noFill/>
          </a:ln>
        </p:spPr>
        <p:txBody>
          <a:bodyPr anchorCtr="0" anchor="t" bIns="45700" lIns="91425" spcFirstLastPara="1" rIns="91425" wrap="square" tIns="45700">
            <a:spAutoFit/>
          </a:bodyPr>
          <a:lstStyle/>
          <a:p>
            <a:pPr indent="-241300" lvl="0" marL="342900" marR="0" rtl="0" algn="r">
              <a:lnSpc>
                <a:spcPct val="115000"/>
              </a:lnSpc>
              <a:spcBef>
                <a:spcPts val="0"/>
              </a:spcBef>
              <a:spcAft>
                <a:spcPts val="0"/>
              </a:spcAft>
              <a:buClr>
                <a:schemeClr val="dk1"/>
              </a:buClr>
              <a:buSzPts val="1600"/>
              <a:buFont typeface="Arial"/>
              <a:buNone/>
            </a:pPr>
            <a:r>
              <a:t/>
            </a:r>
            <a:endParaRPr sz="1600">
              <a:solidFill>
                <a:schemeClr val="dk1"/>
              </a:solidFill>
              <a:latin typeface="Arial"/>
              <a:ea typeface="Arial"/>
              <a:cs typeface="Arial"/>
              <a:sym typeface="Arial"/>
            </a:endParaRPr>
          </a:p>
          <a:p>
            <a:pPr indent="0" lvl="0" marL="226695" marR="0" rtl="0" algn="r">
              <a:lnSpc>
                <a:spcPct val="115000"/>
              </a:lnSpc>
              <a:spcBef>
                <a:spcPts val="2200"/>
              </a:spcBef>
              <a:spcAft>
                <a:spcPts val="0"/>
              </a:spcAft>
              <a:buNone/>
            </a:pPr>
            <a:br>
              <a:rPr lang="es-CO" sz="1800">
                <a:solidFill>
                  <a:schemeClr val="dk1"/>
                </a:solidFill>
                <a:latin typeface="Arial"/>
                <a:ea typeface="Arial"/>
                <a:cs typeface="Arial"/>
                <a:sym typeface="Arial"/>
              </a:rPr>
            </a:br>
            <a:endParaRPr sz="1600">
              <a:solidFill>
                <a:schemeClr val="dk1"/>
              </a:solidFill>
              <a:latin typeface="Arial"/>
              <a:ea typeface="Arial"/>
              <a:cs typeface="Arial"/>
              <a:sym typeface="Arial"/>
            </a:endParaRPr>
          </a:p>
        </p:txBody>
      </p:sp>
      <p:sp>
        <p:nvSpPr>
          <p:cNvPr id="183" name="Google Shape;183;p10"/>
          <p:cNvSpPr/>
          <p:nvPr/>
        </p:nvSpPr>
        <p:spPr>
          <a:xfrm>
            <a:off x="1926091" y="1540737"/>
            <a:ext cx="6096000" cy="9233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4" name="Google Shape;184;p10"/>
          <p:cNvSpPr/>
          <p:nvPr/>
        </p:nvSpPr>
        <p:spPr>
          <a:xfrm>
            <a:off x="1769416" y="1036524"/>
            <a:ext cx="32046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800" cap="small">
                <a:solidFill>
                  <a:schemeClr val="dk1"/>
                </a:solidFill>
                <a:latin typeface="Arial"/>
                <a:ea typeface="Arial"/>
                <a:cs typeface="Arial"/>
                <a:sym typeface="Arial"/>
              </a:rPr>
              <a:t>Evidencias </a:t>
            </a:r>
            <a:endParaRPr sz="1800">
              <a:solidFill>
                <a:schemeClr val="dk1"/>
              </a:solidFill>
              <a:latin typeface="Arial"/>
              <a:ea typeface="Arial"/>
              <a:cs typeface="Arial"/>
              <a:sym typeface="Arial"/>
            </a:endParaRPr>
          </a:p>
        </p:txBody>
      </p:sp>
      <p:pic>
        <p:nvPicPr>
          <p:cNvPr id="185" name="Google Shape;185;p10"/>
          <p:cNvPicPr preferRelativeResize="0"/>
          <p:nvPr/>
        </p:nvPicPr>
        <p:blipFill rotWithShape="1">
          <a:blip r:embed="rId4">
            <a:alphaModFix/>
          </a:blip>
          <a:srcRect b="0" l="0" r="0" t="0"/>
          <a:stretch/>
        </p:blipFill>
        <p:spPr>
          <a:xfrm>
            <a:off x="727265" y="1447385"/>
            <a:ext cx="2391555" cy="4255436"/>
          </a:xfrm>
          <a:prstGeom prst="rect">
            <a:avLst/>
          </a:prstGeom>
          <a:noFill/>
          <a:ln>
            <a:noFill/>
          </a:ln>
        </p:spPr>
      </p:pic>
      <p:pic>
        <p:nvPicPr>
          <p:cNvPr id="186" name="Google Shape;186;p10"/>
          <p:cNvPicPr preferRelativeResize="0"/>
          <p:nvPr/>
        </p:nvPicPr>
        <p:blipFill rotWithShape="1">
          <a:blip r:embed="rId5">
            <a:alphaModFix/>
          </a:blip>
          <a:srcRect b="0" l="0" r="0" t="0"/>
          <a:stretch/>
        </p:blipFill>
        <p:spPr>
          <a:xfrm>
            <a:off x="7764098" y="1447385"/>
            <a:ext cx="3263714" cy="4162900"/>
          </a:xfrm>
          <a:prstGeom prst="rect">
            <a:avLst/>
          </a:prstGeom>
          <a:noFill/>
          <a:ln>
            <a:noFill/>
          </a:ln>
        </p:spPr>
      </p:pic>
      <p:pic>
        <p:nvPicPr>
          <p:cNvPr id="187" name="Google Shape;187;p10"/>
          <p:cNvPicPr preferRelativeResize="0"/>
          <p:nvPr/>
        </p:nvPicPr>
        <p:blipFill rotWithShape="1">
          <a:blip r:embed="rId6">
            <a:alphaModFix/>
          </a:blip>
          <a:srcRect b="0" l="0" r="0" t="0"/>
          <a:stretch/>
        </p:blipFill>
        <p:spPr>
          <a:xfrm rot="5400000">
            <a:off x="3471951" y="2006835"/>
            <a:ext cx="4313709" cy="323528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sp>
        <p:nvSpPr>
          <p:cNvPr id="93" name="Google Shape;93;p2"/>
          <p:cNvSpPr txBox="1"/>
          <p:nvPr>
            <p:ph type="ctrTitle"/>
          </p:nvPr>
        </p:nvSpPr>
        <p:spPr>
          <a:xfrm>
            <a:off x="3507177" y="1262810"/>
            <a:ext cx="4185394" cy="488553"/>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1800"/>
              <a:buFont typeface="Arial"/>
              <a:buNone/>
            </a:pPr>
            <a:r>
              <a:rPr b="1" lang="es-CO" sz="1800" cap="small">
                <a:latin typeface="Arial"/>
                <a:ea typeface="Arial"/>
                <a:cs typeface="Arial"/>
                <a:sym typeface="Arial"/>
              </a:rPr>
              <a:t>PLANTEAMIENTO DEL PROBLEMA</a:t>
            </a:r>
            <a:endParaRPr/>
          </a:p>
        </p:txBody>
      </p:sp>
      <p:sp>
        <p:nvSpPr>
          <p:cNvPr id="94" name="Google Shape;94;p2"/>
          <p:cNvSpPr txBox="1"/>
          <p:nvPr>
            <p:ph idx="1" type="subTitle"/>
          </p:nvPr>
        </p:nvSpPr>
        <p:spPr>
          <a:xfrm>
            <a:off x="2297891" y="310395"/>
            <a:ext cx="6691085" cy="743312"/>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2600"/>
              <a:buNone/>
            </a:pPr>
            <a:r>
              <a:rPr b="1" lang="es-CO" sz="2600">
                <a:latin typeface="Arial"/>
                <a:ea typeface="Arial"/>
                <a:cs typeface="Arial"/>
                <a:sym typeface="Arial"/>
              </a:rPr>
              <a:t>Sistema De Información Para La Creación De Inventarios De Lechona y Tamales J.J</a:t>
            </a:r>
            <a:endParaRPr sz="2600">
              <a:solidFill>
                <a:srgbClr val="000000"/>
              </a:solidFill>
              <a:latin typeface="Arial"/>
              <a:ea typeface="Arial"/>
              <a:cs typeface="Arial"/>
              <a:sym typeface="Arial"/>
            </a:endParaRPr>
          </a:p>
          <a:p>
            <a:pPr indent="0" lvl="0" marL="0" rtl="0" algn="l">
              <a:lnSpc>
                <a:spcPct val="90000"/>
              </a:lnSpc>
              <a:spcBef>
                <a:spcPts val="1000"/>
              </a:spcBef>
              <a:spcAft>
                <a:spcPts val="0"/>
              </a:spcAft>
              <a:buClr>
                <a:schemeClr val="dk1"/>
              </a:buClr>
              <a:buSzPts val="2000"/>
              <a:buNone/>
            </a:pPr>
            <a:r>
              <a:t/>
            </a:r>
            <a:endParaRPr sz="2000">
              <a:latin typeface="Arial"/>
              <a:ea typeface="Arial"/>
              <a:cs typeface="Arial"/>
              <a:sym typeface="Arial"/>
            </a:endParaRPr>
          </a:p>
        </p:txBody>
      </p:sp>
      <p:pic>
        <p:nvPicPr>
          <p:cNvPr descr="Luz de neón con forma de infinito" id="95" name="Google Shape;95;p2"/>
          <p:cNvPicPr preferRelativeResize="0"/>
          <p:nvPr/>
        </p:nvPicPr>
        <p:blipFill rotWithShape="1">
          <a:blip r:embed="rId3">
            <a:alphaModFix/>
          </a:blip>
          <a:srcRect b="-1" l="20383" r="43867" t="-1"/>
          <a:stretch/>
        </p:blipFill>
        <p:spPr>
          <a:xfrm>
            <a:off x="10745135" y="0"/>
            <a:ext cx="1440182" cy="6858000"/>
          </a:xfrm>
          <a:custGeom>
            <a:rect b="b" l="l" r="r" t="t"/>
            <a:pathLst>
              <a:path extrusionOk="0" h="6858000" w="5962785">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ln>
            <a:noFill/>
          </a:ln>
        </p:spPr>
      </p:pic>
      <p:sp>
        <p:nvSpPr>
          <p:cNvPr id="96" name="Google Shape;96;p2"/>
          <p:cNvSpPr txBox="1"/>
          <p:nvPr/>
        </p:nvSpPr>
        <p:spPr>
          <a:xfrm>
            <a:off x="65688" y="2228623"/>
            <a:ext cx="6691085" cy="74331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97" name="Google Shape;97;p2"/>
          <p:cNvSpPr/>
          <p:nvPr/>
        </p:nvSpPr>
        <p:spPr>
          <a:xfrm>
            <a:off x="835344" y="1751363"/>
            <a:ext cx="6035644" cy="187743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CO" sz="1600">
                <a:solidFill>
                  <a:schemeClr val="dk1"/>
                </a:solidFill>
              </a:rPr>
              <a:t>La empresa Lechona y Tamales J.J cual se encuentra ubicada en Bogotá, esta es una de muchas sucursales actuales de comidas Rápidas de la localidad, la cual cuenta con un gran público ya que lleva muchos años en el sector y ha tenido gran acogida por la comunidad por la calidad de sus productos. </a:t>
            </a:r>
            <a:br>
              <a:rPr lang="es-CO" sz="1600">
                <a:solidFill>
                  <a:schemeClr val="dk1"/>
                </a:solidFill>
              </a:rPr>
            </a:br>
            <a:br>
              <a:rPr lang="es-CO" sz="1600">
                <a:solidFill>
                  <a:schemeClr val="dk1"/>
                </a:solidFill>
              </a:rPr>
            </a:br>
            <a:r>
              <a:rPr lang="es-CO" sz="1600">
                <a:solidFill>
                  <a:schemeClr val="dk1"/>
                </a:solidFill>
              </a:rPr>
              <a:t>D</a:t>
            </a:r>
            <a:r>
              <a:rPr b="0" i="0" lang="es-CO" sz="1600" u="none" cap="none" strike="noStrike">
                <a:solidFill>
                  <a:schemeClr val="dk1"/>
                </a:solidFill>
                <a:latin typeface="Arial"/>
                <a:ea typeface="Arial"/>
                <a:cs typeface="Arial"/>
                <a:sym typeface="Arial"/>
              </a:rPr>
              <a:t>e acuerdo con seguimiento realizado con el administrador, se evidencia un déficit en el manejo del inventario; esto debido a que todos sus registros sobre insumos los tienen documentados en papel los cuales no son debidamente revisados ni almacenados. </a:t>
            </a:r>
            <a:endParaRPr b="0" i="0" sz="16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98" name="Google Shape;98;p2"/>
          <p:cNvSpPr/>
          <p:nvPr/>
        </p:nvSpPr>
        <p:spPr>
          <a:xfrm>
            <a:off x="3507180" y="4845135"/>
            <a:ext cx="5837400" cy="10773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CO" sz="1600">
                <a:solidFill>
                  <a:schemeClr val="dk1"/>
                </a:solidFill>
              </a:rPr>
              <a:t>También</a:t>
            </a:r>
            <a:r>
              <a:rPr lang="es-CO" sz="1600">
                <a:solidFill>
                  <a:schemeClr val="dk1"/>
                </a:solidFill>
              </a:rPr>
              <a:t> se  </a:t>
            </a:r>
            <a:r>
              <a:rPr lang="es-CO" sz="1600">
                <a:solidFill>
                  <a:schemeClr val="dk1"/>
                </a:solidFill>
              </a:rPr>
              <a:t>evidenció</a:t>
            </a:r>
            <a:r>
              <a:rPr b="0" i="0" lang="es-CO" sz="1600" u="none" cap="none" strike="noStrike">
                <a:solidFill>
                  <a:schemeClr val="dk1"/>
                </a:solidFill>
                <a:latin typeface="Arial"/>
                <a:ea typeface="Arial"/>
                <a:cs typeface="Arial"/>
                <a:sym typeface="Arial"/>
              </a:rPr>
              <a:t> </a:t>
            </a:r>
            <a:r>
              <a:rPr b="0" i="0" lang="es-CO" sz="1600" u="none" cap="none" strike="noStrike">
                <a:solidFill>
                  <a:schemeClr val="dk1"/>
                </a:solidFill>
                <a:latin typeface="Arial"/>
                <a:ea typeface="Arial"/>
                <a:cs typeface="Arial"/>
                <a:sym typeface="Arial"/>
              </a:rPr>
              <a:t>que </a:t>
            </a:r>
            <a:r>
              <a:rPr lang="es-CO" sz="1600">
                <a:solidFill>
                  <a:schemeClr val="dk1"/>
                </a:solidFill>
              </a:rPr>
              <a:t>el </a:t>
            </a:r>
            <a:r>
              <a:rPr b="0" i="0" lang="es-CO" sz="1600" u="none" cap="none" strike="noStrike">
                <a:solidFill>
                  <a:schemeClr val="dk1"/>
                </a:solidFill>
                <a:latin typeface="Arial"/>
                <a:ea typeface="Arial"/>
                <a:cs typeface="Arial"/>
                <a:sym typeface="Arial"/>
              </a:rPr>
              <a:t>proceso </a:t>
            </a:r>
            <a:r>
              <a:rPr lang="es-CO" sz="1600">
                <a:solidFill>
                  <a:schemeClr val="dk1"/>
                </a:solidFill>
              </a:rPr>
              <a:t>es </a:t>
            </a:r>
            <a:r>
              <a:rPr b="0" i="0" lang="es-CO" sz="1600" u="none" cap="none" strike="noStrike">
                <a:solidFill>
                  <a:schemeClr val="dk1"/>
                </a:solidFill>
                <a:latin typeface="Arial"/>
                <a:ea typeface="Arial"/>
                <a:cs typeface="Arial"/>
                <a:sym typeface="Arial"/>
              </a:rPr>
              <a:t>llevado  por </a:t>
            </a:r>
            <a:r>
              <a:rPr lang="es-CO" sz="1600">
                <a:solidFill>
                  <a:schemeClr val="dk1"/>
                </a:solidFill>
              </a:rPr>
              <a:t>varios empleados de la sucursal </a:t>
            </a:r>
            <a:r>
              <a:rPr b="0" i="0" lang="es-CO" sz="1600" u="none" cap="none" strike="noStrike">
                <a:solidFill>
                  <a:schemeClr val="dk1"/>
                </a:solidFill>
                <a:latin typeface="Arial"/>
                <a:ea typeface="Arial"/>
                <a:cs typeface="Arial"/>
                <a:sym typeface="Arial"/>
              </a:rPr>
              <a:t>quienes se encarga de realizar la solicitud de los elementos faltantes, generando en muchas ocasiones sobrecostos y </a:t>
            </a:r>
            <a:r>
              <a:rPr lang="es-CO" sz="1600">
                <a:solidFill>
                  <a:schemeClr val="dk1"/>
                </a:solidFill>
              </a:rPr>
              <a:t>pérdidas</a:t>
            </a:r>
            <a:r>
              <a:rPr b="0" i="0" lang="es-CO" sz="1600" u="none" cap="none" strike="noStrike">
                <a:solidFill>
                  <a:schemeClr val="dk1"/>
                </a:solidFill>
                <a:latin typeface="Arial"/>
                <a:ea typeface="Arial"/>
                <a:cs typeface="Arial"/>
                <a:sym typeface="Arial"/>
              </a:rPr>
              <a:t> de materia prima.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 name="Shape 102"/>
        <p:cNvGrpSpPr/>
        <p:nvPr/>
      </p:nvGrpSpPr>
      <p:grpSpPr>
        <a:xfrm>
          <a:off x="0" y="0"/>
          <a:ext cx="0" cy="0"/>
          <a:chOff x="0" y="0"/>
          <a:chExt cx="0" cy="0"/>
        </a:xfrm>
      </p:grpSpPr>
      <p:sp>
        <p:nvSpPr>
          <p:cNvPr id="103" name="Google Shape;103;p3"/>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4" name="Google Shape;104;p3"/>
          <p:cNvSpPr txBox="1"/>
          <p:nvPr>
            <p:ph type="ctrTitle"/>
          </p:nvPr>
        </p:nvSpPr>
        <p:spPr>
          <a:xfrm>
            <a:off x="2719418" y="1578973"/>
            <a:ext cx="4620584" cy="45671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br>
              <a:rPr lang="es-CO" sz="3400"/>
            </a:br>
            <a:endParaRPr sz="3400"/>
          </a:p>
        </p:txBody>
      </p:sp>
      <p:sp>
        <p:nvSpPr>
          <p:cNvPr id="105" name="Google Shape;105;p3"/>
          <p:cNvSpPr txBox="1"/>
          <p:nvPr>
            <p:ph idx="1" type="subTitle"/>
          </p:nvPr>
        </p:nvSpPr>
        <p:spPr>
          <a:xfrm>
            <a:off x="3110692" y="264560"/>
            <a:ext cx="6691085" cy="743312"/>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2600"/>
              <a:buNone/>
            </a:pPr>
            <a:r>
              <a:rPr b="1" lang="es-CO" sz="2600">
                <a:latin typeface="Arial"/>
                <a:ea typeface="Arial"/>
                <a:cs typeface="Arial"/>
                <a:sym typeface="Arial"/>
              </a:rPr>
              <a:t>Sistema De Información Para La Creación De Inventarios De Lechona y Tamales J.J</a:t>
            </a:r>
            <a:endParaRPr sz="2600">
              <a:solidFill>
                <a:srgbClr val="000000"/>
              </a:solidFill>
              <a:latin typeface="Arial"/>
              <a:ea typeface="Arial"/>
              <a:cs typeface="Arial"/>
              <a:sym typeface="Arial"/>
            </a:endParaRPr>
          </a:p>
          <a:p>
            <a:pPr indent="0" lvl="0" marL="0" rtl="0" algn="l">
              <a:lnSpc>
                <a:spcPct val="90000"/>
              </a:lnSpc>
              <a:spcBef>
                <a:spcPts val="1000"/>
              </a:spcBef>
              <a:spcAft>
                <a:spcPts val="0"/>
              </a:spcAft>
              <a:buClr>
                <a:schemeClr val="dk1"/>
              </a:buClr>
              <a:buSzPts val="2000"/>
              <a:buNone/>
            </a:pPr>
            <a:r>
              <a:t/>
            </a:r>
            <a:endParaRPr sz="2000">
              <a:latin typeface="Arial"/>
              <a:ea typeface="Arial"/>
              <a:cs typeface="Arial"/>
              <a:sym typeface="Arial"/>
            </a:endParaRPr>
          </a:p>
        </p:txBody>
      </p:sp>
      <p:pic>
        <p:nvPicPr>
          <p:cNvPr descr="Luz de neón con forma de infinito" id="106" name="Google Shape;106;p3"/>
          <p:cNvPicPr preferRelativeResize="0"/>
          <p:nvPr/>
        </p:nvPicPr>
        <p:blipFill rotWithShape="1">
          <a:blip r:embed="rId3">
            <a:alphaModFix/>
          </a:blip>
          <a:srcRect b="-1" l="20383" r="43867" t="-1"/>
          <a:stretch/>
        </p:blipFill>
        <p:spPr>
          <a:xfrm flipH="1">
            <a:off x="0" y="0"/>
            <a:ext cx="1653042" cy="6858000"/>
          </a:xfrm>
          <a:custGeom>
            <a:rect b="b" l="l" r="r" t="t"/>
            <a:pathLst>
              <a:path extrusionOk="0" h="6858000" w="5962785">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ln>
            <a:noFill/>
          </a:ln>
        </p:spPr>
      </p:pic>
      <p:sp>
        <p:nvSpPr>
          <p:cNvPr id="107" name="Google Shape;107;p3"/>
          <p:cNvSpPr txBox="1"/>
          <p:nvPr/>
        </p:nvSpPr>
        <p:spPr>
          <a:xfrm>
            <a:off x="2863948" y="1885515"/>
            <a:ext cx="6691085" cy="74331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08" name="Google Shape;108;p3"/>
          <p:cNvSpPr/>
          <p:nvPr/>
        </p:nvSpPr>
        <p:spPr>
          <a:xfrm>
            <a:off x="1727993" y="1216903"/>
            <a:ext cx="6096000" cy="1345946"/>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s-CO" sz="1800" cap="small">
                <a:solidFill>
                  <a:schemeClr val="dk1"/>
                </a:solidFill>
              </a:rPr>
              <a:t>Objetivo</a:t>
            </a:r>
            <a:r>
              <a:rPr b="1" i="0" lang="es-CO" sz="1800" u="none" cap="small" strike="noStrike">
                <a:solidFill>
                  <a:schemeClr val="dk1"/>
                </a:solidFill>
                <a:latin typeface="Arial"/>
                <a:ea typeface="Arial"/>
                <a:cs typeface="Arial"/>
                <a:sym typeface="Arial"/>
              </a:rPr>
              <a:t> general:</a:t>
            </a:r>
            <a:br>
              <a:rPr b="0" i="0" lang="es-CO" sz="1800" u="none" cap="small" strike="noStrike">
                <a:solidFill>
                  <a:srgbClr val="5A5A5A"/>
                </a:solidFill>
                <a:latin typeface="Arial"/>
                <a:ea typeface="Arial"/>
                <a:cs typeface="Arial"/>
                <a:sym typeface="Arial"/>
              </a:rPr>
            </a:br>
            <a:br>
              <a:rPr b="0" i="0" lang="es-CO" sz="1800" u="none" cap="none" strike="noStrike">
                <a:solidFill>
                  <a:schemeClr val="dk1"/>
                </a:solidFill>
                <a:latin typeface="Arial"/>
                <a:ea typeface="Arial"/>
                <a:cs typeface="Arial"/>
                <a:sym typeface="Arial"/>
              </a:rPr>
            </a:br>
            <a:r>
              <a:rPr b="0" i="0" lang="es-CO" sz="1800" u="none" cap="none" strike="noStrike">
                <a:solidFill>
                  <a:schemeClr val="dk1"/>
                </a:solidFill>
                <a:latin typeface="Arial"/>
                <a:ea typeface="Arial"/>
                <a:cs typeface="Arial"/>
                <a:sym typeface="Arial"/>
              </a:rPr>
              <a:t>Desarrollar el Sistema De Información Para La Creación De Inventarios De Lechona y Tamales JJ</a:t>
            </a:r>
            <a:endParaRPr b="0" i="0" sz="1600" u="none" cap="none" strike="noStrike">
              <a:solidFill>
                <a:schemeClr val="dk1"/>
              </a:solidFill>
              <a:latin typeface="Arial"/>
              <a:ea typeface="Arial"/>
              <a:cs typeface="Arial"/>
              <a:sym typeface="Arial"/>
            </a:endParaRPr>
          </a:p>
        </p:txBody>
      </p:sp>
      <p:sp>
        <p:nvSpPr>
          <p:cNvPr id="109" name="Google Shape;109;p3"/>
          <p:cNvSpPr/>
          <p:nvPr/>
        </p:nvSpPr>
        <p:spPr>
          <a:xfrm>
            <a:off x="2719418" y="2695100"/>
            <a:ext cx="8876443" cy="406778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s-CO" sz="1800" u="none" cap="small" strike="noStrike">
                <a:solidFill>
                  <a:schemeClr val="dk1"/>
                </a:solidFill>
                <a:latin typeface="Arial"/>
                <a:ea typeface="Arial"/>
                <a:cs typeface="Arial"/>
                <a:sym typeface="Arial"/>
              </a:rPr>
              <a:t>Objetivos Específicos:</a:t>
            </a:r>
            <a:endParaRPr b="0" i="0" sz="1600" u="none" cap="none" strike="noStrike">
              <a:solidFill>
                <a:schemeClr val="dk1"/>
              </a:solidFill>
              <a:latin typeface="Arial"/>
              <a:ea typeface="Arial"/>
              <a:cs typeface="Arial"/>
              <a:sym typeface="Arial"/>
            </a:endParaRPr>
          </a:p>
          <a:p>
            <a:pPr indent="-228600" lvl="0" marL="228600" marR="0" rtl="0" algn="r">
              <a:spcBef>
                <a:spcPts val="1000"/>
              </a:spcBef>
              <a:spcAft>
                <a:spcPts val="0"/>
              </a:spcAft>
              <a:buClr>
                <a:schemeClr val="dk1"/>
              </a:buClr>
              <a:buSzPts val="1800"/>
              <a:buFont typeface="Arial"/>
              <a:buAutoNum type="arabicPeriod"/>
            </a:pPr>
            <a:r>
              <a:rPr b="0" i="0" lang="es-CO" sz="1800" u="none" cap="none" strike="noStrike">
                <a:solidFill>
                  <a:schemeClr val="dk1"/>
                </a:solidFill>
                <a:latin typeface="Arial"/>
                <a:ea typeface="Arial"/>
                <a:cs typeface="Arial"/>
                <a:sym typeface="Arial"/>
              </a:rPr>
              <a:t> Realizar levantamiento de información y análisis de datos.</a:t>
            </a:r>
            <a:br>
              <a:rPr b="0" i="0" lang="es-CO"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228600" lvl="0" marL="228600" marR="0" rtl="0" algn="r">
              <a:spcBef>
                <a:spcPts val="0"/>
              </a:spcBef>
              <a:spcAft>
                <a:spcPts val="0"/>
              </a:spcAft>
              <a:buClr>
                <a:schemeClr val="dk1"/>
              </a:buClr>
              <a:buSzPts val="1800"/>
              <a:buFont typeface="Arial"/>
              <a:buAutoNum type="arabicPeriod"/>
            </a:pPr>
            <a:r>
              <a:rPr b="0" i="0" lang="es-CO" sz="1800" u="none" cap="none" strike="noStrike">
                <a:solidFill>
                  <a:schemeClr val="dk1"/>
                </a:solidFill>
                <a:latin typeface="Arial"/>
                <a:ea typeface="Arial"/>
                <a:cs typeface="Arial"/>
                <a:sym typeface="Arial"/>
              </a:rPr>
              <a:t>Proyectar el volumen de información manejada por el cliente para determinar el motor de base de datos.</a:t>
            </a:r>
            <a:br>
              <a:rPr b="0" i="0" lang="es-CO"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228600" lvl="0" marL="228600" marR="0" rtl="0" algn="r">
              <a:spcBef>
                <a:spcPts val="0"/>
              </a:spcBef>
              <a:spcAft>
                <a:spcPts val="0"/>
              </a:spcAft>
              <a:buClr>
                <a:schemeClr val="dk1"/>
              </a:buClr>
              <a:buSzPts val="1800"/>
              <a:buFont typeface="Arial"/>
              <a:buAutoNum type="arabicPeriod"/>
            </a:pPr>
            <a:r>
              <a:rPr b="0" i="0" lang="es-CO" sz="1800" u="none" cap="none" strike="noStrike">
                <a:solidFill>
                  <a:schemeClr val="dk1"/>
                </a:solidFill>
                <a:latin typeface="Arial"/>
                <a:ea typeface="Arial"/>
                <a:cs typeface="Arial"/>
                <a:sym typeface="Arial"/>
              </a:rPr>
              <a:t>Crear base de datos según los productos que se manejan en la sucursal.</a:t>
            </a:r>
            <a:br>
              <a:rPr b="0" i="0" lang="es-CO"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228600" lvl="0" marL="228600" marR="0" rtl="0" algn="r">
              <a:spcBef>
                <a:spcPts val="0"/>
              </a:spcBef>
              <a:spcAft>
                <a:spcPts val="0"/>
              </a:spcAft>
              <a:buClr>
                <a:schemeClr val="dk1"/>
              </a:buClr>
              <a:buSzPts val="1800"/>
              <a:buFont typeface="Arial"/>
              <a:buAutoNum type="arabicPeriod"/>
            </a:pPr>
            <a:r>
              <a:rPr b="0" i="0" lang="es-CO" sz="1800" u="none" cap="none" strike="noStrike">
                <a:solidFill>
                  <a:schemeClr val="dk1"/>
                </a:solidFill>
                <a:latin typeface="Arial"/>
                <a:ea typeface="Arial"/>
                <a:cs typeface="Arial"/>
                <a:sym typeface="Arial"/>
              </a:rPr>
              <a:t>Diseñar la interfaz gráfica de acuerdo con la imagen Corporativa y Gusto del cliente.</a:t>
            </a:r>
            <a:br>
              <a:rPr b="0" i="0" lang="es-CO"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228600" lvl="0" marL="228600" marR="0" rtl="0" algn="r">
              <a:spcBef>
                <a:spcPts val="0"/>
              </a:spcBef>
              <a:spcAft>
                <a:spcPts val="0"/>
              </a:spcAft>
              <a:buClr>
                <a:schemeClr val="dk1"/>
              </a:buClr>
              <a:buSzPts val="1800"/>
              <a:buFont typeface="Arial"/>
              <a:buAutoNum type="arabicPeriod"/>
            </a:pPr>
            <a:r>
              <a:rPr b="0" i="0" lang="es-CO" sz="1800" u="none" cap="none" strike="noStrike">
                <a:solidFill>
                  <a:schemeClr val="dk1"/>
                </a:solidFill>
                <a:latin typeface="Arial"/>
                <a:ea typeface="Arial"/>
                <a:cs typeface="Arial"/>
                <a:sym typeface="Arial"/>
              </a:rPr>
              <a:t>Realizar seguimiento con cliente después de lanzado a producción por un mes.</a:t>
            </a:r>
            <a:endParaRPr b="0" i="0" sz="1800" u="none" cap="none" strike="noStrike">
              <a:solidFill>
                <a:schemeClr val="dk1"/>
              </a:solidFill>
              <a:latin typeface="Arial"/>
              <a:ea typeface="Arial"/>
              <a:cs typeface="Arial"/>
              <a:sym typeface="Arial"/>
            </a:endParaRPr>
          </a:p>
          <a:p>
            <a:pPr indent="0" lvl="0" marL="0" marR="0" rtl="0" algn="r">
              <a:spcBef>
                <a:spcPts val="0"/>
              </a:spcBef>
              <a:spcAft>
                <a:spcPts val="0"/>
              </a:spcAft>
              <a:buNone/>
            </a:pPr>
            <a:br>
              <a:rPr b="0" i="0" lang="es-CO" sz="18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sp>
        <p:nvSpPr>
          <p:cNvPr id="114" name="Google Shape;114;p4"/>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5" name="Google Shape;115;p4"/>
          <p:cNvSpPr txBox="1"/>
          <p:nvPr>
            <p:ph type="ctrTitle"/>
          </p:nvPr>
        </p:nvSpPr>
        <p:spPr>
          <a:xfrm>
            <a:off x="7157639" y="1730915"/>
            <a:ext cx="2435400" cy="60588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b="1" lang="es-CO" sz="2000" cap="small">
                <a:latin typeface="Arial"/>
                <a:ea typeface="Arial"/>
                <a:cs typeface="Arial"/>
                <a:sym typeface="Arial"/>
              </a:rPr>
              <a:t>JUSTIFICACIÓN</a:t>
            </a:r>
            <a:br>
              <a:rPr b="1" lang="es-CO" sz="1800" cap="small">
                <a:latin typeface="Arial"/>
                <a:ea typeface="Arial"/>
                <a:cs typeface="Arial"/>
                <a:sym typeface="Arial"/>
              </a:rPr>
            </a:br>
            <a:endParaRPr b="1" sz="1800" cap="small">
              <a:latin typeface="Arial"/>
              <a:ea typeface="Arial"/>
              <a:cs typeface="Arial"/>
              <a:sym typeface="Arial"/>
            </a:endParaRPr>
          </a:p>
        </p:txBody>
      </p:sp>
      <p:sp>
        <p:nvSpPr>
          <p:cNvPr id="116" name="Google Shape;116;p4"/>
          <p:cNvSpPr txBox="1"/>
          <p:nvPr>
            <p:ph idx="1" type="subTitle"/>
          </p:nvPr>
        </p:nvSpPr>
        <p:spPr>
          <a:xfrm>
            <a:off x="3002721" y="453176"/>
            <a:ext cx="6691085" cy="743312"/>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2600"/>
              <a:buNone/>
            </a:pPr>
            <a:r>
              <a:rPr b="1" lang="es-CO" sz="2600">
                <a:latin typeface="Arial"/>
                <a:ea typeface="Arial"/>
                <a:cs typeface="Arial"/>
                <a:sym typeface="Arial"/>
              </a:rPr>
              <a:t>Sistema De Información Para La Creación De Inventarios De Lechona y Tamales J.J</a:t>
            </a:r>
            <a:endParaRPr sz="2600">
              <a:solidFill>
                <a:srgbClr val="000000"/>
              </a:solidFill>
              <a:latin typeface="Arial"/>
              <a:ea typeface="Arial"/>
              <a:cs typeface="Arial"/>
              <a:sym typeface="Arial"/>
            </a:endParaRPr>
          </a:p>
          <a:p>
            <a:pPr indent="0" lvl="0" marL="0" rtl="0" algn="l">
              <a:lnSpc>
                <a:spcPct val="90000"/>
              </a:lnSpc>
              <a:spcBef>
                <a:spcPts val="1000"/>
              </a:spcBef>
              <a:spcAft>
                <a:spcPts val="0"/>
              </a:spcAft>
              <a:buClr>
                <a:schemeClr val="dk1"/>
              </a:buClr>
              <a:buSzPts val="2000"/>
              <a:buNone/>
            </a:pPr>
            <a:r>
              <a:t/>
            </a:r>
            <a:endParaRPr sz="2000">
              <a:latin typeface="Arial"/>
              <a:ea typeface="Arial"/>
              <a:cs typeface="Arial"/>
              <a:sym typeface="Arial"/>
            </a:endParaRPr>
          </a:p>
        </p:txBody>
      </p:sp>
      <p:pic>
        <p:nvPicPr>
          <p:cNvPr descr="Luz de neón con forma de infinito" id="117" name="Google Shape;117;p4"/>
          <p:cNvPicPr preferRelativeResize="0"/>
          <p:nvPr/>
        </p:nvPicPr>
        <p:blipFill rotWithShape="1">
          <a:blip r:embed="rId3">
            <a:alphaModFix/>
          </a:blip>
          <a:srcRect b="-1" l="20383" r="43867" t="-1"/>
          <a:stretch/>
        </p:blipFill>
        <p:spPr>
          <a:xfrm>
            <a:off x="10827026" y="0"/>
            <a:ext cx="1361926" cy="6858000"/>
          </a:xfrm>
          <a:custGeom>
            <a:rect b="b" l="l" r="r" t="t"/>
            <a:pathLst>
              <a:path extrusionOk="0" h="6858000" w="5962785">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ln>
            <a:noFill/>
          </a:ln>
        </p:spPr>
      </p:pic>
      <p:sp>
        <p:nvSpPr>
          <p:cNvPr id="118" name="Google Shape;118;p4"/>
          <p:cNvSpPr txBox="1"/>
          <p:nvPr/>
        </p:nvSpPr>
        <p:spPr>
          <a:xfrm>
            <a:off x="929175" y="2289875"/>
            <a:ext cx="9383400" cy="4128900"/>
          </a:xfrm>
          <a:prstGeom prst="rect">
            <a:avLst/>
          </a:prstGeom>
          <a:noFill/>
          <a:ln>
            <a:noFill/>
          </a:ln>
        </p:spPr>
        <p:txBody>
          <a:bodyPr anchorCtr="0" anchor="t" bIns="45700" lIns="91425" spcFirstLastPara="1" rIns="91425" wrap="square" tIns="45700">
            <a:normAutofit lnSpcReduction="10000"/>
          </a:bodyPr>
          <a:lstStyle/>
          <a:p>
            <a:pPr indent="0" lvl="0" marL="0" marR="0" rtl="0" algn="just">
              <a:lnSpc>
                <a:spcPct val="90000"/>
              </a:lnSpc>
              <a:spcBef>
                <a:spcPts val="0"/>
              </a:spcBef>
              <a:spcAft>
                <a:spcPts val="0"/>
              </a:spcAft>
              <a:buClr>
                <a:schemeClr val="dk1"/>
              </a:buClr>
              <a:buSzPts val="2000"/>
              <a:buFont typeface="Arial"/>
              <a:buNone/>
            </a:pPr>
            <a:r>
              <a:rPr lang="es-CO" sz="2000">
                <a:solidFill>
                  <a:schemeClr val="dk1"/>
                </a:solidFill>
              </a:rPr>
              <a:t>La creación e implementación del sistema de inventarios pretende minimizar la </a:t>
            </a:r>
            <a:r>
              <a:rPr lang="es-CO" sz="2000">
                <a:solidFill>
                  <a:schemeClr val="dk1"/>
                </a:solidFill>
              </a:rPr>
              <a:t>pérdida</a:t>
            </a:r>
            <a:r>
              <a:rPr lang="es-CO" sz="2000">
                <a:solidFill>
                  <a:schemeClr val="dk1"/>
                </a:solidFill>
              </a:rPr>
              <a:t> de insumos y facilitar el </a:t>
            </a:r>
            <a:r>
              <a:rPr lang="es-CO" sz="2000">
                <a:solidFill>
                  <a:schemeClr val="dk1"/>
                </a:solidFill>
              </a:rPr>
              <a:t>reabastecimiento,</a:t>
            </a:r>
            <a:r>
              <a:rPr lang="es-CO" sz="2000">
                <a:solidFill>
                  <a:schemeClr val="dk1"/>
                </a:solidFill>
              </a:rPr>
              <a:t> de acuerdo a los niveles de producción, con base a la disponibilidad y </a:t>
            </a:r>
            <a:r>
              <a:rPr lang="es-CO" sz="2000">
                <a:solidFill>
                  <a:schemeClr val="dk1"/>
                </a:solidFill>
              </a:rPr>
              <a:t>fácil</a:t>
            </a:r>
            <a:r>
              <a:rPr lang="es-CO" sz="2000">
                <a:solidFill>
                  <a:schemeClr val="dk1"/>
                </a:solidFill>
              </a:rPr>
              <a:t> acceso a la información del inventario de la empresa.</a:t>
            </a:r>
            <a:endParaRPr sz="2000">
              <a:solidFill>
                <a:schemeClr val="dk1"/>
              </a:solidFill>
            </a:endParaRPr>
          </a:p>
          <a:p>
            <a:pPr indent="0" lvl="0" marL="0" marR="0" rtl="0" algn="just">
              <a:lnSpc>
                <a:spcPct val="90000"/>
              </a:lnSpc>
              <a:spcBef>
                <a:spcPts val="0"/>
              </a:spcBef>
              <a:spcAft>
                <a:spcPts val="0"/>
              </a:spcAft>
              <a:buClr>
                <a:schemeClr val="dk1"/>
              </a:buClr>
              <a:buSzPts val="2000"/>
              <a:buFont typeface="Arial"/>
              <a:buNone/>
            </a:pPr>
            <a:r>
              <a:t/>
            </a:r>
            <a:endParaRPr sz="2000">
              <a:solidFill>
                <a:schemeClr val="dk1"/>
              </a:solidFill>
            </a:endParaRPr>
          </a:p>
          <a:p>
            <a:pPr indent="0" lvl="0" marL="0" marR="0" rtl="0" algn="just">
              <a:lnSpc>
                <a:spcPct val="90000"/>
              </a:lnSpc>
              <a:spcBef>
                <a:spcPts val="0"/>
              </a:spcBef>
              <a:spcAft>
                <a:spcPts val="0"/>
              </a:spcAft>
              <a:buClr>
                <a:schemeClr val="dk1"/>
              </a:buClr>
              <a:buSzPts val="2000"/>
              <a:buFont typeface="Arial"/>
              <a:buNone/>
            </a:pPr>
            <a:r>
              <a:rPr lang="es-CO" sz="2000">
                <a:solidFill>
                  <a:schemeClr val="dk1"/>
                </a:solidFill>
              </a:rPr>
              <a:t>Es por esto, que a través del levantamiento de datos y </a:t>
            </a:r>
            <a:r>
              <a:rPr lang="es-CO" sz="2000">
                <a:solidFill>
                  <a:schemeClr val="dk1"/>
                </a:solidFill>
              </a:rPr>
              <a:t>análisis</a:t>
            </a:r>
            <a:r>
              <a:rPr lang="es-CO" sz="2000">
                <a:solidFill>
                  <a:schemeClr val="dk1"/>
                </a:solidFill>
              </a:rPr>
              <a:t> de la información recopilada se lograra reconocer el comportamiento del inventario de Lechona y Tamales J.J y </a:t>
            </a:r>
            <a:r>
              <a:rPr lang="es-CO" sz="2000">
                <a:solidFill>
                  <a:schemeClr val="dk1"/>
                </a:solidFill>
              </a:rPr>
              <a:t>así</a:t>
            </a:r>
            <a:r>
              <a:rPr lang="es-CO" sz="2000">
                <a:solidFill>
                  <a:schemeClr val="dk1"/>
                </a:solidFill>
              </a:rPr>
              <a:t> mismo, proyectar los requerimientos o demandas futuras de insumos para la </a:t>
            </a:r>
            <a:r>
              <a:rPr lang="es-CO" sz="2000">
                <a:solidFill>
                  <a:schemeClr val="dk1"/>
                </a:solidFill>
              </a:rPr>
              <a:t>producción</a:t>
            </a:r>
            <a:r>
              <a:rPr lang="es-CO" sz="2000">
                <a:solidFill>
                  <a:schemeClr val="dk1"/>
                </a:solidFill>
              </a:rPr>
              <a:t> y venta de los productos, que a su vez permite minimizar los costos asociados a la </a:t>
            </a:r>
            <a:r>
              <a:rPr lang="es-CO" sz="2000">
                <a:solidFill>
                  <a:schemeClr val="dk1"/>
                </a:solidFill>
              </a:rPr>
              <a:t>pérdida</a:t>
            </a:r>
            <a:r>
              <a:rPr lang="es-CO" sz="2000">
                <a:solidFill>
                  <a:schemeClr val="dk1"/>
                </a:solidFill>
              </a:rPr>
              <a:t> o deterioro de la materia prima o al uso inadecuado de la misma.</a:t>
            </a:r>
            <a:endParaRPr sz="2000">
              <a:solidFill>
                <a:schemeClr val="dk1"/>
              </a:solidFill>
            </a:endParaRPr>
          </a:p>
          <a:p>
            <a:pPr indent="0" lvl="0" marL="0" marR="0" rtl="0" algn="just">
              <a:lnSpc>
                <a:spcPct val="90000"/>
              </a:lnSpc>
              <a:spcBef>
                <a:spcPts val="0"/>
              </a:spcBef>
              <a:spcAft>
                <a:spcPts val="0"/>
              </a:spcAft>
              <a:buClr>
                <a:schemeClr val="dk1"/>
              </a:buClr>
              <a:buSzPts val="2000"/>
              <a:buFont typeface="Arial"/>
              <a:buNone/>
            </a:pPr>
            <a:r>
              <a:t/>
            </a:r>
            <a:endParaRPr sz="2000">
              <a:solidFill>
                <a:schemeClr val="dk1"/>
              </a:solidFill>
            </a:endParaRPr>
          </a:p>
          <a:p>
            <a:pPr indent="0" lvl="0" marL="0" marR="0" rtl="0" algn="just">
              <a:lnSpc>
                <a:spcPct val="90000"/>
              </a:lnSpc>
              <a:spcBef>
                <a:spcPts val="0"/>
              </a:spcBef>
              <a:spcAft>
                <a:spcPts val="0"/>
              </a:spcAft>
              <a:buClr>
                <a:schemeClr val="dk1"/>
              </a:buClr>
              <a:buSzPts val="2000"/>
              <a:buFont typeface="Arial"/>
              <a:buNone/>
            </a:pPr>
            <a:r>
              <a:rPr lang="es-CO" sz="2000">
                <a:solidFill>
                  <a:schemeClr val="dk1"/>
                </a:solidFill>
              </a:rPr>
              <a:t>la implementación del inventario sistematizado </a:t>
            </a:r>
            <a:r>
              <a:rPr lang="es-CO" sz="2000">
                <a:solidFill>
                  <a:schemeClr val="dk1"/>
                </a:solidFill>
              </a:rPr>
              <a:t>permitirá</a:t>
            </a:r>
            <a:r>
              <a:rPr lang="es-CO" sz="2000">
                <a:solidFill>
                  <a:schemeClr val="dk1"/>
                </a:solidFill>
              </a:rPr>
              <a:t> al cliente obtener de forma </a:t>
            </a:r>
            <a:r>
              <a:rPr lang="es-CO" sz="2000">
                <a:solidFill>
                  <a:schemeClr val="dk1"/>
                </a:solidFill>
              </a:rPr>
              <a:t>práctica</a:t>
            </a:r>
            <a:r>
              <a:rPr lang="es-CO" sz="2000">
                <a:solidFill>
                  <a:schemeClr val="dk1"/>
                </a:solidFill>
              </a:rPr>
              <a:t> el listado de insumos necesarios para la elaboración de sus productos, el cual se asocia al ingreso y salida de la materia prima para la creación y venta de estos.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2" name="Shape 122"/>
        <p:cNvGrpSpPr/>
        <p:nvPr/>
      </p:nvGrpSpPr>
      <p:grpSpPr>
        <a:xfrm>
          <a:off x="0" y="0"/>
          <a:ext cx="0" cy="0"/>
          <a:chOff x="0" y="0"/>
          <a:chExt cx="0" cy="0"/>
        </a:xfrm>
      </p:grpSpPr>
      <p:sp>
        <p:nvSpPr>
          <p:cNvPr id="123" name="Google Shape;123;p5"/>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4" name="Google Shape;124;p5"/>
          <p:cNvSpPr txBox="1"/>
          <p:nvPr>
            <p:ph idx="1" type="subTitle"/>
          </p:nvPr>
        </p:nvSpPr>
        <p:spPr>
          <a:xfrm>
            <a:off x="2436664" y="380605"/>
            <a:ext cx="6691085" cy="743312"/>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2600"/>
              <a:buNone/>
            </a:pPr>
            <a:r>
              <a:rPr b="1" lang="es-CO" sz="2600">
                <a:latin typeface="Arial"/>
                <a:ea typeface="Arial"/>
                <a:cs typeface="Arial"/>
                <a:sym typeface="Arial"/>
              </a:rPr>
              <a:t>Sistema De Información Para La Creación De Inventarios De Lechona y Tamales J.J</a:t>
            </a:r>
            <a:endParaRPr sz="2600">
              <a:solidFill>
                <a:srgbClr val="000000"/>
              </a:solidFill>
              <a:latin typeface="Arial"/>
              <a:ea typeface="Arial"/>
              <a:cs typeface="Arial"/>
              <a:sym typeface="Arial"/>
            </a:endParaRPr>
          </a:p>
          <a:p>
            <a:pPr indent="0" lvl="0" marL="0" rtl="0" algn="ctr">
              <a:lnSpc>
                <a:spcPct val="90000"/>
              </a:lnSpc>
              <a:spcBef>
                <a:spcPts val="1000"/>
              </a:spcBef>
              <a:spcAft>
                <a:spcPts val="0"/>
              </a:spcAft>
              <a:buClr>
                <a:schemeClr val="dk1"/>
              </a:buClr>
              <a:buSzPts val="2000"/>
              <a:buNone/>
            </a:pPr>
            <a:r>
              <a:t/>
            </a:r>
            <a:endParaRPr sz="2000">
              <a:latin typeface="Arial"/>
              <a:ea typeface="Arial"/>
              <a:cs typeface="Arial"/>
              <a:sym typeface="Arial"/>
            </a:endParaRPr>
          </a:p>
        </p:txBody>
      </p:sp>
      <p:pic>
        <p:nvPicPr>
          <p:cNvPr descr="Luz de neón con forma de infinito" id="125" name="Google Shape;125;p5"/>
          <p:cNvPicPr preferRelativeResize="0"/>
          <p:nvPr/>
        </p:nvPicPr>
        <p:blipFill rotWithShape="1">
          <a:blip r:embed="rId3">
            <a:alphaModFix/>
          </a:blip>
          <a:srcRect b="-1" l="20383" r="43867" t="-1"/>
          <a:stretch/>
        </p:blipFill>
        <p:spPr>
          <a:xfrm flipH="1">
            <a:off x="0" y="0"/>
            <a:ext cx="1560272" cy="6858000"/>
          </a:xfrm>
          <a:custGeom>
            <a:rect b="b" l="l" r="r" t="t"/>
            <a:pathLst>
              <a:path extrusionOk="0" h="6858000" w="5962785">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ln>
            <a:noFill/>
          </a:ln>
        </p:spPr>
      </p:pic>
      <p:sp>
        <p:nvSpPr>
          <p:cNvPr id="126" name="Google Shape;126;p5"/>
          <p:cNvSpPr/>
          <p:nvPr/>
        </p:nvSpPr>
        <p:spPr>
          <a:xfrm>
            <a:off x="2719418" y="2695100"/>
            <a:ext cx="8876443" cy="1242648"/>
          </a:xfrm>
          <a:prstGeom prst="rect">
            <a:avLst/>
          </a:prstGeom>
          <a:noFill/>
          <a:ln>
            <a:noFill/>
          </a:ln>
        </p:spPr>
        <p:txBody>
          <a:bodyPr anchorCtr="0" anchor="t" bIns="45700" lIns="91425" spcFirstLastPara="1" rIns="91425" wrap="square" tIns="45700">
            <a:spAutoFit/>
          </a:bodyPr>
          <a:lstStyle/>
          <a:p>
            <a:pPr indent="-241300" lvl="0" marL="342900" marR="0" rtl="0" algn="r">
              <a:lnSpc>
                <a:spcPct val="115000"/>
              </a:lnSpc>
              <a:spcBef>
                <a:spcPts val="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0" lvl="0" marL="226695" marR="0" rtl="0" algn="r">
              <a:lnSpc>
                <a:spcPct val="115000"/>
              </a:lnSpc>
              <a:spcBef>
                <a:spcPts val="2200"/>
              </a:spcBef>
              <a:spcAft>
                <a:spcPts val="0"/>
              </a:spcAft>
              <a:buNone/>
            </a:pPr>
            <a:br>
              <a:rPr b="0" i="0" lang="es-CO" sz="18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p:txBody>
      </p:sp>
      <p:pic>
        <p:nvPicPr>
          <p:cNvPr id="127" name="Google Shape;127;p5"/>
          <p:cNvPicPr preferRelativeResize="0"/>
          <p:nvPr/>
        </p:nvPicPr>
        <p:blipFill rotWithShape="1">
          <a:blip r:embed="rId4">
            <a:alphaModFix/>
          </a:blip>
          <a:srcRect b="0" l="0" r="0" t="0"/>
          <a:stretch/>
        </p:blipFill>
        <p:spPr>
          <a:xfrm>
            <a:off x="1560272" y="1562910"/>
            <a:ext cx="3866808" cy="5035639"/>
          </a:xfrm>
          <a:prstGeom prst="rect">
            <a:avLst/>
          </a:prstGeom>
          <a:noFill/>
          <a:ln>
            <a:noFill/>
          </a:ln>
        </p:spPr>
      </p:pic>
      <p:pic>
        <p:nvPicPr>
          <p:cNvPr id="128" name="Google Shape;128;p5"/>
          <p:cNvPicPr preferRelativeResize="0"/>
          <p:nvPr/>
        </p:nvPicPr>
        <p:blipFill rotWithShape="1">
          <a:blip r:embed="rId5">
            <a:alphaModFix/>
          </a:blip>
          <a:srcRect b="0" l="0" r="0" t="0"/>
          <a:stretch/>
        </p:blipFill>
        <p:spPr>
          <a:xfrm>
            <a:off x="6821735" y="1598567"/>
            <a:ext cx="4166485" cy="4964323"/>
          </a:xfrm>
          <a:prstGeom prst="rect">
            <a:avLst/>
          </a:prstGeom>
          <a:noFill/>
          <a:ln>
            <a:noFill/>
          </a:ln>
        </p:spPr>
      </p:pic>
      <p:sp>
        <p:nvSpPr>
          <p:cNvPr id="129" name="Google Shape;129;p5"/>
          <p:cNvSpPr/>
          <p:nvPr/>
        </p:nvSpPr>
        <p:spPr>
          <a:xfrm>
            <a:off x="1926280" y="1148263"/>
            <a:ext cx="2008318" cy="390300"/>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None/>
            </a:pPr>
            <a:r>
              <a:rPr b="1" i="0" lang="es-CO" sz="1800" u="none" cap="small" strike="noStrike">
                <a:solidFill>
                  <a:schemeClr val="dk1"/>
                </a:solidFill>
                <a:latin typeface="Arial"/>
                <a:ea typeface="Arial"/>
                <a:cs typeface="Arial"/>
                <a:sym typeface="Arial"/>
              </a:rPr>
              <a:t>Encuesta </a:t>
            </a:r>
            <a:endParaRPr b="0" i="0" sz="1600" u="none" cap="none" strike="noStrike">
              <a:solidFill>
                <a:schemeClr val="dk1"/>
              </a:solidFill>
              <a:latin typeface="Arial"/>
              <a:ea typeface="Arial"/>
              <a:cs typeface="Arial"/>
              <a:sym typeface="Arial"/>
            </a:endParaRPr>
          </a:p>
        </p:txBody>
      </p:sp>
      <p:sp>
        <p:nvSpPr>
          <p:cNvPr id="130" name="Google Shape;130;p5"/>
          <p:cNvSpPr/>
          <p:nvPr/>
        </p:nvSpPr>
        <p:spPr>
          <a:xfrm>
            <a:off x="7066962" y="1148263"/>
            <a:ext cx="3482107" cy="3903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i="0" lang="es-CO" sz="1800" u="none" cap="small" strike="noStrike">
                <a:solidFill>
                  <a:schemeClr val="dk1"/>
                </a:solidFill>
                <a:latin typeface="Arial"/>
                <a:ea typeface="Arial"/>
                <a:cs typeface="Arial"/>
                <a:sym typeface="Arial"/>
              </a:rPr>
              <a:t>Formato de Inventario Manual</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4" name="Shape 134"/>
        <p:cNvGrpSpPr/>
        <p:nvPr/>
      </p:nvGrpSpPr>
      <p:grpSpPr>
        <a:xfrm>
          <a:off x="0" y="0"/>
          <a:ext cx="0" cy="0"/>
          <a:chOff x="0" y="0"/>
          <a:chExt cx="0" cy="0"/>
        </a:xfrm>
      </p:grpSpPr>
      <p:sp>
        <p:nvSpPr>
          <p:cNvPr id="135" name="Google Shape;135;p6"/>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6" name="Google Shape;136;p6"/>
          <p:cNvSpPr txBox="1"/>
          <p:nvPr>
            <p:ph idx="1" type="subTitle"/>
          </p:nvPr>
        </p:nvSpPr>
        <p:spPr>
          <a:xfrm>
            <a:off x="2436664" y="380605"/>
            <a:ext cx="6691085" cy="743312"/>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2600"/>
              <a:buNone/>
            </a:pPr>
            <a:r>
              <a:rPr b="1" lang="es-CO" sz="2600">
                <a:latin typeface="Arial"/>
                <a:ea typeface="Arial"/>
                <a:cs typeface="Arial"/>
                <a:sym typeface="Arial"/>
              </a:rPr>
              <a:t>Sistema De Información Para La Creación De Inventarios De Lechona y Tamales J.J</a:t>
            </a:r>
            <a:endParaRPr sz="2600">
              <a:solidFill>
                <a:srgbClr val="000000"/>
              </a:solidFill>
              <a:latin typeface="Arial"/>
              <a:ea typeface="Arial"/>
              <a:cs typeface="Arial"/>
              <a:sym typeface="Arial"/>
            </a:endParaRPr>
          </a:p>
          <a:p>
            <a:pPr indent="0" lvl="0" marL="0" rtl="0" algn="ctr">
              <a:lnSpc>
                <a:spcPct val="90000"/>
              </a:lnSpc>
              <a:spcBef>
                <a:spcPts val="1000"/>
              </a:spcBef>
              <a:spcAft>
                <a:spcPts val="0"/>
              </a:spcAft>
              <a:buClr>
                <a:schemeClr val="dk1"/>
              </a:buClr>
              <a:buSzPts val="2000"/>
              <a:buNone/>
            </a:pPr>
            <a:r>
              <a:t/>
            </a:r>
            <a:endParaRPr sz="2000">
              <a:latin typeface="Arial"/>
              <a:ea typeface="Arial"/>
              <a:cs typeface="Arial"/>
              <a:sym typeface="Arial"/>
            </a:endParaRPr>
          </a:p>
        </p:txBody>
      </p:sp>
      <p:pic>
        <p:nvPicPr>
          <p:cNvPr descr="Luz de neón con forma de infinito" id="137" name="Google Shape;137;p6"/>
          <p:cNvPicPr preferRelativeResize="0"/>
          <p:nvPr/>
        </p:nvPicPr>
        <p:blipFill rotWithShape="1">
          <a:blip r:embed="rId3">
            <a:alphaModFix/>
          </a:blip>
          <a:srcRect b="-1" l="20383" r="43867" t="-1"/>
          <a:stretch/>
        </p:blipFill>
        <p:spPr>
          <a:xfrm>
            <a:off x="10744029" y="0"/>
            <a:ext cx="1447971" cy="6858000"/>
          </a:xfrm>
          <a:custGeom>
            <a:rect b="b" l="l" r="r" t="t"/>
            <a:pathLst>
              <a:path extrusionOk="0" h="6858000" w="5962785">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ln>
            <a:noFill/>
          </a:ln>
        </p:spPr>
      </p:pic>
      <p:sp>
        <p:nvSpPr>
          <p:cNvPr id="138" name="Google Shape;138;p6"/>
          <p:cNvSpPr txBox="1"/>
          <p:nvPr/>
        </p:nvSpPr>
        <p:spPr>
          <a:xfrm>
            <a:off x="5632174" y="1510748"/>
            <a:ext cx="474427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CO" sz="1800" u="none" cap="none" strike="noStrike">
                <a:solidFill>
                  <a:schemeClr val="dk1"/>
                </a:solidFill>
                <a:latin typeface="Arial"/>
                <a:ea typeface="Arial"/>
                <a:cs typeface="Arial"/>
                <a:sym typeface="Arial"/>
              </a:rPr>
              <a:t>Conclusiones de encuesta </a:t>
            </a:r>
            <a:endParaRPr b="1" i="0" sz="1800" u="none" cap="none" strike="noStrike">
              <a:solidFill>
                <a:schemeClr val="dk1"/>
              </a:solidFill>
              <a:latin typeface="Arial"/>
              <a:ea typeface="Arial"/>
              <a:cs typeface="Arial"/>
              <a:sym typeface="Arial"/>
            </a:endParaRPr>
          </a:p>
        </p:txBody>
      </p:sp>
      <p:sp>
        <p:nvSpPr>
          <p:cNvPr id="139" name="Google Shape;139;p6"/>
          <p:cNvSpPr txBox="1"/>
          <p:nvPr/>
        </p:nvSpPr>
        <p:spPr>
          <a:xfrm>
            <a:off x="443948" y="2014966"/>
            <a:ext cx="4744200" cy="3478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CO" sz="2000" u="none" cap="none" strike="noStrike">
                <a:solidFill>
                  <a:schemeClr val="dk1"/>
                </a:solidFill>
                <a:latin typeface="Arial"/>
                <a:ea typeface="Arial"/>
                <a:cs typeface="Arial"/>
                <a:sym typeface="Arial"/>
              </a:rPr>
              <a:t>1- </a:t>
            </a:r>
            <a:r>
              <a:rPr lang="es-CO" sz="2000">
                <a:solidFill>
                  <a:schemeClr val="dk1"/>
                </a:solidFill>
              </a:rPr>
              <a:t>P</a:t>
            </a:r>
            <a:r>
              <a:rPr lang="es-CO" sz="2000">
                <a:solidFill>
                  <a:schemeClr val="dk1"/>
                </a:solidFill>
              </a:rPr>
              <a:t>érdida</a:t>
            </a:r>
            <a:r>
              <a:rPr lang="es-CO" sz="2000">
                <a:solidFill>
                  <a:schemeClr val="dk1"/>
                </a:solidFill>
              </a:rPr>
              <a:t> de información al ser llevado el control de insumos en papel.</a:t>
            </a:r>
            <a:endParaRPr sz="2000">
              <a:solidFill>
                <a:schemeClr val="dk1"/>
              </a:solidFill>
            </a:endParaRPr>
          </a:p>
          <a:p>
            <a:pPr indent="0" lvl="0" marL="0" marR="0" rtl="0" algn="l">
              <a:spcBef>
                <a:spcPts val="0"/>
              </a:spcBef>
              <a:spcAft>
                <a:spcPts val="0"/>
              </a:spcAft>
              <a:buNone/>
            </a:pPr>
            <a:r>
              <a:t/>
            </a:r>
            <a:endParaRPr sz="2000">
              <a:solidFill>
                <a:schemeClr val="dk1"/>
              </a:solidFill>
            </a:endParaRPr>
          </a:p>
          <a:p>
            <a:pPr indent="0" lvl="0" marL="0" marR="0" rtl="0" algn="l">
              <a:spcBef>
                <a:spcPts val="0"/>
              </a:spcBef>
              <a:spcAft>
                <a:spcPts val="0"/>
              </a:spcAft>
              <a:buNone/>
            </a:pPr>
            <a:r>
              <a:rPr lang="es-CO" sz="2000">
                <a:solidFill>
                  <a:schemeClr val="dk1"/>
                </a:solidFill>
              </a:rPr>
              <a:t>2- Reabastecimiento </a:t>
            </a:r>
            <a:r>
              <a:rPr lang="es-CO" sz="2000">
                <a:solidFill>
                  <a:schemeClr val="dk1"/>
                </a:solidFill>
              </a:rPr>
              <a:t>innecesario</a:t>
            </a:r>
            <a:r>
              <a:rPr lang="es-CO" sz="2000">
                <a:solidFill>
                  <a:schemeClr val="dk1"/>
                </a:solidFill>
              </a:rPr>
              <a:t> por un mal control de inventario provocando sobrecostos.</a:t>
            </a:r>
            <a:endParaRPr sz="2000">
              <a:solidFill>
                <a:schemeClr val="dk1"/>
              </a:solidFill>
            </a:endParaRPr>
          </a:p>
          <a:p>
            <a:pPr indent="0" lvl="0" marL="0" marR="0" rtl="0" algn="l">
              <a:spcBef>
                <a:spcPts val="0"/>
              </a:spcBef>
              <a:spcAft>
                <a:spcPts val="0"/>
              </a:spcAft>
              <a:buNone/>
            </a:pPr>
            <a:r>
              <a:t/>
            </a:r>
            <a:endParaRPr sz="2000">
              <a:solidFill>
                <a:schemeClr val="dk1"/>
              </a:solidFill>
            </a:endParaRPr>
          </a:p>
          <a:p>
            <a:pPr indent="0" lvl="0" marL="0" marR="0" rtl="0" algn="l">
              <a:spcBef>
                <a:spcPts val="0"/>
              </a:spcBef>
              <a:spcAft>
                <a:spcPts val="0"/>
              </a:spcAft>
              <a:buNone/>
            </a:pPr>
            <a:r>
              <a:rPr lang="es-CO" sz="2000">
                <a:solidFill>
                  <a:schemeClr val="dk1"/>
                </a:solidFill>
              </a:rPr>
              <a:t>3- Inventarios individuales por parte del personal.</a:t>
            </a:r>
            <a:endParaRPr sz="2000">
              <a:solidFill>
                <a:schemeClr val="dk1"/>
              </a:solidFill>
            </a:endParaRPr>
          </a:p>
          <a:p>
            <a:pPr indent="0" lvl="0" marL="0" marR="0" rtl="0" algn="l">
              <a:spcBef>
                <a:spcPts val="0"/>
              </a:spcBef>
              <a:spcAft>
                <a:spcPts val="0"/>
              </a:spcAft>
              <a:buNone/>
            </a:pPr>
            <a:r>
              <a:t/>
            </a:r>
            <a:endParaRPr sz="2000">
              <a:solidFill>
                <a:schemeClr val="dk1"/>
              </a:solidFill>
            </a:endParaRPr>
          </a:p>
          <a:p>
            <a:pPr indent="0" lvl="0" marL="0" marR="0" rtl="0" algn="l">
              <a:spcBef>
                <a:spcPts val="0"/>
              </a:spcBef>
              <a:spcAft>
                <a:spcPts val="0"/>
              </a:spcAft>
              <a:buNone/>
            </a:pPr>
            <a:r>
              <a:t/>
            </a:r>
            <a:endParaRPr sz="2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3" name="Shape 143"/>
        <p:cNvGrpSpPr/>
        <p:nvPr/>
      </p:nvGrpSpPr>
      <p:grpSpPr>
        <a:xfrm>
          <a:off x="0" y="0"/>
          <a:ext cx="0" cy="0"/>
          <a:chOff x="0" y="0"/>
          <a:chExt cx="0" cy="0"/>
        </a:xfrm>
      </p:grpSpPr>
      <p:sp>
        <p:nvSpPr>
          <p:cNvPr id="144" name="Google Shape;144;p7"/>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5" name="Google Shape;145;p7"/>
          <p:cNvSpPr txBox="1"/>
          <p:nvPr>
            <p:ph idx="1" type="subTitle"/>
          </p:nvPr>
        </p:nvSpPr>
        <p:spPr>
          <a:xfrm>
            <a:off x="3089807" y="410884"/>
            <a:ext cx="6691085" cy="743312"/>
          </a:xfrm>
          <a:prstGeom prst="rect">
            <a:avLst/>
          </a:prstGeom>
          <a:noFill/>
          <a:ln>
            <a:noFill/>
          </a:ln>
        </p:spPr>
        <p:txBody>
          <a:bodyPr anchorCtr="0" anchor="t" bIns="45700" lIns="91425" spcFirstLastPara="1" rIns="91425" wrap="square" tIns="45700">
            <a:noAutofit/>
          </a:bodyPr>
          <a:lstStyle/>
          <a:p>
            <a:pPr indent="0" lvl="0" marL="0" rtl="0" algn="ctr">
              <a:lnSpc>
                <a:spcPct val="70000"/>
              </a:lnSpc>
              <a:spcBef>
                <a:spcPts val="0"/>
              </a:spcBef>
              <a:spcAft>
                <a:spcPts val="0"/>
              </a:spcAft>
              <a:buClr>
                <a:schemeClr val="dk1"/>
              </a:buClr>
              <a:buSzPts val="2015"/>
              <a:buNone/>
            </a:pPr>
            <a:r>
              <a:rPr b="1" lang="es-CO" sz="2615">
                <a:latin typeface="Arial"/>
                <a:ea typeface="Arial"/>
                <a:cs typeface="Arial"/>
                <a:sym typeface="Arial"/>
              </a:rPr>
              <a:t>Sistema De Información Para La Creación De Inventarios De Lechona y Tamales J.J</a:t>
            </a:r>
            <a:endParaRPr sz="2615">
              <a:solidFill>
                <a:srgbClr val="000000"/>
              </a:solidFill>
              <a:latin typeface="Arial"/>
              <a:ea typeface="Arial"/>
              <a:cs typeface="Arial"/>
              <a:sym typeface="Arial"/>
            </a:endParaRPr>
          </a:p>
          <a:p>
            <a:pPr indent="0" lvl="0" marL="0" rtl="0" algn="ctr">
              <a:lnSpc>
                <a:spcPct val="70000"/>
              </a:lnSpc>
              <a:spcBef>
                <a:spcPts val="0"/>
              </a:spcBef>
              <a:spcAft>
                <a:spcPts val="0"/>
              </a:spcAft>
              <a:buClr>
                <a:schemeClr val="dk1"/>
              </a:buClr>
              <a:buSzPts val="2015"/>
              <a:buFont typeface="Arial"/>
              <a:buNone/>
            </a:pPr>
            <a:r>
              <a:rPr b="1" lang="es-CO" sz="2615"/>
              <a:t> </a:t>
            </a:r>
            <a:endParaRPr sz="2150">
              <a:latin typeface="Arial"/>
              <a:ea typeface="Arial"/>
              <a:cs typeface="Arial"/>
              <a:sym typeface="Arial"/>
            </a:endParaRPr>
          </a:p>
        </p:txBody>
      </p:sp>
      <p:pic>
        <p:nvPicPr>
          <p:cNvPr descr="Luz de neón con forma de infinito" id="146" name="Google Shape;146;p7"/>
          <p:cNvPicPr preferRelativeResize="0"/>
          <p:nvPr/>
        </p:nvPicPr>
        <p:blipFill rotWithShape="1">
          <a:blip r:embed="rId3">
            <a:alphaModFix/>
          </a:blip>
          <a:srcRect b="-1" l="20383" r="43867" t="-1"/>
          <a:stretch/>
        </p:blipFill>
        <p:spPr>
          <a:xfrm flipH="1">
            <a:off x="-61759" y="-4905"/>
            <a:ext cx="1315796" cy="6858000"/>
          </a:xfrm>
          <a:custGeom>
            <a:rect b="b" l="l" r="r" t="t"/>
            <a:pathLst>
              <a:path extrusionOk="0" h="6858000" w="5962785">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ln>
            <a:noFill/>
          </a:ln>
        </p:spPr>
      </p:pic>
      <p:sp>
        <p:nvSpPr>
          <p:cNvPr id="147" name="Google Shape;147;p7"/>
          <p:cNvSpPr/>
          <p:nvPr/>
        </p:nvSpPr>
        <p:spPr>
          <a:xfrm>
            <a:off x="2719418" y="2695100"/>
            <a:ext cx="8876443" cy="1242648"/>
          </a:xfrm>
          <a:prstGeom prst="rect">
            <a:avLst/>
          </a:prstGeom>
          <a:noFill/>
          <a:ln>
            <a:noFill/>
          </a:ln>
        </p:spPr>
        <p:txBody>
          <a:bodyPr anchorCtr="0" anchor="t" bIns="45700" lIns="91425" spcFirstLastPara="1" rIns="91425" wrap="square" tIns="45700">
            <a:spAutoFit/>
          </a:bodyPr>
          <a:lstStyle/>
          <a:p>
            <a:pPr indent="-241300" lvl="0" marL="342900" marR="0" rtl="0" algn="r">
              <a:lnSpc>
                <a:spcPct val="115000"/>
              </a:lnSpc>
              <a:spcBef>
                <a:spcPts val="0"/>
              </a:spcBef>
              <a:spcAft>
                <a:spcPts val="0"/>
              </a:spcAft>
              <a:buClr>
                <a:schemeClr val="dk1"/>
              </a:buClr>
              <a:buSzPts val="1600"/>
              <a:buFont typeface="Arial"/>
              <a:buNone/>
            </a:pPr>
            <a:r>
              <a:t/>
            </a:r>
            <a:endParaRPr sz="1600">
              <a:solidFill>
                <a:schemeClr val="dk1"/>
              </a:solidFill>
              <a:latin typeface="Arial"/>
              <a:ea typeface="Arial"/>
              <a:cs typeface="Arial"/>
              <a:sym typeface="Arial"/>
            </a:endParaRPr>
          </a:p>
          <a:p>
            <a:pPr indent="0" lvl="0" marL="226695" marR="0" rtl="0" algn="r">
              <a:lnSpc>
                <a:spcPct val="115000"/>
              </a:lnSpc>
              <a:spcBef>
                <a:spcPts val="2200"/>
              </a:spcBef>
              <a:spcAft>
                <a:spcPts val="0"/>
              </a:spcAft>
              <a:buNone/>
            </a:pPr>
            <a:br>
              <a:rPr lang="es-CO" sz="1800">
                <a:solidFill>
                  <a:schemeClr val="dk1"/>
                </a:solidFill>
                <a:latin typeface="Arial"/>
                <a:ea typeface="Arial"/>
                <a:cs typeface="Arial"/>
                <a:sym typeface="Arial"/>
              </a:rPr>
            </a:br>
            <a:endParaRPr sz="1600">
              <a:solidFill>
                <a:schemeClr val="dk1"/>
              </a:solidFill>
              <a:latin typeface="Arial"/>
              <a:ea typeface="Arial"/>
              <a:cs typeface="Arial"/>
              <a:sym typeface="Arial"/>
            </a:endParaRPr>
          </a:p>
        </p:txBody>
      </p:sp>
      <p:sp>
        <p:nvSpPr>
          <p:cNvPr id="148" name="Google Shape;148;p7"/>
          <p:cNvSpPr/>
          <p:nvPr/>
        </p:nvSpPr>
        <p:spPr>
          <a:xfrm>
            <a:off x="1926091" y="1633271"/>
            <a:ext cx="32046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800" cap="small">
                <a:solidFill>
                  <a:schemeClr val="dk1"/>
                </a:solidFill>
                <a:latin typeface="Arial"/>
                <a:ea typeface="Arial"/>
                <a:cs typeface="Arial"/>
                <a:sym typeface="Arial"/>
              </a:rPr>
              <a:t>Alcances del proyecto</a:t>
            </a:r>
            <a:endParaRPr sz="1800">
              <a:solidFill>
                <a:schemeClr val="dk1"/>
              </a:solidFill>
              <a:latin typeface="Arial"/>
              <a:ea typeface="Arial"/>
              <a:cs typeface="Arial"/>
              <a:sym typeface="Arial"/>
            </a:endParaRPr>
          </a:p>
        </p:txBody>
      </p:sp>
      <p:sp>
        <p:nvSpPr>
          <p:cNvPr id="149" name="Google Shape;149;p7"/>
          <p:cNvSpPr/>
          <p:nvPr/>
        </p:nvSpPr>
        <p:spPr>
          <a:xfrm>
            <a:off x="2930348" y="2480250"/>
            <a:ext cx="7247700" cy="34164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CO" sz="1800">
                <a:solidFill>
                  <a:schemeClr val="dk1"/>
                </a:solidFill>
              </a:rPr>
              <a:t>Este proyecto se </a:t>
            </a:r>
            <a:r>
              <a:rPr lang="es-CO" sz="1800">
                <a:solidFill>
                  <a:schemeClr val="dk1"/>
                </a:solidFill>
              </a:rPr>
              <a:t>enfoca</a:t>
            </a:r>
            <a:r>
              <a:rPr lang="es-CO" sz="1800">
                <a:solidFill>
                  <a:schemeClr val="dk1"/>
                </a:solidFill>
              </a:rPr>
              <a:t> </a:t>
            </a:r>
            <a:r>
              <a:rPr lang="es-CO" sz="1800">
                <a:solidFill>
                  <a:schemeClr val="dk1"/>
                </a:solidFill>
              </a:rPr>
              <a:t>específicamente</a:t>
            </a:r>
            <a:r>
              <a:rPr lang="es-CO" sz="1800">
                <a:solidFill>
                  <a:schemeClr val="dk1"/>
                </a:solidFill>
              </a:rPr>
              <a:t> en el desarrollo de un sistema de información </a:t>
            </a:r>
            <a:r>
              <a:rPr lang="es-CO" sz="1800">
                <a:solidFill>
                  <a:schemeClr val="dk1"/>
                </a:solidFill>
                <a:latin typeface="Arial"/>
                <a:ea typeface="Arial"/>
                <a:cs typeface="Arial"/>
                <a:sym typeface="Arial"/>
              </a:rPr>
              <a:t>para la creación de inventarios; </a:t>
            </a:r>
            <a:r>
              <a:rPr lang="es-CO" sz="1800">
                <a:solidFill>
                  <a:schemeClr val="dk1"/>
                </a:solidFill>
              </a:rPr>
              <a:t>implementando las diferentes estrategias o </a:t>
            </a:r>
            <a:r>
              <a:rPr lang="es-CO" sz="1800">
                <a:solidFill>
                  <a:schemeClr val="dk1"/>
                </a:solidFill>
              </a:rPr>
              <a:t>metodologías</a:t>
            </a:r>
            <a:r>
              <a:rPr lang="es-CO" sz="1800">
                <a:solidFill>
                  <a:schemeClr val="dk1"/>
                </a:solidFill>
              </a:rPr>
              <a:t> para la </a:t>
            </a:r>
            <a:r>
              <a:rPr lang="es-CO" sz="1800">
                <a:solidFill>
                  <a:schemeClr val="dk1"/>
                </a:solidFill>
                <a:latin typeface="Arial"/>
                <a:ea typeface="Arial"/>
                <a:cs typeface="Arial"/>
                <a:sym typeface="Arial"/>
              </a:rPr>
              <a:t>recolección,</a:t>
            </a:r>
            <a:r>
              <a:rPr lang="es-CO" sz="1800">
                <a:solidFill>
                  <a:schemeClr val="dk1"/>
                </a:solidFill>
              </a:rPr>
              <a:t> </a:t>
            </a:r>
            <a:r>
              <a:rPr lang="es-CO" sz="1800">
                <a:solidFill>
                  <a:schemeClr val="dk1"/>
                </a:solidFill>
              </a:rPr>
              <a:t>análisis</a:t>
            </a:r>
            <a:r>
              <a:rPr lang="es-CO" sz="1800">
                <a:solidFill>
                  <a:schemeClr val="dk1"/>
                </a:solidFill>
                <a:latin typeface="Arial"/>
                <a:ea typeface="Arial"/>
                <a:cs typeface="Arial"/>
                <a:sym typeface="Arial"/>
              </a:rPr>
              <a:t> y </a:t>
            </a:r>
            <a:r>
              <a:rPr lang="es-CO" sz="1800">
                <a:solidFill>
                  <a:schemeClr val="dk1"/>
                </a:solidFill>
              </a:rPr>
              <a:t>socialización</a:t>
            </a:r>
            <a:r>
              <a:rPr lang="es-CO" sz="1800">
                <a:solidFill>
                  <a:schemeClr val="dk1"/>
                </a:solidFill>
                <a:latin typeface="Arial"/>
                <a:ea typeface="Arial"/>
                <a:cs typeface="Arial"/>
                <a:sym typeface="Arial"/>
              </a:rPr>
              <a:t> de</a:t>
            </a:r>
            <a:r>
              <a:rPr lang="es-CO" sz="1800">
                <a:solidFill>
                  <a:schemeClr val="dk1"/>
                </a:solidFill>
              </a:rPr>
              <a:t> datos propios del inventario de la empresa Lechona y Tamales J.J.</a:t>
            </a:r>
            <a:endParaRPr/>
          </a:p>
          <a:p>
            <a:pPr indent="0" lvl="0" marL="0" marR="0" rtl="0" algn="just">
              <a:spcBef>
                <a:spcPts val="0"/>
              </a:spcBef>
              <a:spcAft>
                <a:spcPts val="0"/>
              </a:spcAft>
              <a:buNone/>
            </a:pPr>
            <a:r>
              <a:t/>
            </a:r>
            <a:endParaRPr sz="1800">
              <a:solidFill>
                <a:schemeClr val="dk1"/>
              </a:solidFill>
              <a:latin typeface="Arial"/>
              <a:ea typeface="Arial"/>
              <a:cs typeface="Arial"/>
              <a:sym typeface="Arial"/>
            </a:endParaRPr>
          </a:p>
          <a:p>
            <a:pPr indent="0" lvl="0" marL="0" marR="0" rtl="0" algn="just">
              <a:spcBef>
                <a:spcPts val="0"/>
              </a:spcBef>
              <a:spcAft>
                <a:spcPts val="0"/>
              </a:spcAft>
              <a:buNone/>
            </a:pPr>
            <a:r>
              <a:rPr lang="es-CO" sz="1800">
                <a:solidFill>
                  <a:schemeClr val="dk1"/>
                </a:solidFill>
                <a:latin typeface="Arial"/>
                <a:ea typeface="Arial"/>
                <a:cs typeface="Arial"/>
                <a:sym typeface="Arial"/>
              </a:rPr>
              <a:t>Al Finalizar el Software el equipo se encarga de brindar seguimiento y pautas del manejo del mismo a todo el personal involucrado (Generantes y Administradores)</a:t>
            </a:r>
            <a:endParaRPr/>
          </a:p>
          <a:p>
            <a:pPr indent="0" lvl="0" marL="0" marR="0" rtl="0" algn="just">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8"/>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5" name="Google Shape;155;p8"/>
          <p:cNvSpPr txBox="1"/>
          <p:nvPr>
            <p:ph idx="1" type="subTitle"/>
          </p:nvPr>
        </p:nvSpPr>
        <p:spPr>
          <a:xfrm>
            <a:off x="2987421" y="293212"/>
            <a:ext cx="6691085" cy="743312"/>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2600"/>
              <a:buNone/>
            </a:pPr>
            <a:r>
              <a:rPr b="1" lang="es-CO" sz="2600">
                <a:latin typeface="Arial"/>
                <a:ea typeface="Arial"/>
                <a:cs typeface="Arial"/>
                <a:sym typeface="Arial"/>
              </a:rPr>
              <a:t>Sistema De Información Para La Creación De Inventarios De Lechona y Tamales J.J</a:t>
            </a:r>
            <a:endParaRPr sz="2600">
              <a:solidFill>
                <a:srgbClr val="000000"/>
              </a:solidFill>
              <a:latin typeface="Arial"/>
              <a:ea typeface="Arial"/>
              <a:cs typeface="Arial"/>
              <a:sym typeface="Arial"/>
            </a:endParaRPr>
          </a:p>
          <a:p>
            <a:pPr indent="0" lvl="0" marL="0" rtl="0" algn="l">
              <a:lnSpc>
                <a:spcPct val="90000"/>
              </a:lnSpc>
              <a:spcBef>
                <a:spcPts val="1000"/>
              </a:spcBef>
              <a:spcAft>
                <a:spcPts val="0"/>
              </a:spcAft>
              <a:buClr>
                <a:schemeClr val="dk1"/>
              </a:buClr>
              <a:buSzPts val="2000"/>
              <a:buNone/>
            </a:pPr>
            <a:r>
              <a:t/>
            </a:r>
            <a:endParaRPr sz="2000">
              <a:latin typeface="Arial"/>
              <a:ea typeface="Arial"/>
              <a:cs typeface="Arial"/>
              <a:sym typeface="Arial"/>
            </a:endParaRPr>
          </a:p>
        </p:txBody>
      </p:sp>
      <p:pic>
        <p:nvPicPr>
          <p:cNvPr descr="Luz de neón con forma de infinito" id="156" name="Google Shape;156;p8"/>
          <p:cNvPicPr preferRelativeResize="0"/>
          <p:nvPr/>
        </p:nvPicPr>
        <p:blipFill rotWithShape="1">
          <a:blip r:embed="rId3">
            <a:alphaModFix/>
          </a:blip>
          <a:srcRect b="-1" l="20383" r="43867" t="-1"/>
          <a:stretch/>
        </p:blipFill>
        <p:spPr>
          <a:xfrm>
            <a:off x="10631340" y="0"/>
            <a:ext cx="1580379" cy="6858000"/>
          </a:xfrm>
          <a:custGeom>
            <a:rect b="b" l="l" r="r" t="t"/>
            <a:pathLst>
              <a:path extrusionOk="0" h="6858000" w="5962785">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ln>
            <a:noFill/>
          </a:ln>
        </p:spPr>
      </p:pic>
      <p:sp>
        <p:nvSpPr>
          <p:cNvPr id="157" name="Google Shape;157;p8"/>
          <p:cNvSpPr/>
          <p:nvPr/>
        </p:nvSpPr>
        <p:spPr>
          <a:xfrm>
            <a:off x="2371076" y="2695100"/>
            <a:ext cx="8876443" cy="1242648"/>
          </a:xfrm>
          <a:prstGeom prst="rect">
            <a:avLst/>
          </a:prstGeom>
          <a:noFill/>
          <a:ln>
            <a:noFill/>
          </a:ln>
        </p:spPr>
        <p:txBody>
          <a:bodyPr anchorCtr="0" anchor="t" bIns="45700" lIns="91425" spcFirstLastPara="1" rIns="91425" wrap="square" tIns="45700">
            <a:spAutoFit/>
          </a:bodyPr>
          <a:lstStyle/>
          <a:p>
            <a:pPr indent="-241300" lvl="0" marL="342900" marR="0" rtl="0" algn="r">
              <a:lnSpc>
                <a:spcPct val="115000"/>
              </a:lnSpc>
              <a:spcBef>
                <a:spcPts val="0"/>
              </a:spcBef>
              <a:spcAft>
                <a:spcPts val="0"/>
              </a:spcAft>
              <a:buClr>
                <a:schemeClr val="dk1"/>
              </a:buClr>
              <a:buSzPts val="1600"/>
              <a:buFont typeface="Arial"/>
              <a:buNone/>
            </a:pPr>
            <a:r>
              <a:t/>
            </a:r>
            <a:endParaRPr sz="1600">
              <a:solidFill>
                <a:schemeClr val="dk1"/>
              </a:solidFill>
              <a:latin typeface="Arial"/>
              <a:ea typeface="Arial"/>
              <a:cs typeface="Arial"/>
              <a:sym typeface="Arial"/>
            </a:endParaRPr>
          </a:p>
          <a:p>
            <a:pPr indent="0" lvl="0" marL="226695" marR="0" rtl="0" algn="r">
              <a:lnSpc>
                <a:spcPct val="115000"/>
              </a:lnSpc>
              <a:spcBef>
                <a:spcPts val="2200"/>
              </a:spcBef>
              <a:spcAft>
                <a:spcPts val="0"/>
              </a:spcAft>
              <a:buNone/>
            </a:pPr>
            <a:br>
              <a:rPr lang="es-CO" sz="1800">
                <a:solidFill>
                  <a:schemeClr val="dk1"/>
                </a:solidFill>
                <a:latin typeface="Arial"/>
                <a:ea typeface="Arial"/>
                <a:cs typeface="Arial"/>
                <a:sym typeface="Arial"/>
              </a:rPr>
            </a:br>
            <a:endParaRPr sz="1600">
              <a:solidFill>
                <a:schemeClr val="dk1"/>
              </a:solidFill>
              <a:latin typeface="Arial"/>
              <a:ea typeface="Arial"/>
              <a:cs typeface="Arial"/>
              <a:sym typeface="Arial"/>
            </a:endParaRPr>
          </a:p>
        </p:txBody>
      </p:sp>
      <p:pic>
        <p:nvPicPr>
          <p:cNvPr id="158" name="Google Shape;158;p8"/>
          <p:cNvPicPr preferRelativeResize="0"/>
          <p:nvPr/>
        </p:nvPicPr>
        <p:blipFill rotWithShape="1">
          <a:blip r:embed="rId4">
            <a:alphaModFix/>
          </a:blip>
          <a:srcRect b="0" l="0" r="0" t="0"/>
          <a:stretch/>
        </p:blipFill>
        <p:spPr>
          <a:xfrm>
            <a:off x="2507397" y="1115304"/>
            <a:ext cx="7171109" cy="4402240"/>
          </a:xfrm>
          <a:prstGeom prst="rect">
            <a:avLst/>
          </a:prstGeom>
          <a:noFill/>
          <a:ln>
            <a:noFill/>
          </a:ln>
        </p:spPr>
      </p:pic>
      <p:sp>
        <p:nvSpPr>
          <p:cNvPr id="159" name="Google Shape;159;p8"/>
          <p:cNvSpPr/>
          <p:nvPr/>
        </p:nvSpPr>
        <p:spPr>
          <a:xfrm>
            <a:off x="1926091" y="1540737"/>
            <a:ext cx="6096000" cy="9233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0" name="Google Shape;160;p8"/>
          <p:cNvSpPr/>
          <p:nvPr/>
        </p:nvSpPr>
        <p:spPr>
          <a:xfrm>
            <a:off x="1769416" y="1036524"/>
            <a:ext cx="32046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800" cap="small">
                <a:solidFill>
                  <a:schemeClr val="dk1"/>
                </a:solidFill>
                <a:latin typeface="Arial"/>
                <a:ea typeface="Arial"/>
                <a:cs typeface="Arial"/>
                <a:sym typeface="Arial"/>
              </a:rPr>
              <a:t>Mapa de procesos</a:t>
            </a:r>
            <a:endParaRPr sz="1800">
              <a:solidFill>
                <a:schemeClr val="dk1"/>
              </a:solidFill>
              <a:latin typeface="Arial"/>
              <a:ea typeface="Arial"/>
              <a:cs typeface="Arial"/>
              <a:sym typeface="Arial"/>
            </a:endParaRPr>
          </a:p>
        </p:txBody>
      </p:sp>
      <p:sp>
        <p:nvSpPr>
          <p:cNvPr id="161" name="Google Shape;161;p8"/>
          <p:cNvSpPr/>
          <p:nvPr/>
        </p:nvSpPr>
        <p:spPr>
          <a:xfrm>
            <a:off x="1631530" y="5630120"/>
            <a:ext cx="362264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800" cap="small">
                <a:solidFill>
                  <a:schemeClr val="dk1"/>
                </a:solidFill>
                <a:latin typeface="Arial"/>
                <a:ea typeface="Arial"/>
                <a:cs typeface="Arial"/>
                <a:sym typeface="Arial"/>
              </a:rPr>
              <a:t>Mapa de procesos según iso</a:t>
            </a:r>
            <a:endParaRPr sz="1800">
              <a:solidFill>
                <a:schemeClr val="dk1"/>
              </a:solidFill>
              <a:latin typeface="Arial"/>
              <a:ea typeface="Arial"/>
              <a:cs typeface="Arial"/>
              <a:sym typeface="Arial"/>
            </a:endParaRPr>
          </a:p>
        </p:txBody>
      </p:sp>
      <p:sp>
        <p:nvSpPr>
          <p:cNvPr id="162" name="Google Shape;162;p8"/>
          <p:cNvSpPr txBox="1"/>
          <p:nvPr/>
        </p:nvSpPr>
        <p:spPr>
          <a:xfrm>
            <a:off x="3556000" y="6125029"/>
            <a:ext cx="6908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800" u="sng">
                <a:solidFill>
                  <a:schemeClr val="dk1"/>
                </a:solidFill>
                <a:latin typeface="Arial"/>
                <a:ea typeface="Arial"/>
                <a:cs typeface="Arial"/>
                <a:sym typeface="Arial"/>
                <a:hlinkClick r:id="rId5">
                  <a:extLst>
                    <a:ext uri="{A12FA001-AC4F-418D-AE19-62706E023703}">
                      <ahyp:hlinkClr val="tx"/>
                    </a:ext>
                  </a:extLst>
                </a:hlinkClick>
              </a:rPr>
              <a:t>..\Desktop\Sena 2020\Primer trimestre\MAPA DE PROCESOS.xlsx</a:t>
            </a:r>
            <a:endParaRPr sz="18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9"/>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8" name="Google Shape;168;p9"/>
          <p:cNvSpPr txBox="1"/>
          <p:nvPr>
            <p:ph idx="1" type="subTitle"/>
          </p:nvPr>
        </p:nvSpPr>
        <p:spPr>
          <a:xfrm>
            <a:off x="3089807" y="410884"/>
            <a:ext cx="6691085" cy="743312"/>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2600"/>
              <a:buNone/>
            </a:pPr>
            <a:r>
              <a:rPr b="1" lang="es-CO" sz="2600">
                <a:latin typeface="Arial"/>
                <a:ea typeface="Arial"/>
                <a:cs typeface="Arial"/>
                <a:sym typeface="Arial"/>
              </a:rPr>
              <a:t>Sistema De Información Para La Creación De Inventarios De Lechona y Tamales J.J</a:t>
            </a:r>
            <a:endParaRPr sz="2600">
              <a:solidFill>
                <a:srgbClr val="000000"/>
              </a:solidFill>
              <a:latin typeface="Arial"/>
              <a:ea typeface="Arial"/>
              <a:cs typeface="Arial"/>
              <a:sym typeface="Arial"/>
            </a:endParaRPr>
          </a:p>
          <a:p>
            <a:pPr indent="0" lvl="0" marL="0" rtl="0" algn="l">
              <a:lnSpc>
                <a:spcPct val="90000"/>
              </a:lnSpc>
              <a:spcBef>
                <a:spcPts val="1000"/>
              </a:spcBef>
              <a:spcAft>
                <a:spcPts val="0"/>
              </a:spcAft>
              <a:buClr>
                <a:schemeClr val="dk1"/>
              </a:buClr>
              <a:buSzPts val="2000"/>
              <a:buNone/>
            </a:pPr>
            <a:r>
              <a:t/>
            </a:r>
            <a:endParaRPr sz="2000">
              <a:latin typeface="Arial"/>
              <a:ea typeface="Arial"/>
              <a:cs typeface="Arial"/>
              <a:sym typeface="Arial"/>
            </a:endParaRPr>
          </a:p>
        </p:txBody>
      </p:sp>
      <p:pic>
        <p:nvPicPr>
          <p:cNvPr descr="Luz de neón con forma de infinito" id="169" name="Google Shape;169;p9"/>
          <p:cNvPicPr preferRelativeResize="0"/>
          <p:nvPr/>
        </p:nvPicPr>
        <p:blipFill rotWithShape="1">
          <a:blip r:embed="rId3">
            <a:alphaModFix/>
          </a:blip>
          <a:srcRect b="-1" l="20383" r="43867" t="-1"/>
          <a:stretch/>
        </p:blipFill>
        <p:spPr>
          <a:xfrm flipH="1">
            <a:off x="0" y="0"/>
            <a:ext cx="1353923" cy="6858000"/>
          </a:xfrm>
          <a:custGeom>
            <a:rect b="b" l="l" r="r" t="t"/>
            <a:pathLst>
              <a:path extrusionOk="0" h="6858000" w="5962785">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ln>
            <a:noFill/>
          </a:ln>
        </p:spPr>
      </p:pic>
      <p:sp>
        <p:nvSpPr>
          <p:cNvPr id="170" name="Google Shape;170;p9"/>
          <p:cNvSpPr/>
          <p:nvPr/>
        </p:nvSpPr>
        <p:spPr>
          <a:xfrm>
            <a:off x="2719418" y="2695100"/>
            <a:ext cx="8876443" cy="1242648"/>
          </a:xfrm>
          <a:prstGeom prst="rect">
            <a:avLst/>
          </a:prstGeom>
          <a:noFill/>
          <a:ln>
            <a:noFill/>
          </a:ln>
        </p:spPr>
        <p:txBody>
          <a:bodyPr anchorCtr="0" anchor="t" bIns="45700" lIns="91425" spcFirstLastPara="1" rIns="91425" wrap="square" tIns="45700">
            <a:spAutoFit/>
          </a:bodyPr>
          <a:lstStyle/>
          <a:p>
            <a:pPr indent="-241300" lvl="0" marL="342900" marR="0" rtl="0" algn="r">
              <a:lnSpc>
                <a:spcPct val="115000"/>
              </a:lnSpc>
              <a:spcBef>
                <a:spcPts val="0"/>
              </a:spcBef>
              <a:spcAft>
                <a:spcPts val="0"/>
              </a:spcAft>
              <a:buClr>
                <a:schemeClr val="dk1"/>
              </a:buClr>
              <a:buSzPts val="1600"/>
              <a:buFont typeface="Arial"/>
              <a:buNone/>
            </a:pPr>
            <a:r>
              <a:t/>
            </a:r>
            <a:endParaRPr sz="1600">
              <a:solidFill>
                <a:schemeClr val="dk1"/>
              </a:solidFill>
              <a:latin typeface="Arial"/>
              <a:ea typeface="Arial"/>
              <a:cs typeface="Arial"/>
              <a:sym typeface="Arial"/>
            </a:endParaRPr>
          </a:p>
          <a:p>
            <a:pPr indent="0" lvl="0" marL="226695" marR="0" rtl="0" algn="r">
              <a:lnSpc>
                <a:spcPct val="115000"/>
              </a:lnSpc>
              <a:spcBef>
                <a:spcPts val="2200"/>
              </a:spcBef>
              <a:spcAft>
                <a:spcPts val="0"/>
              </a:spcAft>
              <a:buNone/>
            </a:pPr>
            <a:br>
              <a:rPr lang="es-CO" sz="1800">
                <a:solidFill>
                  <a:schemeClr val="dk1"/>
                </a:solidFill>
                <a:latin typeface="Arial"/>
                <a:ea typeface="Arial"/>
                <a:cs typeface="Arial"/>
                <a:sym typeface="Arial"/>
              </a:rPr>
            </a:br>
            <a:endParaRPr sz="1600">
              <a:solidFill>
                <a:schemeClr val="dk1"/>
              </a:solidFill>
              <a:latin typeface="Arial"/>
              <a:ea typeface="Arial"/>
              <a:cs typeface="Arial"/>
              <a:sym typeface="Arial"/>
            </a:endParaRPr>
          </a:p>
        </p:txBody>
      </p:sp>
      <p:sp>
        <p:nvSpPr>
          <p:cNvPr id="171" name="Google Shape;171;p9"/>
          <p:cNvSpPr/>
          <p:nvPr/>
        </p:nvSpPr>
        <p:spPr>
          <a:xfrm>
            <a:off x="1500217" y="1257096"/>
            <a:ext cx="32046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800" cap="small">
                <a:solidFill>
                  <a:schemeClr val="dk1"/>
                </a:solidFill>
                <a:latin typeface="Arial"/>
                <a:ea typeface="Arial"/>
                <a:cs typeface="Arial"/>
                <a:sym typeface="Arial"/>
              </a:rPr>
              <a:t>Cronograma </a:t>
            </a:r>
            <a:endParaRPr sz="1800">
              <a:solidFill>
                <a:schemeClr val="dk1"/>
              </a:solidFill>
              <a:latin typeface="Arial"/>
              <a:ea typeface="Arial"/>
              <a:cs typeface="Arial"/>
              <a:sym typeface="Arial"/>
            </a:endParaRPr>
          </a:p>
        </p:txBody>
      </p:sp>
      <p:sp>
        <p:nvSpPr>
          <p:cNvPr id="172" name="Google Shape;172;p9"/>
          <p:cNvSpPr/>
          <p:nvPr/>
        </p:nvSpPr>
        <p:spPr>
          <a:xfrm>
            <a:off x="3046475" y="5629779"/>
            <a:ext cx="6096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800" u="sng">
                <a:solidFill>
                  <a:schemeClr val="dk1"/>
                </a:solidFill>
                <a:latin typeface="Arial"/>
                <a:ea typeface="Arial"/>
                <a:cs typeface="Arial"/>
                <a:sym typeface="Arial"/>
                <a:hlinkClick r:id="rId4">
                  <a:extLst>
                    <a:ext uri="{A12FA001-AC4F-418D-AE19-62706E023703}">
                      <ahyp:hlinkClr val="tx"/>
                    </a:ext>
                  </a:extLst>
                </a:hlinkClick>
              </a:rPr>
              <a:t>..\Desktop\Sena 2020\Primer trimestre\Diagrama de gantt.mpp</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3" name="Google Shape;173;p9"/>
          <p:cNvSpPr txBox="1"/>
          <p:nvPr/>
        </p:nvSpPr>
        <p:spPr>
          <a:xfrm>
            <a:off x="1625600" y="2177143"/>
            <a:ext cx="81860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74" name="Google Shape;174;p9"/>
          <p:cNvPicPr preferRelativeResize="0"/>
          <p:nvPr/>
        </p:nvPicPr>
        <p:blipFill rotWithShape="1">
          <a:blip r:embed="rId5">
            <a:alphaModFix/>
          </a:blip>
          <a:srcRect b="0" l="0" r="0" t="0"/>
          <a:stretch/>
        </p:blipFill>
        <p:spPr>
          <a:xfrm>
            <a:off x="2161026" y="1770375"/>
            <a:ext cx="7866899" cy="36271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2021-03-06T21:05:31Z</dcterms:created>
  <dc:creator>Obando, Carolina</dc:creator>
</cp:coreProperties>
</file>