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86" r:id="rId3"/>
    <p:sldId id="287" r:id="rId4"/>
    <p:sldId id="305" r:id="rId5"/>
    <p:sldId id="306" r:id="rId6"/>
    <p:sldId id="308" r:id="rId7"/>
    <p:sldId id="304" r:id="rId8"/>
    <p:sldId id="288" r:id="rId9"/>
    <p:sldId id="298" r:id="rId10"/>
    <p:sldId id="299" r:id="rId11"/>
    <p:sldId id="303" r:id="rId12"/>
    <p:sldId id="302" r:id="rId13"/>
    <p:sldId id="307" r:id="rId14"/>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ACD"/>
    <a:srgbClr val="EEE9A2"/>
    <a:srgbClr val="EEE668"/>
    <a:srgbClr val="F7FFB0"/>
    <a:srgbClr val="007D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9F7667-8BB7-E840-9EC3-78F0A51DC494}" type="datetimeFigureOut">
              <a:rPr lang="es-ES" smtClean="0"/>
              <a:t>12/06/2016</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AF164F-93DD-2642-A5E4-05B7AD3D961E}" type="slidenum">
              <a:rPr lang="es-ES" smtClean="0"/>
              <a:t>‹Nº›</a:t>
            </a:fld>
            <a:endParaRPr lang="es-ES"/>
          </a:p>
        </p:txBody>
      </p:sp>
    </p:spTree>
    <p:extLst>
      <p:ext uri="{BB962C8B-B14F-4D97-AF65-F5344CB8AC3E}">
        <p14:creationId xmlns:p14="http://schemas.microsoft.com/office/powerpoint/2010/main" val="39763656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DEAF164F-93DD-2642-A5E4-05B7AD3D961E}" type="slidenum">
              <a:rPr lang="es-ES" smtClean="0"/>
              <a:t>1</a:t>
            </a:fld>
            <a:endParaRPr lang="es-ES"/>
          </a:p>
        </p:txBody>
      </p:sp>
    </p:spTree>
    <p:extLst>
      <p:ext uri="{BB962C8B-B14F-4D97-AF65-F5344CB8AC3E}">
        <p14:creationId xmlns:p14="http://schemas.microsoft.com/office/powerpoint/2010/main" val="2868927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número de diapositiva 3"/>
          <p:cNvSpPr>
            <a:spLocks noGrp="1"/>
          </p:cNvSpPr>
          <p:nvPr>
            <p:ph type="sldNum" sz="quarter" idx="10"/>
          </p:nvPr>
        </p:nvSpPr>
        <p:spPr/>
        <p:txBody>
          <a:bodyPr/>
          <a:lstStyle/>
          <a:p>
            <a:fld id="{DEAF164F-93DD-2642-A5E4-05B7AD3D961E}" type="slidenum">
              <a:rPr lang="es-ES" smtClean="0"/>
              <a:t>2</a:t>
            </a:fld>
            <a:endParaRPr lang="es-ES"/>
          </a:p>
        </p:txBody>
      </p:sp>
    </p:spTree>
    <p:extLst>
      <p:ext uri="{BB962C8B-B14F-4D97-AF65-F5344CB8AC3E}">
        <p14:creationId xmlns:p14="http://schemas.microsoft.com/office/powerpoint/2010/main" val="4145758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EAF164F-93DD-2642-A5E4-05B7AD3D961E}" type="slidenum">
              <a:rPr lang="es-ES" smtClean="0"/>
              <a:t>3</a:t>
            </a:fld>
            <a:endParaRPr lang="es-ES"/>
          </a:p>
        </p:txBody>
      </p:sp>
    </p:spTree>
    <p:extLst>
      <p:ext uri="{BB962C8B-B14F-4D97-AF65-F5344CB8AC3E}">
        <p14:creationId xmlns:p14="http://schemas.microsoft.com/office/powerpoint/2010/main" val="1965014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EAF164F-93DD-2642-A5E4-05B7AD3D961E}" type="slidenum">
              <a:rPr lang="es-ES" smtClean="0"/>
              <a:t>4</a:t>
            </a:fld>
            <a:endParaRPr lang="es-ES"/>
          </a:p>
        </p:txBody>
      </p:sp>
    </p:spTree>
    <p:extLst>
      <p:ext uri="{BB962C8B-B14F-4D97-AF65-F5344CB8AC3E}">
        <p14:creationId xmlns:p14="http://schemas.microsoft.com/office/powerpoint/2010/main" val="1965014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EAF164F-93DD-2642-A5E4-05B7AD3D961E}" type="slidenum">
              <a:rPr lang="es-ES" smtClean="0"/>
              <a:t>5</a:t>
            </a:fld>
            <a:endParaRPr lang="es-ES"/>
          </a:p>
        </p:txBody>
      </p:sp>
    </p:spTree>
    <p:extLst>
      <p:ext uri="{BB962C8B-B14F-4D97-AF65-F5344CB8AC3E}">
        <p14:creationId xmlns:p14="http://schemas.microsoft.com/office/powerpoint/2010/main" val="1965014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EAF164F-93DD-2642-A5E4-05B7AD3D961E}" type="slidenum">
              <a:rPr lang="es-ES" smtClean="0"/>
              <a:t>6</a:t>
            </a:fld>
            <a:endParaRPr lang="es-ES"/>
          </a:p>
        </p:txBody>
      </p:sp>
    </p:spTree>
    <p:extLst>
      <p:ext uri="{BB962C8B-B14F-4D97-AF65-F5344CB8AC3E}">
        <p14:creationId xmlns:p14="http://schemas.microsoft.com/office/powerpoint/2010/main" val="1965014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EAF164F-93DD-2642-A5E4-05B7AD3D961E}" type="slidenum">
              <a:rPr lang="es-ES" smtClean="0"/>
              <a:t>7</a:t>
            </a:fld>
            <a:endParaRPr lang="es-ES"/>
          </a:p>
        </p:txBody>
      </p:sp>
    </p:spTree>
    <p:extLst>
      <p:ext uri="{BB962C8B-B14F-4D97-AF65-F5344CB8AC3E}">
        <p14:creationId xmlns:p14="http://schemas.microsoft.com/office/powerpoint/2010/main" val="1965014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EAF164F-93DD-2642-A5E4-05B7AD3D961E}" type="slidenum">
              <a:rPr lang="es-ES" smtClean="0"/>
              <a:t>8</a:t>
            </a:fld>
            <a:endParaRPr lang="es-ES"/>
          </a:p>
        </p:txBody>
      </p:sp>
    </p:spTree>
    <p:extLst>
      <p:ext uri="{BB962C8B-B14F-4D97-AF65-F5344CB8AC3E}">
        <p14:creationId xmlns:p14="http://schemas.microsoft.com/office/powerpoint/2010/main" val="3247547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a:xfrm>
            <a:off x="457200" y="6356350"/>
            <a:ext cx="2133600" cy="365125"/>
          </a:xfrm>
          <a:prstGeom prst="rect">
            <a:avLst/>
          </a:prstGeom>
        </p:spPr>
        <p:txBody>
          <a:bodyPr/>
          <a:lstStyle/>
          <a:p>
            <a:fld id="{2913CB40-C103-A642-9FFE-7E469F79BBD1}" type="datetimeFigureOut">
              <a:rPr lang="es-ES" smtClean="0"/>
              <a:pPr/>
              <a:t>12/06/2016</a:t>
            </a:fld>
            <a:endParaRPr lang="es-ES"/>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DF0D5ED5-5AB1-0148-B4D4-4EA695B82FB8}" type="slidenum">
              <a:rPr lang="es-ES" smtClean="0"/>
              <a:pPr/>
              <a:t>‹Nº›</a:t>
            </a:fld>
            <a:endParaRPr lang="es-ES"/>
          </a:p>
        </p:txBody>
      </p:sp>
    </p:spTree>
    <p:extLst>
      <p:ext uri="{BB962C8B-B14F-4D97-AF65-F5344CB8AC3E}">
        <p14:creationId xmlns:p14="http://schemas.microsoft.com/office/powerpoint/2010/main" val="1447972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a:xfrm>
            <a:off x="457200" y="6356350"/>
            <a:ext cx="2133600" cy="365125"/>
          </a:xfrm>
          <a:prstGeom prst="rect">
            <a:avLst/>
          </a:prstGeom>
        </p:spPr>
        <p:txBody>
          <a:bodyPr/>
          <a:lstStyle/>
          <a:p>
            <a:fld id="{2913CB40-C103-A642-9FFE-7E469F79BBD1}" type="datetimeFigureOut">
              <a:rPr lang="es-ES" smtClean="0"/>
              <a:pPr/>
              <a:t>12/06/2016</a:t>
            </a:fld>
            <a:endParaRPr lang="es-ES"/>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DF0D5ED5-5AB1-0148-B4D4-4EA695B82FB8}" type="slidenum">
              <a:rPr lang="es-ES" smtClean="0"/>
              <a:pPr/>
              <a:t>‹Nº›</a:t>
            </a:fld>
            <a:endParaRPr lang="es-ES"/>
          </a:p>
        </p:txBody>
      </p:sp>
    </p:spTree>
    <p:extLst>
      <p:ext uri="{BB962C8B-B14F-4D97-AF65-F5344CB8AC3E}">
        <p14:creationId xmlns:p14="http://schemas.microsoft.com/office/powerpoint/2010/main" val="111278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a:xfrm>
            <a:off x="457200" y="6356350"/>
            <a:ext cx="2133600" cy="365125"/>
          </a:xfrm>
          <a:prstGeom prst="rect">
            <a:avLst/>
          </a:prstGeom>
        </p:spPr>
        <p:txBody>
          <a:bodyPr/>
          <a:lstStyle/>
          <a:p>
            <a:fld id="{2913CB40-C103-A642-9FFE-7E469F79BBD1}" type="datetimeFigureOut">
              <a:rPr lang="es-ES" smtClean="0"/>
              <a:pPr/>
              <a:t>12/06/2016</a:t>
            </a:fld>
            <a:endParaRPr lang="es-ES"/>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DF0D5ED5-5AB1-0148-B4D4-4EA695B82FB8}" type="slidenum">
              <a:rPr lang="es-ES" smtClean="0"/>
              <a:pPr/>
              <a:t>‹Nº›</a:t>
            </a:fld>
            <a:endParaRPr lang="es-ES"/>
          </a:p>
        </p:txBody>
      </p:sp>
    </p:spTree>
    <p:extLst>
      <p:ext uri="{BB962C8B-B14F-4D97-AF65-F5344CB8AC3E}">
        <p14:creationId xmlns:p14="http://schemas.microsoft.com/office/powerpoint/2010/main" val="1537744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a:xfrm>
            <a:off x="457200" y="6356350"/>
            <a:ext cx="2133600" cy="365125"/>
          </a:xfrm>
          <a:prstGeom prst="rect">
            <a:avLst/>
          </a:prstGeom>
        </p:spPr>
        <p:txBody>
          <a:bodyPr/>
          <a:lstStyle/>
          <a:p>
            <a:fld id="{2913CB40-C103-A642-9FFE-7E469F79BBD1}" type="datetimeFigureOut">
              <a:rPr lang="es-ES" smtClean="0"/>
              <a:pPr/>
              <a:t>12/06/2016</a:t>
            </a:fld>
            <a:endParaRPr lang="es-ES"/>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DF0D5ED5-5AB1-0148-B4D4-4EA695B82FB8}" type="slidenum">
              <a:rPr lang="es-ES" smtClean="0"/>
              <a:pPr/>
              <a:t>‹Nº›</a:t>
            </a:fld>
            <a:endParaRPr lang="es-ES"/>
          </a:p>
        </p:txBody>
      </p:sp>
    </p:spTree>
    <p:extLst>
      <p:ext uri="{BB962C8B-B14F-4D97-AF65-F5344CB8AC3E}">
        <p14:creationId xmlns:p14="http://schemas.microsoft.com/office/powerpoint/2010/main" val="3141962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a:xfrm>
            <a:off x="457200" y="6356350"/>
            <a:ext cx="2133600" cy="365125"/>
          </a:xfrm>
          <a:prstGeom prst="rect">
            <a:avLst/>
          </a:prstGeom>
        </p:spPr>
        <p:txBody>
          <a:bodyPr/>
          <a:lstStyle/>
          <a:p>
            <a:fld id="{2913CB40-C103-A642-9FFE-7E469F79BBD1}" type="datetimeFigureOut">
              <a:rPr lang="es-ES" smtClean="0"/>
              <a:pPr/>
              <a:t>12/06/2016</a:t>
            </a:fld>
            <a:endParaRPr lang="es-ES"/>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DF0D5ED5-5AB1-0148-B4D4-4EA695B82FB8}" type="slidenum">
              <a:rPr lang="es-ES" smtClean="0"/>
              <a:pPr/>
              <a:t>‹Nº›</a:t>
            </a:fld>
            <a:endParaRPr lang="es-ES"/>
          </a:p>
        </p:txBody>
      </p:sp>
    </p:spTree>
    <p:extLst>
      <p:ext uri="{BB962C8B-B14F-4D97-AF65-F5344CB8AC3E}">
        <p14:creationId xmlns:p14="http://schemas.microsoft.com/office/powerpoint/2010/main" val="336104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a:xfrm>
            <a:off x="457200" y="6356350"/>
            <a:ext cx="2133600" cy="365125"/>
          </a:xfrm>
          <a:prstGeom prst="rect">
            <a:avLst/>
          </a:prstGeom>
        </p:spPr>
        <p:txBody>
          <a:bodyPr/>
          <a:lstStyle/>
          <a:p>
            <a:fld id="{2913CB40-C103-A642-9FFE-7E469F79BBD1}" type="datetimeFigureOut">
              <a:rPr lang="es-ES" smtClean="0"/>
              <a:pPr/>
              <a:t>12/06/2016</a:t>
            </a:fld>
            <a:endParaRPr lang="es-ES"/>
          </a:p>
        </p:txBody>
      </p:sp>
      <p:sp>
        <p:nvSpPr>
          <p:cNvPr id="6" name="Marcador de pie de página 5"/>
          <p:cNvSpPr>
            <a:spLocks noGrp="1"/>
          </p:cNvSpPr>
          <p:nvPr>
            <p:ph type="ftr" sz="quarter" idx="11"/>
          </p:nvPr>
        </p:nvSpPr>
        <p:spPr>
          <a:xfrm>
            <a:off x="3124200" y="6356350"/>
            <a:ext cx="2895600" cy="365125"/>
          </a:xfrm>
          <a:prstGeom prst="rect">
            <a:avLst/>
          </a:prstGeom>
        </p:spPr>
        <p:txBody>
          <a:bodyPr/>
          <a:lstStyle/>
          <a:p>
            <a:endParaRPr lang="es-ES"/>
          </a:p>
        </p:txBody>
      </p:sp>
      <p:sp>
        <p:nvSpPr>
          <p:cNvPr id="7" name="Marcador de número de diapositiva 6"/>
          <p:cNvSpPr>
            <a:spLocks noGrp="1"/>
          </p:cNvSpPr>
          <p:nvPr>
            <p:ph type="sldNum" sz="quarter" idx="12"/>
          </p:nvPr>
        </p:nvSpPr>
        <p:spPr>
          <a:xfrm>
            <a:off x="6553200" y="6356350"/>
            <a:ext cx="2133600" cy="365125"/>
          </a:xfrm>
          <a:prstGeom prst="rect">
            <a:avLst/>
          </a:prstGeom>
        </p:spPr>
        <p:txBody>
          <a:bodyPr/>
          <a:lstStyle/>
          <a:p>
            <a:fld id="{DF0D5ED5-5AB1-0148-B4D4-4EA695B82FB8}" type="slidenum">
              <a:rPr lang="es-ES" smtClean="0"/>
              <a:pPr/>
              <a:t>‹Nº›</a:t>
            </a:fld>
            <a:endParaRPr lang="es-ES"/>
          </a:p>
        </p:txBody>
      </p:sp>
    </p:spTree>
    <p:extLst>
      <p:ext uri="{BB962C8B-B14F-4D97-AF65-F5344CB8AC3E}">
        <p14:creationId xmlns:p14="http://schemas.microsoft.com/office/powerpoint/2010/main" val="148341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a:xfrm>
            <a:off x="457200" y="6356350"/>
            <a:ext cx="2133600" cy="365125"/>
          </a:xfrm>
          <a:prstGeom prst="rect">
            <a:avLst/>
          </a:prstGeom>
        </p:spPr>
        <p:txBody>
          <a:bodyPr/>
          <a:lstStyle/>
          <a:p>
            <a:fld id="{2913CB40-C103-A642-9FFE-7E469F79BBD1}" type="datetimeFigureOut">
              <a:rPr lang="es-ES" smtClean="0"/>
              <a:pPr/>
              <a:t>12/06/2016</a:t>
            </a:fld>
            <a:endParaRPr lang="es-ES"/>
          </a:p>
        </p:txBody>
      </p:sp>
      <p:sp>
        <p:nvSpPr>
          <p:cNvPr id="8" name="Marcador de pie de página 7"/>
          <p:cNvSpPr>
            <a:spLocks noGrp="1"/>
          </p:cNvSpPr>
          <p:nvPr>
            <p:ph type="ftr" sz="quarter" idx="11"/>
          </p:nvPr>
        </p:nvSpPr>
        <p:spPr>
          <a:xfrm>
            <a:off x="3124200" y="6356350"/>
            <a:ext cx="2895600" cy="365125"/>
          </a:xfrm>
          <a:prstGeom prst="rect">
            <a:avLst/>
          </a:prstGeom>
        </p:spPr>
        <p:txBody>
          <a:bodyPr/>
          <a:lstStyle/>
          <a:p>
            <a:endParaRPr lang="es-ES"/>
          </a:p>
        </p:txBody>
      </p:sp>
      <p:sp>
        <p:nvSpPr>
          <p:cNvPr id="9" name="Marcador de número de diapositiva 8"/>
          <p:cNvSpPr>
            <a:spLocks noGrp="1"/>
          </p:cNvSpPr>
          <p:nvPr>
            <p:ph type="sldNum" sz="quarter" idx="12"/>
          </p:nvPr>
        </p:nvSpPr>
        <p:spPr>
          <a:xfrm>
            <a:off x="6553200" y="6356350"/>
            <a:ext cx="2133600" cy="365125"/>
          </a:xfrm>
          <a:prstGeom prst="rect">
            <a:avLst/>
          </a:prstGeom>
        </p:spPr>
        <p:txBody>
          <a:bodyPr/>
          <a:lstStyle/>
          <a:p>
            <a:fld id="{DF0D5ED5-5AB1-0148-B4D4-4EA695B82FB8}" type="slidenum">
              <a:rPr lang="es-ES" smtClean="0"/>
              <a:pPr/>
              <a:t>‹Nº›</a:t>
            </a:fld>
            <a:endParaRPr lang="es-ES"/>
          </a:p>
        </p:txBody>
      </p:sp>
    </p:spTree>
    <p:extLst>
      <p:ext uri="{BB962C8B-B14F-4D97-AF65-F5344CB8AC3E}">
        <p14:creationId xmlns:p14="http://schemas.microsoft.com/office/powerpoint/2010/main" val="3329339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a:xfrm>
            <a:off x="457200" y="6356350"/>
            <a:ext cx="2133600" cy="365125"/>
          </a:xfrm>
          <a:prstGeom prst="rect">
            <a:avLst/>
          </a:prstGeom>
        </p:spPr>
        <p:txBody>
          <a:bodyPr/>
          <a:lstStyle/>
          <a:p>
            <a:fld id="{2913CB40-C103-A642-9FFE-7E469F79BBD1}" type="datetimeFigureOut">
              <a:rPr lang="es-ES" smtClean="0"/>
              <a:pPr/>
              <a:t>12/06/2016</a:t>
            </a:fld>
            <a:endParaRPr lang="es-ES"/>
          </a:p>
        </p:txBody>
      </p:sp>
      <p:sp>
        <p:nvSpPr>
          <p:cNvPr id="4" name="Marcador de pie de página 3"/>
          <p:cNvSpPr>
            <a:spLocks noGrp="1"/>
          </p:cNvSpPr>
          <p:nvPr>
            <p:ph type="ftr" sz="quarter" idx="11"/>
          </p:nvPr>
        </p:nvSpPr>
        <p:spPr>
          <a:xfrm>
            <a:off x="3124200" y="6356350"/>
            <a:ext cx="2895600" cy="365125"/>
          </a:xfrm>
          <a:prstGeom prst="rect">
            <a:avLst/>
          </a:prstGeom>
        </p:spPr>
        <p:txBody>
          <a:bodyPr/>
          <a:lstStyle/>
          <a:p>
            <a:endParaRPr lang="es-ES"/>
          </a:p>
        </p:txBody>
      </p:sp>
      <p:sp>
        <p:nvSpPr>
          <p:cNvPr id="5" name="Marcador de número de diapositiva 4"/>
          <p:cNvSpPr>
            <a:spLocks noGrp="1"/>
          </p:cNvSpPr>
          <p:nvPr>
            <p:ph type="sldNum" sz="quarter" idx="12"/>
          </p:nvPr>
        </p:nvSpPr>
        <p:spPr>
          <a:xfrm>
            <a:off x="6553200" y="6356350"/>
            <a:ext cx="2133600" cy="365125"/>
          </a:xfrm>
          <a:prstGeom prst="rect">
            <a:avLst/>
          </a:prstGeom>
        </p:spPr>
        <p:txBody>
          <a:bodyPr/>
          <a:lstStyle/>
          <a:p>
            <a:fld id="{DF0D5ED5-5AB1-0148-B4D4-4EA695B82FB8}" type="slidenum">
              <a:rPr lang="es-ES" smtClean="0"/>
              <a:pPr/>
              <a:t>‹Nº›</a:t>
            </a:fld>
            <a:endParaRPr lang="es-ES"/>
          </a:p>
        </p:txBody>
      </p:sp>
    </p:spTree>
    <p:extLst>
      <p:ext uri="{BB962C8B-B14F-4D97-AF65-F5344CB8AC3E}">
        <p14:creationId xmlns:p14="http://schemas.microsoft.com/office/powerpoint/2010/main" val="2804497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457200" y="6356350"/>
            <a:ext cx="2133600" cy="365125"/>
          </a:xfrm>
          <a:prstGeom prst="rect">
            <a:avLst/>
          </a:prstGeom>
        </p:spPr>
        <p:txBody>
          <a:bodyPr/>
          <a:lstStyle/>
          <a:p>
            <a:fld id="{2913CB40-C103-A642-9FFE-7E469F79BBD1}" type="datetimeFigureOut">
              <a:rPr lang="es-ES" smtClean="0"/>
              <a:pPr/>
              <a:t>12/06/2016</a:t>
            </a:fld>
            <a:endParaRPr lang="es-ES"/>
          </a:p>
        </p:txBody>
      </p:sp>
      <p:sp>
        <p:nvSpPr>
          <p:cNvPr id="3" name="Marcador de pie de página 2"/>
          <p:cNvSpPr>
            <a:spLocks noGrp="1"/>
          </p:cNvSpPr>
          <p:nvPr>
            <p:ph type="ftr" sz="quarter" idx="11"/>
          </p:nvPr>
        </p:nvSpPr>
        <p:spPr>
          <a:xfrm>
            <a:off x="3124200" y="6356350"/>
            <a:ext cx="2895600" cy="365125"/>
          </a:xfrm>
          <a:prstGeom prst="rect">
            <a:avLst/>
          </a:prstGeom>
        </p:spPr>
        <p:txBody>
          <a:bodyPr/>
          <a:lstStyle/>
          <a:p>
            <a:endParaRPr lang="es-ES"/>
          </a:p>
        </p:txBody>
      </p:sp>
      <p:sp>
        <p:nvSpPr>
          <p:cNvPr id="4" name="Marcador de número de diapositiva 3"/>
          <p:cNvSpPr>
            <a:spLocks noGrp="1"/>
          </p:cNvSpPr>
          <p:nvPr>
            <p:ph type="sldNum" sz="quarter" idx="12"/>
          </p:nvPr>
        </p:nvSpPr>
        <p:spPr>
          <a:xfrm>
            <a:off x="6553200" y="6356350"/>
            <a:ext cx="2133600" cy="365125"/>
          </a:xfrm>
          <a:prstGeom prst="rect">
            <a:avLst/>
          </a:prstGeom>
        </p:spPr>
        <p:txBody>
          <a:bodyPr/>
          <a:lstStyle/>
          <a:p>
            <a:fld id="{DF0D5ED5-5AB1-0148-B4D4-4EA695B82FB8}" type="slidenum">
              <a:rPr lang="es-ES" smtClean="0"/>
              <a:pPr/>
              <a:t>‹Nº›</a:t>
            </a:fld>
            <a:endParaRPr lang="es-ES"/>
          </a:p>
        </p:txBody>
      </p:sp>
    </p:spTree>
    <p:extLst>
      <p:ext uri="{BB962C8B-B14F-4D97-AF65-F5344CB8AC3E}">
        <p14:creationId xmlns:p14="http://schemas.microsoft.com/office/powerpoint/2010/main" val="3436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a:xfrm>
            <a:off x="457200" y="6356350"/>
            <a:ext cx="2133600" cy="365125"/>
          </a:xfrm>
          <a:prstGeom prst="rect">
            <a:avLst/>
          </a:prstGeom>
        </p:spPr>
        <p:txBody>
          <a:bodyPr/>
          <a:lstStyle/>
          <a:p>
            <a:fld id="{2913CB40-C103-A642-9FFE-7E469F79BBD1}" type="datetimeFigureOut">
              <a:rPr lang="es-ES" smtClean="0"/>
              <a:pPr/>
              <a:t>12/06/2016</a:t>
            </a:fld>
            <a:endParaRPr lang="es-ES"/>
          </a:p>
        </p:txBody>
      </p:sp>
      <p:sp>
        <p:nvSpPr>
          <p:cNvPr id="6" name="Marcador de pie de página 5"/>
          <p:cNvSpPr>
            <a:spLocks noGrp="1"/>
          </p:cNvSpPr>
          <p:nvPr>
            <p:ph type="ftr" sz="quarter" idx="11"/>
          </p:nvPr>
        </p:nvSpPr>
        <p:spPr>
          <a:xfrm>
            <a:off x="3124200" y="6356350"/>
            <a:ext cx="2895600" cy="365125"/>
          </a:xfrm>
          <a:prstGeom prst="rect">
            <a:avLst/>
          </a:prstGeom>
        </p:spPr>
        <p:txBody>
          <a:bodyPr/>
          <a:lstStyle/>
          <a:p>
            <a:endParaRPr lang="es-ES"/>
          </a:p>
        </p:txBody>
      </p:sp>
      <p:sp>
        <p:nvSpPr>
          <p:cNvPr id="7" name="Marcador de número de diapositiva 6"/>
          <p:cNvSpPr>
            <a:spLocks noGrp="1"/>
          </p:cNvSpPr>
          <p:nvPr>
            <p:ph type="sldNum" sz="quarter" idx="12"/>
          </p:nvPr>
        </p:nvSpPr>
        <p:spPr>
          <a:xfrm>
            <a:off x="6553200" y="6356350"/>
            <a:ext cx="2133600" cy="365125"/>
          </a:xfrm>
          <a:prstGeom prst="rect">
            <a:avLst/>
          </a:prstGeom>
        </p:spPr>
        <p:txBody>
          <a:bodyPr/>
          <a:lstStyle/>
          <a:p>
            <a:fld id="{DF0D5ED5-5AB1-0148-B4D4-4EA695B82FB8}" type="slidenum">
              <a:rPr lang="es-ES" smtClean="0"/>
              <a:pPr/>
              <a:t>‹Nº›</a:t>
            </a:fld>
            <a:endParaRPr lang="es-ES"/>
          </a:p>
        </p:txBody>
      </p:sp>
    </p:spTree>
    <p:extLst>
      <p:ext uri="{BB962C8B-B14F-4D97-AF65-F5344CB8AC3E}">
        <p14:creationId xmlns:p14="http://schemas.microsoft.com/office/powerpoint/2010/main" val="3339814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a:xfrm>
            <a:off x="457200" y="6356350"/>
            <a:ext cx="2133600" cy="365125"/>
          </a:xfrm>
          <a:prstGeom prst="rect">
            <a:avLst/>
          </a:prstGeom>
        </p:spPr>
        <p:txBody>
          <a:bodyPr/>
          <a:lstStyle/>
          <a:p>
            <a:fld id="{2913CB40-C103-A642-9FFE-7E469F79BBD1}" type="datetimeFigureOut">
              <a:rPr lang="es-ES" smtClean="0"/>
              <a:pPr/>
              <a:t>12/06/2016</a:t>
            </a:fld>
            <a:endParaRPr lang="es-ES"/>
          </a:p>
        </p:txBody>
      </p:sp>
      <p:sp>
        <p:nvSpPr>
          <p:cNvPr id="6" name="Marcador de pie de página 5"/>
          <p:cNvSpPr>
            <a:spLocks noGrp="1"/>
          </p:cNvSpPr>
          <p:nvPr>
            <p:ph type="ftr" sz="quarter" idx="11"/>
          </p:nvPr>
        </p:nvSpPr>
        <p:spPr>
          <a:xfrm>
            <a:off x="3124200" y="6356350"/>
            <a:ext cx="2895600" cy="365125"/>
          </a:xfrm>
          <a:prstGeom prst="rect">
            <a:avLst/>
          </a:prstGeom>
        </p:spPr>
        <p:txBody>
          <a:bodyPr/>
          <a:lstStyle/>
          <a:p>
            <a:endParaRPr lang="es-ES"/>
          </a:p>
        </p:txBody>
      </p:sp>
      <p:sp>
        <p:nvSpPr>
          <p:cNvPr id="7" name="Marcador de número de diapositiva 6"/>
          <p:cNvSpPr>
            <a:spLocks noGrp="1"/>
          </p:cNvSpPr>
          <p:nvPr>
            <p:ph type="sldNum" sz="quarter" idx="12"/>
          </p:nvPr>
        </p:nvSpPr>
        <p:spPr>
          <a:xfrm>
            <a:off x="6553200" y="6356350"/>
            <a:ext cx="2133600" cy="365125"/>
          </a:xfrm>
          <a:prstGeom prst="rect">
            <a:avLst/>
          </a:prstGeom>
        </p:spPr>
        <p:txBody>
          <a:bodyPr/>
          <a:lstStyle/>
          <a:p>
            <a:fld id="{DF0D5ED5-5AB1-0148-B4D4-4EA695B82FB8}" type="slidenum">
              <a:rPr lang="es-ES" smtClean="0"/>
              <a:pPr/>
              <a:t>‹Nº›</a:t>
            </a:fld>
            <a:endParaRPr lang="es-ES"/>
          </a:p>
        </p:txBody>
      </p:sp>
    </p:spTree>
    <p:extLst>
      <p:ext uri="{BB962C8B-B14F-4D97-AF65-F5344CB8AC3E}">
        <p14:creationId xmlns:p14="http://schemas.microsoft.com/office/powerpoint/2010/main" val="376851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ACD"/>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7" name="Marcador de pie de página 2"/>
          <p:cNvSpPr txBox="1">
            <a:spLocks/>
          </p:cNvSpPr>
          <p:nvPr userDrawn="1"/>
        </p:nvSpPr>
        <p:spPr>
          <a:xfrm>
            <a:off x="1979712" y="6356350"/>
            <a:ext cx="5400600" cy="365125"/>
          </a:xfrm>
          <a:prstGeom prst="rect">
            <a:avLst/>
          </a:prstGeom>
        </p:spPr>
        <p:txBody>
          <a:bodyPr/>
          <a:lstStyle>
            <a:defPPr>
              <a:defRPr lang="es-ES"/>
            </a:defPPr>
            <a:lvl1pPr marL="0" algn="l" defTabSz="457200" rtl="0" eaLnBrk="1" latinLnBrk="0" hangingPunct="1">
              <a:defRPr sz="1200" b="1" kern="1200">
                <a:solidFill>
                  <a:srgbClr val="C1454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s-ES" sz="1500" dirty="0">
                <a:solidFill>
                  <a:srgbClr val="008000"/>
                </a:solidFill>
              </a:rPr>
              <a:t>PROYECTOS</a:t>
            </a:r>
            <a:r>
              <a:rPr lang="es-ES" sz="1500" baseline="0" dirty="0">
                <a:solidFill>
                  <a:srgbClr val="008000"/>
                </a:solidFill>
              </a:rPr>
              <a:t> I + D II</a:t>
            </a:r>
            <a:endParaRPr lang="es-ES" sz="1500" dirty="0">
              <a:solidFill>
                <a:srgbClr val="008000"/>
              </a:solidFill>
            </a:endParaRPr>
          </a:p>
        </p:txBody>
      </p:sp>
      <p:pic>
        <p:nvPicPr>
          <p:cNvPr id="9" name="Imagen 8"/>
          <p:cNvPicPr/>
          <p:nvPr userDrawn="1"/>
        </p:nvPicPr>
        <p:blipFill>
          <a:blip r:embed="rId13" cstate="print">
            <a:extLst>
              <a:ext uri="{28A0092B-C50C-407E-A947-70E740481C1C}">
                <a14:useLocalDpi xmlns:a14="http://schemas.microsoft.com/office/drawing/2010/main" val="0"/>
              </a:ext>
            </a:extLst>
          </a:blip>
          <a:stretch>
            <a:fillRect/>
          </a:stretch>
        </p:blipFill>
        <p:spPr bwMode="auto">
          <a:xfrm>
            <a:off x="233573" y="43637"/>
            <a:ext cx="1443509" cy="1368152"/>
          </a:xfrm>
          <a:prstGeom prst="rect">
            <a:avLst/>
          </a:prstGeom>
          <a:noFill/>
          <a:ln w="9525">
            <a:noFill/>
            <a:miter lim="800000"/>
            <a:headEnd/>
            <a:tailEnd/>
          </a:ln>
        </p:spPr>
      </p:pic>
      <p:sp>
        <p:nvSpPr>
          <p:cNvPr id="10" name="Marcador de número de diapositiva 3"/>
          <p:cNvSpPr txBox="1">
            <a:spLocks/>
          </p:cNvSpPr>
          <p:nvPr userDrawn="1"/>
        </p:nvSpPr>
        <p:spPr>
          <a:xfrm>
            <a:off x="7668344" y="6356350"/>
            <a:ext cx="1018456" cy="365125"/>
          </a:xfrm>
          <a:prstGeom prst="rect">
            <a:avLst/>
          </a:prstGeom>
        </p:spPr>
        <p:txBody>
          <a:bodyPr/>
          <a:lstStyle>
            <a:defPPr>
              <a:defRPr lang="es-ES"/>
            </a:defPPr>
            <a:lvl1pPr marL="0" algn="l" defTabSz="457200" rtl="0" eaLnBrk="1" latinLnBrk="0" hangingPunct="1">
              <a:defRPr sz="1200" kern="1200">
                <a:solidFill>
                  <a:srgbClr val="C1454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B8339944-1827-4943-A90D-AFB87555D97E}" type="slidenum">
              <a:rPr lang="es-ES" sz="1500" b="1" smtClean="0">
                <a:solidFill>
                  <a:srgbClr val="008000"/>
                </a:solidFill>
              </a:rPr>
              <a:pPr algn="r"/>
              <a:t>‹Nº›</a:t>
            </a:fld>
            <a:endParaRPr lang="es-ES" sz="1500" b="1" dirty="0">
              <a:solidFill>
                <a:srgbClr val="008000"/>
              </a:solidFill>
            </a:endParaRPr>
          </a:p>
        </p:txBody>
      </p:sp>
      <p:cxnSp>
        <p:nvCxnSpPr>
          <p:cNvPr id="11" name="Conector recto 10"/>
          <p:cNvCxnSpPr/>
          <p:nvPr userDrawn="1"/>
        </p:nvCxnSpPr>
        <p:spPr>
          <a:xfrm>
            <a:off x="395536" y="1484784"/>
            <a:ext cx="8352928" cy="0"/>
          </a:xfrm>
          <a:prstGeom prst="line">
            <a:avLst/>
          </a:prstGeom>
          <a:ln w="38100" cmpd="sng">
            <a:solidFill>
              <a:srgbClr val="008000"/>
            </a:solidFill>
          </a:ln>
        </p:spPr>
        <p:style>
          <a:lnRef idx="2">
            <a:schemeClr val="accent1"/>
          </a:lnRef>
          <a:fillRef idx="0">
            <a:schemeClr val="accent1"/>
          </a:fillRef>
          <a:effectRef idx="1">
            <a:schemeClr val="accent1"/>
          </a:effectRef>
          <a:fontRef idx="minor">
            <a:schemeClr val="tx1"/>
          </a:fontRef>
        </p:style>
      </p:cxnSp>
      <p:pic>
        <p:nvPicPr>
          <p:cNvPr id="5" name="Imagen 4"/>
          <p:cNvPicPr>
            <a:picLocks noChangeAspect="1"/>
          </p:cNvPicPr>
          <p:nvPr userDrawn="1"/>
        </p:nvPicPr>
        <p:blipFill rotWithShape="1">
          <a:blip r:embed="rId14">
            <a:clrChange>
              <a:clrFrom>
                <a:srgbClr val="FFFFFF"/>
              </a:clrFrom>
              <a:clrTo>
                <a:srgbClr val="FFFFFF">
                  <a:alpha val="0"/>
                </a:srgbClr>
              </a:clrTo>
            </a:clrChange>
          </a:blip>
          <a:srcRect r="55268"/>
          <a:stretch/>
        </p:blipFill>
        <p:spPr>
          <a:xfrm>
            <a:off x="-179294" y="4979147"/>
            <a:ext cx="1856376" cy="1878853"/>
          </a:xfrm>
          <a:prstGeom prst="rect">
            <a:avLst/>
          </a:prstGeom>
        </p:spPr>
      </p:pic>
      <p:pic>
        <p:nvPicPr>
          <p:cNvPr id="12" name="Imagen 11"/>
          <p:cNvPicPr>
            <a:picLocks noChangeAspect="1"/>
          </p:cNvPicPr>
          <p:nvPr userDrawn="1"/>
        </p:nvPicPr>
        <p:blipFill rotWithShape="1">
          <a:blip r:embed="rId14">
            <a:clrChange>
              <a:clrFrom>
                <a:srgbClr val="FFFFFF"/>
              </a:clrFrom>
              <a:clrTo>
                <a:srgbClr val="FFFFFF">
                  <a:alpha val="0"/>
                </a:srgbClr>
              </a:clrTo>
            </a:clrChange>
          </a:blip>
          <a:srcRect l="43862"/>
          <a:stretch/>
        </p:blipFill>
        <p:spPr>
          <a:xfrm>
            <a:off x="7141882" y="5423647"/>
            <a:ext cx="2113554" cy="1482445"/>
          </a:xfrm>
          <a:prstGeom prst="rect">
            <a:avLst/>
          </a:prstGeom>
        </p:spPr>
      </p:pic>
    </p:spTree>
    <p:extLst>
      <p:ext uri="{BB962C8B-B14F-4D97-AF65-F5344CB8AC3E}">
        <p14:creationId xmlns:p14="http://schemas.microsoft.com/office/powerpoint/2010/main" val="1225004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950518" y="2645688"/>
            <a:ext cx="5231623" cy="1294087"/>
          </a:xfrm>
          <a:prstGeom prst="rect">
            <a:avLst/>
          </a:prstGeom>
        </p:spPr>
        <p:txBody>
          <a:bodyPr>
            <a:prstTxWarp prst="textPlain">
              <a:avLst/>
            </a:prstTxWarp>
            <a:normAutofit fontScale="7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_tradnl" sz="8000" b="1" dirty="0" err="1">
                <a:solidFill>
                  <a:srgbClr val="007D00"/>
                </a:solidFill>
              </a:rPr>
              <a:t>Easy</a:t>
            </a:r>
            <a:r>
              <a:rPr lang="es-ES_tradnl" sz="8000" b="1" dirty="0">
                <a:solidFill>
                  <a:srgbClr val="007D00"/>
                </a:solidFill>
              </a:rPr>
              <a:t>-PT</a:t>
            </a:r>
            <a:endParaRPr lang="es-ES_tradnl" sz="8000" dirty="0">
              <a:solidFill>
                <a:srgbClr val="007D00"/>
              </a:solidFill>
            </a:endParaRPr>
          </a:p>
          <a:p>
            <a:r>
              <a:rPr lang="es-MX" b="1" dirty="0">
                <a:ln w="13462">
                  <a:solidFill>
                    <a:schemeClr val="bg1"/>
                  </a:solidFill>
                  <a:prstDash val="solid"/>
                </a:ln>
                <a:solidFill>
                  <a:srgbClr val="007D00"/>
                </a:solidFill>
                <a:effectLst>
                  <a:outerShdw dist="38100" dir="2700000" algn="bl" rotWithShape="0">
                    <a:schemeClr val="accent5"/>
                  </a:outerShdw>
                </a:effectLst>
              </a:rPr>
              <a:t> </a:t>
            </a:r>
            <a:endParaRPr lang="es-ES" dirty="0">
              <a:solidFill>
                <a:srgbClr val="007D00"/>
              </a:solidFill>
            </a:endParaRPr>
          </a:p>
        </p:txBody>
      </p:sp>
      <p:sp>
        <p:nvSpPr>
          <p:cNvPr id="6" name="2 Subtítulo"/>
          <p:cNvSpPr txBox="1">
            <a:spLocks/>
          </p:cNvSpPr>
          <p:nvPr/>
        </p:nvSpPr>
        <p:spPr>
          <a:xfrm>
            <a:off x="3903093" y="3879302"/>
            <a:ext cx="4640640" cy="164631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MX" sz="2400" b="1" dirty="0"/>
              <a:t>Integrantes del equipo:</a:t>
            </a:r>
          </a:p>
          <a:p>
            <a:pPr marL="0" indent="0" algn="r">
              <a:buNone/>
            </a:pPr>
            <a:endParaRPr lang="es-MX" sz="2000" dirty="0"/>
          </a:p>
          <a:p>
            <a:pPr marL="0" indent="0" algn="just">
              <a:lnSpc>
                <a:spcPct val="80000"/>
              </a:lnSpc>
              <a:buNone/>
            </a:pPr>
            <a:r>
              <a:rPr lang="es-MX" sz="2200" dirty="0"/>
              <a:t>González Moreno Karina</a:t>
            </a:r>
          </a:p>
          <a:p>
            <a:pPr marL="0" indent="0" algn="just">
              <a:lnSpc>
                <a:spcPct val="80000"/>
              </a:lnSpc>
              <a:buNone/>
            </a:pPr>
            <a:r>
              <a:rPr lang="es-MX" sz="2200" dirty="0"/>
              <a:t>Lozano Sánchez Iván</a:t>
            </a:r>
          </a:p>
        </p:txBody>
      </p:sp>
      <p:sp>
        <p:nvSpPr>
          <p:cNvPr id="7" name="Rectángulo 6"/>
          <p:cNvSpPr/>
          <p:nvPr/>
        </p:nvSpPr>
        <p:spPr>
          <a:xfrm>
            <a:off x="1202679" y="595028"/>
            <a:ext cx="8120412" cy="492443"/>
          </a:xfrm>
          <a:prstGeom prst="rect">
            <a:avLst/>
          </a:prstGeom>
        </p:spPr>
        <p:txBody>
          <a:bodyPr wrap="square">
            <a:spAutoFit/>
          </a:bodyPr>
          <a:lstStyle/>
          <a:p>
            <a:pPr algn="ctr"/>
            <a:r>
              <a:rPr lang="es-MX"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BENEMÉRITA UNIVERSIDAD AUTÓNOMA DE PUEBLA</a:t>
            </a:r>
          </a:p>
        </p:txBody>
      </p:sp>
      <p:pic>
        <p:nvPicPr>
          <p:cNvPr id="5" name="Imagen 4"/>
          <p:cNvPicPr>
            <a:picLocks noChangeAspect="1"/>
          </p:cNvPicPr>
          <p:nvPr/>
        </p:nvPicPr>
        <p:blipFill>
          <a:blip r:embed="rId3"/>
          <a:stretch>
            <a:fillRect/>
          </a:stretch>
        </p:blipFill>
        <p:spPr>
          <a:xfrm rot="708026">
            <a:off x="5560093" y="2141169"/>
            <a:ext cx="1592962" cy="1592962"/>
          </a:xfrm>
          <a:prstGeom prst="rect">
            <a:avLst/>
          </a:prstGeom>
        </p:spPr>
      </p:pic>
    </p:spTree>
    <p:extLst>
      <p:ext uri="{BB962C8B-B14F-4D97-AF65-F5344CB8AC3E}">
        <p14:creationId xmlns:p14="http://schemas.microsoft.com/office/powerpoint/2010/main" val="3748106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62708" y="1648745"/>
            <a:ext cx="7893985" cy="3134191"/>
          </a:xfrm>
          <a:prstGeom prst="rect">
            <a:avLst/>
          </a:prstGeom>
        </p:spPr>
        <p:txBody>
          <a:bodyPr wrap="square">
            <a:spAutoFit/>
          </a:bodyPr>
          <a:lstStyle/>
          <a:p>
            <a:pPr algn="just" fontAlgn="base">
              <a:lnSpc>
                <a:spcPct val="110000"/>
              </a:lnSpc>
            </a:pPr>
            <a:endParaRPr lang="es-ES_tradnl" sz="2000" dirty="0">
              <a:latin typeface="Cambria"/>
              <a:cs typeface="Cambria"/>
            </a:endParaRPr>
          </a:p>
          <a:p>
            <a:pPr algn="just" fontAlgn="base">
              <a:lnSpc>
                <a:spcPct val="110000"/>
              </a:lnSpc>
            </a:pPr>
            <a:r>
              <a:rPr lang="es-ES_tradnl" sz="2000" dirty="0">
                <a:latin typeface="Cambria"/>
                <a:cs typeface="Cambria"/>
              </a:rPr>
              <a:t>Desarrollar la aplicación no requiere de ingresos al inicio ya que se trabajará de forma gratuita pero si la aplicación resulta funcional y todo un éxito, se pretende subirla al Apple </a:t>
            </a:r>
            <a:r>
              <a:rPr lang="es-ES_tradnl" sz="2000" dirty="0" err="1">
                <a:latin typeface="Cambria"/>
                <a:cs typeface="Cambria"/>
              </a:rPr>
              <a:t>Store</a:t>
            </a:r>
            <a:r>
              <a:rPr lang="es-ES_tradnl" sz="2000" dirty="0">
                <a:latin typeface="Cambria"/>
                <a:cs typeface="Cambria"/>
              </a:rPr>
              <a:t>, pero debido a que no es gratuito el servicio es necesario seguir ciertas indicaciones como registros y sobre todo pagar la cuota anual de desarrollador de Apple, sabemos dos casos, si se quiere que la aplicación se distribuyan sólo a través del Apple </a:t>
            </a:r>
            <a:r>
              <a:rPr lang="es-ES_tradnl" sz="2000" dirty="0" err="1">
                <a:latin typeface="Cambria"/>
                <a:cs typeface="Cambria"/>
              </a:rPr>
              <a:t>Store</a:t>
            </a:r>
            <a:r>
              <a:rPr lang="es-ES_tradnl" sz="2000" dirty="0">
                <a:latin typeface="Cambria"/>
                <a:cs typeface="Cambria"/>
              </a:rPr>
              <a:t> o también si se quiere que pueda ser instalada directamente en el dispositivo sin pasar por él. </a:t>
            </a:r>
          </a:p>
        </p:txBody>
      </p:sp>
      <p:sp>
        <p:nvSpPr>
          <p:cNvPr id="3" name="Rectángulo 2"/>
          <p:cNvSpPr/>
          <p:nvPr/>
        </p:nvSpPr>
        <p:spPr>
          <a:xfrm>
            <a:off x="3167240" y="559808"/>
            <a:ext cx="5289453" cy="1261884"/>
          </a:xfrm>
          <a:prstGeom prst="rect">
            <a:avLst/>
          </a:prstGeom>
        </p:spPr>
        <p:txBody>
          <a:bodyPr wrap="square">
            <a:spAutoFit/>
          </a:bodyPr>
          <a:lstStyle/>
          <a:p>
            <a:pPr algn="r"/>
            <a:r>
              <a:rPr lang="es-ES_tradnl" sz="3800" dirty="0">
                <a:solidFill>
                  <a:srgbClr val="007D00"/>
                </a:solidFill>
              </a:rPr>
              <a:t>Presupuesto</a:t>
            </a:r>
          </a:p>
          <a:p>
            <a:pPr algn="r"/>
            <a:endParaRPr lang="es-ES_tradnl" sz="3800" dirty="0">
              <a:solidFill>
                <a:srgbClr val="007D00"/>
              </a:solidFill>
            </a:endParaRPr>
          </a:p>
        </p:txBody>
      </p:sp>
    </p:spTree>
    <p:extLst>
      <p:ext uri="{BB962C8B-B14F-4D97-AF65-F5344CB8AC3E}">
        <p14:creationId xmlns:p14="http://schemas.microsoft.com/office/powerpoint/2010/main" val="234798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84561" y="1861648"/>
            <a:ext cx="8153992" cy="2084673"/>
          </a:xfrm>
          <a:prstGeom prst="rect">
            <a:avLst/>
          </a:prstGeom>
        </p:spPr>
        <p:txBody>
          <a:bodyPr wrap="square">
            <a:spAutoFit/>
          </a:bodyPr>
          <a:lstStyle/>
          <a:p>
            <a:pPr algn="just" fontAlgn="base">
              <a:lnSpc>
                <a:spcPct val="110000"/>
              </a:lnSpc>
            </a:pPr>
            <a:endParaRPr lang="es-ES_tradnl" dirty="0">
              <a:latin typeface="Cambria"/>
              <a:cs typeface="Cambria"/>
            </a:endParaRPr>
          </a:p>
          <a:p>
            <a:pPr algn="just" fontAlgn="base">
              <a:lnSpc>
                <a:spcPct val="110000"/>
              </a:lnSpc>
            </a:pPr>
            <a:r>
              <a:rPr lang="es-ES_tradnl" sz="2000" dirty="0">
                <a:latin typeface="Cambria"/>
                <a:cs typeface="Cambria"/>
              </a:rPr>
              <a:t>En nuestro caso se opta por elegir la cuota básica que ronda unos 99$ porque esta aplicación contará con un administrador que le permitirá anexar más juegos, entre otras cosas que tendrán un costo y éste será nuestro principal negocio. Esta cantidad tendrá que ser financiada por los integrantes que participarán en el desarrollo o bien, buscar un patrocinio.</a:t>
            </a:r>
          </a:p>
        </p:txBody>
      </p:sp>
      <p:pic>
        <p:nvPicPr>
          <p:cNvPr id="3" name="Imagen 2"/>
          <p:cNvPicPr>
            <a:picLocks noChangeAspect="1"/>
          </p:cNvPicPr>
          <p:nvPr/>
        </p:nvPicPr>
        <p:blipFill>
          <a:blip r:embed="rId2"/>
          <a:stretch>
            <a:fillRect/>
          </a:stretch>
        </p:blipFill>
        <p:spPr>
          <a:xfrm>
            <a:off x="6449674" y="50136"/>
            <a:ext cx="2103112" cy="1326699"/>
          </a:xfrm>
          <a:prstGeom prst="rect">
            <a:avLst/>
          </a:prstGeom>
          <a:ln>
            <a:noFill/>
          </a:ln>
          <a:effectLst>
            <a:softEdge rad="112500"/>
          </a:effectLst>
        </p:spPr>
      </p:pic>
    </p:spTree>
    <p:extLst>
      <p:ext uri="{BB962C8B-B14F-4D97-AF65-F5344CB8AC3E}">
        <p14:creationId xmlns:p14="http://schemas.microsoft.com/office/powerpoint/2010/main" val="1995070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48897" y="559808"/>
            <a:ext cx="6684725" cy="677108"/>
          </a:xfrm>
          <a:prstGeom prst="rect">
            <a:avLst/>
          </a:prstGeom>
        </p:spPr>
        <p:txBody>
          <a:bodyPr wrap="square">
            <a:spAutoFit/>
          </a:bodyPr>
          <a:lstStyle/>
          <a:p>
            <a:pPr algn="r"/>
            <a:r>
              <a:rPr lang="es-ES_tradnl" sz="3800" dirty="0">
                <a:solidFill>
                  <a:srgbClr val="007D00"/>
                </a:solidFill>
              </a:rPr>
              <a:t>Tiempo</a:t>
            </a:r>
          </a:p>
        </p:txBody>
      </p:sp>
      <p:sp>
        <p:nvSpPr>
          <p:cNvPr id="3" name="Rectángulo 2"/>
          <p:cNvSpPr/>
          <p:nvPr/>
        </p:nvSpPr>
        <p:spPr>
          <a:xfrm>
            <a:off x="385857" y="1655726"/>
            <a:ext cx="8279841" cy="2769989"/>
          </a:xfrm>
          <a:prstGeom prst="rect">
            <a:avLst/>
          </a:prstGeom>
        </p:spPr>
        <p:txBody>
          <a:bodyPr wrap="square">
            <a:spAutoFit/>
          </a:bodyPr>
          <a:lstStyle/>
          <a:p>
            <a:pPr algn="just">
              <a:lnSpc>
                <a:spcPct val="110000"/>
              </a:lnSpc>
            </a:pPr>
            <a:endParaRPr lang="es-ES_tradnl" sz="2000" dirty="0"/>
          </a:p>
          <a:p>
            <a:pPr algn="just">
              <a:lnSpc>
                <a:spcPct val="110000"/>
              </a:lnSpc>
            </a:pPr>
            <a:r>
              <a:rPr lang="es-ES_tradnl" sz="2000" dirty="0">
                <a:latin typeface="Cambria"/>
                <a:cs typeface="Cambria"/>
              </a:rPr>
              <a:t>Este proyecto se entregará en fecha establecida (24 de junio del presente año) y los emprendedores son: Karina González e Iván Lozano como programadores, la experiencia es medianamente y se reforzará durante el desarrollo de la aplicación.</a:t>
            </a:r>
          </a:p>
          <a:p>
            <a:endParaRPr lang="es-ES" sz="1600" dirty="0"/>
          </a:p>
          <a:p>
            <a:endParaRPr lang="es-ES_tradnl" sz="1600" dirty="0"/>
          </a:p>
          <a:p>
            <a:endParaRPr lang="es-ES_tradnl" sz="1600" dirty="0"/>
          </a:p>
          <a:p>
            <a:endParaRPr lang="es-ES" sz="1600" dirty="0"/>
          </a:p>
        </p:txBody>
      </p:sp>
      <p:pic>
        <p:nvPicPr>
          <p:cNvPr id="4" name="Imagen 3"/>
          <p:cNvPicPr>
            <a:picLocks noChangeAspect="1"/>
          </p:cNvPicPr>
          <p:nvPr/>
        </p:nvPicPr>
        <p:blipFill>
          <a:blip r:embed="rId2"/>
          <a:stretch>
            <a:fillRect/>
          </a:stretch>
        </p:blipFill>
        <p:spPr>
          <a:xfrm>
            <a:off x="2523058" y="3599569"/>
            <a:ext cx="4021653" cy="2261416"/>
          </a:xfrm>
          <a:prstGeom prst="rect">
            <a:avLst/>
          </a:prstGeom>
        </p:spPr>
      </p:pic>
    </p:spTree>
    <p:extLst>
      <p:ext uri="{BB962C8B-B14F-4D97-AF65-F5344CB8AC3E}">
        <p14:creationId xmlns:p14="http://schemas.microsoft.com/office/powerpoint/2010/main" val="1518278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48897" y="559808"/>
            <a:ext cx="6684725" cy="677108"/>
          </a:xfrm>
          <a:prstGeom prst="rect">
            <a:avLst/>
          </a:prstGeom>
        </p:spPr>
        <p:txBody>
          <a:bodyPr wrap="square">
            <a:spAutoFit/>
          </a:bodyPr>
          <a:lstStyle/>
          <a:p>
            <a:pPr algn="r"/>
            <a:r>
              <a:rPr lang="es-ES_tradnl" sz="3800" dirty="0">
                <a:solidFill>
                  <a:srgbClr val="007D00"/>
                </a:solidFill>
              </a:rPr>
              <a:t>Referencias</a:t>
            </a:r>
          </a:p>
        </p:txBody>
      </p:sp>
      <p:sp>
        <p:nvSpPr>
          <p:cNvPr id="3" name="Rectángulo 2"/>
          <p:cNvSpPr/>
          <p:nvPr/>
        </p:nvSpPr>
        <p:spPr>
          <a:xfrm>
            <a:off x="385857" y="1655726"/>
            <a:ext cx="8279841" cy="923330"/>
          </a:xfrm>
          <a:prstGeom prst="rect">
            <a:avLst/>
          </a:prstGeom>
        </p:spPr>
        <p:txBody>
          <a:bodyPr wrap="square">
            <a:spAutoFit/>
          </a:bodyPr>
          <a:lstStyle/>
          <a:p>
            <a:pPr algn="just">
              <a:lnSpc>
                <a:spcPct val="110000"/>
              </a:lnSpc>
            </a:pPr>
            <a:r>
              <a:rPr lang="de-DE" sz="2000" dirty="0"/>
              <a:t>http://</a:t>
            </a:r>
            <a:r>
              <a:rPr lang="de-DE" sz="2000" dirty="0" err="1"/>
              <a:t>es.slideshare.net</a:t>
            </a:r>
            <a:r>
              <a:rPr lang="de-DE" sz="2000" dirty="0"/>
              <a:t>/</a:t>
            </a:r>
            <a:r>
              <a:rPr lang="de-DE" sz="2000" dirty="0" err="1"/>
              <a:t>EnderMetrics</a:t>
            </a:r>
            <a:r>
              <a:rPr lang="de-DE" sz="2000" dirty="0"/>
              <a:t>/</a:t>
            </a:r>
            <a:r>
              <a:rPr lang="de-DE" sz="2000" dirty="0" err="1"/>
              <a:t>diseo</a:t>
            </a:r>
            <a:r>
              <a:rPr lang="de-DE" sz="2000" dirty="0"/>
              <a:t>-de-</a:t>
            </a:r>
            <a:r>
              <a:rPr lang="de-DE" sz="2000" dirty="0" err="1"/>
              <a:t>apps</a:t>
            </a:r>
            <a:r>
              <a:rPr lang="de-DE" sz="2000" dirty="0"/>
              <a:t>-</a:t>
            </a:r>
            <a:r>
              <a:rPr lang="de-DE" sz="2000" dirty="0" err="1"/>
              <a:t>mviles</a:t>
            </a:r>
            <a:r>
              <a:rPr lang="de-DE" sz="2000" dirty="0"/>
              <a:t>-para-</a:t>
            </a:r>
            <a:r>
              <a:rPr lang="de-DE" sz="2000" dirty="0" err="1"/>
              <a:t>nios</a:t>
            </a:r>
            <a:endParaRPr lang="es-ES_tradnl" sz="1600" dirty="0"/>
          </a:p>
          <a:p>
            <a:endParaRPr lang="es-ES_tradnl" sz="1600" dirty="0"/>
          </a:p>
          <a:p>
            <a:endParaRPr lang="es-ES" sz="1600" dirty="0"/>
          </a:p>
        </p:txBody>
      </p:sp>
    </p:spTree>
    <p:extLst>
      <p:ext uri="{BB962C8B-B14F-4D97-AF65-F5344CB8AC3E}">
        <p14:creationId xmlns:p14="http://schemas.microsoft.com/office/powerpoint/2010/main" val="2664855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Título"/>
          <p:cNvSpPr txBox="1">
            <a:spLocks/>
          </p:cNvSpPr>
          <p:nvPr/>
        </p:nvSpPr>
        <p:spPr>
          <a:xfrm>
            <a:off x="472790" y="2149174"/>
            <a:ext cx="82804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_tradnl" sz="6000" b="1" dirty="0" err="1">
                <a:solidFill>
                  <a:srgbClr val="007D00"/>
                </a:solidFill>
              </a:rPr>
              <a:t>Easy</a:t>
            </a:r>
            <a:r>
              <a:rPr lang="es-ES_tradnl" sz="6000" b="1" dirty="0">
                <a:solidFill>
                  <a:srgbClr val="007D00"/>
                </a:solidFill>
              </a:rPr>
              <a:t>-PT</a:t>
            </a:r>
            <a:endParaRPr lang="es-ES_tradnl" sz="6000" dirty="0">
              <a:solidFill>
                <a:srgbClr val="007D00"/>
              </a:solidFill>
            </a:endParaRPr>
          </a:p>
        </p:txBody>
      </p:sp>
      <p:sp>
        <p:nvSpPr>
          <p:cNvPr id="5" name="Marcador de contenido 1"/>
          <p:cNvSpPr txBox="1">
            <a:spLocks/>
          </p:cNvSpPr>
          <p:nvPr/>
        </p:nvSpPr>
        <p:spPr>
          <a:xfrm>
            <a:off x="472790" y="3292174"/>
            <a:ext cx="8280400" cy="2703952"/>
          </a:xfrm>
          <a:prstGeom prst="rect">
            <a:avLst/>
          </a:prstGeom>
        </p:spPr>
        <p:txBody>
          <a:bodyPr>
            <a:norm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_tradnl" sz="2000" b="1" dirty="0"/>
              <a:t> </a:t>
            </a:r>
            <a:endParaRPr lang="es-ES_tradnl" dirty="0"/>
          </a:p>
          <a:p>
            <a:pPr algn="ctr"/>
            <a:r>
              <a:rPr lang="es-ES_tradnl" b="1" dirty="0"/>
              <a:t>Aplicación que permite al usuario aprender la tabla periódica de forma entretenida</a:t>
            </a:r>
            <a:endParaRPr lang="es-ES_tradnl" dirty="0"/>
          </a:p>
          <a:p>
            <a:pPr algn="ctr"/>
            <a:r>
              <a:rPr lang="es-ES_tradnl" b="1" dirty="0"/>
              <a:t>(</a:t>
            </a:r>
            <a:r>
              <a:rPr lang="es-ES_tradnl" b="1" dirty="0" err="1"/>
              <a:t>Easy</a:t>
            </a:r>
            <a:r>
              <a:rPr lang="es-ES_tradnl" b="1" dirty="0"/>
              <a:t>-PT)</a:t>
            </a:r>
            <a:endParaRPr lang="es-ES_tradnl" dirty="0"/>
          </a:p>
          <a:p>
            <a:pPr algn="just"/>
            <a:endParaRPr lang="es-ES_tradnl" sz="2000" dirty="0"/>
          </a:p>
          <a:p>
            <a:pPr algn="just"/>
            <a:endParaRPr lang="es-ES" sz="2000" dirty="0"/>
          </a:p>
          <a:p>
            <a:endParaRPr lang="es-ES_tradnl" sz="2000" dirty="0"/>
          </a:p>
        </p:txBody>
      </p:sp>
    </p:spTree>
    <p:extLst>
      <p:ext uri="{BB962C8B-B14F-4D97-AF65-F5344CB8AC3E}">
        <p14:creationId xmlns:p14="http://schemas.microsoft.com/office/powerpoint/2010/main" val="319985644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Título"/>
          <p:cNvSpPr txBox="1">
            <a:spLocks/>
          </p:cNvSpPr>
          <p:nvPr/>
        </p:nvSpPr>
        <p:spPr>
          <a:xfrm>
            <a:off x="1619672" y="274638"/>
            <a:ext cx="7067128"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endParaRPr lang="es-ES_tradnl" dirty="0">
              <a:solidFill>
                <a:srgbClr val="007D00"/>
              </a:solidFill>
            </a:endParaRPr>
          </a:p>
          <a:p>
            <a:pPr algn="r"/>
            <a:br>
              <a:rPr lang="ro-RO" dirty="0">
                <a:solidFill>
                  <a:srgbClr val="007D00"/>
                </a:solidFill>
              </a:rPr>
            </a:br>
            <a:endParaRPr lang="es-ES" dirty="0">
              <a:solidFill>
                <a:srgbClr val="007D00"/>
              </a:solidFill>
            </a:endParaRPr>
          </a:p>
        </p:txBody>
      </p:sp>
      <p:sp>
        <p:nvSpPr>
          <p:cNvPr id="5" name="Marcador de contenido 1"/>
          <p:cNvSpPr txBox="1">
            <a:spLocks/>
          </p:cNvSpPr>
          <p:nvPr/>
        </p:nvSpPr>
        <p:spPr>
          <a:xfrm>
            <a:off x="468313" y="1775295"/>
            <a:ext cx="7986441" cy="4392613"/>
          </a:xfrm>
          <a:prstGeom prst="rect">
            <a:avLst/>
          </a:prstGeom>
        </p:spPr>
        <p:txBody>
          <a:bodyPr>
            <a:norm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endParaRPr lang="es-ES_tradnl" sz="2000" dirty="0"/>
          </a:p>
          <a:p>
            <a:pPr algn="just"/>
            <a:r>
              <a:rPr lang="es-ES_tradnl" sz="2000" dirty="0"/>
              <a:t>Actualmente en escuelas secundarias públicas se presenta el problema de que los niños al llevar la materia de química, tienen que aprenderse la tabla periódica, la cual consta de 119 elementos que se dividen en un total de 18 grupos, 10 de ellos “cortos” y 8 “largos”; además de 7 períodos y 5 bloques.</a:t>
            </a:r>
          </a:p>
          <a:p>
            <a:pPr algn="just"/>
            <a:r>
              <a:rPr lang="es-ES_tradnl" sz="2000" dirty="0"/>
              <a:t>Esto es un problema que se ha detectado en ellos, puesto que les cuesta retener toda la información y de esto se deriva el del bajo rendimiento académico . </a:t>
            </a:r>
          </a:p>
        </p:txBody>
      </p:sp>
      <p:sp>
        <p:nvSpPr>
          <p:cNvPr id="3" name="Rectángulo 2"/>
          <p:cNvSpPr/>
          <p:nvPr/>
        </p:nvSpPr>
        <p:spPr>
          <a:xfrm>
            <a:off x="1821281" y="481077"/>
            <a:ext cx="6865519" cy="677108"/>
          </a:xfrm>
          <a:prstGeom prst="rect">
            <a:avLst/>
          </a:prstGeom>
        </p:spPr>
        <p:txBody>
          <a:bodyPr wrap="square">
            <a:spAutoFit/>
          </a:bodyPr>
          <a:lstStyle/>
          <a:p>
            <a:pPr algn="r"/>
            <a:r>
              <a:rPr lang="es-ES_tradnl" sz="3800" dirty="0">
                <a:solidFill>
                  <a:srgbClr val="007D00"/>
                </a:solidFill>
              </a:rPr>
              <a:t>Problemática</a:t>
            </a:r>
          </a:p>
        </p:txBody>
      </p:sp>
    </p:spTree>
    <p:extLst>
      <p:ext uri="{BB962C8B-B14F-4D97-AF65-F5344CB8AC3E}">
        <p14:creationId xmlns:p14="http://schemas.microsoft.com/office/powerpoint/2010/main" val="183201394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Título"/>
          <p:cNvSpPr txBox="1">
            <a:spLocks/>
          </p:cNvSpPr>
          <p:nvPr/>
        </p:nvSpPr>
        <p:spPr>
          <a:xfrm>
            <a:off x="1619672" y="274638"/>
            <a:ext cx="7067128"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endParaRPr lang="es-ES_tradnl" dirty="0">
              <a:solidFill>
                <a:srgbClr val="007D00"/>
              </a:solidFill>
            </a:endParaRPr>
          </a:p>
          <a:p>
            <a:pPr algn="r"/>
            <a:br>
              <a:rPr lang="ro-RO" dirty="0">
                <a:solidFill>
                  <a:srgbClr val="007D00"/>
                </a:solidFill>
              </a:rPr>
            </a:br>
            <a:endParaRPr lang="es-ES" dirty="0">
              <a:solidFill>
                <a:srgbClr val="007D00"/>
              </a:solidFill>
            </a:endParaRPr>
          </a:p>
        </p:txBody>
      </p:sp>
      <p:sp>
        <p:nvSpPr>
          <p:cNvPr id="5" name="Marcador de contenido 1"/>
          <p:cNvSpPr txBox="1">
            <a:spLocks/>
          </p:cNvSpPr>
          <p:nvPr/>
        </p:nvSpPr>
        <p:spPr>
          <a:xfrm>
            <a:off x="468313" y="1775295"/>
            <a:ext cx="7986441" cy="4392613"/>
          </a:xfrm>
          <a:prstGeom prst="rect">
            <a:avLst/>
          </a:prstGeom>
        </p:spPr>
        <p:txBody>
          <a:bodyPr>
            <a:norm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buFont typeface="Wingdings" charset="2"/>
              <a:buChar char="ü"/>
            </a:pPr>
            <a:endParaRPr lang="es-ES_tradnl" sz="2000" dirty="0"/>
          </a:p>
          <a:p>
            <a:pPr marL="342900" indent="-342900" algn="just">
              <a:lnSpc>
                <a:spcPct val="110000"/>
              </a:lnSpc>
              <a:buFont typeface="Wingdings" charset="2"/>
              <a:buChar char="ü"/>
            </a:pPr>
            <a:r>
              <a:rPr lang="es-ES_tradnl" sz="2000" dirty="0">
                <a:latin typeface="Cambria"/>
                <a:cs typeface="Cambria"/>
              </a:rPr>
              <a:t>BLA BLA BLA </a:t>
            </a:r>
          </a:p>
          <a:p>
            <a:pPr marL="342900" indent="-342900" algn="just">
              <a:buFont typeface="Wingdings" charset="2"/>
              <a:buChar char="ü"/>
            </a:pPr>
            <a:endParaRPr lang="es-ES" sz="2000" dirty="0"/>
          </a:p>
          <a:p>
            <a:pPr algn="just"/>
            <a:endParaRPr lang="es-ES" sz="2000" dirty="0"/>
          </a:p>
          <a:p>
            <a:pPr algn="just"/>
            <a:endParaRPr lang="es-ES_tradnl" sz="2000" dirty="0"/>
          </a:p>
        </p:txBody>
      </p:sp>
      <p:sp>
        <p:nvSpPr>
          <p:cNvPr id="3" name="Rectángulo 2"/>
          <p:cNvSpPr/>
          <p:nvPr/>
        </p:nvSpPr>
        <p:spPr>
          <a:xfrm>
            <a:off x="1821281" y="481077"/>
            <a:ext cx="6865519" cy="677108"/>
          </a:xfrm>
          <a:prstGeom prst="rect">
            <a:avLst/>
          </a:prstGeom>
        </p:spPr>
        <p:txBody>
          <a:bodyPr wrap="square">
            <a:spAutoFit/>
          </a:bodyPr>
          <a:lstStyle/>
          <a:p>
            <a:pPr algn="r"/>
            <a:r>
              <a:rPr lang="es-ES_tradnl" sz="3800" dirty="0">
                <a:solidFill>
                  <a:srgbClr val="007D00"/>
                </a:solidFill>
              </a:rPr>
              <a:t>Justificación</a:t>
            </a:r>
          </a:p>
        </p:txBody>
      </p:sp>
    </p:spTree>
    <p:extLst>
      <p:ext uri="{BB962C8B-B14F-4D97-AF65-F5344CB8AC3E}">
        <p14:creationId xmlns:p14="http://schemas.microsoft.com/office/powerpoint/2010/main" val="225055968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Título"/>
          <p:cNvSpPr txBox="1">
            <a:spLocks/>
          </p:cNvSpPr>
          <p:nvPr/>
        </p:nvSpPr>
        <p:spPr>
          <a:xfrm>
            <a:off x="1619672" y="274638"/>
            <a:ext cx="7067128"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endParaRPr lang="es-ES_tradnl" dirty="0">
              <a:solidFill>
                <a:srgbClr val="007D00"/>
              </a:solidFill>
            </a:endParaRPr>
          </a:p>
          <a:p>
            <a:pPr algn="r"/>
            <a:br>
              <a:rPr lang="ro-RO" dirty="0">
                <a:solidFill>
                  <a:srgbClr val="007D00"/>
                </a:solidFill>
              </a:rPr>
            </a:br>
            <a:endParaRPr lang="es-ES" dirty="0">
              <a:solidFill>
                <a:srgbClr val="007D00"/>
              </a:solidFill>
            </a:endParaRPr>
          </a:p>
        </p:txBody>
      </p:sp>
      <p:sp>
        <p:nvSpPr>
          <p:cNvPr id="5" name="Marcador de contenido 1"/>
          <p:cNvSpPr txBox="1">
            <a:spLocks/>
          </p:cNvSpPr>
          <p:nvPr/>
        </p:nvSpPr>
        <p:spPr>
          <a:xfrm>
            <a:off x="468313" y="1775295"/>
            <a:ext cx="7986441" cy="4392613"/>
          </a:xfrm>
          <a:prstGeom prst="rect">
            <a:avLst/>
          </a:prstGeom>
        </p:spPr>
        <p:txBody>
          <a:bodyPr>
            <a:norm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2000" dirty="0"/>
              <a:t>Actualmente existen muchas aplicaciones móviles ya que la tecnología evoluciona a pasos agigantados y cada vez es más fácil encontrar aplicaciones enfocadas al mismo tema u objetivo.</a:t>
            </a:r>
            <a:endParaRPr lang="es-ES_tradnl" sz="2000" dirty="0"/>
          </a:p>
          <a:p>
            <a:r>
              <a:rPr lang="es-ES" sz="2000" dirty="0"/>
              <a:t> </a:t>
            </a:r>
            <a:endParaRPr lang="es-ES_tradnl" sz="2000" dirty="0"/>
          </a:p>
          <a:p>
            <a:r>
              <a:rPr lang="es-ES" sz="2000" dirty="0"/>
              <a:t>Pero en particular, ésta aplicación pretende obtener una forma diferente y efectiva de aprender y cumplirá con su objetivo.</a:t>
            </a:r>
            <a:endParaRPr lang="es-ES_tradnl" sz="2000" dirty="0"/>
          </a:p>
        </p:txBody>
      </p:sp>
      <p:sp>
        <p:nvSpPr>
          <p:cNvPr id="3" name="Rectángulo 2"/>
          <p:cNvSpPr/>
          <p:nvPr/>
        </p:nvSpPr>
        <p:spPr>
          <a:xfrm>
            <a:off x="1821281" y="481077"/>
            <a:ext cx="4862319" cy="677108"/>
          </a:xfrm>
          <a:prstGeom prst="rect">
            <a:avLst/>
          </a:prstGeom>
        </p:spPr>
        <p:txBody>
          <a:bodyPr wrap="square">
            <a:spAutoFit/>
          </a:bodyPr>
          <a:lstStyle/>
          <a:p>
            <a:pPr algn="r"/>
            <a:r>
              <a:rPr lang="es-ES_tradnl" sz="3800" dirty="0">
                <a:solidFill>
                  <a:srgbClr val="007D00"/>
                </a:solidFill>
              </a:rPr>
              <a:t>Innovación</a:t>
            </a:r>
          </a:p>
        </p:txBody>
      </p:sp>
      <p:pic>
        <p:nvPicPr>
          <p:cNvPr id="4" name="Imagen 3"/>
          <p:cNvPicPr>
            <a:picLocks noChangeAspect="1"/>
          </p:cNvPicPr>
          <p:nvPr/>
        </p:nvPicPr>
        <p:blipFill>
          <a:blip r:embed="rId3">
            <a:clrChange>
              <a:clrFrom>
                <a:srgbClr val="FFFFFF"/>
              </a:clrFrom>
              <a:clrTo>
                <a:srgbClr val="FFFFFF">
                  <a:alpha val="0"/>
                </a:srgbClr>
              </a:clrTo>
            </a:clrChange>
          </a:blip>
          <a:stretch>
            <a:fillRect/>
          </a:stretch>
        </p:blipFill>
        <p:spPr>
          <a:xfrm>
            <a:off x="6178050" y="200945"/>
            <a:ext cx="2838950" cy="1216693"/>
          </a:xfrm>
          <a:prstGeom prst="rect">
            <a:avLst/>
          </a:prstGeom>
        </p:spPr>
      </p:pic>
    </p:spTree>
    <p:extLst>
      <p:ext uri="{BB962C8B-B14F-4D97-AF65-F5344CB8AC3E}">
        <p14:creationId xmlns:p14="http://schemas.microsoft.com/office/powerpoint/2010/main" val="225055968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Título"/>
          <p:cNvSpPr txBox="1">
            <a:spLocks/>
          </p:cNvSpPr>
          <p:nvPr/>
        </p:nvSpPr>
        <p:spPr>
          <a:xfrm>
            <a:off x="1619672" y="274638"/>
            <a:ext cx="7067128"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endParaRPr lang="es-ES_tradnl" dirty="0">
              <a:solidFill>
                <a:srgbClr val="007D00"/>
              </a:solidFill>
            </a:endParaRPr>
          </a:p>
          <a:p>
            <a:pPr algn="r"/>
            <a:br>
              <a:rPr lang="ro-RO" dirty="0">
                <a:solidFill>
                  <a:srgbClr val="007D00"/>
                </a:solidFill>
              </a:rPr>
            </a:br>
            <a:endParaRPr lang="es-ES" dirty="0">
              <a:solidFill>
                <a:srgbClr val="007D00"/>
              </a:solidFill>
            </a:endParaRPr>
          </a:p>
        </p:txBody>
      </p:sp>
      <p:sp>
        <p:nvSpPr>
          <p:cNvPr id="5" name="Marcador de contenido 1"/>
          <p:cNvSpPr txBox="1">
            <a:spLocks/>
          </p:cNvSpPr>
          <p:nvPr/>
        </p:nvSpPr>
        <p:spPr>
          <a:xfrm>
            <a:off x="468313" y="1775295"/>
            <a:ext cx="7986441" cy="4392613"/>
          </a:xfrm>
          <a:prstGeom prst="rect">
            <a:avLst/>
          </a:prstGeom>
        </p:spPr>
        <p:txBody>
          <a:bodyPr>
            <a:norm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s-ES" sz="2000" dirty="0"/>
              <a:t>Para poder atraer la atención estudiantil se ha revisado el tema de diseño de App Móviles para  niños y hace mención a que u</a:t>
            </a:r>
            <a:r>
              <a:rPr lang="es-ES_tradnl" sz="2000" dirty="0" err="1"/>
              <a:t>na</a:t>
            </a:r>
            <a:r>
              <a:rPr lang="es-ES_tradnl" sz="2000" dirty="0"/>
              <a:t> </a:t>
            </a:r>
            <a:r>
              <a:rPr lang="es-ES_tradnl" sz="2000" dirty="0" err="1"/>
              <a:t>app</a:t>
            </a:r>
            <a:r>
              <a:rPr lang="es-ES_tradnl" sz="2000" dirty="0"/>
              <a:t> para niños no es como una </a:t>
            </a:r>
            <a:r>
              <a:rPr lang="es-ES_tradnl" sz="2000" dirty="0" err="1"/>
              <a:t>app</a:t>
            </a:r>
            <a:r>
              <a:rPr lang="es-ES_tradnl" sz="2000" dirty="0"/>
              <a:t> para adultos, debe de ser lo más simple posible, sin elementos que puedan distraer su aprendizaje. El menú principal debe de ser muy visual, fácil de usar y categorizado, es decir, si la </a:t>
            </a:r>
            <a:r>
              <a:rPr lang="es-ES_tradnl" sz="2000" dirty="0" err="1"/>
              <a:t>app</a:t>
            </a:r>
            <a:r>
              <a:rPr lang="es-ES_tradnl" sz="2000" dirty="0"/>
              <a:t> tiene más de un juego deben de encontrarse en el mismo apartado. Por otro lado, los botones deben de distinguirse para que los niños sepan que son interactivos. </a:t>
            </a:r>
          </a:p>
          <a:p>
            <a:pPr algn="just"/>
            <a:endParaRPr lang="es-ES_tradnl" sz="2000" dirty="0"/>
          </a:p>
          <a:p>
            <a:r>
              <a:rPr lang="es-ES" sz="2000" dirty="0"/>
              <a:t> </a:t>
            </a:r>
            <a:endParaRPr lang="es-ES_tradnl" sz="2000" dirty="0"/>
          </a:p>
          <a:p>
            <a:pPr algn="just"/>
            <a:endParaRPr lang="es-ES" sz="2000" dirty="0"/>
          </a:p>
          <a:p>
            <a:pPr algn="just"/>
            <a:endParaRPr lang="es-ES_tradnl" sz="2000" dirty="0"/>
          </a:p>
        </p:txBody>
      </p:sp>
      <p:sp>
        <p:nvSpPr>
          <p:cNvPr id="3" name="Rectángulo 2"/>
          <p:cNvSpPr/>
          <p:nvPr/>
        </p:nvSpPr>
        <p:spPr>
          <a:xfrm>
            <a:off x="1821281" y="481077"/>
            <a:ext cx="4929155" cy="677108"/>
          </a:xfrm>
          <a:prstGeom prst="rect">
            <a:avLst/>
          </a:prstGeom>
        </p:spPr>
        <p:txBody>
          <a:bodyPr wrap="square">
            <a:spAutoFit/>
          </a:bodyPr>
          <a:lstStyle/>
          <a:p>
            <a:pPr algn="r"/>
            <a:r>
              <a:rPr lang="es-ES_tradnl" sz="3800" dirty="0">
                <a:solidFill>
                  <a:srgbClr val="007D00"/>
                </a:solidFill>
              </a:rPr>
              <a:t>Innovación</a:t>
            </a:r>
          </a:p>
        </p:txBody>
      </p:sp>
      <p:pic>
        <p:nvPicPr>
          <p:cNvPr id="7" name="Imagen 6"/>
          <p:cNvPicPr>
            <a:picLocks noChangeAspect="1"/>
          </p:cNvPicPr>
          <p:nvPr/>
        </p:nvPicPr>
        <p:blipFill>
          <a:blip r:embed="rId3">
            <a:clrChange>
              <a:clrFrom>
                <a:srgbClr val="FFFFFF"/>
              </a:clrFrom>
              <a:clrTo>
                <a:srgbClr val="FFFFFF">
                  <a:alpha val="0"/>
                </a:srgbClr>
              </a:clrTo>
            </a:clrChange>
          </a:blip>
          <a:stretch>
            <a:fillRect/>
          </a:stretch>
        </p:blipFill>
        <p:spPr>
          <a:xfrm>
            <a:off x="6178050" y="200945"/>
            <a:ext cx="2838950" cy="1216693"/>
          </a:xfrm>
          <a:prstGeom prst="rect">
            <a:avLst/>
          </a:prstGeom>
        </p:spPr>
      </p:pic>
    </p:spTree>
    <p:extLst>
      <p:ext uri="{BB962C8B-B14F-4D97-AF65-F5344CB8AC3E}">
        <p14:creationId xmlns:p14="http://schemas.microsoft.com/office/powerpoint/2010/main" val="164539054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Título"/>
          <p:cNvSpPr txBox="1">
            <a:spLocks/>
          </p:cNvSpPr>
          <p:nvPr/>
        </p:nvSpPr>
        <p:spPr>
          <a:xfrm>
            <a:off x="1619672" y="274638"/>
            <a:ext cx="7067128"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endParaRPr lang="es-ES_tradnl" dirty="0">
              <a:solidFill>
                <a:srgbClr val="007D00"/>
              </a:solidFill>
            </a:endParaRPr>
          </a:p>
          <a:p>
            <a:pPr algn="r"/>
            <a:br>
              <a:rPr lang="ro-RO" dirty="0">
                <a:solidFill>
                  <a:srgbClr val="007D00"/>
                </a:solidFill>
              </a:rPr>
            </a:br>
            <a:endParaRPr lang="es-ES" dirty="0">
              <a:solidFill>
                <a:srgbClr val="007D00"/>
              </a:solidFill>
            </a:endParaRPr>
          </a:p>
        </p:txBody>
      </p:sp>
      <p:sp>
        <p:nvSpPr>
          <p:cNvPr id="5" name="Marcador de contenido 1"/>
          <p:cNvSpPr txBox="1">
            <a:spLocks/>
          </p:cNvSpPr>
          <p:nvPr/>
        </p:nvSpPr>
        <p:spPr>
          <a:xfrm>
            <a:off x="468313" y="1775295"/>
            <a:ext cx="7986441" cy="4392613"/>
          </a:xfrm>
          <a:prstGeom prst="rect">
            <a:avLst/>
          </a:prstGeom>
        </p:spPr>
        <p:txBody>
          <a:bodyPr>
            <a:norm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buFont typeface="Wingdings" charset="2"/>
              <a:buChar char="ü"/>
            </a:pPr>
            <a:endParaRPr lang="es-ES_tradnl" sz="2000" dirty="0"/>
          </a:p>
          <a:p>
            <a:pPr marL="342900" indent="-342900" algn="just">
              <a:lnSpc>
                <a:spcPct val="110000"/>
              </a:lnSpc>
              <a:buFont typeface="Wingdings" charset="2"/>
              <a:buChar char="ü"/>
            </a:pPr>
            <a:r>
              <a:rPr lang="es-ES_tradnl" sz="2000" dirty="0">
                <a:latin typeface="Cambria"/>
                <a:cs typeface="Cambria"/>
              </a:rPr>
              <a:t>El proyecto consiste en la creación de una aplicación móvil que permitirá al usuario (alumno) aprender todos los elementos de la tabla periódica de una forma rápida y entretenida, ésta aplicación tendrá varias formas de juego y además una capacitación que le permitirá reforzar conocimientos.</a:t>
            </a:r>
          </a:p>
          <a:p>
            <a:pPr marL="342900" indent="-342900" algn="just">
              <a:buFont typeface="Wingdings" charset="2"/>
              <a:buChar char="ü"/>
            </a:pPr>
            <a:endParaRPr lang="es-ES" sz="2000" dirty="0"/>
          </a:p>
          <a:p>
            <a:pPr marL="342900" indent="-342900" algn="just">
              <a:buFont typeface="Wingdings" charset="2"/>
              <a:buChar char="ü"/>
            </a:pPr>
            <a:r>
              <a:rPr lang="es-ES_tradnl" sz="2000" dirty="0"/>
              <a:t>El objetivo del juego debe de ser explícito para que el niño entienda fácilmente qué tiene que hacer. </a:t>
            </a:r>
          </a:p>
          <a:p>
            <a:pPr algn="just"/>
            <a:endParaRPr lang="es-ES" sz="2000" dirty="0"/>
          </a:p>
          <a:p>
            <a:pPr algn="just"/>
            <a:endParaRPr lang="es-ES" sz="2000" dirty="0"/>
          </a:p>
          <a:p>
            <a:pPr algn="just"/>
            <a:endParaRPr lang="es-ES_tradnl" sz="2000" dirty="0"/>
          </a:p>
        </p:txBody>
      </p:sp>
      <p:sp>
        <p:nvSpPr>
          <p:cNvPr id="3" name="Rectángulo 2"/>
          <p:cNvSpPr/>
          <p:nvPr/>
        </p:nvSpPr>
        <p:spPr>
          <a:xfrm>
            <a:off x="1821281" y="481077"/>
            <a:ext cx="6865519" cy="677108"/>
          </a:xfrm>
          <a:prstGeom prst="rect">
            <a:avLst/>
          </a:prstGeom>
        </p:spPr>
        <p:txBody>
          <a:bodyPr wrap="square">
            <a:spAutoFit/>
          </a:bodyPr>
          <a:lstStyle/>
          <a:p>
            <a:pPr algn="r"/>
            <a:r>
              <a:rPr lang="es-ES_tradnl" sz="3800" dirty="0">
                <a:solidFill>
                  <a:srgbClr val="007D00"/>
                </a:solidFill>
              </a:rPr>
              <a:t>¿En qué consiste?</a:t>
            </a:r>
          </a:p>
        </p:txBody>
      </p:sp>
    </p:spTree>
    <p:extLst>
      <p:ext uri="{BB962C8B-B14F-4D97-AF65-F5344CB8AC3E}">
        <p14:creationId xmlns:p14="http://schemas.microsoft.com/office/powerpoint/2010/main" val="111564117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Título"/>
          <p:cNvSpPr txBox="1">
            <a:spLocks/>
          </p:cNvSpPr>
          <p:nvPr/>
        </p:nvSpPr>
        <p:spPr>
          <a:xfrm>
            <a:off x="1619672" y="518058"/>
            <a:ext cx="7067128" cy="89958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s-ES_tradnl" sz="3800" dirty="0">
                <a:solidFill>
                  <a:srgbClr val="007D00"/>
                </a:solidFill>
              </a:rPr>
              <a:t>¿Cómo lograrlo?</a:t>
            </a:r>
            <a:endParaRPr lang="es-ES" sz="3800" dirty="0">
              <a:solidFill>
                <a:srgbClr val="007D00"/>
              </a:solidFill>
            </a:endParaRPr>
          </a:p>
        </p:txBody>
      </p:sp>
      <p:sp>
        <p:nvSpPr>
          <p:cNvPr id="5" name="Marcador de contenido 1"/>
          <p:cNvSpPr txBox="1">
            <a:spLocks/>
          </p:cNvSpPr>
          <p:nvPr/>
        </p:nvSpPr>
        <p:spPr>
          <a:xfrm>
            <a:off x="468313" y="1775295"/>
            <a:ext cx="8036612" cy="4392613"/>
          </a:xfrm>
          <a:prstGeom prst="rect">
            <a:avLst/>
          </a:prstGeom>
        </p:spPr>
        <p:txBody>
          <a:bodyPr>
            <a:norm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lnSpc>
                <a:spcPct val="110000"/>
              </a:lnSpc>
              <a:buFont typeface="Wingdings" charset="2"/>
              <a:buChar char="ü"/>
            </a:pPr>
            <a:r>
              <a:rPr lang="es-ES_tradnl" sz="2000" dirty="0">
                <a:latin typeface="Cambria"/>
                <a:cs typeface="Cambria"/>
              </a:rPr>
              <a:t>Para lograr este proyecto será necesario contar con el equipo correspondiente, se va a programar en lenguaje Swift, para ello se requiere la instalación del software </a:t>
            </a:r>
            <a:r>
              <a:rPr lang="es-ES_tradnl" sz="2000" dirty="0" err="1">
                <a:latin typeface="Cambria"/>
                <a:cs typeface="Cambria"/>
              </a:rPr>
              <a:t>XCode</a:t>
            </a:r>
            <a:r>
              <a:rPr lang="es-ES_tradnl" sz="2000" dirty="0">
                <a:latin typeface="Cambria"/>
                <a:cs typeface="Cambria"/>
              </a:rPr>
              <a:t>, esto no es un problema ya que la facultad de Ciencias de la Computación nos brinda de forma gratuita el uso del laboratorio (</a:t>
            </a:r>
            <a:r>
              <a:rPr lang="es-ES_tradnl" sz="2000" dirty="0" err="1">
                <a:latin typeface="Cambria"/>
                <a:cs typeface="Cambria"/>
              </a:rPr>
              <a:t>ILab</a:t>
            </a:r>
            <a:r>
              <a:rPr lang="es-ES_tradnl" sz="2000" dirty="0">
                <a:latin typeface="Cambria"/>
                <a:cs typeface="Cambria"/>
              </a:rPr>
              <a:t>). </a:t>
            </a:r>
          </a:p>
        </p:txBody>
      </p:sp>
    </p:spTree>
    <p:extLst>
      <p:ext uri="{BB962C8B-B14F-4D97-AF65-F5344CB8AC3E}">
        <p14:creationId xmlns:p14="http://schemas.microsoft.com/office/powerpoint/2010/main" val="414601064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18676" y="559807"/>
            <a:ext cx="6430945" cy="677108"/>
          </a:xfrm>
          <a:prstGeom prst="rect">
            <a:avLst/>
          </a:prstGeom>
        </p:spPr>
        <p:txBody>
          <a:bodyPr wrap="square">
            <a:spAutoFit/>
          </a:bodyPr>
          <a:lstStyle/>
          <a:p>
            <a:pPr algn="r"/>
            <a:r>
              <a:rPr lang="es-ES_tradnl" sz="3800" dirty="0">
                <a:solidFill>
                  <a:srgbClr val="007D00"/>
                </a:solidFill>
              </a:rPr>
              <a:t>¿Qué se espera?</a:t>
            </a:r>
          </a:p>
        </p:txBody>
      </p:sp>
      <p:sp>
        <p:nvSpPr>
          <p:cNvPr id="3" name="Rectángulo 2"/>
          <p:cNvSpPr/>
          <p:nvPr/>
        </p:nvSpPr>
        <p:spPr>
          <a:xfrm>
            <a:off x="530553" y="1829641"/>
            <a:ext cx="8119068" cy="3354765"/>
          </a:xfrm>
          <a:prstGeom prst="rect">
            <a:avLst/>
          </a:prstGeom>
        </p:spPr>
        <p:txBody>
          <a:bodyPr wrap="square">
            <a:spAutoFit/>
          </a:bodyPr>
          <a:lstStyle/>
          <a:p>
            <a:pPr marL="342900" indent="-342900" algn="just">
              <a:lnSpc>
                <a:spcPct val="110000"/>
              </a:lnSpc>
              <a:buFont typeface="Wingdings" charset="2"/>
              <a:buChar char="ü"/>
            </a:pPr>
            <a:r>
              <a:rPr lang="es-ES_tradnl" sz="2000" dirty="0">
                <a:latin typeface="Cambria"/>
                <a:cs typeface="Cambria"/>
              </a:rPr>
              <a:t>Tener la aplicación totalmente funcional cumpliendo su principal objetivo, trabajar en tiempo y forma establecida, realizar pruebas finales a usuarios que estén cursando el primer año de secundaria para validar resultados y seguir mejorando en caso de alguna falla.</a:t>
            </a:r>
          </a:p>
          <a:p>
            <a:pPr marL="342900" indent="-342900" algn="just">
              <a:lnSpc>
                <a:spcPct val="110000"/>
              </a:lnSpc>
              <a:buFont typeface="Wingdings" charset="2"/>
              <a:buChar char="ü"/>
            </a:pPr>
            <a:endParaRPr lang="es-ES_tradnl" sz="2000" dirty="0">
              <a:latin typeface="Cambria"/>
              <a:cs typeface="Cambria"/>
            </a:endParaRPr>
          </a:p>
          <a:p>
            <a:pPr marL="342900" indent="-342900" algn="just">
              <a:lnSpc>
                <a:spcPct val="110000"/>
              </a:lnSpc>
              <a:buFont typeface="Wingdings" charset="2"/>
              <a:buChar char="ü"/>
            </a:pPr>
            <a:r>
              <a:rPr lang="es-ES" sz="2000" dirty="0"/>
              <a:t>Contribuir con el desempeño académico de los estudiantes.</a:t>
            </a:r>
            <a:endParaRPr lang="es-ES_tradnl" sz="2000" dirty="0"/>
          </a:p>
          <a:p>
            <a:pPr marL="342900" indent="-342900" algn="just">
              <a:buFont typeface="Wingdings" charset="2"/>
              <a:buChar char="ü"/>
            </a:pPr>
            <a:endParaRPr lang="es-ES_tradnl" sz="2000" dirty="0"/>
          </a:p>
          <a:p>
            <a:pPr marL="342900" indent="-342900" algn="just">
              <a:buFont typeface="Wingdings" charset="2"/>
              <a:buChar char="ü"/>
            </a:pPr>
            <a:r>
              <a:rPr lang="es-ES_tradnl" sz="2000" dirty="0"/>
              <a:t>Normalmente los niños suelen usar la Tablet por lo que también se pretende diseñar para este dispositivo.  </a:t>
            </a:r>
          </a:p>
          <a:p>
            <a:pPr algn="just">
              <a:lnSpc>
                <a:spcPct val="110000"/>
              </a:lnSpc>
            </a:pPr>
            <a:endParaRPr lang="es-ES_tradnl" sz="2000" dirty="0">
              <a:latin typeface="Cambria"/>
              <a:cs typeface="Cambria"/>
            </a:endParaRPr>
          </a:p>
        </p:txBody>
      </p:sp>
    </p:spTree>
    <p:extLst>
      <p:ext uri="{BB962C8B-B14F-4D97-AF65-F5344CB8AC3E}">
        <p14:creationId xmlns:p14="http://schemas.microsoft.com/office/powerpoint/2010/main" val="7342095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831</TotalTime>
  <Words>674</Words>
  <Application>Microsoft Office PowerPoint</Application>
  <PresentationFormat>Presentación en pantalla (4:3)</PresentationFormat>
  <Paragraphs>72</Paragraphs>
  <Slides>13</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Cambria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Karina Gonzalez Moreno</dc:creator>
  <cp:lastModifiedBy>Arquimidez</cp:lastModifiedBy>
  <cp:revision>76</cp:revision>
  <dcterms:created xsi:type="dcterms:W3CDTF">2016-03-07T03:11:59Z</dcterms:created>
  <dcterms:modified xsi:type="dcterms:W3CDTF">2016-06-12T16:44:22Z</dcterms:modified>
</cp:coreProperties>
</file>