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E4DD2B-8BCA-4E1F-961F-53B9E1CEFD0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8/6/18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7AA5F4-5082-4111-A224-7650BF2384D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C3F8AD-FCA5-4098-9045-B849129AC88F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8/6/18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84E628-1E61-42DD-AA0D-9249D61161EC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Java 8 Date/Time API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Julio Forero</a:t>
            </a:r>
            <a:br/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Mary Paz Araya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Problemas con las versiones previas</a:t>
            </a:r>
            <a:br/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Date/Time API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Mutable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diferencia del String o el Integer, Date y Calendar son mutables. Esto las hace una mala elección para programacion con multihilos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Mal diseño y poco intuitivo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Mal diseñadas con métodos inadecuados para realizar operaciones cotidianas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Calendar cal = Calendar.getInstance();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cal.set(Calendar.HOUR, cal.get(Calendar.HOUR) + 2);</a:t>
            </a:r>
            <a:br/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LocalTime now = LocalTime.now();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LocalTime later = now.plus(2, ChronoUnit.HOURS);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507240"/>
            <a:ext cx="8596440" cy="208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Manejo de Zonas Horarias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Requería de escribir lógica adicional para el manejo de Zonas Horarias.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Los nuevos APIs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Local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y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ZonedDate/Time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permiten un manejo más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simplificado e intuitivo de las zonas horarias.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2651760"/>
            <a:ext cx="9144000" cy="21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ourier New"/>
              </a:rPr>
              <a:t>public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ourier New"/>
              </a:rPr>
              <a:t>static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ourier New"/>
              </a:rPr>
              <a:t>void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ejemploZonaHoraria() {</a:t>
            </a:r>
            <a:endParaRPr b="1" lang="en-US" sz="1300" spc="-1" strike="noStrike">
              <a:latin typeface="Courier New"/>
              <a:ea typeface="Courier New"/>
            </a:endParaRPr>
          </a:p>
          <a:p>
            <a:endParaRPr b="1" lang="en-US" sz="13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3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Manera</a:t>
            </a:r>
            <a:r>
              <a:rPr b="1" lang="en-US" sz="13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3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Antigua</a:t>
            </a:r>
            <a:endParaRPr b="1" lang="en-US" sz="1300" spc="-1" strike="noStrike"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Calendar </a:t>
            </a:r>
            <a:r>
              <a:rPr b="1" lang="en-US" sz="1300" spc="-1" strike="noStrike">
                <a:solidFill>
                  <a:srgbClr val="6a3e3e"/>
                </a:solidFill>
                <a:latin typeface="Courier New"/>
                <a:ea typeface="Courier New"/>
              </a:rPr>
              <a:t>calendar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ourier New"/>
              </a:rPr>
              <a:t>new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GregorianCalendar();</a:t>
            </a:r>
            <a:endParaRPr b="1" lang="en-US" sz="1300" spc="-1" strike="noStrike"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6a3e3e"/>
                </a:solidFill>
                <a:latin typeface="Courier New"/>
                <a:ea typeface="Courier New"/>
              </a:rPr>
              <a:t>calendar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.setTimeZone(TimeZone.</a:t>
            </a:r>
            <a:r>
              <a:rPr b="1" i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getTimeZone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300" spc="-1" strike="noStrike">
                <a:solidFill>
                  <a:srgbClr val="2a00ff"/>
                </a:solidFill>
                <a:latin typeface="Courier New"/>
                <a:ea typeface="Courier New"/>
              </a:rPr>
              <a:t>"CET"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endParaRPr b="1" lang="en-US" sz="1300" spc="-1" strike="noStrike"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 </a:t>
            </a:r>
            <a:r>
              <a:rPr b="1" lang="en-US" sz="1300" spc="-1" strike="noStrike">
                <a:solidFill>
                  <a:srgbClr val="6a3e3e"/>
                </a:solidFill>
                <a:latin typeface="Courier New"/>
                <a:ea typeface="Courier New"/>
              </a:rPr>
              <a:t>centralEasternDate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1" lang="en-US" sz="1300" spc="-1" strike="noStrike">
                <a:solidFill>
                  <a:srgbClr val="6a3e3e"/>
                </a:solidFill>
                <a:latin typeface="Courier New"/>
                <a:ea typeface="Courier New"/>
              </a:rPr>
              <a:t>calendar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.getTime();</a:t>
            </a:r>
            <a:endParaRPr b="1" lang="en-US" sz="1300" spc="-1" strike="noStrike">
              <a:latin typeface="Courier New"/>
              <a:ea typeface="Courier New"/>
            </a:endParaRPr>
          </a:p>
          <a:p>
            <a:endParaRPr b="1" lang="en-US" sz="13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3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Con</a:t>
            </a:r>
            <a:r>
              <a:rPr b="1" lang="en-US" sz="1300" spc="-1" strike="noStrike">
                <a:solidFill>
                  <a:srgbClr val="3f7f5f"/>
                </a:solidFill>
                <a:latin typeface="Courier New"/>
                <a:ea typeface="Courier New"/>
              </a:rPr>
              <a:t> el </a:t>
            </a:r>
            <a:r>
              <a:rPr b="1" lang="en-US" sz="13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nuevo</a:t>
            </a:r>
            <a:r>
              <a:rPr b="1" lang="en-US" sz="1300" spc="-1" strike="noStrike">
                <a:solidFill>
                  <a:srgbClr val="3f7f5f"/>
                </a:solidFill>
                <a:latin typeface="Courier New"/>
                <a:ea typeface="Courier New"/>
              </a:rPr>
              <a:t> API</a:t>
            </a:r>
            <a:endParaRPr b="1" lang="en-US" sz="1300" spc="-1" strike="noStrike"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ZonedDateTime </a:t>
            </a:r>
            <a:r>
              <a:rPr b="1" lang="en-US" sz="1300" spc="-1" strike="noStrike">
                <a:solidFill>
                  <a:srgbClr val="6a3e3e"/>
                </a:solidFill>
                <a:latin typeface="Courier New"/>
                <a:ea typeface="Courier New"/>
              </a:rPr>
              <a:t>centralEasternZonedDate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 LocalDateTime.</a:t>
            </a:r>
            <a:r>
              <a:rPr b="1" i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now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().atZone(ZoneId.</a:t>
            </a:r>
            <a:r>
              <a:rPr b="1" i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of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300" spc="-1" strike="noStrike">
                <a:solidFill>
                  <a:srgbClr val="2a00ff"/>
                </a:solidFill>
                <a:latin typeface="Courier New"/>
                <a:ea typeface="Courier New"/>
              </a:rPr>
              <a:t>"CET"</a:t>
            </a: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endParaRPr b="1" lang="en-US" sz="1300" spc="-1" strike="noStrike">
              <a:latin typeface="Courier New"/>
              <a:ea typeface="Courier New"/>
            </a:endParaRPr>
          </a:p>
          <a:p>
            <a:endParaRPr b="1" lang="en-US" sz="13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1" lang="en-US" sz="1300" spc="-1" strike="noStrike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Uso de </a:t>
            </a:r>
            <a:r>
              <a:rPr b="0" i="1" lang="en-US" sz="3600" spc="-1" strike="noStrike">
                <a:solidFill>
                  <a:srgbClr val="90c226"/>
                </a:solidFill>
                <a:latin typeface="Trebuchet MS"/>
              </a:rPr>
              <a:t>LocalDate, LocalTime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y </a:t>
            </a:r>
            <a:r>
              <a:rPr b="0" i="1" lang="en-US" sz="3600" spc="-1" strike="noStrike">
                <a:solidFill>
                  <a:srgbClr val="90c226"/>
                </a:solidFill>
                <a:latin typeface="Trebuchet MS"/>
              </a:rPr>
              <a:t>LocalDateTime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53160"/>
            <a:ext cx="8596440" cy="388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900" spc="-1" strike="noStrike">
                <a:solidFill>
                  <a:srgbClr val="404040"/>
                </a:solidFill>
                <a:latin typeface="Trebuchet MS"/>
              </a:rPr>
              <a:t>LocalDate</a:t>
            </a: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 Representa le fecha en el formato (yyy-MM-dd) sin horas</a:t>
            </a:r>
            <a:br/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LocalDate localDate = LocalDate.now();</a:t>
            </a:r>
            <a:br/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Representar una fecha en específica por medio del LocalDate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LocalDate.of(</a:t>
            </a:r>
            <a:r>
              <a:rPr b="0" lang="en-US" sz="1700" spc="-1" strike="noStrike">
                <a:solidFill>
                  <a:srgbClr val="3f7819"/>
                </a:solidFill>
                <a:latin typeface="Trebuchet MS"/>
              </a:rPr>
              <a:t>2015</a:t>
            </a:r>
            <a:r>
              <a:rPr b="0" lang="en-US" sz="1700" spc="-1" strike="noStrike">
                <a:solidFill>
                  <a:srgbClr val="000000"/>
                </a:solidFill>
                <a:latin typeface="Trebuchet MS"/>
              </a:rPr>
              <a:t>,</a:t>
            </a:r>
            <a:r>
              <a:rPr b="0" lang="en-US" sz="1700" spc="-1" strike="noStrike">
                <a:solidFill>
                  <a:srgbClr val="3f7819"/>
                </a:solidFill>
                <a:latin typeface="Trebuchet MS"/>
              </a:rPr>
              <a:t> 02</a:t>
            </a:r>
            <a:r>
              <a:rPr b="0" lang="en-US" sz="1700" spc="-1" strike="noStrike">
                <a:solidFill>
                  <a:srgbClr val="000000"/>
                </a:solidFill>
                <a:latin typeface="Trebuchet MS"/>
              </a:rPr>
              <a:t>,</a:t>
            </a:r>
            <a:r>
              <a:rPr b="0" lang="en-US" sz="1700" spc="-1" strike="noStrike">
                <a:solidFill>
                  <a:srgbClr val="3f7819"/>
                </a:solidFill>
                <a:latin typeface="Trebuchet MS"/>
              </a:rPr>
              <a:t> 20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);</a:t>
            </a:r>
            <a:br/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       LocalDate.parse("</a:t>
            </a:r>
            <a:r>
              <a:rPr b="0" lang="en-US" sz="1700" spc="-1" strike="noStrike">
                <a:solidFill>
                  <a:srgbClr val="3f7819"/>
                </a:solidFill>
                <a:latin typeface="Trebuchet MS"/>
              </a:rPr>
              <a:t>2015-02-20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");</a:t>
            </a:r>
            <a:br/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Existen varios métodos para obtener una gran variedad de información, por ejemplo la fecha dentro de x cantidad de días.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LocalDate tomorrow = LocalDate.now().plusDays(</a:t>
            </a:r>
            <a:r>
              <a:rPr b="0" lang="en-US" sz="1700" spc="-1" strike="noStrike">
                <a:solidFill>
                  <a:srgbClr val="3f7819"/>
                </a:solidFill>
                <a:latin typeface="Trebuchet MS"/>
              </a:rPr>
              <a:t>1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);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br/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6960"/>
            <a:ext cx="8596440" cy="591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Método para obtener la fecha de hace un mes:</a:t>
            </a:r>
            <a:br/>
            <a:br/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LocalDate mesPasado = LocalDate.now().minus(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1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, ChronoUnit.MONTHS);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**La unidad de tiempo es un </a:t>
            </a:r>
            <a:r>
              <a:rPr b="0" i="1" lang="en-US" sz="1800" spc="-1" strike="noStrike">
                <a:solidFill>
                  <a:srgbClr val="7030a0"/>
                </a:solidFill>
                <a:latin typeface="Trebuchet MS"/>
              </a:rPr>
              <a:t>ENUM</a:t>
            </a:r>
            <a:br/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Método para obtener el día de una fecha</a:t>
            </a:r>
            <a:br/>
            <a:br/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DayOfWeek sunday = LocalDate.parse("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2016-06-12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").getDayOfWeek();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Obtener si es un año bisiesto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boolean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annioBisiesto = LocalDate.now().isLeapYear();</a:t>
            </a:r>
            <a:br/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i="1" lang="en-US" sz="1800" spc="-1" strike="noStrike">
                <a:solidFill>
                  <a:srgbClr val="404040"/>
                </a:solidFill>
                <a:latin typeface="Trebuchet MS"/>
              </a:rPr>
              <a:t>LocalTime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representa la hora sin la fecha</a:t>
            </a:r>
            <a:br/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Igual que el LocalDate la instancia del LocalTime se puede crear usando el reloj del sistema o por medio de un “parseando” la información.</a:t>
            </a:r>
            <a:br/>
            <a:br/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LocalTime now = LocalTime.now();</a:t>
            </a:r>
            <a:br/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LocalTime sixThirty = LocalTime.parse("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06:30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789840"/>
            <a:ext cx="8596440" cy="525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El método “of” también se puede utilizar para crear una instancia de LocalTime.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LocalTime sixThirty = LocalTime.of(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6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);</a:t>
            </a:r>
            <a:br/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 puede hacer un parse de Strings y después sumarles horas haciendo uso de el “plus” API.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LocalTime sevenThirty = LocalTime.parse("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06:30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").plus(1, ChronoUnit.HOURS);</a:t>
            </a:r>
            <a:br/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Existen varios métodos para obtener una unidad expecífica del tiempo.</a:t>
            </a:r>
            <a:br/>
            <a:br/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int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six = LocalTime.parse("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06:30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").getHour();</a:t>
            </a:r>
            <a:br/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 pueden hacer comparaciones entre horas y obtener si es anterior o no a la hora indicada.</a:t>
            </a:r>
            <a:br/>
            <a:br/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boolean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isbefore = LocalTime.parse("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06:30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").isBefore(LocalTime.parse("</a:t>
            </a:r>
            <a:r>
              <a:rPr b="0" lang="en-US" sz="1600" spc="-1" strike="noStrike">
                <a:solidFill>
                  <a:srgbClr val="3f7819"/>
                </a:solidFill>
                <a:latin typeface="Trebuchet MS"/>
              </a:rPr>
              <a:t>07:30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"));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581760"/>
            <a:ext cx="8596440" cy="545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i="1" lang="en-US" sz="1800" spc="-1" strike="noStrike">
                <a:solidFill>
                  <a:srgbClr val="404040"/>
                </a:solidFill>
                <a:latin typeface="Trebuchet MS"/>
              </a:rPr>
              <a:t>LocalDateTime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se utiliza para representar una combinación entre Fecha y Hora.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40040" y="2194560"/>
            <a:ext cx="8469720" cy="29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ourier New"/>
              </a:rPr>
              <a:t>public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ourier New"/>
              </a:rPr>
              <a:t>static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ourier New"/>
              </a:rPr>
              <a:t>void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ejemploLocalDateTime() {</a:t>
            </a:r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Obtener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la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fecha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y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hora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actual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LocalDateTime </a:t>
            </a:r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= LocalDateTime.</a:t>
            </a:r>
            <a:r>
              <a:rPr b="1" i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now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.getNano(); 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Obtener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nanosegundos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.getMinute(); 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Minutos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.getHour();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Horas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.getMonth();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Mes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6a3e3e"/>
                </a:solidFill>
                <a:latin typeface="Courier New"/>
                <a:ea typeface="Courier New"/>
              </a:rPr>
              <a:t>ahorita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.getYear();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Año</a:t>
            </a:r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latin typeface="Courier New"/>
              <a:ea typeface="Courier New"/>
            </a:endParaRPr>
          </a:p>
          <a:p>
            <a:endParaRPr b="1" lang="en-US" sz="12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//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Obtener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la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hora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dentro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de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 5 </a:t>
            </a:r>
            <a:r>
              <a:rPr b="1" lang="en-US" sz="1200" spc="-1" strike="noStrike" u="sng">
                <a:solidFill>
                  <a:srgbClr val="3f7f5f"/>
                </a:solidFill>
                <a:uFillTx/>
                <a:latin typeface="Courier New"/>
                <a:ea typeface="Courier New"/>
              </a:rPr>
              <a:t>minutos</a:t>
            </a:r>
            <a:r>
              <a:rPr b="1" lang="en-US" sz="1200" spc="-1" strike="noStrike">
                <a:solidFill>
                  <a:srgbClr val="3f7f5f"/>
                </a:solidFill>
                <a:latin typeface="Courier New"/>
                <a:ea typeface="Courier New"/>
              </a:rPr>
              <a:t>.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LocalDateTime </a:t>
            </a:r>
            <a:r>
              <a:rPr b="1" lang="en-US" sz="1200" spc="-1" strike="noStrike" u="sng">
                <a:solidFill>
                  <a:srgbClr val="6a3e3e"/>
                </a:solidFill>
                <a:uFillTx/>
                <a:latin typeface="Courier New"/>
                <a:ea typeface="Courier New"/>
              </a:rPr>
              <a:t>masTarde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= LocalDateTime.</a:t>
            </a:r>
            <a:r>
              <a:rPr b="1" i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now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().plusMinutes(5);</a:t>
            </a:r>
            <a:endParaRPr b="1" lang="en-US" sz="1200" spc="-1" strike="noStrike">
              <a:latin typeface="Courier New"/>
              <a:ea typeface="Courier New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1" lang="en-US" sz="1200" spc="-1" strike="noStrike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Application>LibreOffice/5.4.1.2$Windows_x86 LibreOffice_project/ea7cb86e6eeb2bf3a5af73a8f7777ac570321527</Application>
  <Words>80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2018-08-05T23:52:49Z</dcterms:created>
  <dc:creator>Mari Paz Araya</dc:creator>
  <dc:description/>
  <dc:language>en-US</dc:language>
  <cp:lastModifiedBy/>
  <dcterms:modified xsi:type="dcterms:W3CDTF">2018-08-06T19:51:50Z</dcterms:modified>
  <cp:revision>10</cp:revision>
  <dc:subject/>
  <dc:title>Java 8 Date/Time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