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22DDE01-77F5-4FD3-8251-A3D74112B036}" type="datetimeFigureOut">
              <a:rPr lang="es-CR" smtClean="0"/>
              <a:pPr/>
              <a:t>20/8/2018</a:t>
            </a:fld>
            <a:endParaRPr lang="es-C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07460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E01-77F5-4FD3-8251-A3D74112B036}" type="datetimeFigureOut">
              <a:rPr lang="es-CR" smtClean="0"/>
              <a:pPr/>
              <a:t>20/8/2018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0722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E01-77F5-4FD3-8251-A3D74112B036}" type="datetimeFigureOut">
              <a:rPr lang="es-CR" smtClean="0"/>
              <a:pPr/>
              <a:t>20/8/2018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8082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E01-77F5-4FD3-8251-A3D74112B036}" type="datetimeFigureOut">
              <a:rPr lang="es-CR" smtClean="0"/>
              <a:pPr/>
              <a:t>20/8/2018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6569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2DDE01-77F5-4FD3-8251-A3D74112B036}" type="datetimeFigureOut">
              <a:rPr lang="es-CR" smtClean="0"/>
              <a:pPr/>
              <a:t>20/8/2018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67492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E01-77F5-4FD3-8251-A3D74112B036}" type="datetimeFigureOut">
              <a:rPr lang="es-CR" smtClean="0"/>
              <a:pPr/>
              <a:t>20/8/2018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05133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E01-77F5-4FD3-8251-A3D74112B036}" type="datetimeFigureOut">
              <a:rPr lang="es-CR" smtClean="0"/>
              <a:pPr/>
              <a:t>20/8/2018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16654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E01-77F5-4FD3-8251-A3D74112B036}" type="datetimeFigureOut">
              <a:rPr lang="es-CR" smtClean="0"/>
              <a:pPr/>
              <a:t>20/8/2018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0481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E01-77F5-4FD3-8251-A3D74112B036}" type="datetimeFigureOut">
              <a:rPr lang="es-CR" smtClean="0"/>
              <a:pPr/>
              <a:t>20/8/2018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4073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E01-77F5-4FD3-8251-A3D74112B036}" type="datetimeFigureOut">
              <a:rPr lang="es-CR" smtClean="0"/>
              <a:pPr/>
              <a:t>20/8/2018</a:t>
            </a:fld>
            <a:endParaRPr lang="es-C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C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786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22DDE01-77F5-4FD3-8251-A3D74112B036}" type="datetimeFigureOut">
              <a:rPr lang="es-CR" smtClean="0"/>
              <a:pPr/>
              <a:t>20/8/2018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167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22DDE01-77F5-4FD3-8251-A3D74112B036}" type="datetimeFigureOut">
              <a:rPr lang="es-CR" smtClean="0"/>
              <a:pPr/>
              <a:t>20/8/2018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703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ose.cordero3@uamcr.n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21080"/>
            <a:ext cx="10515600" cy="5155883"/>
          </a:xfrm>
        </p:spPr>
        <p:txBody>
          <a:bodyPr/>
          <a:lstStyle/>
          <a:p>
            <a:pPr algn="just"/>
            <a:r>
              <a:rPr lang="es-CR" dirty="0"/>
              <a:t>El fin de este diseño es poder llevar una administración de clientes, control de reservaciones, gestión de centros deportivos, piscinas, gimnasios, entre otros</a:t>
            </a:r>
          </a:p>
          <a:p>
            <a:pPr algn="just"/>
            <a:endParaRPr lang="es-CR" dirty="0"/>
          </a:p>
          <a:p>
            <a:pPr algn="just"/>
            <a:r>
              <a:rPr lang="es-CR" dirty="0"/>
              <a:t>El sistema deberá tener módulo de seguridad, esto se refiere a un </a:t>
            </a:r>
            <a:r>
              <a:rPr lang="es-CR" dirty="0">
                <a:highlight>
                  <a:srgbClr val="FFFF00"/>
                </a:highlight>
              </a:rPr>
              <a:t>control de accesos </a:t>
            </a:r>
            <a:r>
              <a:rPr lang="es-CR" dirty="0"/>
              <a:t>en el sistema completo </a:t>
            </a:r>
            <a:r>
              <a:rPr lang="es-CR" dirty="0">
                <a:highlight>
                  <a:srgbClr val="FFFF00"/>
                </a:highlight>
              </a:rPr>
              <a:t>según asignación en usuarios</a:t>
            </a:r>
            <a:r>
              <a:rPr lang="es-CR" dirty="0"/>
              <a:t>. Además se solicita </a:t>
            </a:r>
            <a:r>
              <a:rPr lang="es-CR" dirty="0">
                <a:highlight>
                  <a:srgbClr val="FFFF00"/>
                </a:highlight>
              </a:rPr>
              <a:t>llevar un seguimiento de cualquier acción de un usuario </a:t>
            </a:r>
            <a:r>
              <a:rPr lang="es-CR" dirty="0"/>
              <a:t>en el sistema (bitácoras)</a:t>
            </a:r>
          </a:p>
          <a:p>
            <a:pPr algn="just"/>
            <a:endParaRPr lang="es-CR" dirty="0"/>
          </a:p>
          <a:p>
            <a:pPr algn="just"/>
            <a:r>
              <a:rPr lang="es-CR" dirty="0"/>
              <a:t>Se deberá </a:t>
            </a:r>
            <a:r>
              <a:rPr lang="es-CR" dirty="0">
                <a:highlight>
                  <a:srgbClr val="FFFF00"/>
                </a:highlight>
              </a:rPr>
              <a:t>llevar en control de cada zona y sus posibles acciones </a:t>
            </a:r>
            <a:r>
              <a:rPr lang="es-CR" dirty="0"/>
              <a:t>(cancha futbol, cancha </a:t>
            </a:r>
            <a:r>
              <a:rPr lang="es-CR" dirty="0" err="1"/>
              <a:t>basket</a:t>
            </a:r>
            <a:r>
              <a:rPr lang="es-CR" dirty="0"/>
              <a:t>, </a:t>
            </a:r>
            <a:r>
              <a:rPr lang="es-CR" dirty="0" err="1"/>
              <a:t>etc</a:t>
            </a:r>
            <a:r>
              <a:rPr lang="es-CR" dirty="0"/>
              <a:t>). Además de que </a:t>
            </a:r>
            <a:r>
              <a:rPr lang="es-CR" dirty="0">
                <a:highlight>
                  <a:srgbClr val="FFFF00"/>
                </a:highlight>
              </a:rPr>
              <a:t>cada sección puede reservarse por un asociado</a:t>
            </a:r>
            <a:r>
              <a:rPr lang="es-CR" dirty="0"/>
              <a:t>. Cada zona cuenta con parqueo y una capacidad. </a:t>
            </a:r>
          </a:p>
        </p:txBody>
      </p:sp>
    </p:spTree>
    <p:extLst>
      <p:ext uri="{BB962C8B-B14F-4D97-AF65-F5344CB8AC3E}">
        <p14:creationId xmlns:p14="http://schemas.microsoft.com/office/powerpoint/2010/main" val="253876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algn="just"/>
            <a:r>
              <a:rPr lang="es-CR" dirty="0">
                <a:highlight>
                  <a:srgbClr val="FFFF00"/>
                </a:highlight>
              </a:rPr>
              <a:t>Cada asociado, puede registrar a 4 personas</a:t>
            </a:r>
            <a:r>
              <a:rPr lang="es-CR" dirty="0"/>
              <a:t> sin costo adicional (la quinta tiene costo) . </a:t>
            </a:r>
            <a:r>
              <a:rPr lang="es-CR" dirty="0">
                <a:highlight>
                  <a:srgbClr val="FFFF00"/>
                </a:highlight>
              </a:rPr>
              <a:t>Estas personas van a tener la posibilidad de acceso </a:t>
            </a:r>
            <a:r>
              <a:rPr lang="es-CR" dirty="0"/>
              <a:t>a ciertas zonas del centro recreativo, </a:t>
            </a:r>
            <a:r>
              <a:rPr lang="es-CR" dirty="0">
                <a:highlight>
                  <a:srgbClr val="FFFF00"/>
                </a:highlight>
              </a:rPr>
              <a:t>las mismas un empleado del centro recreativo se las asignara</a:t>
            </a:r>
            <a:r>
              <a:rPr lang="es-CR" dirty="0"/>
              <a:t>. </a:t>
            </a:r>
            <a:r>
              <a:rPr lang="es-CR" dirty="0">
                <a:highlight>
                  <a:srgbClr val="00FF00"/>
                </a:highlight>
              </a:rPr>
              <a:t>(table Usuarios, Invitado, Perfiles </a:t>
            </a:r>
            <a:r>
              <a:rPr lang="en-US" dirty="0">
                <a:highlight>
                  <a:srgbClr val="00FF00"/>
                </a:highlight>
              </a:rPr>
              <a:t>in archive </a:t>
            </a:r>
            <a:r>
              <a:rPr lang="en-US" dirty="0" err="1">
                <a:highlight>
                  <a:srgbClr val="00FF00"/>
                </a:highlight>
              </a:rPr>
              <a:t>DiagramaParadb</a:t>
            </a:r>
            <a:r>
              <a:rPr lang="en-US" dirty="0">
                <a:highlight>
                  <a:srgbClr val="00FF00"/>
                </a:highlight>
              </a:rPr>
              <a:t>)</a:t>
            </a:r>
            <a:endParaRPr lang="es-CR" dirty="0">
              <a:highlight>
                <a:srgbClr val="00FF00"/>
              </a:highlight>
            </a:endParaRPr>
          </a:p>
          <a:p>
            <a:pPr algn="just"/>
            <a:r>
              <a:rPr lang="es-CR" dirty="0"/>
              <a:t>En cuanto a </a:t>
            </a:r>
            <a:r>
              <a:rPr lang="es-CR" dirty="0">
                <a:highlight>
                  <a:srgbClr val="FFFF00"/>
                </a:highlight>
              </a:rPr>
              <a:t>la zona de parqueo, esta estará dividida en 3</a:t>
            </a:r>
            <a:r>
              <a:rPr lang="es-CR" dirty="0"/>
              <a:t>: una zona para </a:t>
            </a:r>
            <a:r>
              <a:rPr lang="es-CR" dirty="0">
                <a:highlight>
                  <a:srgbClr val="FFFF00"/>
                </a:highlight>
              </a:rPr>
              <a:t>empleados (300 </a:t>
            </a:r>
            <a:r>
              <a:rPr lang="es-CR" dirty="0"/>
              <a:t>vehículos), una zona para clientes </a:t>
            </a:r>
            <a:r>
              <a:rPr lang="es-CR" dirty="0">
                <a:highlight>
                  <a:srgbClr val="FFFF00"/>
                </a:highlight>
              </a:rPr>
              <a:t>VIP (150 </a:t>
            </a:r>
            <a:r>
              <a:rPr lang="es-CR" dirty="0"/>
              <a:t>vehículos),  una zona para </a:t>
            </a:r>
            <a:r>
              <a:rPr lang="es-CR" dirty="0">
                <a:highlight>
                  <a:srgbClr val="FFFF00"/>
                </a:highlight>
              </a:rPr>
              <a:t>clientes regulares (300 </a:t>
            </a:r>
            <a:r>
              <a:rPr lang="es-CR" dirty="0"/>
              <a:t>espacios). </a:t>
            </a:r>
            <a:r>
              <a:rPr lang="es-CR" dirty="0">
                <a:highlight>
                  <a:srgbClr val="00FF00"/>
                </a:highlight>
              </a:rPr>
              <a:t>(table Perfiles, Parqueos, Espacio </a:t>
            </a:r>
            <a:r>
              <a:rPr lang="en-US" dirty="0">
                <a:highlight>
                  <a:srgbClr val="00FF00"/>
                </a:highlight>
              </a:rPr>
              <a:t>in archive </a:t>
            </a:r>
            <a:r>
              <a:rPr lang="en-US" dirty="0" err="1">
                <a:highlight>
                  <a:srgbClr val="00FF00"/>
                </a:highlight>
              </a:rPr>
              <a:t>DiagramaParadb</a:t>
            </a:r>
            <a:r>
              <a:rPr lang="en-US" dirty="0">
                <a:highlight>
                  <a:srgbClr val="00FF00"/>
                </a:highlight>
              </a:rPr>
              <a:t>)</a:t>
            </a:r>
            <a:endParaRPr lang="es-CR" dirty="0">
              <a:highlight>
                <a:srgbClr val="00FF00"/>
              </a:highlight>
            </a:endParaRPr>
          </a:p>
          <a:p>
            <a:pPr algn="just"/>
            <a:endParaRPr lang="es-CR" dirty="0"/>
          </a:p>
          <a:p>
            <a:pPr algn="just"/>
            <a:r>
              <a:rPr lang="es-CR" dirty="0"/>
              <a:t>El centro recreativo cuenta con </a:t>
            </a:r>
            <a:r>
              <a:rPr lang="es-CR" dirty="0">
                <a:highlight>
                  <a:srgbClr val="FFFF00"/>
                </a:highlight>
              </a:rPr>
              <a:t>salas de eventos</a:t>
            </a:r>
            <a:r>
              <a:rPr lang="es-CR" dirty="0"/>
              <a:t>, las mismas tendrán una capacidad de </a:t>
            </a:r>
            <a:r>
              <a:rPr lang="es-CR" dirty="0">
                <a:highlight>
                  <a:srgbClr val="FFFF00"/>
                </a:highlight>
              </a:rPr>
              <a:t>150 personas</a:t>
            </a:r>
            <a:r>
              <a:rPr lang="es-CR" dirty="0"/>
              <a:t>. </a:t>
            </a:r>
            <a:r>
              <a:rPr lang="es-CR" dirty="0">
                <a:highlight>
                  <a:srgbClr val="FFFF00"/>
                </a:highlight>
              </a:rPr>
              <a:t>En el momento de la reserva se puede indicar si se ocupara mesas, sillas, servicio de alimentación</a:t>
            </a:r>
            <a:r>
              <a:rPr lang="es-CR" dirty="0"/>
              <a:t>. </a:t>
            </a:r>
            <a:r>
              <a:rPr lang="es-CR" dirty="0">
                <a:highlight>
                  <a:srgbClr val="FFFF00"/>
                </a:highlight>
              </a:rPr>
              <a:t>El cliente podrá reservar la sala de eventos 3 veces al año </a:t>
            </a:r>
            <a:r>
              <a:rPr lang="es-CR" dirty="0"/>
              <a:t>máximo. </a:t>
            </a:r>
            <a:r>
              <a:rPr lang="es-CR" dirty="0">
                <a:highlight>
                  <a:srgbClr val="00FF00"/>
                </a:highlight>
              </a:rPr>
              <a:t>(table Usuario, </a:t>
            </a:r>
            <a:r>
              <a:rPr lang="es-CR" dirty="0" err="1">
                <a:highlight>
                  <a:srgbClr val="00FF00"/>
                </a:highlight>
              </a:rPr>
              <a:t>SalaEventos</a:t>
            </a:r>
            <a:r>
              <a:rPr lang="es-CR" dirty="0">
                <a:highlight>
                  <a:srgbClr val="00FF00"/>
                </a:highlight>
              </a:rPr>
              <a:t>, </a:t>
            </a:r>
            <a:r>
              <a:rPr lang="es-CR" dirty="0" err="1">
                <a:highlight>
                  <a:srgbClr val="00FF00"/>
                </a:highlight>
              </a:rPr>
              <a:t>Req</a:t>
            </a:r>
            <a:r>
              <a:rPr lang="es-CR" dirty="0">
                <a:highlight>
                  <a:srgbClr val="00FF00"/>
                </a:highlight>
              </a:rPr>
              <a:t> </a:t>
            </a:r>
            <a:r>
              <a:rPr lang="en-US" dirty="0">
                <a:highlight>
                  <a:srgbClr val="00FF00"/>
                </a:highlight>
              </a:rPr>
              <a:t>in archive </a:t>
            </a:r>
            <a:r>
              <a:rPr lang="en-US" dirty="0" err="1">
                <a:highlight>
                  <a:srgbClr val="00FF00"/>
                </a:highlight>
              </a:rPr>
              <a:t>DiagramaParadb</a:t>
            </a:r>
            <a:r>
              <a:rPr lang="en-US" dirty="0">
                <a:highlight>
                  <a:srgbClr val="00FF00"/>
                </a:highlight>
              </a:rPr>
              <a:t>)</a:t>
            </a:r>
            <a:endParaRPr lang="es-CR" dirty="0">
              <a:highlight>
                <a:srgbClr val="00FF00"/>
              </a:highlight>
            </a:endParaRPr>
          </a:p>
          <a:p>
            <a:pPr algn="just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9543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42999"/>
            <a:ext cx="10515600" cy="5033963"/>
          </a:xfrm>
        </p:spPr>
        <p:txBody>
          <a:bodyPr>
            <a:normAutofit/>
          </a:bodyPr>
          <a:lstStyle/>
          <a:p>
            <a:pPr algn="just"/>
            <a:r>
              <a:rPr lang="es-CR" dirty="0"/>
              <a:t>El centro </a:t>
            </a:r>
            <a:r>
              <a:rPr lang="es-CR" dirty="0">
                <a:highlight>
                  <a:srgbClr val="FFFF00"/>
                </a:highlight>
              </a:rPr>
              <a:t>recreativo tendrá un costo para clientes regulares, clientes VIP</a:t>
            </a:r>
            <a:r>
              <a:rPr lang="es-CR" dirty="0"/>
              <a:t>. En el caso de los </a:t>
            </a:r>
            <a:r>
              <a:rPr lang="es-CR" dirty="0">
                <a:highlight>
                  <a:srgbClr val="FFFF00"/>
                </a:highlight>
              </a:rPr>
              <a:t>empleados no habrá costo alguno, sin embargo el acceso a las zonas será restringido según su registro y permisos asignados</a:t>
            </a:r>
            <a:r>
              <a:rPr lang="es-CR" dirty="0"/>
              <a:t>. </a:t>
            </a:r>
            <a:r>
              <a:rPr lang="es-CR" dirty="0">
                <a:highlight>
                  <a:srgbClr val="00FF00"/>
                </a:highlight>
              </a:rPr>
              <a:t>(</a:t>
            </a:r>
            <a:r>
              <a:rPr lang="en-US" dirty="0">
                <a:highlight>
                  <a:srgbClr val="00FF00"/>
                </a:highlight>
              </a:rPr>
              <a:t>table </a:t>
            </a:r>
            <a:r>
              <a:rPr lang="en-US" dirty="0" err="1">
                <a:highlight>
                  <a:srgbClr val="00FF00"/>
                </a:highlight>
              </a:rPr>
              <a:t>Precios</a:t>
            </a:r>
            <a:r>
              <a:rPr lang="en-US" dirty="0">
                <a:highlight>
                  <a:srgbClr val="00FF00"/>
                </a:highlight>
              </a:rPr>
              <a:t> in archive </a:t>
            </a:r>
            <a:r>
              <a:rPr lang="en-US" dirty="0" err="1">
                <a:highlight>
                  <a:srgbClr val="00FF00"/>
                </a:highlight>
              </a:rPr>
              <a:t>DiagramaParadb</a:t>
            </a:r>
            <a:r>
              <a:rPr lang="es-CR" dirty="0">
                <a:highlight>
                  <a:srgbClr val="00FF00"/>
                </a:highlight>
              </a:rPr>
              <a:t>)</a:t>
            </a:r>
          </a:p>
          <a:p>
            <a:pPr algn="just"/>
            <a:r>
              <a:rPr lang="es-CR" dirty="0"/>
              <a:t>El centro recreativo manejara un horario donde:</a:t>
            </a:r>
          </a:p>
          <a:p>
            <a:pPr lvl="1" algn="just"/>
            <a:r>
              <a:rPr lang="es-CR" dirty="0"/>
              <a:t>De </a:t>
            </a:r>
            <a:r>
              <a:rPr lang="es-CR" dirty="0">
                <a:highlight>
                  <a:srgbClr val="FFFF00"/>
                </a:highlight>
              </a:rPr>
              <a:t>lunes a jueves será un horario fijo que el administrador determina</a:t>
            </a:r>
          </a:p>
          <a:p>
            <a:pPr lvl="1" algn="just"/>
            <a:r>
              <a:rPr lang="es-CR" dirty="0"/>
              <a:t>De </a:t>
            </a:r>
            <a:r>
              <a:rPr lang="es-CR" dirty="0">
                <a:highlight>
                  <a:srgbClr val="FFFF00"/>
                </a:highlight>
              </a:rPr>
              <a:t>viernes a domingo cerrara a las 11 pm. </a:t>
            </a:r>
            <a:r>
              <a:rPr lang="es-CR" dirty="0"/>
              <a:t>La apertura la especifica el administrador del sistema.</a:t>
            </a:r>
          </a:p>
          <a:p>
            <a:pPr lvl="1" algn="just"/>
            <a:r>
              <a:rPr lang="es-CR" dirty="0">
                <a:highlight>
                  <a:srgbClr val="FFFF00"/>
                </a:highlight>
              </a:rPr>
              <a:t>Feriados el administrador determina el horario </a:t>
            </a:r>
          </a:p>
          <a:p>
            <a:pPr lvl="1" algn="just"/>
            <a:endParaRPr lang="es-CR" dirty="0"/>
          </a:p>
          <a:p>
            <a:pPr marL="274638" lvl="1" algn="just"/>
            <a:r>
              <a:rPr lang="es-CR" dirty="0">
                <a:highlight>
                  <a:srgbClr val="FFFF00"/>
                </a:highlight>
              </a:rPr>
              <a:t>La base de datos también controlara el ingreso y salida de empleados. Registrando en un histórico las marcas</a:t>
            </a:r>
            <a:r>
              <a:rPr lang="es-CR" dirty="0"/>
              <a:t>.</a:t>
            </a:r>
            <a:r>
              <a:rPr lang="es-CR" dirty="0">
                <a:highlight>
                  <a:srgbClr val="00FF00"/>
                </a:highlight>
              </a:rPr>
              <a:t> (</a:t>
            </a:r>
            <a:r>
              <a:rPr lang="en-US" dirty="0">
                <a:highlight>
                  <a:srgbClr val="00FF00"/>
                </a:highlight>
              </a:rPr>
              <a:t>table </a:t>
            </a:r>
            <a:r>
              <a:rPr lang="en-US" dirty="0" err="1">
                <a:highlight>
                  <a:srgbClr val="00FF00"/>
                </a:highlight>
              </a:rPr>
              <a:t>Horario</a:t>
            </a:r>
            <a:r>
              <a:rPr lang="en-US" dirty="0">
                <a:highlight>
                  <a:srgbClr val="00FF00"/>
                </a:highlight>
              </a:rPr>
              <a:t> in archive </a:t>
            </a:r>
            <a:r>
              <a:rPr lang="en-US" dirty="0" err="1">
                <a:highlight>
                  <a:srgbClr val="00FF00"/>
                </a:highlight>
              </a:rPr>
              <a:t>DiagramaParadb</a:t>
            </a:r>
            <a:r>
              <a:rPr lang="es-CR" dirty="0">
                <a:highlight>
                  <a:srgbClr val="00FF00"/>
                </a:highlight>
              </a:rPr>
              <a:t>)</a:t>
            </a:r>
          </a:p>
          <a:p>
            <a:pPr marL="91758" lvl="1" indent="0" algn="just">
              <a:buNone/>
            </a:pPr>
            <a:endParaRPr lang="es-CR" dirty="0"/>
          </a:p>
          <a:p>
            <a:pPr marL="274638" lvl="1" algn="just"/>
            <a:r>
              <a:rPr lang="es-CR" dirty="0"/>
              <a:t>*Además </a:t>
            </a:r>
            <a:r>
              <a:rPr lang="es-CR" dirty="0">
                <a:highlight>
                  <a:srgbClr val="FFFF00"/>
                </a:highlight>
              </a:rPr>
              <a:t>tendrá la posibilidad de calcular la planilla de los empleados. </a:t>
            </a:r>
            <a:endParaRPr lang="es-CR" sz="2800" dirty="0">
              <a:solidFill>
                <a:srgbClr val="FF0000"/>
              </a:solidFill>
            </a:endParaRPr>
          </a:p>
          <a:p>
            <a:pPr marL="274638" lvl="1"/>
            <a:r>
              <a:rPr lang="es-CR" sz="2800" dirty="0"/>
              <a:t>*Parte extra del proyecto 5%</a:t>
            </a:r>
          </a:p>
          <a:p>
            <a:pPr marL="274638" lvl="1"/>
            <a:endParaRPr lang="es-CR" sz="2800" dirty="0"/>
          </a:p>
          <a:p>
            <a:pPr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639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5140643"/>
          </a:xfrm>
        </p:spPr>
        <p:txBody>
          <a:bodyPr/>
          <a:lstStyle/>
          <a:p>
            <a:pPr algn="just"/>
            <a:r>
              <a:rPr lang="es-CR" dirty="0"/>
              <a:t>*El sistema </a:t>
            </a:r>
            <a:r>
              <a:rPr lang="es-CR" dirty="0">
                <a:highlight>
                  <a:srgbClr val="FFFF00"/>
                </a:highlight>
              </a:rPr>
              <a:t>establecerá según puesto y funciones el precio por hora</a:t>
            </a:r>
            <a:r>
              <a:rPr lang="es-CR" dirty="0"/>
              <a:t>, el centro recreativo </a:t>
            </a:r>
            <a:r>
              <a:rPr lang="es-CR" dirty="0">
                <a:highlight>
                  <a:srgbClr val="FFFF00"/>
                </a:highlight>
              </a:rPr>
              <a:t>no paga horas extra</a:t>
            </a:r>
            <a:r>
              <a:rPr lang="es-CR" dirty="0"/>
              <a:t>, </a:t>
            </a:r>
            <a:r>
              <a:rPr lang="es-CR" dirty="0">
                <a:highlight>
                  <a:srgbClr val="FFFF00"/>
                </a:highlight>
              </a:rPr>
              <a:t>a menos que exista justificación registrada</a:t>
            </a:r>
            <a:r>
              <a:rPr lang="es-CR" dirty="0"/>
              <a:t>. Las reglas de calculo queda a libre elección. </a:t>
            </a:r>
            <a:r>
              <a:rPr lang="es-CR" dirty="0">
                <a:highlight>
                  <a:srgbClr val="00FF00"/>
                </a:highlight>
              </a:rPr>
              <a:t>(</a:t>
            </a:r>
            <a:r>
              <a:rPr lang="en-US" dirty="0">
                <a:highlight>
                  <a:srgbClr val="00FF00"/>
                </a:highlight>
              </a:rPr>
              <a:t>table </a:t>
            </a:r>
            <a:r>
              <a:rPr lang="en-US" dirty="0" err="1">
                <a:highlight>
                  <a:srgbClr val="00FF00"/>
                </a:highlight>
              </a:rPr>
              <a:t>Perfiles</a:t>
            </a:r>
            <a:r>
              <a:rPr lang="en-US" dirty="0">
                <a:highlight>
                  <a:srgbClr val="00FF00"/>
                </a:highlight>
              </a:rPr>
              <a:t>, </a:t>
            </a:r>
            <a:r>
              <a:rPr lang="en-US" dirty="0" err="1">
                <a:highlight>
                  <a:srgbClr val="00FF00"/>
                </a:highlight>
              </a:rPr>
              <a:t>Precio</a:t>
            </a:r>
            <a:r>
              <a:rPr lang="en-US" dirty="0">
                <a:highlight>
                  <a:srgbClr val="00FF00"/>
                </a:highlight>
              </a:rPr>
              <a:t> in archive </a:t>
            </a:r>
            <a:r>
              <a:rPr lang="en-US" dirty="0" err="1">
                <a:highlight>
                  <a:srgbClr val="00FF00"/>
                </a:highlight>
              </a:rPr>
              <a:t>DiagramaParadb</a:t>
            </a:r>
            <a:r>
              <a:rPr lang="es-CR" dirty="0">
                <a:highlight>
                  <a:srgbClr val="00FF00"/>
                </a:highlight>
              </a:rPr>
              <a:t>)</a:t>
            </a:r>
          </a:p>
          <a:p>
            <a:pPr algn="just"/>
            <a:endParaRPr lang="es-CR" dirty="0"/>
          </a:p>
          <a:p>
            <a:pPr algn="just"/>
            <a:endParaRPr lang="es-CR" dirty="0"/>
          </a:p>
          <a:p>
            <a:pPr algn="just"/>
            <a:r>
              <a:rPr lang="es-CR" dirty="0">
                <a:highlight>
                  <a:srgbClr val="FFFF00"/>
                </a:highlight>
              </a:rPr>
              <a:t>El centro recreativo deberá contar con 8 zonas, donde cada zona tendrá secciones especificas de servicios que brinda el centro a los clientes</a:t>
            </a:r>
            <a:r>
              <a:rPr lang="es-CR" dirty="0"/>
              <a:t>. Las secciones serán especificadas por el administrador del sistema.</a:t>
            </a:r>
          </a:p>
          <a:p>
            <a:pPr algn="just"/>
            <a:endParaRPr lang="es-CR" dirty="0"/>
          </a:p>
          <a:p>
            <a:pPr algn="just"/>
            <a:endParaRPr lang="es-CR" dirty="0"/>
          </a:p>
          <a:p>
            <a:pPr algn="just"/>
            <a:r>
              <a:rPr lang="es-CR" dirty="0"/>
              <a:t>*Parte extra del proyecto</a:t>
            </a:r>
          </a:p>
          <a:p>
            <a:pPr algn="just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3649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44880"/>
            <a:ext cx="10515600" cy="5232083"/>
          </a:xfrm>
        </p:spPr>
        <p:txBody>
          <a:bodyPr/>
          <a:lstStyle/>
          <a:p>
            <a:r>
              <a:rPr lang="es-CR" dirty="0">
                <a:solidFill>
                  <a:srgbClr val="FF0000"/>
                </a:solidFill>
                <a:highlight>
                  <a:srgbClr val="FFFF00"/>
                </a:highlight>
              </a:rPr>
              <a:t>Listado de clientes activos</a:t>
            </a:r>
            <a:r>
              <a:rPr lang="es-CR" dirty="0">
                <a:solidFill>
                  <a:srgbClr val="FF0000"/>
                </a:solidFill>
              </a:rPr>
              <a:t> en el sistema, además de mostrar quienes tiene como autorizados.</a:t>
            </a:r>
          </a:p>
          <a:p>
            <a:r>
              <a:rPr lang="es-CR" dirty="0">
                <a:solidFill>
                  <a:srgbClr val="FF0000"/>
                </a:solidFill>
                <a:highlight>
                  <a:srgbClr val="FFFF00"/>
                </a:highlight>
              </a:rPr>
              <a:t>Listado de zonas de entretenimiento y piscinas por zona</a:t>
            </a:r>
          </a:p>
          <a:p>
            <a:r>
              <a:rPr lang="es-CR" dirty="0">
                <a:solidFill>
                  <a:srgbClr val="FF0000"/>
                </a:solidFill>
                <a:highlight>
                  <a:srgbClr val="FFFF00"/>
                </a:highlight>
              </a:rPr>
              <a:t>Listado de empleados registrados y activos</a:t>
            </a:r>
          </a:p>
          <a:p>
            <a:r>
              <a:rPr lang="es-CR" dirty="0"/>
              <a:t>*</a:t>
            </a:r>
            <a:r>
              <a:rPr lang="es-CR" dirty="0">
                <a:highlight>
                  <a:srgbClr val="FFFF00"/>
                </a:highlight>
              </a:rPr>
              <a:t>Resultados de planilla registrada por rango de fecha</a:t>
            </a:r>
          </a:p>
          <a:p>
            <a:r>
              <a:rPr lang="es-CR" dirty="0">
                <a:solidFill>
                  <a:srgbClr val="FF0000"/>
                </a:solidFill>
                <a:highlight>
                  <a:srgbClr val="FFFF00"/>
                </a:highlight>
              </a:rPr>
              <a:t>Listados de espacios ocupados y libres por cada parqueo</a:t>
            </a:r>
          </a:p>
          <a:p>
            <a:r>
              <a:rPr lang="es-CR" dirty="0">
                <a:highlight>
                  <a:srgbClr val="FFFF00"/>
                </a:highlight>
              </a:rPr>
              <a:t>Listado de zonas reservadas por cliente</a:t>
            </a:r>
          </a:p>
          <a:p>
            <a:r>
              <a:rPr lang="es-CR" dirty="0">
                <a:highlight>
                  <a:srgbClr val="FFFF00"/>
                </a:highlight>
              </a:rPr>
              <a:t>Listado de espacios ocupamos mensual </a:t>
            </a:r>
          </a:p>
          <a:p>
            <a:r>
              <a:rPr lang="es-CR" dirty="0">
                <a:highlight>
                  <a:srgbClr val="FFFF00"/>
                </a:highlight>
              </a:rPr>
              <a:t>Listado de cantidad de visitantes por mes y año</a:t>
            </a:r>
          </a:p>
          <a:p>
            <a:endParaRPr lang="es-CR" dirty="0"/>
          </a:p>
          <a:p>
            <a:endParaRPr lang="es-CR" dirty="0"/>
          </a:p>
          <a:p>
            <a:r>
              <a:rPr lang="es-CR" dirty="0"/>
              <a:t>*Parte extra del proyecto</a:t>
            </a:r>
          </a:p>
        </p:txBody>
      </p:sp>
    </p:spTree>
    <p:extLst>
      <p:ext uri="{BB962C8B-B14F-4D97-AF65-F5344CB8AC3E}">
        <p14:creationId xmlns:p14="http://schemas.microsoft.com/office/powerpoint/2010/main" val="4409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Restricciones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Se puede realizar individual o grupal (</a:t>
            </a:r>
            <a:r>
              <a:rPr lang="es-CR" dirty="0" err="1"/>
              <a:t>max</a:t>
            </a:r>
            <a:r>
              <a:rPr lang="es-CR" dirty="0"/>
              <a:t> 4 personas)</a:t>
            </a:r>
          </a:p>
          <a:p>
            <a:r>
              <a:rPr lang="es-CR" dirty="0"/>
              <a:t>Se deberá enviar al correo electrónico </a:t>
            </a:r>
            <a:r>
              <a:rPr lang="es-CR" dirty="0">
                <a:hlinkClick r:id="rId2"/>
              </a:rPr>
              <a:t>jose.cordero3@uamcr.net</a:t>
            </a:r>
            <a:endParaRPr lang="es-CR" dirty="0"/>
          </a:p>
          <a:p>
            <a:r>
              <a:rPr lang="es-CR" dirty="0"/>
              <a:t>Cualquier consulta por medio del correo electrónico</a:t>
            </a:r>
          </a:p>
          <a:p>
            <a:r>
              <a:rPr lang="es-CR" u="sng" dirty="0"/>
              <a:t>Proyectos iguales se anulan ambos</a:t>
            </a:r>
          </a:p>
          <a:p>
            <a:r>
              <a:rPr lang="es-CR" dirty="0"/>
              <a:t>Valor del proyecto 30 % </a:t>
            </a:r>
          </a:p>
          <a:p>
            <a:r>
              <a:rPr lang="es-CR" dirty="0"/>
              <a:t>Fecha entrega: semana 15 (25 agosto)</a:t>
            </a:r>
          </a:p>
          <a:p>
            <a:r>
              <a:rPr lang="es-CR" dirty="0"/>
              <a:t>No es necesario exponer.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3563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Evaluación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Aportar scripts de la base de datos                                  1%</a:t>
            </a:r>
          </a:p>
          <a:p>
            <a:r>
              <a:rPr lang="es-CR" dirty="0"/>
              <a:t>Aportar scripts de carga datos inicial		            1%	</a:t>
            </a:r>
          </a:p>
          <a:p>
            <a:r>
              <a:rPr lang="es-CR" dirty="0">
                <a:highlight>
                  <a:srgbClr val="FFFF00"/>
                </a:highlight>
              </a:rPr>
              <a:t>Comentarios en los scripts			            3%</a:t>
            </a:r>
          </a:p>
          <a:p>
            <a:r>
              <a:rPr lang="es-CR" dirty="0">
                <a:highlight>
                  <a:srgbClr val="FFFF00"/>
                </a:highlight>
              </a:rPr>
              <a:t>Diseño de la base de datos 			          17%</a:t>
            </a:r>
            <a:r>
              <a:rPr lang="es-CR" dirty="0"/>
              <a:t>	</a:t>
            </a:r>
          </a:p>
          <a:p>
            <a:pPr lvl="1"/>
            <a:r>
              <a:rPr lang="es-CR" dirty="0"/>
              <a:t>Creación de tablas				                 5%</a:t>
            </a:r>
          </a:p>
          <a:p>
            <a:pPr lvl="1"/>
            <a:r>
              <a:rPr lang="es-CR" dirty="0"/>
              <a:t>Relación entre tablas				                 5%</a:t>
            </a:r>
          </a:p>
          <a:p>
            <a:pPr lvl="1"/>
            <a:r>
              <a:rPr lang="es-CR" dirty="0"/>
              <a:t>Normalización de tablas		 		4%</a:t>
            </a:r>
          </a:p>
          <a:p>
            <a:pPr lvl="1"/>
            <a:r>
              <a:rPr lang="es-CR" dirty="0"/>
              <a:t>Utilización de procedimientos almacenados                             3%	</a:t>
            </a:r>
          </a:p>
          <a:p>
            <a:r>
              <a:rPr lang="es-CR" dirty="0" err="1">
                <a:highlight>
                  <a:srgbClr val="FFFF00"/>
                </a:highlight>
              </a:rPr>
              <a:t>Reportería</a:t>
            </a:r>
            <a:r>
              <a:rPr lang="es-CR" dirty="0">
                <a:highlight>
                  <a:srgbClr val="FFFF00"/>
                </a:highlight>
              </a:rPr>
              <a:t>					             8%</a:t>
            </a:r>
            <a:r>
              <a:rPr lang="es-CR" dirty="0"/>
              <a:t>	</a:t>
            </a:r>
          </a:p>
          <a:p>
            <a:pPr marL="457200" lvl="1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22199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312</TotalTime>
  <Words>647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Restricciones</vt:lpstr>
      <vt:lpstr>Evaluación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y creación de una base de datos para un centro recreativo</dc:title>
  <dc:creator>Laboratorio x</dc:creator>
  <cp:lastModifiedBy>Salas, Marcela</cp:lastModifiedBy>
  <cp:revision>20</cp:revision>
  <dcterms:created xsi:type="dcterms:W3CDTF">2018-03-22T23:31:48Z</dcterms:created>
  <dcterms:modified xsi:type="dcterms:W3CDTF">2018-08-20T16:02:17Z</dcterms:modified>
</cp:coreProperties>
</file>