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3" d="100"/>
          <a:sy n="12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a:t>Contract</a:t>
            </a:r>
          </a:p>
        </c:rich>
      </c:tx>
      <c:layout/>
      <c:overlay val="0"/>
      <c:spPr>
        <a:ln>
          <a:noFill/>
        </a:ln>
      </c:spPr>
    </c:title>
    <c:autoTitleDeleted val="0"/>
    <c:plotArea>
      <c:layout/>
      <c:pieChart>
        <c:varyColors val="1"/>
        <c:ser>
          <c:idx val="0"/>
          <c:order val="0"/>
          <c:tx>
            <c:v>Contract</c:v>
          </c:tx>
          <c:dLbls>
            <c:showLegendKey val="0"/>
            <c:showVal val="0"/>
            <c:showCatName val="0"/>
            <c:showSerName val="0"/>
            <c:showPercent val="0"/>
            <c:showBubbleSize val="0"/>
            <c:showLeaderLines val="1"/>
          </c:dLbls>
          <c:val>
            <c:numRef>
              <c:f/>
              <c:numCache>
                <c:formatCode>General</c:formatCode>
                <c:ptCount val="18"/>
                <c:pt idx="0">
                  <c:v>1.0</c:v>
                </c:pt>
                <c:pt idx="1">
                  <c:v>0.0</c:v>
                </c:pt>
                <c:pt idx="2">
                  <c:v>2.0</c:v>
                </c:pt>
                <c:pt idx="3">
                  <c:v>1.0</c:v>
                </c:pt>
                <c:pt idx="4">
                  <c:v>14.0</c:v>
                </c:pt>
                <c:pt idx="5">
                  <c:v>2.0</c:v>
                </c:pt>
                <c:pt idx="6">
                  <c:v>2.0</c:v>
                </c:pt>
                <c:pt idx="7">
                  <c:v>6.0</c:v>
                </c:pt>
                <c:pt idx="8">
                  <c:v>2.0</c:v>
                </c:pt>
                <c:pt idx="9">
                  <c:v>4.0</c:v>
                </c:pt>
                <c:pt idx="10">
                  <c:v>0.0</c:v>
                </c:pt>
                <c:pt idx="11">
                  <c:v>4.0</c:v>
                </c:pt>
                <c:pt idx="12">
                  <c:v>1.0</c:v>
                </c:pt>
                <c:pt idx="13">
                  <c:v>1.0</c:v>
                </c:pt>
                <c:pt idx="14">
                  <c:v>0.0</c:v>
                </c:pt>
                <c:pt idx="15">
                  <c:v>0.0</c:v>
                </c:pt>
                <c:pt idx="16">
                  <c:v>2.0</c:v>
                </c:pt>
                <c:pt idx="17">
                  <c:v>1.0</c:v>
                </c:pt>
              </c:numCache>
            </c:numRef>
          </c:val>
        </c:ser>
        <c:ser>
          <c:idx val="1"/>
          <c:order val="1"/>
          <c:tx>
            <c:v>Full-Time</c:v>
          </c:tx>
          <c:dLbls>
            <c:showLegendKey val="0"/>
            <c:showVal val="0"/>
            <c:showCatName val="0"/>
            <c:showSerName val="0"/>
            <c:showPercent val="0"/>
            <c:showBubbleSize val="0"/>
            <c:showLeaderLines val="1"/>
          </c:dLbls>
          <c:val>
            <c:numRef>
              <c:f/>
              <c:numCache>
                <c:formatCode>General</c:formatCode>
                <c:ptCount val="17"/>
                <c:pt idx="0">
                  <c:v>3.0</c:v>
                </c:pt>
                <c:pt idx="1">
                  <c:v>3.0</c:v>
                </c:pt>
                <c:pt idx="2">
                  <c:v>3.0</c:v>
                </c:pt>
                <c:pt idx="3">
                  <c:v>0.0</c:v>
                </c:pt>
                <c:pt idx="4">
                  <c:v>8.0</c:v>
                </c:pt>
                <c:pt idx="5">
                  <c:v>1.0</c:v>
                </c:pt>
                <c:pt idx="6">
                  <c:v>1.0</c:v>
                </c:pt>
                <c:pt idx="7">
                  <c:v>11.0</c:v>
                </c:pt>
                <c:pt idx="8">
                  <c:v>2.0</c:v>
                </c:pt>
                <c:pt idx="9">
                  <c:v>2.0</c:v>
                </c:pt>
                <c:pt idx="10">
                  <c:v>0.0</c:v>
                </c:pt>
                <c:pt idx="11">
                  <c:v>5.0</c:v>
                </c:pt>
                <c:pt idx="12">
                  <c:v>1.0</c:v>
                </c:pt>
                <c:pt idx="13">
                  <c:v>1.0</c:v>
                </c:pt>
                <c:pt idx="14">
                  <c:v>4.0</c:v>
                </c:pt>
                <c:pt idx="15">
                  <c:v>0.0</c:v>
                </c:pt>
                <c:pt idx="16">
                  <c:v>4.0</c:v>
                </c:pt>
              </c:numCache>
            </c:numRef>
          </c:val>
        </c:ser>
        <c:ser>
          <c:idx val="2"/>
          <c:order val="2"/>
          <c:tx>
            <c:v>Part-Time</c:v>
          </c:tx>
          <c:dLbls>
            <c:showLegendKey val="0"/>
            <c:showVal val="0"/>
            <c:showCatName val="0"/>
            <c:showSerName val="0"/>
            <c:showPercent val="0"/>
            <c:showBubbleSize val="0"/>
            <c:showLeaderLines val="1"/>
          </c:dLbls>
          <c:val>
            <c:numRef>
              <c:f/>
              <c:numCache>
                <c:formatCode>General</c:formatCode>
                <c:ptCount val="17"/>
                <c:pt idx="0">
                  <c:v>3.0</c:v>
                </c:pt>
                <c:pt idx="1">
                  <c:v>0.0</c:v>
                </c:pt>
                <c:pt idx="2">
                  <c:v>2.0</c:v>
                </c:pt>
                <c:pt idx="3">
                  <c:v>0.0</c:v>
                </c:pt>
                <c:pt idx="4">
                  <c:v>7.0</c:v>
                </c:pt>
                <c:pt idx="5">
                  <c:v>3.0</c:v>
                </c:pt>
                <c:pt idx="6">
                  <c:v>2.0</c:v>
                </c:pt>
                <c:pt idx="7">
                  <c:v>9.0</c:v>
                </c:pt>
                <c:pt idx="8">
                  <c:v>0.0</c:v>
                </c:pt>
                <c:pt idx="9">
                  <c:v>2.0</c:v>
                </c:pt>
                <c:pt idx="10">
                  <c:v>1.0</c:v>
                </c:pt>
                <c:pt idx="11">
                  <c:v>3.0</c:v>
                </c:pt>
                <c:pt idx="12">
                  <c:v>0.0</c:v>
                </c:pt>
                <c:pt idx="13">
                  <c:v>1.0</c:v>
                </c:pt>
                <c:pt idx="14">
                  <c:v>1.0</c:v>
                </c:pt>
                <c:pt idx="15">
                  <c:v>1.0</c:v>
                </c:pt>
                <c:pt idx="16">
                  <c:v>2.0</c:v>
                </c:pt>
              </c:numCache>
            </c:numRef>
          </c:val>
        </c:ser>
        <c:firstSliceAng val="0"/>
      </c:pieChart>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589478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374983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947207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999684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204906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406827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189317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38656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627810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24175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834944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464542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728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0812294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27679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762380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2450754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9963490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83923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820298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723088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253140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073014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81973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558137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1770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869507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4162425" y="584835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300251" y="335913"/>
            <a:ext cx="11258910" cy="9309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28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676275" y="3303905"/>
            <a:ext cx="1010783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PREETHA.R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312217</a:t>
            </a:r>
            <a:r>
              <a:rPr lang="en-US" altLang="zh-CN" sz="2400" b="0" i="0" u="none" strike="noStrike" kern="1200" cap="none" spc="0" baseline="0">
                <a:solidFill>
                  <a:schemeClr val="tx1"/>
                </a:solidFill>
                <a:latin typeface="Calibri" pitchFamily="0" charset="0"/>
                <a:ea typeface="宋体" pitchFamily="0" charset="0"/>
                <a:cs typeface="Calibri" pitchFamily="0" charset="0"/>
              </a:rPr>
              <a:t>215</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(asunm1659312217</a:t>
            </a:r>
            <a:r>
              <a:rPr lang="en-US" altLang="zh-CN" sz="2400" b="0" i="0" u="none" strike="noStrike" kern="1200" cap="none" spc="0" baseline="0">
                <a:solidFill>
                  <a:schemeClr val="tx1"/>
                </a:solidFill>
                <a:latin typeface="Calibri" pitchFamily="0" charset="0"/>
                <a:ea typeface="宋体" pitchFamily="0" charset="0"/>
                <a:cs typeface="Calibri" pitchFamily="0" charset="0"/>
              </a:rPr>
              <a:t>215</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(GENERAL)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SHRI KRISHNASWAMY COLLEGE FOR WOMEN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182048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739774" y="677224"/>
            <a:ext cx="3303904" cy="610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0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0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0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0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0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0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矩形"/>
          <p:cNvSpPr>
            <a:spLocks/>
          </p:cNvSpPr>
          <p:nvPr/>
        </p:nvSpPr>
        <p:spPr>
          <a:xfrm rot="0">
            <a:off x="907409" y="1793238"/>
            <a:ext cx="9608191"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Approaches for our Employee Attrition Analysis Dashboard:
1. Logistic Regression
2. Decision Trees
3. Clustering
4. Survival Analysis
5. Random Forest
6. Neural Networks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670273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11348654" y="4767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11191493" y="833753"/>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11624880" y="5584338"/>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6" name="文本框"/>
          <p:cNvSpPr>
            <a:spLocks noGrp="1"/>
          </p:cNvSpPr>
          <p:nvPr>
            <p:ph type="title"/>
          </p:nvPr>
        </p:nvSpPr>
        <p:spPr>
          <a:xfrm rot="0">
            <a:off x="755332" y="385444"/>
            <a:ext cx="2437130" cy="610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0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0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0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0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0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0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48" name="图表"/>
          <p:cNvGraphicFramePr/>
          <p:nvPr/>
        </p:nvGraphicFramePr>
        <p:xfrm>
          <a:off x="1023902" y="1214422"/>
          <a:ext cx="8572560" cy="53578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8464549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0" name="矩形"/>
          <p:cNvSpPr>
            <a:spLocks/>
          </p:cNvSpPr>
          <p:nvPr/>
        </p:nvSpPr>
        <p:spPr>
          <a:xfrm rot="0">
            <a:off x="578174" y="1376973"/>
            <a:ext cx="10183589"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"In conclusion, our Employee Attrition Analysis Dashboard provides actionable insights to help organizations reduce turnover, improve retention, and optimize their workforce. By leveraging predictive analytics and data-driven decision making, businesses can identify high-risk groups, address key drivers of attrition, and develop targeted retention strategies. With our dashboard, organizations can transform their approach to talent management, boost productivity, and drive long-term success.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637649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88548"/>
            <a:ext cx="12192000" cy="676945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811787" y="165136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2156212" y="1037955"/>
            <a:ext cx="6110577" cy="6134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00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00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00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478295" y="2747168"/>
            <a:ext cx="9338491"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rgbClr val="0F0F0F"/>
                </a:solidFill>
                <a:latin typeface="Times New Roman" pitchFamily="18" charset="0"/>
                <a:ea typeface="宋体" pitchFamily="0" charset="0"/>
                <a:cs typeface="Times New Roman" pitchFamily="18" charset="0"/>
              </a:rPr>
              <a:t>EMPLOYEE ATTRITION ANALYSIS USING EXCEL DASHBOARDS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841646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19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sp>
        <p:nvSpPr>
          <p:cNvPr id="100" name="文本框"/>
          <p:cNvSpPr>
            <a:spLocks noGrp="1"/>
          </p:cNvSpPr>
          <p:nvPr>
            <p:ph type="title"/>
          </p:nvPr>
        </p:nvSpPr>
        <p:spPr>
          <a:xfrm rot="0">
            <a:off x="739774" y="445387"/>
            <a:ext cx="2357120" cy="610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0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0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0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0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0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2" name="矩形"/>
          <p:cNvSpPr>
            <a:spLocks/>
          </p:cNvSpPr>
          <p:nvPr/>
        </p:nvSpPr>
        <p:spPr>
          <a:xfrm rot="0">
            <a:off x="2529343" y="1232680"/>
            <a:ext cx="5801360" cy="537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262468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曲线"/>
          <p:cNvSpPr>
            <a:spLocks/>
          </p:cNvSpPr>
          <p:nvPr/>
        </p:nvSpPr>
        <p:spPr>
          <a:xfrm rot="0">
            <a:off x="10439400" y="83695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4" name="文本框"/>
          <p:cNvSpPr>
            <a:spLocks noGrp="1"/>
          </p:cNvSpPr>
          <p:nvPr>
            <p:ph type="title"/>
          </p:nvPr>
        </p:nvSpPr>
        <p:spPr>
          <a:xfrm rot="0">
            <a:off x="1009453" y="832039"/>
            <a:ext cx="56368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320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M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5"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0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342296" y="1331150"/>
            <a:ext cx="9513779" cy="49206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rgbClr val="000000"/>
                </a:solidFill>
                <a:latin typeface="Calibri" pitchFamily="0" charset="0"/>
                <a:ea typeface="宋体" pitchFamily="0" charset="0"/>
                <a:cs typeface="Calibri" pitchFamily="0" charset="0"/>
              </a:rPr>
              <a:t>A</a:t>
            </a:r>
            <a:r>
              <a:rPr lang="en-US" altLang="zh-CN" sz="2000" b="0" i="0" u="none" strike="noStrike" kern="1200" cap="none" spc="0" baseline="0">
                <a:solidFill>
                  <a:srgbClr val="000000"/>
                </a:solidFill>
                <a:latin typeface="Calibri" pitchFamily="0" charset="0"/>
                <a:ea typeface="宋体" pitchFamily="0" charset="0"/>
                <a:cs typeface="Calibri" pitchFamily="0" charset="0"/>
              </a:rPr>
              <a:t>n Excel dashboard is a visual tool that helps you understand why employees are leaving your company. It uses data like age, how long they worked there, and how happy they were to show you trends and patterns. This information can help you identify problems and make changes to keep your employees satisfies </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Key Components of an Effective Employee Attrition Dashboard</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1. Demographic Information</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2. Performance Metrics</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3. Exit Interview Analysis</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4. Cost of Attrition</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5. Retention Strategies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86720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9" name="文本框"/>
          <p:cNvSpPr>
            <a:spLocks noGrp="1"/>
          </p:cNvSpPr>
          <p:nvPr>
            <p:ph type="title"/>
          </p:nvPr>
        </p:nvSpPr>
        <p:spPr>
          <a:xfrm rot="0">
            <a:off x="739774" y="829626"/>
            <a:ext cx="5263514"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320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1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990600" y="2133600"/>
            <a:ext cx="7924800"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An Employee Attrition analysis dashboard in Excel provides a visual overview of employee turnover data, using charts, graphs, and tables to display key metrics such as attrition rates, top reasons for leaving, and demographic trends. This interactive dashboard enables users to easily identify patterns, track changes over time, and drill down into specific categories, supporting data-driven decisions to reduce turnover, improve retention, and optimize workforce management.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481445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6" name="文本框"/>
          <p:cNvSpPr>
            <a:spLocks noGrp="1"/>
          </p:cNvSpPr>
          <p:nvPr>
            <p:ph type="title"/>
          </p:nvPr>
        </p:nvSpPr>
        <p:spPr>
          <a:xfrm rot="0">
            <a:off x="397827" y="773575"/>
            <a:ext cx="5014595" cy="4451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8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28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28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28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28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28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28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1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矩形"/>
          <p:cNvSpPr>
            <a:spLocks/>
          </p:cNvSpPr>
          <p:nvPr/>
        </p:nvSpPr>
        <p:spPr>
          <a:xfrm rot="0">
            <a:off x="993266" y="1537335"/>
            <a:ext cx="8838307"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1. HR Professionals
2. Management
3. Department Heads
4. Business Analysts 
5. Organizational Development Specialists
6. Talent Management Teams
7. Executive Leadership
8. Operations Researchers
9. Workforce Planning Teams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969543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曲线"/>
          <p:cNvSpPr>
            <a:spLocks/>
          </p:cNvSpPr>
          <p:nvPr/>
        </p:nvSpPr>
        <p:spPr>
          <a:xfrm rot="0">
            <a:off x="11200382" y="79006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11343257" y="6341257"/>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曲线"/>
          <p:cNvSpPr>
            <a:spLocks/>
          </p:cNvSpPr>
          <p:nvPr/>
        </p:nvSpPr>
        <p:spPr>
          <a:xfrm rot="0">
            <a:off x="11353418" y="1363491"/>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3" name="文本框"/>
          <p:cNvSpPr>
            <a:spLocks noGrp="1"/>
          </p:cNvSpPr>
          <p:nvPr>
            <p:ph type="title"/>
          </p:nvPr>
        </p:nvSpPr>
        <p:spPr>
          <a:xfrm rot="0">
            <a:off x="451987" y="294132"/>
            <a:ext cx="9763125" cy="4959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451986" y="957717"/>
            <a:ext cx="11080337"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Comprehensive solution leverages Excel's powerful data analysis capabilities to provide actionable insights, enabling businesses to:
- dentify key drivers of attrition
- Analyze trends and patterns
- Track progress over time
- Develop targeted retention strategies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00000"/>
                </a:solidFill>
                <a:latin typeface="Calibri" pitchFamily="0" charset="0"/>
                <a:ea typeface="宋体" pitchFamily="0" charset="0"/>
                <a:cs typeface="Calibri" pitchFamily="0" charset="0"/>
              </a:rPr>
              <a:t>Value Proposition</a:t>
            </a:r>
            <a:endParaRPr lang="en-US" altLang="zh-CN" sz="2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Reduce turnover costs, improve productivity, and enhance employee experience with actionable insights. Inform data-driven decisions and drive business success.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802403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文本框"/>
          <p:cNvSpPr>
            <a:spLocks noGrp="1"/>
          </p:cNvSpPr>
          <p:nvPr>
            <p:ph type="title"/>
          </p:nvPr>
        </p:nvSpPr>
        <p:spPr>
          <a:xfrm rot="0">
            <a:off x="617427" y="294180"/>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8" name="矩形"/>
          <p:cNvSpPr>
            <a:spLocks/>
          </p:cNvSpPr>
          <p:nvPr/>
        </p:nvSpPr>
        <p:spPr>
          <a:xfrm rot="0">
            <a:off x="617427" y="1313143"/>
            <a:ext cx="11422388"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None/>
            </a:pPr>
            <a:r>
              <a:rPr lang="en-US" altLang="zh-CN" sz="2800" b="0" i="0" u="none" strike="noStrike" kern="1200" cap="none" spc="0" baseline="0">
                <a:solidFill>
                  <a:srgbClr val="000000"/>
                </a:solidFill>
                <a:latin typeface="Arial" pitchFamily="0" charset="0"/>
                <a:ea typeface="宋体" pitchFamily="0" charset="0"/>
                <a:cs typeface="Calibri" pitchFamily="0" charset="0"/>
              </a:rPr>
              <a:t>The Employee Attrition dataset contains records of employees who have left the organization, The dataset includes:
- Employee ID
- Department
- Job Title
- Tenure
- Age
- Gender
- Salary
- Reason for Leaving (e.g., new job opportunity, dissatisfaction, retirement)
- Date of Leaving</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001861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矩形"/>
          <p:cNvSpPr>
            <a:spLocks/>
          </p:cNvSpPr>
          <p:nvPr/>
        </p:nvSpPr>
        <p:spPr>
          <a:xfrm rot="0">
            <a:off x="752474" y="6486037"/>
            <a:ext cx="1773555" cy="1619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曲线"/>
          <p:cNvSpPr>
            <a:spLocks/>
          </p:cNvSpPr>
          <p:nvPr/>
        </p:nvSpPr>
        <p:spPr>
          <a:xfrm rot="0">
            <a:off x="11505818"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10416333" y="2192778"/>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11415330" y="63150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矩形"/>
          <p:cNvSpPr>
            <a:spLocks/>
          </p:cNvSpPr>
          <p:nvPr/>
        </p:nvSpPr>
        <p:spPr>
          <a:xfrm rot="0">
            <a:off x="752474" y="1613535"/>
            <a:ext cx="10209764"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Employee Attrition Analysis Dashboard:</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Predictive Analytics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Real-time Insights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Customizable</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Data-Driven Decision Making</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Easy Integration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Actionable Recommendations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Visual Storytelling</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These "WOW" factors highlight the innovative and impactful aspects of solutions.</a:t>
            </a:r>
            <a:endParaRPr lang="zh-CN" altLang="en-US" sz="2800" b="0" i="0" u="none" strike="noStrike" kern="1200" cap="none" spc="0" baseline="0">
              <a:solidFill>
                <a:srgbClr val="0D0D0D"/>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3182839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cp:revision>
  <dcterms:created xsi:type="dcterms:W3CDTF">2024-03-27T19:07:22Z</dcterms:created>
  <dcterms:modified xsi:type="dcterms:W3CDTF">2024-10-09T05:08:43Z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a5b86843d8244fdc9258490428747060</vt:lpwstr>
  </property>
</Properties>
</file>