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4FE26-AEC7-4EE0-A07A-DE544D6E19C0}" type="doc">
      <dgm:prSet loTypeId="urn:microsoft.com/office/officeart/2005/8/layout/process4" loCatId="process" qsTypeId="urn:microsoft.com/office/officeart/2005/8/quickstyle/simple1" qsCatId="simple" csTypeId="urn:microsoft.com/office/officeart/2005/8/colors/accent2_5" csCatId="accent2" phldr="1"/>
      <dgm:spPr/>
      <dgm:t>
        <a:bodyPr/>
        <a:lstStyle/>
        <a:p>
          <a:endParaRPr lang="en-US"/>
        </a:p>
      </dgm:t>
    </dgm:pt>
    <dgm:pt modelId="{AF08352E-C4D9-4968-B26B-065EDB231568}">
      <dgm:prSet phldrT="[Text]" custT="1"/>
      <dgm:spPr/>
      <dgm:t>
        <a:bodyPr/>
        <a:lstStyle/>
        <a:p>
          <a:r>
            <a:rPr lang="en-IN" sz="1800" b="1" i="0" kern="1200" dirty="0">
              <a:solidFill>
                <a:schemeClr val="tx1"/>
              </a:solidFill>
              <a:effectLst/>
              <a:latin typeface="Söhne"/>
              <a:ea typeface="+mn-ea"/>
              <a:cs typeface="+mn-cs"/>
            </a:rPr>
            <a:t>Import</a:t>
          </a:r>
          <a:endParaRPr lang="en-US" sz="1800" b="1" i="0" kern="1200" dirty="0">
            <a:solidFill>
              <a:schemeClr val="tx1"/>
            </a:solidFill>
            <a:effectLst/>
            <a:latin typeface="Söhne"/>
            <a:ea typeface="+mn-ea"/>
            <a:cs typeface="+mn-cs"/>
          </a:endParaRPr>
        </a:p>
      </dgm:t>
    </dgm:pt>
    <dgm:pt modelId="{82687F3F-B0DB-4955-AB4B-A490B3D40AAA}" type="parTrans" cxnId="{FCEE39ED-4BBB-4211-B793-00D741C2E60B}">
      <dgm:prSet/>
      <dgm:spPr/>
      <dgm:t>
        <a:bodyPr/>
        <a:lstStyle/>
        <a:p>
          <a:endParaRPr lang="en-US"/>
        </a:p>
      </dgm:t>
    </dgm:pt>
    <dgm:pt modelId="{246F7D4C-9488-45D2-B65A-D4B97F6403F9}" type="sibTrans" cxnId="{FCEE39ED-4BBB-4211-B793-00D741C2E60B}">
      <dgm:prSet/>
      <dgm:spPr/>
      <dgm:t>
        <a:bodyPr/>
        <a:lstStyle/>
        <a:p>
          <a:endParaRPr lang="en-US"/>
        </a:p>
      </dgm:t>
    </dgm:pt>
    <dgm:pt modelId="{B3EB5C17-9595-4D1A-A242-BC127655E17C}">
      <dgm:prSet phldrT="[Text]"/>
      <dgm:spPr/>
      <dgm:t>
        <a:bodyPr/>
        <a:lstStyle/>
        <a:p>
          <a:r>
            <a:rPr lang="en-US" b="0" i="0" dirty="0"/>
            <a:t>This imports the function from the module.</a:t>
          </a:r>
          <a:endParaRPr lang="en-US" dirty="0"/>
        </a:p>
      </dgm:t>
    </dgm:pt>
    <dgm:pt modelId="{E969C36D-D945-4B2D-BC09-4CA580CDEA13}" type="parTrans" cxnId="{A141B918-E9F0-430A-8350-AEF2EF48CFC9}">
      <dgm:prSet/>
      <dgm:spPr/>
      <dgm:t>
        <a:bodyPr/>
        <a:lstStyle/>
        <a:p>
          <a:endParaRPr lang="en-US"/>
        </a:p>
      </dgm:t>
    </dgm:pt>
    <dgm:pt modelId="{2D695440-8F73-4E88-89D8-A09F0F2F7671}" type="sibTrans" cxnId="{A141B918-E9F0-430A-8350-AEF2EF48CFC9}">
      <dgm:prSet/>
      <dgm:spPr/>
      <dgm:t>
        <a:bodyPr/>
        <a:lstStyle/>
        <a:p>
          <a:endParaRPr lang="en-US"/>
        </a:p>
      </dgm:t>
    </dgm:pt>
    <dgm:pt modelId="{A63838F4-4DA4-46A4-95E9-DEFBAF836FBC}">
      <dgm:prSet phldrT="[Text]" custT="1"/>
      <dgm:spPr/>
      <dgm:t>
        <a:bodyPr/>
        <a:lstStyle/>
        <a:p>
          <a:r>
            <a:rPr lang="en-IN" sz="1800" b="1" i="0" dirty="0">
              <a:solidFill>
                <a:schemeClr val="tx1"/>
              </a:solidFill>
              <a:latin typeface="Söhne"/>
            </a:rPr>
            <a:t>Cosine Similarity Calculation</a:t>
          </a:r>
          <a:endParaRPr lang="en-US" sz="1800" dirty="0">
            <a:solidFill>
              <a:schemeClr val="tx1"/>
            </a:solidFill>
            <a:latin typeface="Söhne"/>
          </a:endParaRPr>
        </a:p>
      </dgm:t>
    </dgm:pt>
    <dgm:pt modelId="{80CD2660-4833-40C0-8B96-7958C21E961C}" type="parTrans" cxnId="{FD47F1CA-2BCF-469A-A684-F906975ED2DE}">
      <dgm:prSet/>
      <dgm:spPr/>
      <dgm:t>
        <a:bodyPr/>
        <a:lstStyle/>
        <a:p>
          <a:endParaRPr lang="en-US"/>
        </a:p>
      </dgm:t>
    </dgm:pt>
    <dgm:pt modelId="{B5D7705F-9D25-4B3E-95C4-FF58357FB78B}" type="sibTrans" cxnId="{FD47F1CA-2BCF-469A-A684-F906975ED2DE}">
      <dgm:prSet/>
      <dgm:spPr/>
      <dgm:t>
        <a:bodyPr/>
        <a:lstStyle/>
        <a:p>
          <a:endParaRPr lang="en-US"/>
        </a:p>
      </dgm:t>
    </dgm:pt>
    <dgm:pt modelId="{56F7BB80-6E77-4B65-A732-E83ACE9D48D7}">
      <dgm:prSet phldrT="[Text]"/>
      <dgm:spPr/>
      <dgm:t>
        <a:bodyPr/>
        <a:lstStyle/>
        <a:p>
          <a:r>
            <a:rPr lang="en-US" b="0" i="0" dirty="0"/>
            <a:t>This computes the cosine similarity matrix between TF-IDF vectors of sentences, where contains the TF-IDF representation of sentences.</a:t>
          </a:r>
          <a:endParaRPr lang="en-US" dirty="0"/>
        </a:p>
      </dgm:t>
    </dgm:pt>
    <dgm:pt modelId="{23F4134D-012D-4855-9BA3-66E4D9F89AC2}" type="parTrans" cxnId="{08803905-5726-4D84-8FF1-CEFF142F4818}">
      <dgm:prSet/>
      <dgm:spPr/>
      <dgm:t>
        <a:bodyPr/>
        <a:lstStyle/>
        <a:p>
          <a:endParaRPr lang="en-US"/>
        </a:p>
      </dgm:t>
    </dgm:pt>
    <dgm:pt modelId="{11664700-C843-4B25-AE36-A1EE6B09FD34}" type="sibTrans" cxnId="{08803905-5726-4D84-8FF1-CEFF142F4818}">
      <dgm:prSet/>
      <dgm:spPr/>
      <dgm:t>
        <a:bodyPr/>
        <a:lstStyle/>
        <a:p>
          <a:endParaRPr lang="en-US"/>
        </a:p>
      </dgm:t>
    </dgm:pt>
    <dgm:pt modelId="{2550106D-70B4-4E68-846B-D39C6821DFD9}">
      <dgm:prSet phldrT="[Text]" custT="1"/>
      <dgm:spPr/>
      <dgm:t>
        <a:bodyPr/>
        <a:lstStyle/>
        <a:p>
          <a:r>
            <a:rPr lang="en-US" sz="1800" b="1" i="0" dirty="0">
              <a:solidFill>
                <a:schemeClr val="tx1"/>
              </a:solidFill>
              <a:latin typeface="Söhne"/>
            </a:rPr>
            <a:t>Iterative</a:t>
          </a:r>
          <a:r>
            <a:rPr lang="en-US" sz="900" b="1" i="0" dirty="0">
              <a:solidFill>
                <a:schemeClr val="tx1"/>
              </a:solidFill>
            </a:rPr>
            <a:t> </a:t>
          </a:r>
          <a:r>
            <a:rPr lang="en-US" sz="1800" b="1" i="0" dirty="0">
              <a:solidFill>
                <a:schemeClr val="tx1"/>
              </a:solidFill>
              <a:latin typeface="Söhne"/>
            </a:rPr>
            <a:t>Computation</a:t>
          </a:r>
          <a:r>
            <a:rPr lang="en-US" sz="900" b="1" i="0" dirty="0">
              <a:solidFill>
                <a:schemeClr val="tx1"/>
              </a:solidFill>
            </a:rPr>
            <a:t> </a:t>
          </a:r>
          <a:r>
            <a:rPr lang="en-US" sz="1800" b="1" i="0" dirty="0">
              <a:solidFill>
                <a:schemeClr val="tx1"/>
              </a:solidFill>
              <a:latin typeface="Söhne"/>
            </a:rPr>
            <a:t>of Sentence Scores</a:t>
          </a:r>
          <a:endParaRPr lang="en-US" sz="1800" dirty="0">
            <a:solidFill>
              <a:schemeClr val="tx1"/>
            </a:solidFill>
            <a:latin typeface="Söhne"/>
          </a:endParaRPr>
        </a:p>
      </dgm:t>
    </dgm:pt>
    <dgm:pt modelId="{98327848-8640-4632-8030-4A1A82EDBB77}" type="parTrans" cxnId="{3949549D-6D8C-404A-AA1E-C30DDBE50191}">
      <dgm:prSet/>
      <dgm:spPr/>
      <dgm:t>
        <a:bodyPr/>
        <a:lstStyle/>
        <a:p>
          <a:endParaRPr lang="en-US"/>
        </a:p>
      </dgm:t>
    </dgm:pt>
    <dgm:pt modelId="{0A44F284-8B60-4103-BABB-DB1072044ADA}" type="sibTrans" cxnId="{3949549D-6D8C-404A-AA1E-C30DDBE50191}">
      <dgm:prSet/>
      <dgm:spPr/>
      <dgm:t>
        <a:bodyPr/>
        <a:lstStyle/>
        <a:p>
          <a:endParaRPr lang="en-US"/>
        </a:p>
      </dgm:t>
    </dgm:pt>
    <dgm:pt modelId="{C4CB28E1-426F-4385-905F-DB94B56673C4}">
      <dgm:prSet phldrT="[Text]"/>
      <dgm:spPr/>
      <dgm:t>
        <a:bodyPr/>
        <a:lstStyle/>
        <a:p>
          <a:r>
            <a:rPr lang="en-US" b="0" i="0" dirty="0"/>
            <a:t>Iterating over each pair of sentences to compute their similarity scores. Computes the similarity score between each pair of sentences (excluding the same sentence)</a:t>
          </a:r>
          <a:endParaRPr lang="en-US" dirty="0"/>
        </a:p>
      </dgm:t>
    </dgm:pt>
    <dgm:pt modelId="{C99EB3D7-7C24-4F0E-A908-3D56A315705F}" type="parTrans" cxnId="{5AA24DB0-C302-4862-A805-53723C083602}">
      <dgm:prSet/>
      <dgm:spPr/>
      <dgm:t>
        <a:bodyPr/>
        <a:lstStyle/>
        <a:p>
          <a:endParaRPr lang="en-US"/>
        </a:p>
      </dgm:t>
    </dgm:pt>
    <dgm:pt modelId="{83BDFE1E-C042-4B4F-A806-129775CCA878}" type="sibTrans" cxnId="{5AA24DB0-C302-4862-A805-53723C083602}">
      <dgm:prSet/>
      <dgm:spPr/>
      <dgm:t>
        <a:bodyPr/>
        <a:lstStyle/>
        <a:p>
          <a:endParaRPr lang="en-US"/>
        </a:p>
      </dgm:t>
    </dgm:pt>
    <dgm:pt modelId="{4E694B5C-62C6-4BB8-A8B9-379D7C6A70B8}">
      <dgm:prSet custT="1"/>
      <dgm:spPr/>
      <dgm:t>
        <a:bodyPr/>
        <a:lstStyle/>
        <a:p>
          <a:r>
            <a:rPr lang="en-IN" sz="1800" b="1" i="0" kern="1200" dirty="0">
              <a:solidFill>
                <a:prstClr val="black"/>
              </a:solidFill>
              <a:effectLst/>
              <a:latin typeface="Söhne"/>
              <a:ea typeface="+mn-ea"/>
              <a:cs typeface="+mn-cs"/>
            </a:rPr>
            <a:t>Sorting Based on Scores</a:t>
          </a:r>
        </a:p>
        <a:p>
          <a:r>
            <a:rPr lang="en-US" sz="900" b="0" i="0" kern="1200" dirty="0">
              <a:solidFill>
                <a:schemeClr val="tx1"/>
              </a:solidFill>
            </a:rPr>
            <a:t>This sorts the sentences based on their scores in descending order.</a:t>
          </a:r>
          <a:endParaRPr lang="en-IN" sz="900" kern="1200" dirty="0">
            <a:solidFill>
              <a:schemeClr val="tx1"/>
            </a:solidFill>
          </a:endParaRPr>
        </a:p>
      </dgm:t>
    </dgm:pt>
    <dgm:pt modelId="{50393CED-0561-4B5D-8D0A-34988C85CCFD}" type="parTrans" cxnId="{809BABA2-8F07-4194-A239-D5914A6D0CA4}">
      <dgm:prSet/>
      <dgm:spPr/>
      <dgm:t>
        <a:bodyPr/>
        <a:lstStyle/>
        <a:p>
          <a:endParaRPr lang="en-IN"/>
        </a:p>
      </dgm:t>
    </dgm:pt>
    <dgm:pt modelId="{C0CA2623-A705-45C9-BC04-906D365C934D}" type="sibTrans" cxnId="{809BABA2-8F07-4194-A239-D5914A6D0CA4}">
      <dgm:prSet/>
      <dgm:spPr/>
      <dgm:t>
        <a:bodyPr/>
        <a:lstStyle/>
        <a:p>
          <a:endParaRPr lang="en-IN"/>
        </a:p>
      </dgm:t>
    </dgm:pt>
    <dgm:pt modelId="{C8424889-B0B8-45B9-8B40-3219CD445E82}">
      <dgm:prSet custT="1"/>
      <dgm:spPr/>
      <dgm:t>
        <a:bodyPr/>
        <a:lstStyle/>
        <a:p>
          <a:r>
            <a:rPr lang="en-IN" sz="1800" b="1" i="0" kern="1200" dirty="0">
              <a:solidFill>
                <a:prstClr val="black"/>
              </a:solidFill>
              <a:effectLst/>
              <a:latin typeface="Söhne"/>
              <a:ea typeface="+mn-ea"/>
              <a:cs typeface="+mn-cs"/>
            </a:rPr>
            <a:t>Selection of Top Sentences</a:t>
          </a:r>
        </a:p>
      </dgm:t>
    </dgm:pt>
    <dgm:pt modelId="{0EA4B647-AF7D-47B9-97FD-EAFA54713E19}" type="parTrans" cxnId="{A927CCD6-7C10-4952-B67A-FBA00872AC4A}">
      <dgm:prSet/>
      <dgm:spPr/>
      <dgm:t>
        <a:bodyPr/>
        <a:lstStyle/>
        <a:p>
          <a:endParaRPr lang="en-IN"/>
        </a:p>
      </dgm:t>
    </dgm:pt>
    <dgm:pt modelId="{B3FD4E42-90C1-4117-ACED-A64279C49850}" type="sibTrans" cxnId="{A927CCD6-7C10-4952-B67A-FBA00872AC4A}">
      <dgm:prSet/>
      <dgm:spPr/>
      <dgm:t>
        <a:bodyPr/>
        <a:lstStyle/>
        <a:p>
          <a:endParaRPr lang="en-IN"/>
        </a:p>
      </dgm:t>
    </dgm:pt>
    <dgm:pt modelId="{D6A280EC-E8CA-4D62-A271-23E6C2E46430}">
      <dgm:prSet custT="1"/>
      <dgm:spPr/>
      <dgm:t>
        <a:bodyPr/>
        <a:lstStyle/>
        <a:p>
          <a:r>
            <a:rPr lang="en-IN" sz="1800" b="1" i="0" kern="1200" dirty="0">
              <a:solidFill>
                <a:schemeClr val="tx1"/>
              </a:solidFill>
              <a:effectLst/>
              <a:latin typeface="Söhne"/>
              <a:ea typeface="+mn-ea"/>
              <a:cs typeface="+mn-cs"/>
            </a:rPr>
            <a:t>Displaying Top Sentences</a:t>
          </a:r>
          <a:r>
            <a:rPr lang="en-IN" sz="900" b="0" i="0" kern="1200" dirty="0">
              <a:solidFill>
                <a:schemeClr val="tx1"/>
              </a:solidFill>
            </a:rPr>
            <a:t>:</a:t>
          </a:r>
          <a:endParaRPr lang="en-IN" sz="900" kern="1200" dirty="0">
            <a:solidFill>
              <a:schemeClr val="tx1"/>
            </a:solidFill>
          </a:endParaRPr>
        </a:p>
      </dgm:t>
    </dgm:pt>
    <dgm:pt modelId="{D000166C-978F-4A3B-B69A-92C9997A0495}" type="parTrans" cxnId="{BB29D471-39E6-44F0-8F33-5D8B82BF9C4A}">
      <dgm:prSet/>
      <dgm:spPr/>
      <dgm:t>
        <a:bodyPr/>
        <a:lstStyle/>
        <a:p>
          <a:endParaRPr lang="en-IN"/>
        </a:p>
      </dgm:t>
    </dgm:pt>
    <dgm:pt modelId="{917CE163-64E9-46D3-88AC-C4F5539F0299}" type="sibTrans" cxnId="{BB29D471-39E6-44F0-8F33-5D8B82BF9C4A}">
      <dgm:prSet/>
      <dgm:spPr/>
      <dgm:t>
        <a:bodyPr/>
        <a:lstStyle/>
        <a:p>
          <a:endParaRPr lang="en-IN"/>
        </a:p>
      </dgm:t>
    </dgm:pt>
    <dgm:pt modelId="{2B024CF7-1A8B-4A82-B391-7B1F071C8E72}" type="pres">
      <dgm:prSet presAssocID="{AFC4FE26-AEC7-4EE0-A07A-DE544D6E19C0}" presName="Name0" presStyleCnt="0">
        <dgm:presLayoutVars>
          <dgm:dir/>
          <dgm:animLvl val="lvl"/>
          <dgm:resizeHandles val="exact"/>
        </dgm:presLayoutVars>
      </dgm:prSet>
      <dgm:spPr/>
    </dgm:pt>
    <dgm:pt modelId="{2349E0FA-C341-4C56-AD90-899D4852D260}" type="pres">
      <dgm:prSet presAssocID="{D6A280EC-E8CA-4D62-A271-23E6C2E46430}" presName="boxAndChildren" presStyleCnt="0"/>
      <dgm:spPr/>
    </dgm:pt>
    <dgm:pt modelId="{3E300056-7C91-43F5-8B3E-8A5E41980082}" type="pres">
      <dgm:prSet presAssocID="{D6A280EC-E8CA-4D62-A271-23E6C2E46430}" presName="parentTextBox" presStyleLbl="node1" presStyleIdx="0" presStyleCnt="6"/>
      <dgm:spPr/>
    </dgm:pt>
    <dgm:pt modelId="{CDAA2D45-AE10-48E8-906A-3017EB72BB79}" type="pres">
      <dgm:prSet presAssocID="{B3FD4E42-90C1-4117-ACED-A64279C49850}" presName="sp" presStyleCnt="0"/>
      <dgm:spPr/>
    </dgm:pt>
    <dgm:pt modelId="{CEF3C033-85A3-4A14-A855-FA746F575BEB}" type="pres">
      <dgm:prSet presAssocID="{C8424889-B0B8-45B9-8B40-3219CD445E82}" presName="arrowAndChildren" presStyleCnt="0"/>
      <dgm:spPr/>
    </dgm:pt>
    <dgm:pt modelId="{6848F0C7-B072-456D-BE41-EB4E82A57F88}" type="pres">
      <dgm:prSet presAssocID="{C8424889-B0B8-45B9-8B40-3219CD445E82}" presName="parentTextArrow" presStyleLbl="node1" presStyleIdx="1" presStyleCnt="6"/>
      <dgm:spPr/>
    </dgm:pt>
    <dgm:pt modelId="{8B31E0CD-89E7-4F0A-A083-F814C98F88AB}" type="pres">
      <dgm:prSet presAssocID="{C0CA2623-A705-45C9-BC04-906D365C934D}" presName="sp" presStyleCnt="0"/>
      <dgm:spPr/>
    </dgm:pt>
    <dgm:pt modelId="{96F5D0E1-7E99-48C9-A7F8-CC309376E9AC}" type="pres">
      <dgm:prSet presAssocID="{4E694B5C-62C6-4BB8-A8B9-379D7C6A70B8}" presName="arrowAndChildren" presStyleCnt="0"/>
      <dgm:spPr/>
    </dgm:pt>
    <dgm:pt modelId="{C34DB559-13C1-4963-BA1D-4B555CC7812E}" type="pres">
      <dgm:prSet presAssocID="{4E694B5C-62C6-4BB8-A8B9-379D7C6A70B8}" presName="parentTextArrow" presStyleLbl="node1" presStyleIdx="2" presStyleCnt="6"/>
      <dgm:spPr/>
    </dgm:pt>
    <dgm:pt modelId="{4BE72A34-31E6-4F2B-A289-850B18FADDF9}" type="pres">
      <dgm:prSet presAssocID="{0A44F284-8B60-4103-BABB-DB1072044ADA}" presName="sp" presStyleCnt="0"/>
      <dgm:spPr/>
    </dgm:pt>
    <dgm:pt modelId="{878FC28A-09A9-4A46-9CC3-ECE74F188220}" type="pres">
      <dgm:prSet presAssocID="{2550106D-70B4-4E68-846B-D39C6821DFD9}" presName="arrowAndChildren" presStyleCnt="0"/>
      <dgm:spPr/>
    </dgm:pt>
    <dgm:pt modelId="{34230303-9064-4CC8-BD7C-AD934AE8C45C}" type="pres">
      <dgm:prSet presAssocID="{2550106D-70B4-4E68-846B-D39C6821DFD9}" presName="parentTextArrow" presStyleLbl="node1" presStyleIdx="2" presStyleCnt="6"/>
      <dgm:spPr/>
    </dgm:pt>
    <dgm:pt modelId="{E915D82E-EC7D-4F58-A65A-624D19CCC066}" type="pres">
      <dgm:prSet presAssocID="{2550106D-70B4-4E68-846B-D39C6821DFD9}" presName="arrow" presStyleLbl="node1" presStyleIdx="3" presStyleCnt="6"/>
      <dgm:spPr/>
    </dgm:pt>
    <dgm:pt modelId="{005FC7EB-7FBA-4ECC-84F0-AC6844832E96}" type="pres">
      <dgm:prSet presAssocID="{2550106D-70B4-4E68-846B-D39C6821DFD9}" presName="descendantArrow" presStyleCnt="0"/>
      <dgm:spPr/>
    </dgm:pt>
    <dgm:pt modelId="{18A9A686-27EA-409C-89E9-51DC0D656F9C}" type="pres">
      <dgm:prSet presAssocID="{C4CB28E1-426F-4385-905F-DB94B56673C4}" presName="childTextArrow" presStyleLbl="fgAccFollowNode1" presStyleIdx="0" presStyleCnt="3">
        <dgm:presLayoutVars>
          <dgm:bulletEnabled val="1"/>
        </dgm:presLayoutVars>
      </dgm:prSet>
      <dgm:spPr/>
    </dgm:pt>
    <dgm:pt modelId="{D6C64E5B-5B25-4147-B1A4-C2D87ACB6996}" type="pres">
      <dgm:prSet presAssocID="{B5D7705F-9D25-4B3E-95C4-FF58357FB78B}" presName="sp" presStyleCnt="0"/>
      <dgm:spPr/>
    </dgm:pt>
    <dgm:pt modelId="{C58364E2-093B-4DDE-A995-E3503D7F42A8}" type="pres">
      <dgm:prSet presAssocID="{A63838F4-4DA4-46A4-95E9-DEFBAF836FBC}" presName="arrowAndChildren" presStyleCnt="0"/>
      <dgm:spPr/>
    </dgm:pt>
    <dgm:pt modelId="{431C7F1B-B6B9-42AB-B3E9-FD4C2B90AA06}" type="pres">
      <dgm:prSet presAssocID="{A63838F4-4DA4-46A4-95E9-DEFBAF836FBC}" presName="parentTextArrow" presStyleLbl="node1" presStyleIdx="3" presStyleCnt="6"/>
      <dgm:spPr/>
    </dgm:pt>
    <dgm:pt modelId="{142F9C40-069E-4FF8-9F7F-E749EC0E28F8}" type="pres">
      <dgm:prSet presAssocID="{A63838F4-4DA4-46A4-95E9-DEFBAF836FBC}" presName="arrow" presStyleLbl="node1" presStyleIdx="4" presStyleCnt="6" custLinFactNeighborX="1372" custLinFactNeighborY="555"/>
      <dgm:spPr/>
    </dgm:pt>
    <dgm:pt modelId="{53416659-ABA5-4637-A0ED-AD6A7FE2C18D}" type="pres">
      <dgm:prSet presAssocID="{A63838F4-4DA4-46A4-95E9-DEFBAF836FBC}" presName="descendantArrow" presStyleCnt="0"/>
      <dgm:spPr/>
    </dgm:pt>
    <dgm:pt modelId="{B3CC4955-6219-45F2-9132-BA5AB958C84C}" type="pres">
      <dgm:prSet presAssocID="{56F7BB80-6E77-4B65-A732-E83ACE9D48D7}" presName="childTextArrow" presStyleLbl="fgAccFollowNode1" presStyleIdx="1" presStyleCnt="3">
        <dgm:presLayoutVars>
          <dgm:bulletEnabled val="1"/>
        </dgm:presLayoutVars>
      </dgm:prSet>
      <dgm:spPr/>
    </dgm:pt>
    <dgm:pt modelId="{246ED107-DF7D-4482-BC6D-5A5509C95212}" type="pres">
      <dgm:prSet presAssocID="{246F7D4C-9488-45D2-B65A-D4B97F6403F9}" presName="sp" presStyleCnt="0"/>
      <dgm:spPr/>
    </dgm:pt>
    <dgm:pt modelId="{377AA7E0-F48B-45CC-8657-C0C3E377FC86}" type="pres">
      <dgm:prSet presAssocID="{AF08352E-C4D9-4968-B26B-065EDB231568}" presName="arrowAndChildren" presStyleCnt="0"/>
      <dgm:spPr/>
    </dgm:pt>
    <dgm:pt modelId="{CBA4B9FA-0DD9-476B-8005-AE62C40F99B3}" type="pres">
      <dgm:prSet presAssocID="{AF08352E-C4D9-4968-B26B-065EDB231568}" presName="parentTextArrow" presStyleLbl="node1" presStyleIdx="4" presStyleCnt="6"/>
      <dgm:spPr/>
    </dgm:pt>
    <dgm:pt modelId="{CA98324E-0594-4152-B2B5-855A8C27286D}" type="pres">
      <dgm:prSet presAssocID="{AF08352E-C4D9-4968-B26B-065EDB231568}" presName="arrow" presStyleLbl="node1" presStyleIdx="5" presStyleCnt="6"/>
      <dgm:spPr/>
    </dgm:pt>
    <dgm:pt modelId="{28428D88-A4E0-4E35-A673-66CED6B2CC58}" type="pres">
      <dgm:prSet presAssocID="{AF08352E-C4D9-4968-B26B-065EDB231568}" presName="descendantArrow" presStyleCnt="0"/>
      <dgm:spPr/>
    </dgm:pt>
    <dgm:pt modelId="{907E43B7-AFAA-4C42-AB64-471145B5A386}" type="pres">
      <dgm:prSet presAssocID="{B3EB5C17-9595-4D1A-A242-BC127655E17C}" presName="childTextArrow" presStyleLbl="fgAccFollowNode1" presStyleIdx="2" presStyleCnt="3" custScaleX="2000000">
        <dgm:presLayoutVars>
          <dgm:bulletEnabled val="1"/>
        </dgm:presLayoutVars>
      </dgm:prSet>
      <dgm:spPr/>
    </dgm:pt>
  </dgm:ptLst>
  <dgm:cxnLst>
    <dgm:cxn modelId="{8039B504-579A-48F9-9EEC-94094BC51078}" type="presOf" srcId="{A63838F4-4DA4-46A4-95E9-DEFBAF836FBC}" destId="{431C7F1B-B6B9-42AB-B3E9-FD4C2B90AA06}" srcOrd="0" destOrd="0" presId="urn:microsoft.com/office/officeart/2005/8/layout/process4"/>
    <dgm:cxn modelId="{08803905-5726-4D84-8FF1-CEFF142F4818}" srcId="{A63838F4-4DA4-46A4-95E9-DEFBAF836FBC}" destId="{56F7BB80-6E77-4B65-A732-E83ACE9D48D7}" srcOrd="0" destOrd="0" parTransId="{23F4134D-012D-4855-9BA3-66E4D9F89AC2}" sibTransId="{11664700-C843-4B25-AE36-A1EE6B09FD34}"/>
    <dgm:cxn modelId="{A141B918-E9F0-430A-8350-AEF2EF48CFC9}" srcId="{AF08352E-C4D9-4968-B26B-065EDB231568}" destId="{B3EB5C17-9595-4D1A-A242-BC127655E17C}" srcOrd="0" destOrd="0" parTransId="{E969C36D-D945-4B2D-BC09-4CA580CDEA13}" sibTransId="{2D695440-8F73-4E88-89D8-A09F0F2F7671}"/>
    <dgm:cxn modelId="{363CCE1B-E850-4292-9ABB-2B321F171650}" type="presOf" srcId="{C4CB28E1-426F-4385-905F-DB94B56673C4}" destId="{18A9A686-27EA-409C-89E9-51DC0D656F9C}" srcOrd="0" destOrd="0" presId="urn:microsoft.com/office/officeart/2005/8/layout/process4"/>
    <dgm:cxn modelId="{8DDE6B1D-2D1A-46D6-A039-5B4270DBF413}" type="presOf" srcId="{2550106D-70B4-4E68-846B-D39C6821DFD9}" destId="{E915D82E-EC7D-4F58-A65A-624D19CCC066}" srcOrd="1" destOrd="0" presId="urn:microsoft.com/office/officeart/2005/8/layout/process4"/>
    <dgm:cxn modelId="{DA117934-24DB-4317-81E9-AE47C0CFF86E}" type="presOf" srcId="{56F7BB80-6E77-4B65-A732-E83ACE9D48D7}" destId="{B3CC4955-6219-45F2-9132-BA5AB958C84C}" srcOrd="0" destOrd="0" presId="urn:microsoft.com/office/officeart/2005/8/layout/process4"/>
    <dgm:cxn modelId="{F1706647-AC6F-404D-8CCA-24D575015FA5}" type="presOf" srcId="{AFC4FE26-AEC7-4EE0-A07A-DE544D6E19C0}" destId="{2B024CF7-1A8B-4A82-B391-7B1F071C8E72}" srcOrd="0" destOrd="0" presId="urn:microsoft.com/office/officeart/2005/8/layout/process4"/>
    <dgm:cxn modelId="{BB29D471-39E6-44F0-8F33-5D8B82BF9C4A}" srcId="{AFC4FE26-AEC7-4EE0-A07A-DE544D6E19C0}" destId="{D6A280EC-E8CA-4D62-A271-23E6C2E46430}" srcOrd="5" destOrd="0" parTransId="{D000166C-978F-4A3B-B69A-92C9997A0495}" sibTransId="{917CE163-64E9-46D3-88AC-C4F5539F0299}"/>
    <dgm:cxn modelId="{89C4B356-66D5-4801-AF56-96ECF6131E9D}" type="presOf" srcId="{A63838F4-4DA4-46A4-95E9-DEFBAF836FBC}" destId="{142F9C40-069E-4FF8-9F7F-E749EC0E28F8}" srcOrd="1" destOrd="0" presId="urn:microsoft.com/office/officeart/2005/8/layout/process4"/>
    <dgm:cxn modelId="{9448CF78-984B-489F-BD48-02C42D2EDE96}" type="presOf" srcId="{B3EB5C17-9595-4D1A-A242-BC127655E17C}" destId="{907E43B7-AFAA-4C42-AB64-471145B5A386}" srcOrd="0" destOrd="0" presId="urn:microsoft.com/office/officeart/2005/8/layout/process4"/>
    <dgm:cxn modelId="{5FC91959-02FA-4F57-B4B2-7068665EA450}" type="presOf" srcId="{2550106D-70B4-4E68-846B-D39C6821DFD9}" destId="{34230303-9064-4CC8-BD7C-AD934AE8C45C}" srcOrd="0" destOrd="0" presId="urn:microsoft.com/office/officeart/2005/8/layout/process4"/>
    <dgm:cxn modelId="{3949549D-6D8C-404A-AA1E-C30DDBE50191}" srcId="{AFC4FE26-AEC7-4EE0-A07A-DE544D6E19C0}" destId="{2550106D-70B4-4E68-846B-D39C6821DFD9}" srcOrd="2" destOrd="0" parTransId="{98327848-8640-4632-8030-4A1A82EDBB77}" sibTransId="{0A44F284-8B60-4103-BABB-DB1072044ADA}"/>
    <dgm:cxn modelId="{809BABA2-8F07-4194-A239-D5914A6D0CA4}" srcId="{AFC4FE26-AEC7-4EE0-A07A-DE544D6E19C0}" destId="{4E694B5C-62C6-4BB8-A8B9-379D7C6A70B8}" srcOrd="3" destOrd="0" parTransId="{50393CED-0561-4B5D-8D0A-34988C85CCFD}" sibTransId="{C0CA2623-A705-45C9-BC04-906D365C934D}"/>
    <dgm:cxn modelId="{5AA24DB0-C302-4862-A805-53723C083602}" srcId="{2550106D-70B4-4E68-846B-D39C6821DFD9}" destId="{C4CB28E1-426F-4385-905F-DB94B56673C4}" srcOrd="0" destOrd="0" parTransId="{C99EB3D7-7C24-4F0E-A908-3D56A315705F}" sibTransId="{83BDFE1E-C042-4B4F-A806-129775CCA878}"/>
    <dgm:cxn modelId="{425048B8-D671-49C8-A75C-AB7DFEAAB1F8}" type="presOf" srcId="{AF08352E-C4D9-4968-B26B-065EDB231568}" destId="{CA98324E-0594-4152-B2B5-855A8C27286D}" srcOrd="1" destOrd="0" presId="urn:microsoft.com/office/officeart/2005/8/layout/process4"/>
    <dgm:cxn modelId="{9FF790BD-D5C0-4F60-82B9-F41BBD2B57F0}" type="presOf" srcId="{C8424889-B0B8-45B9-8B40-3219CD445E82}" destId="{6848F0C7-B072-456D-BE41-EB4E82A57F88}" srcOrd="0" destOrd="0" presId="urn:microsoft.com/office/officeart/2005/8/layout/process4"/>
    <dgm:cxn modelId="{5346A1BD-3D9B-49A0-8B7B-6B91DC1AB542}" type="presOf" srcId="{D6A280EC-E8CA-4D62-A271-23E6C2E46430}" destId="{3E300056-7C91-43F5-8B3E-8A5E41980082}" srcOrd="0" destOrd="0" presId="urn:microsoft.com/office/officeart/2005/8/layout/process4"/>
    <dgm:cxn modelId="{189F69C5-AC11-407A-BAE0-CB4ACB292815}" type="presOf" srcId="{AF08352E-C4D9-4968-B26B-065EDB231568}" destId="{CBA4B9FA-0DD9-476B-8005-AE62C40F99B3}" srcOrd="0" destOrd="0" presId="urn:microsoft.com/office/officeart/2005/8/layout/process4"/>
    <dgm:cxn modelId="{2F5F7AC9-23F0-4465-ACD5-E90806EBAA90}" type="presOf" srcId="{4E694B5C-62C6-4BB8-A8B9-379D7C6A70B8}" destId="{C34DB559-13C1-4963-BA1D-4B555CC7812E}" srcOrd="0" destOrd="0" presId="urn:microsoft.com/office/officeart/2005/8/layout/process4"/>
    <dgm:cxn modelId="{FD47F1CA-2BCF-469A-A684-F906975ED2DE}" srcId="{AFC4FE26-AEC7-4EE0-A07A-DE544D6E19C0}" destId="{A63838F4-4DA4-46A4-95E9-DEFBAF836FBC}" srcOrd="1" destOrd="0" parTransId="{80CD2660-4833-40C0-8B96-7958C21E961C}" sibTransId="{B5D7705F-9D25-4B3E-95C4-FF58357FB78B}"/>
    <dgm:cxn modelId="{A927CCD6-7C10-4952-B67A-FBA00872AC4A}" srcId="{AFC4FE26-AEC7-4EE0-A07A-DE544D6E19C0}" destId="{C8424889-B0B8-45B9-8B40-3219CD445E82}" srcOrd="4" destOrd="0" parTransId="{0EA4B647-AF7D-47B9-97FD-EAFA54713E19}" sibTransId="{B3FD4E42-90C1-4117-ACED-A64279C49850}"/>
    <dgm:cxn modelId="{FCEE39ED-4BBB-4211-B793-00D741C2E60B}" srcId="{AFC4FE26-AEC7-4EE0-A07A-DE544D6E19C0}" destId="{AF08352E-C4D9-4968-B26B-065EDB231568}" srcOrd="0" destOrd="0" parTransId="{82687F3F-B0DB-4955-AB4B-A490B3D40AAA}" sibTransId="{246F7D4C-9488-45D2-B65A-D4B97F6403F9}"/>
    <dgm:cxn modelId="{EAD8E302-BBC4-4951-B8B5-8DDBE06E3576}" type="presParOf" srcId="{2B024CF7-1A8B-4A82-B391-7B1F071C8E72}" destId="{2349E0FA-C341-4C56-AD90-899D4852D260}" srcOrd="0" destOrd="0" presId="urn:microsoft.com/office/officeart/2005/8/layout/process4"/>
    <dgm:cxn modelId="{E2F82DDA-E951-4BF0-B443-BE6398E4B3DB}" type="presParOf" srcId="{2349E0FA-C341-4C56-AD90-899D4852D260}" destId="{3E300056-7C91-43F5-8B3E-8A5E41980082}" srcOrd="0" destOrd="0" presId="urn:microsoft.com/office/officeart/2005/8/layout/process4"/>
    <dgm:cxn modelId="{2293D131-57B0-4523-80AF-3F7B60C6DA51}" type="presParOf" srcId="{2B024CF7-1A8B-4A82-B391-7B1F071C8E72}" destId="{CDAA2D45-AE10-48E8-906A-3017EB72BB79}" srcOrd="1" destOrd="0" presId="urn:microsoft.com/office/officeart/2005/8/layout/process4"/>
    <dgm:cxn modelId="{8A8B8D6F-6E4F-48BD-9D2C-264FFEE7C6B4}" type="presParOf" srcId="{2B024CF7-1A8B-4A82-B391-7B1F071C8E72}" destId="{CEF3C033-85A3-4A14-A855-FA746F575BEB}" srcOrd="2" destOrd="0" presId="urn:microsoft.com/office/officeart/2005/8/layout/process4"/>
    <dgm:cxn modelId="{86F1EAD3-E1EE-4BF0-9348-5F995ABE3E0A}" type="presParOf" srcId="{CEF3C033-85A3-4A14-A855-FA746F575BEB}" destId="{6848F0C7-B072-456D-BE41-EB4E82A57F88}" srcOrd="0" destOrd="0" presId="urn:microsoft.com/office/officeart/2005/8/layout/process4"/>
    <dgm:cxn modelId="{1E368DDA-5FC4-45AB-92C4-30C06E82CA6C}" type="presParOf" srcId="{2B024CF7-1A8B-4A82-B391-7B1F071C8E72}" destId="{8B31E0CD-89E7-4F0A-A083-F814C98F88AB}" srcOrd="3" destOrd="0" presId="urn:microsoft.com/office/officeart/2005/8/layout/process4"/>
    <dgm:cxn modelId="{210211BB-12E3-4A89-9407-4684E268510D}" type="presParOf" srcId="{2B024CF7-1A8B-4A82-B391-7B1F071C8E72}" destId="{96F5D0E1-7E99-48C9-A7F8-CC309376E9AC}" srcOrd="4" destOrd="0" presId="urn:microsoft.com/office/officeart/2005/8/layout/process4"/>
    <dgm:cxn modelId="{F90634C1-4AFB-4F46-8E8C-820910615F07}" type="presParOf" srcId="{96F5D0E1-7E99-48C9-A7F8-CC309376E9AC}" destId="{C34DB559-13C1-4963-BA1D-4B555CC7812E}" srcOrd="0" destOrd="0" presId="urn:microsoft.com/office/officeart/2005/8/layout/process4"/>
    <dgm:cxn modelId="{DA79E595-D97E-480C-93B2-791D6B179754}" type="presParOf" srcId="{2B024CF7-1A8B-4A82-B391-7B1F071C8E72}" destId="{4BE72A34-31E6-4F2B-A289-850B18FADDF9}" srcOrd="5" destOrd="0" presId="urn:microsoft.com/office/officeart/2005/8/layout/process4"/>
    <dgm:cxn modelId="{7D6FF8B1-D18D-4DD4-9857-1210E81BF57E}" type="presParOf" srcId="{2B024CF7-1A8B-4A82-B391-7B1F071C8E72}" destId="{878FC28A-09A9-4A46-9CC3-ECE74F188220}" srcOrd="6" destOrd="0" presId="urn:microsoft.com/office/officeart/2005/8/layout/process4"/>
    <dgm:cxn modelId="{B57FF3AB-E707-4D19-80DE-A99FAA978A50}" type="presParOf" srcId="{878FC28A-09A9-4A46-9CC3-ECE74F188220}" destId="{34230303-9064-4CC8-BD7C-AD934AE8C45C}" srcOrd="0" destOrd="0" presId="urn:microsoft.com/office/officeart/2005/8/layout/process4"/>
    <dgm:cxn modelId="{09BAD5C4-395E-4ADB-BA2B-A3020CB935D1}" type="presParOf" srcId="{878FC28A-09A9-4A46-9CC3-ECE74F188220}" destId="{E915D82E-EC7D-4F58-A65A-624D19CCC066}" srcOrd="1" destOrd="0" presId="urn:microsoft.com/office/officeart/2005/8/layout/process4"/>
    <dgm:cxn modelId="{5FAC15F7-8534-4552-A0F0-367E92F6CA20}" type="presParOf" srcId="{878FC28A-09A9-4A46-9CC3-ECE74F188220}" destId="{005FC7EB-7FBA-4ECC-84F0-AC6844832E96}" srcOrd="2" destOrd="0" presId="urn:microsoft.com/office/officeart/2005/8/layout/process4"/>
    <dgm:cxn modelId="{90378575-BF6A-494C-99D1-4646A49E7F6A}" type="presParOf" srcId="{005FC7EB-7FBA-4ECC-84F0-AC6844832E96}" destId="{18A9A686-27EA-409C-89E9-51DC0D656F9C}" srcOrd="0" destOrd="0" presId="urn:microsoft.com/office/officeart/2005/8/layout/process4"/>
    <dgm:cxn modelId="{2EB3D6A0-9F0C-4B96-BF43-985F582B53FF}" type="presParOf" srcId="{2B024CF7-1A8B-4A82-B391-7B1F071C8E72}" destId="{D6C64E5B-5B25-4147-B1A4-C2D87ACB6996}" srcOrd="7" destOrd="0" presId="urn:microsoft.com/office/officeart/2005/8/layout/process4"/>
    <dgm:cxn modelId="{F4E96E65-2B17-473E-875A-A1AFC0E93F66}" type="presParOf" srcId="{2B024CF7-1A8B-4A82-B391-7B1F071C8E72}" destId="{C58364E2-093B-4DDE-A995-E3503D7F42A8}" srcOrd="8" destOrd="0" presId="urn:microsoft.com/office/officeart/2005/8/layout/process4"/>
    <dgm:cxn modelId="{B3D2C754-0EF8-4801-8095-B8431266B74F}" type="presParOf" srcId="{C58364E2-093B-4DDE-A995-E3503D7F42A8}" destId="{431C7F1B-B6B9-42AB-B3E9-FD4C2B90AA06}" srcOrd="0" destOrd="0" presId="urn:microsoft.com/office/officeart/2005/8/layout/process4"/>
    <dgm:cxn modelId="{9916E408-3418-4CB5-8E6B-CB9007D69E1C}" type="presParOf" srcId="{C58364E2-093B-4DDE-A995-E3503D7F42A8}" destId="{142F9C40-069E-4FF8-9F7F-E749EC0E28F8}" srcOrd="1" destOrd="0" presId="urn:microsoft.com/office/officeart/2005/8/layout/process4"/>
    <dgm:cxn modelId="{9CB7A500-ED75-47DC-9E1B-A31D3EF91392}" type="presParOf" srcId="{C58364E2-093B-4DDE-A995-E3503D7F42A8}" destId="{53416659-ABA5-4637-A0ED-AD6A7FE2C18D}" srcOrd="2" destOrd="0" presId="urn:microsoft.com/office/officeart/2005/8/layout/process4"/>
    <dgm:cxn modelId="{881EB926-E91B-4235-B158-12A6BEE67B8E}" type="presParOf" srcId="{53416659-ABA5-4637-A0ED-AD6A7FE2C18D}" destId="{B3CC4955-6219-45F2-9132-BA5AB958C84C}" srcOrd="0" destOrd="0" presId="urn:microsoft.com/office/officeart/2005/8/layout/process4"/>
    <dgm:cxn modelId="{5E63F190-CD7B-4952-833C-1F4197BE30D3}" type="presParOf" srcId="{2B024CF7-1A8B-4A82-B391-7B1F071C8E72}" destId="{246ED107-DF7D-4482-BC6D-5A5509C95212}" srcOrd="9" destOrd="0" presId="urn:microsoft.com/office/officeart/2005/8/layout/process4"/>
    <dgm:cxn modelId="{E16573DD-04A4-483F-AA5A-27A2577F0965}" type="presParOf" srcId="{2B024CF7-1A8B-4A82-B391-7B1F071C8E72}" destId="{377AA7E0-F48B-45CC-8657-C0C3E377FC86}" srcOrd="10" destOrd="0" presId="urn:microsoft.com/office/officeart/2005/8/layout/process4"/>
    <dgm:cxn modelId="{F0CEFD40-E9F6-4005-9F1B-9108B3FB5669}" type="presParOf" srcId="{377AA7E0-F48B-45CC-8657-C0C3E377FC86}" destId="{CBA4B9FA-0DD9-476B-8005-AE62C40F99B3}" srcOrd="0" destOrd="0" presId="urn:microsoft.com/office/officeart/2005/8/layout/process4"/>
    <dgm:cxn modelId="{AC5DD610-A321-444C-A180-2301A265FB71}" type="presParOf" srcId="{377AA7E0-F48B-45CC-8657-C0C3E377FC86}" destId="{CA98324E-0594-4152-B2B5-855A8C27286D}" srcOrd="1" destOrd="0" presId="urn:microsoft.com/office/officeart/2005/8/layout/process4"/>
    <dgm:cxn modelId="{F7A7CDA8-D023-4331-8BC6-CB45D3D0B0CB}" type="presParOf" srcId="{377AA7E0-F48B-45CC-8657-C0C3E377FC86}" destId="{28428D88-A4E0-4E35-A673-66CED6B2CC58}" srcOrd="2" destOrd="0" presId="urn:microsoft.com/office/officeart/2005/8/layout/process4"/>
    <dgm:cxn modelId="{31B905CD-3DE8-4A80-B37F-481A5742AA97}" type="presParOf" srcId="{28428D88-A4E0-4E35-A673-66CED6B2CC58}" destId="{907E43B7-AFAA-4C42-AB64-471145B5A38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00056-7C91-43F5-8B3E-8A5E41980082}">
      <dsp:nvSpPr>
        <dsp:cNvPr id="0" name=""/>
        <dsp:cNvSpPr/>
      </dsp:nvSpPr>
      <dsp:spPr>
        <a:xfrm>
          <a:off x="0" y="3844668"/>
          <a:ext cx="4279084" cy="504610"/>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effectLst/>
              <a:latin typeface="Söhne"/>
              <a:ea typeface="+mn-ea"/>
              <a:cs typeface="+mn-cs"/>
            </a:rPr>
            <a:t>Displaying Top Sentences</a:t>
          </a:r>
          <a:r>
            <a:rPr lang="en-IN" sz="900" b="0" i="0" kern="1200" dirty="0">
              <a:solidFill>
                <a:schemeClr val="tx1"/>
              </a:solidFill>
            </a:rPr>
            <a:t>:</a:t>
          </a:r>
          <a:endParaRPr lang="en-IN" sz="900" kern="1200" dirty="0">
            <a:solidFill>
              <a:schemeClr val="tx1"/>
            </a:solidFill>
          </a:endParaRPr>
        </a:p>
      </dsp:txBody>
      <dsp:txXfrm>
        <a:off x="0" y="3844668"/>
        <a:ext cx="4279084" cy="504610"/>
      </dsp:txXfrm>
    </dsp:sp>
    <dsp:sp modelId="{6848F0C7-B072-456D-BE41-EB4E82A57F88}">
      <dsp:nvSpPr>
        <dsp:cNvPr id="0" name=""/>
        <dsp:cNvSpPr/>
      </dsp:nvSpPr>
      <dsp:spPr>
        <a:xfrm rot="10800000">
          <a:off x="0" y="3076146"/>
          <a:ext cx="4279084" cy="776091"/>
        </a:xfrm>
        <a:prstGeom prst="upArrowCallout">
          <a:avLst/>
        </a:prstGeom>
        <a:solidFill>
          <a:schemeClr val="accent2">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prstClr val="black"/>
              </a:solidFill>
              <a:effectLst/>
              <a:latin typeface="Söhne"/>
              <a:ea typeface="+mn-ea"/>
              <a:cs typeface="+mn-cs"/>
            </a:rPr>
            <a:t>Selection of Top Sentences</a:t>
          </a:r>
        </a:p>
      </dsp:txBody>
      <dsp:txXfrm rot="10800000">
        <a:off x="0" y="3076146"/>
        <a:ext cx="4279084" cy="504281"/>
      </dsp:txXfrm>
    </dsp:sp>
    <dsp:sp modelId="{C34DB559-13C1-4963-BA1D-4B555CC7812E}">
      <dsp:nvSpPr>
        <dsp:cNvPr id="0" name=""/>
        <dsp:cNvSpPr/>
      </dsp:nvSpPr>
      <dsp:spPr>
        <a:xfrm rot="10800000">
          <a:off x="0" y="2307624"/>
          <a:ext cx="4279084" cy="776091"/>
        </a:xfrm>
        <a:prstGeom prst="upArrowCallout">
          <a:avLst/>
        </a:prstGeom>
        <a:solidFill>
          <a:schemeClr val="accent2">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prstClr val="black"/>
              </a:solidFill>
              <a:effectLst/>
              <a:latin typeface="Söhne"/>
              <a:ea typeface="+mn-ea"/>
              <a:cs typeface="+mn-cs"/>
            </a:rPr>
            <a:t>Sorting Based on Scores</a:t>
          </a:r>
        </a:p>
        <a:p>
          <a:pPr marL="0" lvl="0" indent="0" algn="ctr" defTabSz="800100">
            <a:lnSpc>
              <a:spcPct val="90000"/>
            </a:lnSpc>
            <a:spcBef>
              <a:spcPct val="0"/>
            </a:spcBef>
            <a:spcAft>
              <a:spcPct val="35000"/>
            </a:spcAft>
            <a:buNone/>
          </a:pPr>
          <a:r>
            <a:rPr lang="en-US" sz="900" b="0" i="0" kern="1200" dirty="0">
              <a:solidFill>
                <a:schemeClr val="tx1"/>
              </a:solidFill>
            </a:rPr>
            <a:t>This sorts the sentences based on their scores in descending order.</a:t>
          </a:r>
          <a:endParaRPr lang="en-IN" sz="900" kern="1200" dirty="0">
            <a:solidFill>
              <a:schemeClr val="tx1"/>
            </a:solidFill>
          </a:endParaRPr>
        </a:p>
      </dsp:txBody>
      <dsp:txXfrm rot="10800000">
        <a:off x="0" y="2307624"/>
        <a:ext cx="4279084" cy="504281"/>
      </dsp:txXfrm>
    </dsp:sp>
    <dsp:sp modelId="{E915D82E-EC7D-4F58-A65A-624D19CCC066}">
      <dsp:nvSpPr>
        <dsp:cNvPr id="0" name=""/>
        <dsp:cNvSpPr/>
      </dsp:nvSpPr>
      <dsp:spPr>
        <a:xfrm rot="10800000">
          <a:off x="0" y="1539102"/>
          <a:ext cx="4279084" cy="776091"/>
        </a:xfrm>
        <a:prstGeom prst="upArrowCallout">
          <a:avLst/>
        </a:prstGeom>
        <a:solidFill>
          <a:schemeClr val="accent2">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tx1"/>
              </a:solidFill>
              <a:latin typeface="Söhne"/>
            </a:rPr>
            <a:t>Iterative</a:t>
          </a:r>
          <a:r>
            <a:rPr lang="en-US" sz="900" b="1" i="0" kern="1200" dirty="0">
              <a:solidFill>
                <a:schemeClr val="tx1"/>
              </a:solidFill>
            </a:rPr>
            <a:t> </a:t>
          </a:r>
          <a:r>
            <a:rPr lang="en-US" sz="1800" b="1" i="0" kern="1200" dirty="0">
              <a:solidFill>
                <a:schemeClr val="tx1"/>
              </a:solidFill>
              <a:latin typeface="Söhne"/>
            </a:rPr>
            <a:t>Computation</a:t>
          </a:r>
          <a:r>
            <a:rPr lang="en-US" sz="900" b="1" i="0" kern="1200" dirty="0">
              <a:solidFill>
                <a:schemeClr val="tx1"/>
              </a:solidFill>
            </a:rPr>
            <a:t> </a:t>
          </a:r>
          <a:r>
            <a:rPr lang="en-US" sz="1800" b="1" i="0" kern="1200" dirty="0">
              <a:solidFill>
                <a:schemeClr val="tx1"/>
              </a:solidFill>
              <a:latin typeface="Söhne"/>
            </a:rPr>
            <a:t>of Sentence Scores</a:t>
          </a:r>
          <a:endParaRPr lang="en-US" sz="1800" kern="1200" dirty="0">
            <a:solidFill>
              <a:schemeClr val="tx1"/>
            </a:solidFill>
            <a:latin typeface="Söhne"/>
          </a:endParaRPr>
        </a:p>
      </dsp:txBody>
      <dsp:txXfrm rot="-10800000">
        <a:off x="0" y="1539102"/>
        <a:ext cx="4279084" cy="272408"/>
      </dsp:txXfrm>
    </dsp:sp>
    <dsp:sp modelId="{18A9A686-27EA-409C-89E9-51DC0D656F9C}">
      <dsp:nvSpPr>
        <dsp:cNvPr id="0" name=""/>
        <dsp:cNvSpPr/>
      </dsp:nvSpPr>
      <dsp:spPr>
        <a:xfrm>
          <a:off x="0" y="1811510"/>
          <a:ext cx="4279084" cy="23205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b="0" i="0" kern="1200" dirty="0"/>
            <a:t>Iterating over each pair of sentences to compute their similarity scores. Computes the similarity score between each pair of sentences (excluding the same sentence)</a:t>
          </a:r>
          <a:endParaRPr lang="en-US" sz="700" kern="1200" dirty="0"/>
        </a:p>
      </dsp:txBody>
      <dsp:txXfrm>
        <a:off x="0" y="1811510"/>
        <a:ext cx="4279084" cy="232051"/>
      </dsp:txXfrm>
    </dsp:sp>
    <dsp:sp modelId="{142F9C40-069E-4FF8-9F7F-E749EC0E28F8}">
      <dsp:nvSpPr>
        <dsp:cNvPr id="0" name=""/>
        <dsp:cNvSpPr/>
      </dsp:nvSpPr>
      <dsp:spPr>
        <a:xfrm rot="10800000">
          <a:off x="0" y="774887"/>
          <a:ext cx="4279084" cy="776091"/>
        </a:xfrm>
        <a:prstGeom prst="upArrowCallout">
          <a:avLst/>
        </a:prstGeom>
        <a:solidFill>
          <a:schemeClr val="accent2">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latin typeface="Söhne"/>
            </a:rPr>
            <a:t>Cosine Similarity Calculation</a:t>
          </a:r>
          <a:endParaRPr lang="en-US" sz="1800" kern="1200" dirty="0">
            <a:solidFill>
              <a:schemeClr val="tx1"/>
            </a:solidFill>
            <a:latin typeface="Söhne"/>
          </a:endParaRPr>
        </a:p>
      </dsp:txBody>
      <dsp:txXfrm rot="-10800000">
        <a:off x="0" y="774887"/>
        <a:ext cx="4279084" cy="272408"/>
      </dsp:txXfrm>
    </dsp:sp>
    <dsp:sp modelId="{B3CC4955-6219-45F2-9132-BA5AB958C84C}">
      <dsp:nvSpPr>
        <dsp:cNvPr id="0" name=""/>
        <dsp:cNvSpPr/>
      </dsp:nvSpPr>
      <dsp:spPr>
        <a:xfrm>
          <a:off x="0" y="1042988"/>
          <a:ext cx="4279084" cy="232051"/>
        </a:xfrm>
        <a:prstGeom prst="rect">
          <a:avLst/>
        </a:prstGeom>
        <a:solidFill>
          <a:schemeClr val="accent2">
            <a:alpha val="90000"/>
            <a:tint val="40000"/>
            <a:hueOff val="0"/>
            <a:satOff val="0"/>
            <a:lumOff val="0"/>
            <a:alphaOff val="-2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b="0" i="0" kern="1200" dirty="0"/>
            <a:t>This computes the cosine similarity matrix between TF-IDF vectors of sentences, where contains the TF-IDF representation of sentences.</a:t>
          </a:r>
          <a:endParaRPr lang="en-US" sz="700" kern="1200" dirty="0"/>
        </a:p>
      </dsp:txBody>
      <dsp:txXfrm>
        <a:off x="0" y="1042988"/>
        <a:ext cx="4279084" cy="232051"/>
      </dsp:txXfrm>
    </dsp:sp>
    <dsp:sp modelId="{CA98324E-0594-4152-B2B5-855A8C27286D}">
      <dsp:nvSpPr>
        <dsp:cNvPr id="0" name=""/>
        <dsp:cNvSpPr/>
      </dsp:nvSpPr>
      <dsp:spPr>
        <a:xfrm rot="10800000">
          <a:off x="0" y="2058"/>
          <a:ext cx="4279084" cy="776091"/>
        </a:xfrm>
        <a:prstGeom prst="upArrowCallou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effectLst/>
              <a:latin typeface="Söhne"/>
              <a:ea typeface="+mn-ea"/>
              <a:cs typeface="+mn-cs"/>
            </a:rPr>
            <a:t>Import</a:t>
          </a:r>
          <a:endParaRPr lang="en-US" sz="1800" b="1" i="0" kern="1200" dirty="0">
            <a:solidFill>
              <a:schemeClr val="tx1"/>
            </a:solidFill>
            <a:effectLst/>
            <a:latin typeface="Söhne"/>
            <a:ea typeface="+mn-ea"/>
            <a:cs typeface="+mn-cs"/>
          </a:endParaRPr>
        </a:p>
      </dsp:txBody>
      <dsp:txXfrm rot="-10800000">
        <a:off x="0" y="2058"/>
        <a:ext cx="4279084" cy="272408"/>
      </dsp:txXfrm>
    </dsp:sp>
    <dsp:sp modelId="{907E43B7-AFAA-4C42-AB64-471145B5A386}">
      <dsp:nvSpPr>
        <dsp:cNvPr id="0" name=""/>
        <dsp:cNvSpPr/>
      </dsp:nvSpPr>
      <dsp:spPr>
        <a:xfrm>
          <a:off x="522" y="274466"/>
          <a:ext cx="4278039" cy="232051"/>
        </a:xfrm>
        <a:prstGeom prst="rect">
          <a:avLst/>
        </a:prstGeom>
        <a:solidFill>
          <a:schemeClr val="accent2">
            <a:alpha val="90000"/>
            <a:tint val="40000"/>
            <a:hueOff val="0"/>
            <a:satOff val="0"/>
            <a:lumOff val="0"/>
            <a:alphaOff val="-4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b="0" i="0" kern="1200" dirty="0"/>
            <a:t>This imports the function from the module.</a:t>
          </a:r>
          <a:endParaRPr lang="en-US" sz="700" kern="1200" dirty="0"/>
        </a:p>
      </dsp:txBody>
      <dsp:txXfrm>
        <a:off x="522" y="274466"/>
        <a:ext cx="4278039" cy="2320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937-C986-E73B-0D51-CE4D6DD9E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8744F-49C3-9FA1-1065-60F55D763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383D7-7E0C-AC60-0053-CA7B4DA1568B}"/>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5" name="Footer Placeholder 4">
            <a:extLst>
              <a:ext uri="{FF2B5EF4-FFF2-40B4-BE49-F238E27FC236}">
                <a16:creationId xmlns:a16="http://schemas.microsoft.com/office/drawing/2014/main" id="{09561735-F3A9-6F0C-36DE-A1B652C3E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2D9C2-9961-7E62-B05F-533EC5A09E6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63297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CCBB-D57E-CB0B-4091-4A6B0431F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A337C-80A0-4A20-600B-537536CE2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FEDF-0F42-3532-E9AA-55BB38A41CDA}"/>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5" name="Footer Placeholder 4">
            <a:extLst>
              <a:ext uri="{FF2B5EF4-FFF2-40B4-BE49-F238E27FC236}">
                <a16:creationId xmlns:a16="http://schemas.microsoft.com/office/drawing/2014/main" id="{471AF1A2-8C6A-5B17-6048-D1AC5AF8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69475-8A06-63BC-4A27-7B873EE9DD44}"/>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23614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C1EB3-E324-EDBA-4858-A03DF5DE02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7FCA5-2932-3DDB-5703-4FE04A202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66E04-8519-6E76-9E61-480CBFDB5260}"/>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5" name="Footer Placeholder 4">
            <a:extLst>
              <a:ext uri="{FF2B5EF4-FFF2-40B4-BE49-F238E27FC236}">
                <a16:creationId xmlns:a16="http://schemas.microsoft.com/office/drawing/2014/main" id="{7136CF6A-F464-8BB1-2C1C-2A9083037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C3C56-2CD9-A93B-1E41-AB10698AAC15}"/>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69065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65D0-F3D1-9408-B6B7-AADFEF143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73A9-4130-B252-EB3D-C6B3BF91D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68FBB-503B-49D4-A6A7-6A1B3CE927BA}"/>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5" name="Footer Placeholder 4">
            <a:extLst>
              <a:ext uri="{FF2B5EF4-FFF2-40B4-BE49-F238E27FC236}">
                <a16:creationId xmlns:a16="http://schemas.microsoft.com/office/drawing/2014/main" id="{468169C6-C8CD-3F0C-3485-8C69F4F4A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1B403-FDC9-93C8-53A9-87CC6616C4B3}"/>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259239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8091-F1F3-423E-930E-9CE313DAE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1DAEB-6FEC-A872-133B-090D7B199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11062-4410-E85B-7D51-188599E52B06}"/>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5" name="Footer Placeholder 4">
            <a:extLst>
              <a:ext uri="{FF2B5EF4-FFF2-40B4-BE49-F238E27FC236}">
                <a16:creationId xmlns:a16="http://schemas.microsoft.com/office/drawing/2014/main" id="{8887D4BD-4731-FB24-A2D3-9F7BCC284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5F76B-A515-E2A1-4B37-12AADA1DE3B1}"/>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19690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6E3D-89A7-890E-F9A8-EFB7F0744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9A759-6734-1999-BA55-61E9A5C21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C223A-C69C-57BD-B0ED-28F53EBA6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8933D9-72BC-BE09-E49A-5F20280E1562}"/>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6" name="Footer Placeholder 5">
            <a:extLst>
              <a:ext uri="{FF2B5EF4-FFF2-40B4-BE49-F238E27FC236}">
                <a16:creationId xmlns:a16="http://schemas.microsoft.com/office/drawing/2014/main" id="{61CB115E-F95E-C043-26F1-23DC135F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3BEE6-1DC4-57C5-3C32-E1868EA3356D}"/>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11352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715D-F103-0D19-64BE-C4ACFF5EB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7B7B4-BF2A-9876-F47C-066D015C6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3EA90-CBD5-1E61-4956-BF82E298A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E0697-56AC-6E1C-6835-57D9C2BEF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7516D-5D4B-A69E-6B71-F9CC6E6B7B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F3C8E-EFF4-CBFA-39A7-35BF4A5BA147}"/>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8" name="Footer Placeholder 7">
            <a:extLst>
              <a:ext uri="{FF2B5EF4-FFF2-40B4-BE49-F238E27FC236}">
                <a16:creationId xmlns:a16="http://schemas.microsoft.com/office/drawing/2014/main" id="{37EF7CB9-071E-3F58-9AA4-F8054215D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C1AC2B-5AEB-DBE4-7F5A-46A2CCB18F67}"/>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26288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911E-EE28-55BB-FB0D-D234AC492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4C861-3A30-8385-BF62-D85A61DEAC56}"/>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4" name="Footer Placeholder 3">
            <a:extLst>
              <a:ext uri="{FF2B5EF4-FFF2-40B4-BE49-F238E27FC236}">
                <a16:creationId xmlns:a16="http://schemas.microsoft.com/office/drawing/2014/main" id="{508D570A-DA36-B917-BD96-C536786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C07DA-5A37-2C61-F437-7765512222C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87145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0545C-3500-E275-E646-092FE1A14897}"/>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3" name="Footer Placeholder 2">
            <a:extLst>
              <a:ext uri="{FF2B5EF4-FFF2-40B4-BE49-F238E27FC236}">
                <a16:creationId xmlns:a16="http://schemas.microsoft.com/office/drawing/2014/main" id="{3A43D445-8F73-A570-EFA4-E295CEB56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42E8E-5BAC-DBA6-E5F3-C255F5B5C62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07810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27D0-BBEB-6F3B-47EC-06C718AB1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2F787-1485-B6BC-6299-5DDA1CD5B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3178C0-8245-DBE6-1836-CBF71B27C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7BF89-7137-D053-D4C0-C5A8D46BA864}"/>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6" name="Footer Placeholder 5">
            <a:extLst>
              <a:ext uri="{FF2B5EF4-FFF2-40B4-BE49-F238E27FC236}">
                <a16:creationId xmlns:a16="http://schemas.microsoft.com/office/drawing/2014/main" id="{ADCB41AD-DCF7-842E-4CE1-91B0CB129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0B5CD-AF12-F784-EBE9-5DEAD18CCD63}"/>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8005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781A-E83F-C7EA-D072-7FFC3B493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765004-D8A6-04E7-E618-C7C80EE9C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415E2-3727-5C9C-AC5B-4E647E5F9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B1A09-9CB1-BEB7-557E-331898ABB3B5}"/>
              </a:ext>
            </a:extLst>
          </p:cNvPr>
          <p:cNvSpPr>
            <a:spLocks noGrp="1"/>
          </p:cNvSpPr>
          <p:nvPr>
            <p:ph type="dt" sz="half" idx="10"/>
          </p:nvPr>
        </p:nvSpPr>
        <p:spPr/>
        <p:txBody>
          <a:bodyPr/>
          <a:lstStyle/>
          <a:p>
            <a:fld id="{1F4CAC7A-D1AD-46C7-971E-1EA52C084B20}" type="datetimeFigureOut">
              <a:rPr lang="en-US" smtClean="0"/>
              <a:t>3/20/2024</a:t>
            </a:fld>
            <a:endParaRPr lang="en-US"/>
          </a:p>
        </p:txBody>
      </p:sp>
      <p:sp>
        <p:nvSpPr>
          <p:cNvPr id="6" name="Footer Placeholder 5">
            <a:extLst>
              <a:ext uri="{FF2B5EF4-FFF2-40B4-BE49-F238E27FC236}">
                <a16:creationId xmlns:a16="http://schemas.microsoft.com/office/drawing/2014/main" id="{C559DE64-E18C-EE6B-A1A2-966C7617F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41E92-196C-8A85-C0C7-B17DB108714B}"/>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83290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46822-1171-1977-3BE2-2ABDEEC0D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B3793-9EC0-B6C7-4D51-8D489CAE7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ED306-99F7-D8CF-4CE3-B8DD9AF2B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CAC7A-D1AD-46C7-971E-1EA52C084B20}" type="datetimeFigureOut">
              <a:rPr lang="en-US" smtClean="0"/>
              <a:t>3/20/2024</a:t>
            </a:fld>
            <a:endParaRPr lang="en-US"/>
          </a:p>
        </p:txBody>
      </p:sp>
      <p:sp>
        <p:nvSpPr>
          <p:cNvPr id="5" name="Footer Placeholder 4">
            <a:extLst>
              <a:ext uri="{FF2B5EF4-FFF2-40B4-BE49-F238E27FC236}">
                <a16:creationId xmlns:a16="http://schemas.microsoft.com/office/drawing/2014/main" id="{574FA62D-2E84-B933-3369-AD69535F0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6DC3F-C6B7-C1E1-5D74-6CF83EE9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216DC-48E6-4F2F-91C7-6B79D2E4734A}" type="slidenum">
              <a:rPr lang="en-US" smtClean="0"/>
              <a:t>‹#›</a:t>
            </a:fld>
            <a:endParaRPr lang="en-US"/>
          </a:p>
        </p:txBody>
      </p:sp>
    </p:spTree>
    <p:extLst>
      <p:ext uri="{BB962C8B-B14F-4D97-AF65-F5344CB8AC3E}">
        <p14:creationId xmlns:p14="http://schemas.microsoft.com/office/powerpoint/2010/main" val="267730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E10CEC-7AF0-DA13-563C-2417677CD967}"/>
              </a:ext>
            </a:extLst>
          </p:cNvPr>
          <p:cNvSpPr>
            <a:spLocks noGrp="1"/>
          </p:cNvSpPr>
          <p:nvPr>
            <p:ph type="title"/>
          </p:nvPr>
        </p:nvSpPr>
        <p:spPr>
          <a:xfrm>
            <a:off x="605347" y="3169422"/>
            <a:ext cx="10515600" cy="2852737"/>
          </a:xfrm>
        </p:spPr>
        <p:txBody>
          <a:bodyPr>
            <a:normAutofit fontScale="90000"/>
          </a:bodyPr>
          <a:lstStyle/>
          <a:p>
            <a:r>
              <a:rPr lang="en-US" dirty="0"/>
              <a:t>Individual Project</a:t>
            </a:r>
            <a:br>
              <a:rPr lang="en-US" dirty="0"/>
            </a:br>
            <a:r>
              <a:rPr lang="en-US" dirty="0"/>
              <a:t>BUAN 6342 </a:t>
            </a:r>
            <a:br>
              <a:rPr lang="en-US" dirty="0"/>
            </a:br>
            <a:r>
              <a:rPr lang="en-US" dirty="0"/>
              <a:t>NLP</a:t>
            </a:r>
            <a:br>
              <a:rPr lang="en-US" dirty="0"/>
            </a:br>
            <a:br>
              <a:rPr lang="en-US" dirty="0"/>
            </a:br>
            <a:r>
              <a:rPr lang="en-US" sz="5300" dirty="0"/>
              <a:t>Prriyamvradha Parthasarathi (pxp220005)</a:t>
            </a:r>
          </a:p>
        </p:txBody>
      </p:sp>
      <p:sp>
        <p:nvSpPr>
          <p:cNvPr id="8" name="Rectangle 7">
            <a:extLst>
              <a:ext uri="{FF2B5EF4-FFF2-40B4-BE49-F238E27FC236}">
                <a16:creationId xmlns:a16="http://schemas.microsoft.com/office/drawing/2014/main" id="{4E90634A-E633-7109-D847-848B2505D9E7}"/>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86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BAC3-4CF5-F14E-4F09-CFADCE7F4874}"/>
              </a:ext>
            </a:extLst>
          </p:cNvPr>
          <p:cNvSpPr>
            <a:spLocks noGrp="1"/>
          </p:cNvSpPr>
          <p:nvPr>
            <p:ph type="title"/>
          </p:nvPr>
        </p:nvSpPr>
        <p:spPr>
          <a:xfrm>
            <a:off x="682925" y="261608"/>
            <a:ext cx="10515600" cy="1325563"/>
          </a:xfrm>
        </p:spPr>
        <p:txBody>
          <a:bodyPr/>
          <a:lstStyle/>
          <a:p>
            <a:r>
              <a:rPr lang="en-US" dirty="0"/>
              <a:t> Importance and role of preprocessing steps </a:t>
            </a:r>
          </a:p>
        </p:txBody>
      </p:sp>
      <p:sp>
        <p:nvSpPr>
          <p:cNvPr id="3" name="Content Placeholder 2">
            <a:extLst>
              <a:ext uri="{FF2B5EF4-FFF2-40B4-BE49-F238E27FC236}">
                <a16:creationId xmlns:a16="http://schemas.microsoft.com/office/drawing/2014/main" id="{1C58E928-3494-10AE-0A7F-791B6D4BF7D9}"/>
              </a:ext>
            </a:extLst>
          </p:cNvPr>
          <p:cNvSpPr>
            <a:spLocks noGrp="1"/>
          </p:cNvSpPr>
          <p:nvPr>
            <p:ph idx="1"/>
          </p:nvPr>
        </p:nvSpPr>
        <p:spPr>
          <a:xfrm>
            <a:off x="838200" y="1397479"/>
            <a:ext cx="10515600" cy="4779484"/>
          </a:xfrm>
        </p:spPr>
        <p:txBody>
          <a:bodyPr>
            <a:normAutofit fontScale="47500" lnSpcReduction="20000"/>
          </a:bodyPr>
          <a:lstStyle/>
          <a:p>
            <a:pPr marL="0" indent="0">
              <a:buNone/>
            </a:pPr>
            <a:r>
              <a:rPr lang="en-US" dirty="0"/>
              <a:t>Explain why these steps are crucial and how they contribute to the summarization process. </a:t>
            </a:r>
          </a:p>
          <a:p>
            <a:pPr marL="0" indent="0">
              <a:buNone/>
            </a:pPr>
            <a:r>
              <a:rPr lang="en-US" b="1" u="sng" dirty="0"/>
              <a:t>1. Importing the required Libraries</a:t>
            </a:r>
          </a:p>
          <a:p>
            <a:pPr marL="0" indent="0">
              <a:buNone/>
            </a:pPr>
            <a:r>
              <a:rPr lang="en-US" dirty="0"/>
              <a:t>Libraries like NLTK (Natural Language Toolkit), </a:t>
            </a:r>
            <a:r>
              <a:rPr lang="en-US" dirty="0" err="1"/>
              <a:t>SpaCy</a:t>
            </a:r>
            <a:r>
              <a:rPr lang="en-US" dirty="0"/>
              <a:t>, Pandas, etc., provide essential tools and functions for text processing, analysis, and summarization. Importing them ensures that you have access to necessary functionalities.</a:t>
            </a:r>
          </a:p>
          <a:p>
            <a:pPr marL="0" indent="0">
              <a:buNone/>
            </a:pPr>
            <a:r>
              <a:rPr lang="en-US" b="1" u="sng" dirty="0"/>
              <a:t>2. Loading CSV file into Pandas </a:t>
            </a:r>
            <a:r>
              <a:rPr lang="en-US" b="1" u="sng" dirty="0" err="1"/>
              <a:t>Dataframe</a:t>
            </a:r>
            <a:endParaRPr lang="en-US" b="1" u="sng" dirty="0"/>
          </a:p>
          <a:p>
            <a:pPr marL="0" indent="0">
              <a:buNone/>
            </a:pPr>
            <a:r>
              <a:rPr lang="en-US" dirty="0"/>
              <a:t>The data for summarization could be in various formats, including CSV. Loading it into a Pandas </a:t>
            </a:r>
            <a:r>
              <a:rPr lang="en-US" dirty="0" err="1"/>
              <a:t>DataFrame</a:t>
            </a:r>
            <a:r>
              <a:rPr lang="en-US" dirty="0"/>
              <a:t> allows for efficient manipulation and processing of the data. It also provides a structured format for further analysis.</a:t>
            </a:r>
          </a:p>
          <a:p>
            <a:pPr marL="0" indent="0">
              <a:buNone/>
            </a:pPr>
            <a:r>
              <a:rPr lang="en-US" b="1" u="sng" dirty="0"/>
              <a:t>3. Tokenization, Stop words removal, Stemming, Lemmatization</a:t>
            </a:r>
          </a:p>
          <a:p>
            <a:pPr marL="0" indent="0">
              <a:buNone/>
            </a:pPr>
            <a:r>
              <a:rPr lang="en-US" dirty="0"/>
              <a:t>These preprocessing steps are necessary to clean and normalize the text data before summarization. Tokenization breaks the text into individual words or tokens, making it easier to analyze. Stop words removal helps eliminate noise from the text, reducing the computational load and improving the quality of the summary. Stemming and lemmatization further reduce the vocabulary size and ensure that similar words are treated equally, enhancing the summarization process's accuracy and efficiency.</a:t>
            </a:r>
          </a:p>
          <a:p>
            <a:pPr marL="0" indent="0">
              <a:buNone/>
            </a:pPr>
            <a:r>
              <a:rPr lang="en-US" b="1" u="sng" dirty="0"/>
              <a:t>4. POS Tagging</a:t>
            </a:r>
          </a:p>
          <a:p>
            <a:pPr marL="0" indent="0">
              <a:buNone/>
            </a:pPr>
            <a:r>
              <a:rPr lang="en-US" dirty="0"/>
              <a:t>POS tagging is crucial for understanding the grammatical structure of sentences, which is essential for summarization. By labeling each word with its corresponding part of speech, the summarization algorithm can better identify the role of each word in a sentence and extract relevant information more accurately. This helps ensure that the summary maintains the original text's syntactic and semantic integrity.</a:t>
            </a:r>
          </a:p>
          <a:p>
            <a:pPr marL="0" indent="0">
              <a:buNone/>
            </a:pPr>
            <a:r>
              <a:rPr lang="en-US" b="1" u="sng" dirty="0"/>
              <a:t>5. NER</a:t>
            </a:r>
          </a:p>
          <a:p>
            <a:pPr marL="0" indent="0">
              <a:buNone/>
            </a:pPr>
            <a:r>
              <a:rPr lang="en-US" dirty="0"/>
              <a:t>NER is important because it identifies and classifies named entities in text, such as names of persons, organizations, locations, etc. Named entities often carry crucial information and are key components of the summarized content. By recognizing and extracting named entities, the summary can focus on the most relevant information and discard less important details, improving the summary's quality and relevance.</a:t>
            </a:r>
          </a:p>
        </p:txBody>
      </p:sp>
      <p:sp>
        <p:nvSpPr>
          <p:cNvPr id="4" name="Rectangle 3">
            <a:extLst>
              <a:ext uri="{FF2B5EF4-FFF2-40B4-BE49-F238E27FC236}">
                <a16:creationId xmlns:a16="http://schemas.microsoft.com/office/drawing/2014/main" id="{6659D24A-B4D0-3F40-7434-F2548607EB53}"/>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926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B56824-11A3-17FB-A079-BC30B60CFFE4}"/>
              </a:ext>
            </a:extLst>
          </p:cNvPr>
          <p:cNvSpPr>
            <a:spLocks noGrp="1"/>
          </p:cNvSpPr>
          <p:nvPr>
            <p:ph type="title"/>
          </p:nvPr>
        </p:nvSpPr>
        <p:spPr>
          <a:xfrm>
            <a:off x="896923" y="548565"/>
            <a:ext cx="10515600" cy="498941"/>
          </a:xfrm>
        </p:spPr>
        <p:txBody>
          <a:bodyPr>
            <a:normAutofit fontScale="90000"/>
          </a:bodyPr>
          <a:lstStyle/>
          <a:p>
            <a:r>
              <a:rPr lang="en-US" dirty="0"/>
              <a:t>Summarization Process</a:t>
            </a:r>
          </a:p>
        </p:txBody>
      </p:sp>
      <p:graphicFrame>
        <p:nvGraphicFramePr>
          <p:cNvPr id="7" name="Content Placeholder 6">
            <a:extLst>
              <a:ext uri="{FF2B5EF4-FFF2-40B4-BE49-F238E27FC236}">
                <a16:creationId xmlns:a16="http://schemas.microsoft.com/office/drawing/2014/main" id="{86BC447E-4BDF-A910-71AC-9FE2E1E66636}"/>
              </a:ext>
            </a:extLst>
          </p:cNvPr>
          <p:cNvGraphicFramePr>
            <a:graphicFrameLocks noGrp="1"/>
          </p:cNvGraphicFramePr>
          <p:nvPr>
            <p:ph sz="half" idx="1"/>
            <p:extLst>
              <p:ext uri="{D42A27DB-BD31-4B8C-83A1-F6EECF244321}">
                <p14:modId xmlns:p14="http://schemas.microsoft.com/office/powerpoint/2010/main" val="3722121917"/>
              </p:ext>
            </p:extLst>
          </p:nvPr>
        </p:nvGraphicFramePr>
        <p:xfrm>
          <a:off x="838200" y="1825625"/>
          <a:ext cx="427908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45DFF813-A016-9F64-5E74-14ABD980C8F6}"/>
              </a:ext>
            </a:extLst>
          </p:cNvPr>
          <p:cNvPicPr>
            <a:picLocks noChangeAspect="1"/>
          </p:cNvPicPr>
          <p:nvPr/>
        </p:nvPicPr>
        <p:blipFill>
          <a:blip r:embed="rId7">
            <a:duotone>
              <a:schemeClr val="accent6">
                <a:shade val="45000"/>
                <a:satMod val="135000"/>
              </a:schemeClr>
              <a:prstClr val="white"/>
            </a:duotone>
          </a:blip>
          <a:stretch>
            <a:fillRect/>
          </a:stretch>
        </p:blipFill>
        <p:spPr>
          <a:xfrm>
            <a:off x="6494935" y="1906028"/>
            <a:ext cx="4279085" cy="4352128"/>
          </a:xfrm>
          <a:prstGeom prst="rect">
            <a:avLst/>
          </a:prstGeom>
        </p:spPr>
      </p:pic>
      <p:sp>
        <p:nvSpPr>
          <p:cNvPr id="9" name="Rectangle: Rounded Corners 8">
            <a:extLst>
              <a:ext uri="{FF2B5EF4-FFF2-40B4-BE49-F238E27FC236}">
                <a16:creationId xmlns:a16="http://schemas.microsoft.com/office/drawing/2014/main" id="{CE76B19C-F314-CB66-529C-06D642AA9237}"/>
              </a:ext>
            </a:extLst>
          </p:cNvPr>
          <p:cNvSpPr/>
          <p:nvPr/>
        </p:nvSpPr>
        <p:spPr>
          <a:xfrm>
            <a:off x="838200" y="1367406"/>
            <a:ext cx="4279084" cy="3232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NLTK summarization Steps</a:t>
            </a:r>
          </a:p>
        </p:txBody>
      </p:sp>
      <p:sp>
        <p:nvSpPr>
          <p:cNvPr id="11" name="Rectangle: Rounded Corners 10">
            <a:extLst>
              <a:ext uri="{FF2B5EF4-FFF2-40B4-BE49-F238E27FC236}">
                <a16:creationId xmlns:a16="http://schemas.microsoft.com/office/drawing/2014/main" id="{B9F0187D-9FE9-C579-9920-C99ABD028302}"/>
              </a:ext>
            </a:extLst>
          </p:cNvPr>
          <p:cNvSpPr/>
          <p:nvPr/>
        </p:nvSpPr>
        <p:spPr>
          <a:xfrm>
            <a:off x="6501710" y="1367406"/>
            <a:ext cx="4279084" cy="3232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sPacy</a:t>
            </a:r>
            <a:r>
              <a:rPr lang="en-US" dirty="0"/>
              <a:t> summarization Steps</a:t>
            </a:r>
          </a:p>
        </p:txBody>
      </p:sp>
      <p:sp>
        <p:nvSpPr>
          <p:cNvPr id="12" name="Rectangle 11">
            <a:extLst>
              <a:ext uri="{FF2B5EF4-FFF2-40B4-BE49-F238E27FC236}">
                <a16:creationId xmlns:a16="http://schemas.microsoft.com/office/drawing/2014/main" id="{D193222B-B527-5B24-B845-0FC3ABB0CB81}"/>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43AF42E9-6222-E1DC-CD49-F4706E6668E7}"/>
              </a:ext>
            </a:extLst>
          </p:cNvPr>
          <p:cNvSpPr txBox="1"/>
          <p:nvPr/>
        </p:nvSpPr>
        <p:spPr>
          <a:xfrm>
            <a:off x="838200" y="6480387"/>
            <a:ext cx="7895816" cy="369332"/>
          </a:xfrm>
          <a:prstGeom prst="rect">
            <a:avLst/>
          </a:prstGeom>
          <a:noFill/>
        </p:spPr>
        <p:txBody>
          <a:bodyPr wrap="none" rtlCol="0">
            <a:spAutoFit/>
          </a:bodyPr>
          <a:lstStyle/>
          <a:p>
            <a:r>
              <a:rPr lang="en-US" dirty="0"/>
              <a:t>*You may insert the step or function name only. Change / add / modify as needed. </a:t>
            </a:r>
          </a:p>
        </p:txBody>
      </p:sp>
      <p:sp>
        <p:nvSpPr>
          <p:cNvPr id="14" name="TextBox 13">
            <a:extLst>
              <a:ext uri="{FF2B5EF4-FFF2-40B4-BE49-F238E27FC236}">
                <a16:creationId xmlns:a16="http://schemas.microsoft.com/office/drawing/2014/main" id="{331FB817-E4A1-9F18-7699-650462962582}"/>
              </a:ext>
            </a:extLst>
          </p:cNvPr>
          <p:cNvSpPr txBox="1"/>
          <p:nvPr/>
        </p:nvSpPr>
        <p:spPr>
          <a:xfrm>
            <a:off x="6501710" y="1871562"/>
            <a:ext cx="4279084" cy="369332"/>
          </a:xfrm>
          <a:prstGeom prst="rect">
            <a:avLst/>
          </a:prstGeom>
          <a:noFill/>
        </p:spPr>
        <p:txBody>
          <a:bodyPr wrap="square">
            <a:spAutoFit/>
          </a:bodyPr>
          <a:lstStyle/>
          <a:p>
            <a:pPr algn="ctr"/>
            <a:r>
              <a:rPr lang="en-IN" b="1" i="0" dirty="0">
                <a:effectLst/>
                <a:latin typeface="Söhne"/>
              </a:rPr>
              <a:t>TF-IDF Vectorization</a:t>
            </a:r>
            <a:endParaRPr lang="en-IN" dirty="0"/>
          </a:p>
        </p:txBody>
      </p:sp>
      <p:sp>
        <p:nvSpPr>
          <p:cNvPr id="16" name="TextBox 15">
            <a:extLst>
              <a:ext uri="{FF2B5EF4-FFF2-40B4-BE49-F238E27FC236}">
                <a16:creationId xmlns:a16="http://schemas.microsoft.com/office/drawing/2014/main" id="{E9821913-0428-FC63-AAF7-C9C9463535CB}"/>
              </a:ext>
            </a:extLst>
          </p:cNvPr>
          <p:cNvSpPr txBox="1"/>
          <p:nvPr/>
        </p:nvSpPr>
        <p:spPr>
          <a:xfrm>
            <a:off x="6594474" y="2619229"/>
            <a:ext cx="4279084" cy="369332"/>
          </a:xfrm>
          <a:prstGeom prst="rect">
            <a:avLst/>
          </a:prstGeom>
          <a:noFill/>
        </p:spPr>
        <p:txBody>
          <a:bodyPr wrap="square">
            <a:spAutoFit/>
          </a:bodyPr>
          <a:lstStyle/>
          <a:p>
            <a:pPr algn="ctr"/>
            <a:r>
              <a:rPr lang="en-IN" b="1" i="0" dirty="0">
                <a:effectLst/>
                <a:latin typeface="Söhne"/>
              </a:rPr>
              <a:t>Creating TF-IDF Matrix</a:t>
            </a:r>
            <a:endParaRPr lang="en-IN" dirty="0"/>
          </a:p>
        </p:txBody>
      </p:sp>
      <p:sp>
        <p:nvSpPr>
          <p:cNvPr id="18" name="TextBox 17">
            <a:extLst>
              <a:ext uri="{FF2B5EF4-FFF2-40B4-BE49-F238E27FC236}">
                <a16:creationId xmlns:a16="http://schemas.microsoft.com/office/drawing/2014/main" id="{943A1C0A-65BC-F72F-7C90-15537904A09C}"/>
              </a:ext>
            </a:extLst>
          </p:cNvPr>
          <p:cNvSpPr txBox="1"/>
          <p:nvPr/>
        </p:nvSpPr>
        <p:spPr>
          <a:xfrm>
            <a:off x="7262542" y="3429000"/>
            <a:ext cx="2942947" cy="369332"/>
          </a:xfrm>
          <a:prstGeom prst="rect">
            <a:avLst/>
          </a:prstGeom>
          <a:noFill/>
        </p:spPr>
        <p:txBody>
          <a:bodyPr wrap="square">
            <a:spAutoFit/>
          </a:bodyPr>
          <a:lstStyle/>
          <a:p>
            <a:r>
              <a:rPr lang="en-IN" b="1" i="0" dirty="0">
                <a:effectLst/>
                <a:latin typeface="Söhne"/>
              </a:rPr>
              <a:t>Cosine Similarity Calculation</a:t>
            </a:r>
            <a:endParaRPr lang="en-IN" dirty="0"/>
          </a:p>
        </p:txBody>
      </p:sp>
      <p:sp>
        <p:nvSpPr>
          <p:cNvPr id="20" name="TextBox 19">
            <a:extLst>
              <a:ext uri="{FF2B5EF4-FFF2-40B4-BE49-F238E27FC236}">
                <a16:creationId xmlns:a16="http://schemas.microsoft.com/office/drawing/2014/main" id="{F3F638C0-5D21-4271-6C59-0A63D9A7ED97}"/>
              </a:ext>
            </a:extLst>
          </p:cNvPr>
          <p:cNvSpPr txBox="1"/>
          <p:nvPr/>
        </p:nvSpPr>
        <p:spPr>
          <a:xfrm>
            <a:off x="6594474" y="4257471"/>
            <a:ext cx="4186320" cy="369332"/>
          </a:xfrm>
          <a:prstGeom prst="rect">
            <a:avLst/>
          </a:prstGeom>
          <a:noFill/>
        </p:spPr>
        <p:txBody>
          <a:bodyPr wrap="square">
            <a:spAutoFit/>
          </a:bodyPr>
          <a:lstStyle/>
          <a:p>
            <a:r>
              <a:rPr lang="en-US" b="1" i="0" dirty="0">
                <a:effectLst/>
                <a:latin typeface="Söhne"/>
              </a:rPr>
              <a:t>Iterative Computation of Sentence Scores</a:t>
            </a:r>
            <a:endParaRPr lang="en-IN" dirty="0"/>
          </a:p>
        </p:txBody>
      </p:sp>
      <p:sp>
        <p:nvSpPr>
          <p:cNvPr id="22" name="TextBox 21">
            <a:extLst>
              <a:ext uri="{FF2B5EF4-FFF2-40B4-BE49-F238E27FC236}">
                <a16:creationId xmlns:a16="http://schemas.microsoft.com/office/drawing/2014/main" id="{C08ACF4C-9AAD-930F-F712-38C19C846505}"/>
              </a:ext>
            </a:extLst>
          </p:cNvPr>
          <p:cNvSpPr txBox="1"/>
          <p:nvPr/>
        </p:nvSpPr>
        <p:spPr>
          <a:xfrm>
            <a:off x="7262542" y="5051252"/>
            <a:ext cx="2609427" cy="369332"/>
          </a:xfrm>
          <a:prstGeom prst="rect">
            <a:avLst/>
          </a:prstGeom>
          <a:noFill/>
        </p:spPr>
        <p:txBody>
          <a:bodyPr wrap="square">
            <a:spAutoFit/>
          </a:bodyPr>
          <a:lstStyle/>
          <a:p>
            <a:r>
              <a:rPr lang="en-IN" b="1" i="0" dirty="0">
                <a:effectLst/>
                <a:latin typeface="Söhne"/>
              </a:rPr>
              <a:t>Sorting Based on Scores</a:t>
            </a:r>
            <a:endParaRPr lang="en-IN" dirty="0"/>
          </a:p>
        </p:txBody>
      </p:sp>
      <p:sp>
        <p:nvSpPr>
          <p:cNvPr id="24" name="TextBox 23">
            <a:extLst>
              <a:ext uri="{FF2B5EF4-FFF2-40B4-BE49-F238E27FC236}">
                <a16:creationId xmlns:a16="http://schemas.microsoft.com/office/drawing/2014/main" id="{9EAB15B3-CCBC-3D06-826C-9F3CD86EA6E9}"/>
              </a:ext>
            </a:extLst>
          </p:cNvPr>
          <p:cNvSpPr txBox="1"/>
          <p:nvPr/>
        </p:nvSpPr>
        <p:spPr>
          <a:xfrm>
            <a:off x="6494150" y="5815887"/>
            <a:ext cx="4379408" cy="307777"/>
          </a:xfrm>
          <a:prstGeom prst="rect">
            <a:avLst/>
          </a:prstGeom>
          <a:noFill/>
        </p:spPr>
        <p:txBody>
          <a:bodyPr wrap="square">
            <a:spAutoFit/>
          </a:bodyPr>
          <a:lstStyle/>
          <a:p>
            <a:r>
              <a:rPr lang="en-IN" sz="1400" b="1" i="0" dirty="0">
                <a:effectLst/>
                <a:latin typeface="Söhne"/>
              </a:rPr>
              <a:t>Selection of Top Sentences and Displaying Top Sentences</a:t>
            </a:r>
            <a:endParaRPr lang="en-IN" sz="1400" dirty="0"/>
          </a:p>
        </p:txBody>
      </p:sp>
    </p:spTree>
    <p:extLst>
      <p:ext uri="{BB962C8B-B14F-4D97-AF65-F5344CB8AC3E}">
        <p14:creationId xmlns:p14="http://schemas.microsoft.com/office/powerpoint/2010/main" val="20751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4497-1264-CAFB-86F0-7C52410F38FD}"/>
              </a:ext>
            </a:extLst>
          </p:cNvPr>
          <p:cNvSpPr>
            <a:spLocks noGrp="1"/>
          </p:cNvSpPr>
          <p:nvPr>
            <p:ph type="title"/>
          </p:nvPr>
        </p:nvSpPr>
        <p:spPr/>
        <p:txBody>
          <a:bodyPr/>
          <a:lstStyle/>
          <a:p>
            <a:r>
              <a:rPr lang="en-US" dirty="0"/>
              <a:t>Summarization results </a:t>
            </a:r>
            <a:br>
              <a:rPr lang="en-US" dirty="0"/>
            </a:br>
            <a:r>
              <a:rPr lang="en-US" sz="2400" dirty="0"/>
              <a:t>( side by side comparison)</a:t>
            </a:r>
          </a:p>
        </p:txBody>
      </p:sp>
      <p:sp>
        <p:nvSpPr>
          <p:cNvPr id="6" name="Text Placeholder 5">
            <a:extLst>
              <a:ext uri="{FF2B5EF4-FFF2-40B4-BE49-F238E27FC236}">
                <a16:creationId xmlns:a16="http://schemas.microsoft.com/office/drawing/2014/main" id="{097CA82B-8725-8B34-60A4-A21E8BB9676A}"/>
              </a:ext>
            </a:extLst>
          </p:cNvPr>
          <p:cNvSpPr>
            <a:spLocks noGrp="1"/>
          </p:cNvSpPr>
          <p:nvPr>
            <p:ph type="body" idx="1"/>
          </p:nvPr>
        </p:nvSpPr>
        <p:spPr>
          <a:solidFill>
            <a:schemeClr val="bg1">
              <a:lumMod val="85000"/>
            </a:schemeClr>
          </a:solidFill>
        </p:spPr>
        <p:txBody>
          <a:bodyPr>
            <a:normAutofit lnSpcReduction="10000"/>
          </a:bodyPr>
          <a:lstStyle/>
          <a:p>
            <a:r>
              <a:rPr lang="en-US" dirty="0"/>
              <a:t>NLTK top 10 headlines news</a:t>
            </a:r>
          </a:p>
          <a:p>
            <a:r>
              <a:rPr lang="en-US" dirty="0"/>
              <a:t>(screenshot)</a:t>
            </a:r>
          </a:p>
        </p:txBody>
      </p:sp>
      <p:sp>
        <p:nvSpPr>
          <p:cNvPr id="7" name="Content Placeholder 6">
            <a:extLst>
              <a:ext uri="{FF2B5EF4-FFF2-40B4-BE49-F238E27FC236}">
                <a16:creationId xmlns:a16="http://schemas.microsoft.com/office/drawing/2014/main" id="{391C0055-F467-DF64-8869-C1DD333C7BA4}"/>
              </a:ext>
            </a:extLst>
          </p:cNvPr>
          <p:cNvSpPr>
            <a:spLocks noGrp="1"/>
          </p:cNvSpPr>
          <p:nvPr>
            <p:ph sz="half" idx="2"/>
          </p:nvPr>
        </p:nvSpPr>
        <p:spPr>
          <a:xfrm>
            <a:off x="836612" y="2505075"/>
            <a:ext cx="5157787" cy="3684588"/>
          </a:xfrm>
        </p:spPr>
        <p:txBody>
          <a:bodyPr>
            <a:normAutofit fontScale="92500" lnSpcReduction="10000"/>
          </a:bodyPr>
          <a:lstStyle/>
          <a:p>
            <a:pPr marL="0" indent="0">
              <a:buNone/>
            </a:pPr>
            <a:endParaRPr lang="en-US" sz="1200" dirty="0"/>
          </a:p>
          <a:p>
            <a:pPr marL="0" indent="0">
              <a:buNone/>
            </a:pPr>
            <a:r>
              <a:rPr lang="en-US" sz="1200" dirty="0"/>
              <a:t>*</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a:t>
            </a:r>
            <a:r>
              <a:rPr lang="en-US" sz="1200" b="1" dirty="0">
                <a:solidFill>
                  <a:srgbClr val="FF0000"/>
                </a:solidFill>
              </a:rPr>
              <a:t>Screenshot example. You may have a different set of output.</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514350" indent="-514350">
              <a:buFont typeface="+mj-lt"/>
              <a:buAutoNum type="arabicPeriod"/>
            </a:pPr>
            <a:endParaRPr lang="en-US" dirty="0"/>
          </a:p>
        </p:txBody>
      </p:sp>
      <p:sp>
        <p:nvSpPr>
          <p:cNvPr id="8" name="Text Placeholder 7">
            <a:extLst>
              <a:ext uri="{FF2B5EF4-FFF2-40B4-BE49-F238E27FC236}">
                <a16:creationId xmlns:a16="http://schemas.microsoft.com/office/drawing/2014/main" id="{53D5A5D6-100E-5533-7346-927C17F159E3}"/>
              </a:ext>
            </a:extLst>
          </p:cNvPr>
          <p:cNvSpPr>
            <a:spLocks noGrp="1"/>
          </p:cNvSpPr>
          <p:nvPr>
            <p:ph type="body" sz="quarter" idx="3"/>
          </p:nvPr>
        </p:nvSpPr>
        <p:spPr>
          <a:solidFill>
            <a:schemeClr val="bg1">
              <a:lumMod val="85000"/>
            </a:schemeClr>
          </a:solidFill>
        </p:spPr>
        <p:txBody>
          <a:bodyPr>
            <a:normAutofit lnSpcReduction="10000"/>
          </a:bodyPr>
          <a:lstStyle/>
          <a:p>
            <a:r>
              <a:rPr lang="en-US" dirty="0" err="1"/>
              <a:t>sPacy</a:t>
            </a:r>
            <a:r>
              <a:rPr lang="en-US" dirty="0"/>
              <a:t> top 10 headlines news</a:t>
            </a:r>
          </a:p>
          <a:p>
            <a:r>
              <a:rPr lang="en-US" dirty="0"/>
              <a:t>(screenshot)</a:t>
            </a:r>
          </a:p>
        </p:txBody>
      </p:sp>
      <p:sp>
        <p:nvSpPr>
          <p:cNvPr id="14" name="Rectangle 13">
            <a:extLst>
              <a:ext uri="{FF2B5EF4-FFF2-40B4-BE49-F238E27FC236}">
                <a16:creationId xmlns:a16="http://schemas.microsoft.com/office/drawing/2014/main" id="{5B01080E-7ABE-FE74-335D-9A0D652C7B37}"/>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AD5DA5D3-F7E8-EABE-B157-43981406D750}"/>
              </a:ext>
            </a:extLst>
          </p:cNvPr>
          <p:cNvPicPr>
            <a:picLocks noChangeAspect="1"/>
          </p:cNvPicPr>
          <p:nvPr/>
        </p:nvPicPr>
        <p:blipFill>
          <a:blip r:embed="rId2"/>
          <a:stretch>
            <a:fillRect/>
          </a:stretch>
        </p:blipFill>
        <p:spPr>
          <a:xfrm>
            <a:off x="768689" y="2773622"/>
            <a:ext cx="5157787" cy="2286649"/>
          </a:xfrm>
          <a:prstGeom prst="rect">
            <a:avLst/>
          </a:prstGeom>
        </p:spPr>
      </p:pic>
      <p:pic>
        <p:nvPicPr>
          <p:cNvPr id="12" name="Picture 11">
            <a:extLst>
              <a:ext uri="{FF2B5EF4-FFF2-40B4-BE49-F238E27FC236}">
                <a16:creationId xmlns:a16="http://schemas.microsoft.com/office/drawing/2014/main" id="{D67B7BCC-E87E-CB05-DE10-D7303B31F5C9}"/>
              </a:ext>
            </a:extLst>
          </p:cNvPr>
          <p:cNvPicPr>
            <a:picLocks noChangeAspect="1"/>
          </p:cNvPicPr>
          <p:nvPr/>
        </p:nvPicPr>
        <p:blipFill>
          <a:blip r:embed="rId3"/>
          <a:stretch>
            <a:fillRect/>
          </a:stretch>
        </p:blipFill>
        <p:spPr>
          <a:xfrm>
            <a:off x="6197602" y="2792674"/>
            <a:ext cx="5157785" cy="2143309"/>
          </a:xfrm>
          <a:prstGeom prst="rect">
            <a:avLst/>
          </a:prstGeom>
        </p:spPr>
      </p:pic>
    </p:spTree>
    <p:extLst>
      <p:ext uri="{BB962C8B-B14F-4D97-AF65-F5344CB8AC3E}">
        <p14:creationId xmlns:p14="http://schemas.microsoft.com/office/powerpoint/2010/main" val="357374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DB9B-7FCA-020A-C5BB-1863C7C02E2F}"/>
              </a:ext>
            </a:extLst>
          </p:cNvPr>
          <p:cNvSpPr>
            <a:spLocks noGrp="1"/>
          </p:cNvSpPr>
          <p:nvPr>
            <p:ph type="title"/>
          </p:nvPr>
        </p:nvSpPr>
        <p:spPr>
          <a:xfrm>
            <a:off x="838200" y="137067"/>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8D65BB91-23A2-27B7-8F1A-5FE3731F0143}"/>
              </a:ext>
            </a:extLst>
          </p:cNvPr>
          <p:cNvSpPr>
            <a:spLocks noGrp="1"/>
          </p:cNvSpPr>
          <p:nvPr>
            <p:ph idx="1"/>
          </p:nvPr>
        </p:nvSpPr>
        <p:spPr>
          <a:xfrm>
            <a:off x="913701" y="1053432"/>
            <a:ext cx="10515600" cy="2257940"/>
          </a:xfrm>
        </p:spPr>
        <p:txBody>
          <a:bodyPr/>
          <a:lstStyle/>
          <a:p>
            <a:pPr marL="0" indent="0">
              <a:buNone/>
            </a:pPr>
            <a:r>
              <a:rPr lang="en-US" dirty="0"/>
              <a:t>As a conclusion, which of the following is the best practice for summarization and why?</a:t>
            </a:r>
          </a:p>
          <a:p>
            <a:pPr marL="342900" indent="-342900">
              <a:buFont typeface="+mj-lt"/>
              <a:buAutoNum type="alphaLcParenR"/>
            </a:pPr>
            <a:r>
              <a:rPr lang="en-US" sz="1400" dirty="0">
                <a:latin typeface="Arial" panose="020B0604020202020204" pitchFamily="34" charset="0"/>
                <a:cs typeface="Arial" panose="020B0604020202020204" pitchFamily="34" charset="0"/>
              </a:rPr>
              <a:t>Both libraries (spaCy &amp; NLTK) are effective for text summarization, with NLTK being slightly more efficient. </a:t>
            </a:r>
          </a:p>
          <a:p>
            <a:pPr marL="342900" indent="-342900">
              <a:buFont typeface="+mj-lt"/>
              <a:buAutoNum type="alphaLcParenR"/>
            </a:pPr>
            <a:r>
              <a:rPr lang="en-US" sz="1400" dirty="0">
                <a:latin typeface="Arial" panose="020B0604020202020204" pitchFamily="34" charset="0"/>
                <a:cs typeface="Arial" panose="020B0604020202020204" pitchFamily="34" charset="0"/>
              </a:rPr>
              <a:t>Both are effective, but spaCy outperforms NLTK. </a:t>
            </a:r>
          </a:p>
          <a:p>
            <a:pPr marL="342900" indent="-342900">
              <a:buFont typeface="+mj-lt"/>
              <a:buAutoNum type="alphaLcParenR"/>
            </a:pPr>
            <a:r>
              <a:rPr lang="en-US" sz="1400" dirty="0">
                <a:latin typeface="Arial" panose="020B0604020202020204" pitchFamily="34" charset="0"/>
                <a:cs typeface="Arial" panose="020B0604020202020204" pitchFamily="34" charset="0"/>
              </a:rPr>
              <a:t>Both libraries successfully generate summaries that meet the committee's needs, and the summaries highlight the top 10 most important stories of the day's news. Therefore, depending on the specific project needs, either NLTK or spaCy could be chosen for text summarization. </a:t>
            </a:r>
          </a:p>
        </p:txBody>
      </p:sp>
      <p:sp>
        <p:nvSpPr>
          <p:cNvPr id="4" name="TextBox 3">
            <a:extLst>
              <a:ext uri="{FF2B5EF4-FFF2-40B4-BE49-F238E27FC236}">
                <a16:creationId xmlns:a16="http://schemas.microsoft.com/office/drawing/2014/main" id="{7E888035-2B67-E0EA-9860-51EDE76F4843}"/>
              </a:ext>
            </a:extLst>
          </p:cNvPr>
          <p:cNvSpPr txBox="1"/>
          <p:nvPr/>
        </p:nvSpPr>
        <p:spPr>
          <a:xfrm>
            <a:off x="1126765" y="3304613"/>
            <a:ext cx="10591099" cy="2585323"/>
          </a:xfrm>
          <a:prstGeom prst="rect">
            <a:avLst/>
          </a:prstGeom>
          <a:solidFill>
            <a:schemeClr val="accent4">
              <a:lumMod val="20000"/>
              <a:lumOff val="80000"/>
            </a:schemeClr>
          </a:solidFill>
        </p:spPr>
        <p:txBody>
          <a:bodyPr wrap="square" rtlCol="0">
            <a:spAutoFit/>
          </a:bodyPr>
          <a:lstStyle/>
          <a:p>
            <a:r>
              <a:rPr lang="en-US" dirty="0"/>
              <a:t>Insert your choice here and provide a couple or three sentences as a rationale for your conclusion:</a:t>
            </a:r>
          </a:p>
          <a:p>
            <a:pPr marL="285750" indent="-285750">
              <a:buFont typeface="Arial" panose="020B0604020202020204" pitchFamily="34" charset="0"/>
              <a:buChar char="•"/>
            </a:pPr>
            <a:r>
              <a:rPr lang="en-US" dirty="0" err="1"/>
              <a:t>Conclusion:_c</a:t>
            </a:r>
            <a:r>
              <a:rPr lang="en-US" dirty="0"/>
              <a:t>_</a:t>
            </a:r>
          </a:p>
          <a:p>
            <a:pPr marL="285750" indent="-285750">
              <a:buFont typeface="Arial" panose="020B0604020202020204" pitchFamily="34" charset="0"/>
              <a:buChar char="•"/>
            </a:pPr>
            <a:r>
              <a:rPr lang="en-US" dirty="0"/>
              <a:t>Rationale:  Both NLTK and </a:t>
            </a:r>
            <a:r>
              <a:rPr lang="en-US" dirty="0" err="1"/>
              <a:t>spaCy</a:t>
            </a:r>
            <a:r>
              <a:rPr lang="en-US" dirty="0"/>
              <a:t> are effective libraries for text processing and summarization tasks, with their own set of strengths and weaknesses. NLTK offers a wide range of functionalities and has been widely used for natural language processing tasks, including summarization. On the other hand, </a:t>
            </a:r>
            <a:r>
              <a:rPr lang="en-US" dirty="0" err="1"/>
              <a:t>spaCy</a:t>
            </a:r>
            <a:r>
              <a:rPr lang="en-US" dirty="0"/>
              <a:t> provides efficient and fast processing, often outperforming NLTK in terms of speed and accuracy due to its optimized algorithms and pre-trained models. The choice between NLTK and </a:t>
            </a:r>
            <a:r>
              <a:rPr lang="en-US" dirty="0" err="1"/>
              <a:t>spaCy</a:t>
            </a:r>
            <a:r>
              <a:rPr lang="en-US" dirty="0"/>
              <a:t> should be made based on factors such as the specific requirements of the project, the available resources, and the desired balance between efficiency and accuracy.</a:t>
            </a:r>
          </a:p>
        </p:txBody>
      </p:sp>
      <p:sp>
        <p:nvSpPr>
          <p:cNvPr id="5" name="Rectangle 4">
            <a:extLst>
              <a:ext uri="{FF2B5EF4-FFF2-40B4-BE49-F238E27FC236}">
                <a16:creationId xmlns:a16="http://schemas.microsoft.com/office/drawing/2014/main" id="{F2E45CD8-B04E-AC66-911B-9C4FA2935FD9}"/>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037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762</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Individual Project BUAN 6342  NLP  Prriyamvradha Parthasarathi (pxp220005)</vt:lpstr>
      <vt:lpstr> Importance and role of preprocessing steps </vt:lpstr>
      <vt:lpstr>Summarization Process</vt:lpstr>
      <vt:lpstr>Summarization results  ( side by side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 BUAN 6342  NLP   40 points</dc:title>
  <dc:creator>Elkhodari, Gasan</dc:creator>
  <cp:lastModifiedBy>Parthasarathi, Prriyamvradha</cp:lastModifiedBy>
  <cp:revision>3</cp:revision>
  <dcterms:created xsi:type="dcterms:W3CDTF">2023-10-05T02:33:20Z</dcterms:created>
  <dcterms:modified xsi:type="dcterms:W3CDTF">2024-03-20T19:09:06Z</dcterms:modified>
</cp:coreProperties>
</file>