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ink/ink2.xml" ContentType="application/inkml+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notesMasterIdLst>
    <p:notesMasterId r:id="rId9"/>
  </p:notesMasterIdLst>
  <p:sldIdLst>
    <p:sldId id="256" r:id="rId2"/>
    <p:sldId id="257" r:id="rId3"/>
    <p:sldId id="259" r:id="rId4"/>
    <p:sldId id="258"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8C9C94-4872-420F-7FAD-C315453A451A}" v="524" dt="2024-03-24T04:52:09.058"/>
    <p1510:client id="{0C5E1AFB-C4CB-3148-9ABA-0093D2A5FBEF}" v="1145" dt="2024-03-24T04:57:49.461"/>
    <p1510:client id="{6906A883-531C-FB49-BCAC-CCF70A89CC20}" v="156" dt="2024-03-24T04:57:32.916"/>
    <p1510:client id="{E58EEA03-0B36-4B9D-A195-3931F63D291E}" v="479" dt="2024-03-24T04:58:00.1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4:49:56.280"/>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4:39:21.988"/>
    </inkml:context>
    <inkml:brush xml:id="br0">
      <inkml:brushProperty name="width" value="0.1" units="cm"/>
      <inkml:brushProperty name="height" value="0.1" units="cm"/>
      <inkml:brushProperty name="color" value="#FFFFFF"/>
    </inkml:brush>
  </inkml:definitions>
  <inkml:trace contextRef="#ctx0" brushRef="#br0">1 0 128,'0'6'0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1A87ED-7562-C340-9163-F3AC3DA15051}" type="datetimeFigureOut">
              <a:rPr lang="en-US" smtClean="0"/>
              <a:t>3/23/2024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E0CF70-4E9F-DC4A-A80B-E3ECEF4436C8}" type="slidenum">
              <a:rPr lang="en-US" smtClean="0"/>
              <a:t>‹#›</a:t>
            </a:fld>
            <a:endParaRPr lang="en-US"/>
          </a:p>
        </p:txBody>
      </p:sp>
    </p:spTree>
    <p:extLst>
      <p:ext uri="{BB962C8B-B14F-4D97-AF65-F5344CB8AC3E}">
        <p14:creationId xmlns:p14="http://schemas.microsoft.com/office/powerpoint/2010/main" val="390167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makes a prediction based on the historic data that’s available to us. We are visualizing that contacting individuals during this time frame has a better chance of doing the lead conversion.</a:t>
            </a:r>
          </a:p>
        </p:txBody>
      </p:sp>
      <p:sp>
        <p:nvSpPr>
          <p:cNvPr id="4" name="Slide Number Placeholder 3"/>
          <p:cNvSpPr>
            <a:spLocks noGrp="1"/>
          </p:cNvSpPr>
          <p:nvPr>
            <p:ph type="sldNum" sz="quarter" idx="5"/>
          </p:nvPr>
        </p:nvSpPr>
        <p:spPr/>
        <p:txBody>
          <a:bodyPr/>
          <a:lstStyle/>
          <a:p>
            <a:fld id="{ADE0CF70-4E9F-DC4A-A80B-E3ECEF4436C8}" type="slidenum">
              <a:rPr lang="en-US" smtClean="0"/>
              <a:t>2</a:t>
            </a:fld>
            <a:endParaRPr lang="en-US"/>
          </a:p>
        </p:txBody>
      </p:sp>
    </p:spTree>
    <p:extLst>
      <p:ext uri="{BB962C8B-B14F-4D97-AF65-F5344CB8AC3E}">
        <p14:creationId xmlns:p14="http://schemas.microsoft.com/office/powerpoint/2010/main" val="3383243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Does age group have a correlation to what time they are being contacted in making a lead conversion? Lets say that we identify a trend where older people are more likely listen and accept MCO if we contact them during the business hours whereas people of working age preferred to be contacted outside of their work hours, lets say 5pm to 7pm. It may be because older people may sleep early into the night and they don’t prefer talking on the phones later in the evening, we can also say that the culture here is to have early dinner which means 6pm is the latest that they would be available for a talk. Also, the mid aged people can also be parents of children from our dataset. So its essential that bucket ages until 18 into a bucket and interpret them on this scenario. </a:t>
            </a:r>
          </a:p>
        </p:txBody>
      </p:sp>
      <p:sp>
        <p:nvSpPr>
          <p:cNvPr id="4" name="Slide Number Placeholder 3"/>
          <p:cNvSpPr>
            <a:spLocks noGrp="1"/>
          </p:cNvSpPr>
          <p:nvPr>
            <p:ph type="sldNum" sz="quarter" idx="5"/>
          </p:nvPr>
        </p:nvSpPr>
        <p:spPr/>
        <p:txBody>
          <a:bodyPr/>
          <a:lstStyle/>
          <a:p>
            <a:fld id="{ADE0CF70-4E9F-DC4A-A80B-E3ECEF4436C8}" type="slidenum">
              <a:rPr lang="en-US" smtClean="0"/>
              <a:t>3</a:t>
            </a:fld>
            <a:endParaRPr lang="en-US"/>
          </a:p>
        </p:txBody>
      </p:sp>
    </p:spTree>
    <p:extLst>
      <p:ext uri="{BB962C8B-B14F-4D97-AF65-F5344CB8AC3E}">
        <p14:creationId xmlns:p14="http://schemas.microsoft.com/office/powerpoint/2010/main" val="2228356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schemeClr val="bg1"/>
                </a:solidFill>
              </a:rPr>
              <a:t>are YOU most likely to accept our care?</a:t>
            </a:r>
            <a:endParaRPr lang="en-US"/>
          </a:p>
        </p:txBody>
      </p:sp>
      <p:sp>
        <p:nvSpPr>
          <p:cNvPr id="4" name="Slide Number Placeholder 3"/>
          <p:cNvSpPr>
            <a:spLocks noGrp="1"/>
          </p:cNvSpPr>
          <p:nvPr>
            <p:ph type="sldNum" sz="quarter" idx="5"/>
          </p:nvPr>
        </p:nvSpPr>
        <p:spPr/>
        <p:txBody>
          <a:bodyPr/>
          <a:lstStyle/>
          <a:p>
            <a:fld id="{ADE0CF70-4E9F-DC4A-A80B-E3ECEF4436C8}" type="slidenum">
              <a:rPr lang="en-US" smtClean="0"/>
              <a:t>4</a:t>
            </a:fld>
            <a:endParaRPr lang="en-US"/>
          </a:p>
        </p:txBody>
      </p:sp>
    </p:spTree>
    <p:extLst>
      <p:ext uri="{BB962C8B-B14F-4D97-AF65-F5344CB8AC3E}">
        <p14:creationId xmlns:p14="http://schemas.microsoft.com/office/powerpoint/2010/main" val="2528377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DE0CF70-4E9F-DC4A-A80B-E3ECEF4436C8}" type="slidenum">
              <a:rPr lang="en-US" smtClean="0"/>
              <a:t>5</a:t>
            </a:fld>
            <a:endParaRPr lang="en-US"/>
          </a:p>
        </p:txBody>
      </p:sp>
    </p:spTree>
    <p:extLst>
      <p:ext uri="{BB962C8B-B14F-4D97-AF65-F5344CB8AC3E}">
        <p14:creationId xmlns:p14="http://schemas.microsoft.com/office/powerpoint/2010/main" val="1600040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Lets come up with a use case here where we convince that converting the UTC time to local time is very essential to take this data forward for building prediction models in the future.</a:t>
            </a:r>
          </a:p>
        </p:txBody>
      </p:sp>
      <p:sp>
        <p:nvSpPr>
          <p:cNvPr id="4" name="Slide Number Placeholder 3"/>
          <p:cNvSpPr>
            <a:spLocks noGrp="1"/>
          </p:cNvSpPr>
          <p:nvPr>
            <p:ph type="sldNum" sz="quarter" idx="5"/>
          </p:nvPr>
        </p:nvSpPr>
        <p:spPr/>
        <p:txBody>
          <a:bodyPr/>
          <a:lstStyle/>
          <a:p>
            <a:fld id="{ADE0CF70-4E9F-DC4A-A80B-E3ECEF4436C8}" type="slidenum">
              <a:rPr lang="en-US" smtClean="0"/>
              <a:t>6</a:t>
            </a:fld>
            <a:endParaRPr lang="en-US"/>
          </a:p>
        </p:txBody>
      </p:sp>
    </p:spTree>
    <p:extLst>
      <p:ext uri="{BB962C8B-B14F-4D97-AF65-F5344CB8AC3E}">
        <p14:creationId xmlns:p14="http://schemas.microsoft.com/office/powerpoint/2010/main" val="3250539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3/23/2024</a:t>
            </a:fld>
            <a:endParaRPr lang="en-US"/>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695589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3/23/2024</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595140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3/23/2024</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841432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3/23/2024</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6516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3/23/2024</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19398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3/23/2024</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69692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3/23/2024</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07473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3/23/2024</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93211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3/23/2024</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372634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3/23/2024</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2956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3/23/2024</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4763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3/23/2024</a:t>
            </a:fld>
            <a:endParaRPr lang="en-US"/>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4075514623"/>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11" r:id="rId6"/>
    <p:sldLayoutId id="2147483706" r:id="rId7"/>
    <p:sldLayoutId id="2147483707" r:id="rId8"/>
    <p:sldLayoutId id="2147483708" r:id="rId9"/>
    <p:sldLayoutId id="2147483710" r:id="rId10"/>
    <p:sldLayoutId id="2147483709"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F624CA-28D1-618D-2E84-F799D7C33DB2}"/>
              </a:ext>
            </a:extLst>
          </p:cNvPr>
          <p:cNvSpPr>
            <a:spLocks noGrp="1"/>
          </p:cNvSpPr>
          <p:nvPr>
            <p:ph type="ctrTitle"/>
          </p:nvPr>
        </p:nvSpPr>
        <p:spPr>
          <a:xfrm>
            <a:off x="197480" y="1064180"/>
            <a:ext cx="5119732" cy="1847572"/>
          </a:xfrm>
        </p:spPr>
        <p:txBody>
          <a:bodyPr anchor="b">
            <a:normAutofit/>
          </a:bodyPr>
          <a:lstStyle/>
          <a:p>
            <a:r>
              <a:rPr lang="en-US" sz="8000"/>
              <a:t>Can we call you?</a:t>
            </a:r>
          </a:p>
        </p:txBody>
      </p:sp>
      <p:sp>
        <p:nvSpPr>
          <p:cNvPr id="3" name="Subtitle 2">
            <a:extLst>
              <a:ext uri="{FF2B5EF4-FFF2-40B4-BE49-F238E27FC236}">
                <a16:creationId xmlns:a16="http://schemas.microsoft.com/office/drawing/2014/main" id="{C529E8B9-F75B-50B6-C7B8-82A80E2FFB2D}"/>
              </a:ext>
            </a:extLst>
          </p:cNvPr>
          <p:cNvSpPr>
            <a:spLocks noGrp="1"/>
          </p:cNvSpPr>
          <p:nvPr>
            <p:ph type="subTitle" idx="1"/>
          </p:nvPr>
        </p:nvSpPr>
        <p:spPr>
          <a:xfrm>
            <a:off x="890339" y="4636008"/>
            <a:ext cx="3734014" cy="1572768"/>
          </a:xfrm>
        </p:spPr>
        <p:txBody>
          <a:bodyPr>
            <a:normAutofit fontScale="70000" lnSpcReduction="20000"/>
          </a:bodyPr>
          <a:lstStyle/>
          <a:p>
            <a:r>
              <a:rPr lang="en-US" err="1"/>
              <a:t>Dharshini</a:t>
            </a:r>
            <a:r>
              <a:rPr lang="en-US"/>
              <a:t> </a:t>
            </a:r>
            <a:r>
              <a:rPr lang="en-US" err="1"/>
              <a:t>Bala</a:t>
            </a:r>
            <a:r>
              <a:rPr lang="en-US"/>
              <a:t> </a:t>
            </a:r>
            <a:r>
              <a:rPr lang="en-US" err="1"/>
              <a:t>Soundararaj</a:t>
            </a:r>
            <a:endParaRPr lang="en-US"/>
          </a:p>
          <a:p>
            <a:r>
              <a:rPr lang="en-US" err="1"/>
              <a:t>Premi</a:t>
            </a:r>
            <a:r>
              <a:rPr lang="en-US"/>
              <a:t> Jawahar </a:t>
            </a:r>
            <a:r>
              <a:rPr lang="en-US" err="1"/>
              <a:t>Vasagam</a:t>
            </a:r>
            <a:endParaRPr lang="en-US"/>
          </a:p>
          <a:p>
            <a:r>
              <a:rPr lang="en-US" err="1"/>
              <a:t>Prriyamvradha</a:t>
            </a:r>
            <a:r>
              <a:rPr lang="en-US"/>
              <a:t> </a:t>
            </a:r>
            <a:r>
              <a:rPr lang="en-US" err="1"/>
              <a:t>Parthasarathi</a:t>
            </a:r>
            <a:endParaRPr lang="en-US"/>
          </a:p>
          <a:p>
            <a:r>
              <a:rPr lang="en-US"/>
              <a:t>Sofia </a:t>
            </a:r>
            <a:r>
              <a:rPr lang="en-US" err="1"/>
              <a:t>Rajan</a:t>
            </a:r>
            <a:endParaRPr lang="en-US"/>
          </a:p>
        </p:txBody>
      </p:sp>
      <p:sp>
        <p:nvSpPr>
          <p:cNvPr id="11"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27432"/>
          </a:xfrm>
          <a:custGeom>
            <a:avLst/>
            <a:gdLst>
              <a:gd name="connsiteX0" fmla="*/ 0 w 3474720"/>
              <a:gd name="connsiteY0" fmla="*/ 0 h 27432"/>
              <a:gd name="connsiteX1" fmla="*/ 660197 w 3474720"/>
              <a:gd name="connsiteY1" fmla="*/ 0 h 27432"/>
              <a:gd name="connsiteX2" fmla="*/ 1355141 w 3474720"/>
              <a:gd name="connsiteY2" fmla="*/ 0 h 27432"/>
              <a:gd name="connsiteX3" fmla="*/ 2084832 w 3474720"/>
              <a:gd name="connsiteY3" fmla="*/ 0 h 27432"/>
              <a:gd name="connsiteX4" fmla="*/ 2814523 w 3474720"/>
              <a:gd name="connsiteY4" fmla="*/ 0 h 27432"/>
              <a:gd name="connsiteX5" fmla="*/ 3474720 w 3474720"/>
              <a:gd name="connsiteY5" fmla="*/ 0 h 27432"/>
              <a:gd name="connsiteX6" fmla="*/ 3474720 w 3474720"/>
              <a:gd name="connsiteY6" fmla="*/ 27432 h 27432"/>
              <a:gd name="connsiteX7" fmla="*/ 2710282 w 3474720"/>
              <a:gd name="connsiteY7" fmla="*/ 27432 h 27432"/>
              <a:gd name="connsiteX8" fmla="*/ 1945843 w 3474720"/>
              <a:gd name="connsiteY8" fmla="*/ 27432 h 27432"/>
              <a:gd name="connsiteX9" fmla="*/ 1250899 w 3474720"/>
              <a:gd name="connsiteY9" fmla="*/ 27432 h 27432"/>
              <a:gd name="connsiteX10" fmla="*/ 0 w 3474720"/>
              <a:gd name="connsiteY10" fmla="*/ 27432 h 27432"/>
              <a:gd name="connsiteX11" fmla="*/ 0 w 347472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stroke="0"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rgbClr val="4FA9EB"/>
          </a:solidFill>
          <a:ln w="38100" cap="rnd">
            <a:solidFill>
              <a:srgbClr val="4FA9EB"/>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C6ABDDF-DCBA-896A-80DF-17E7207613CC}"/>
              </a:ext>
            </a:extLst>
          </p:cNvPr>
          <p:cNvPicPr>
            <a:picLocks noChangeAspect="1"/>
          </p:cNvPicPr>
          <p:nvPr/>
        </p:nvPicPr>
        <p:blipFill rotWithShape="1">
          <a:blip r:embed="rId2"/>
          <a:srcRect r="3304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id="{81865BFC-E66B-5106-BE70-1E0C3141E0D4}"/>
              </a:ext>
            </a:extLst>
          </p:cNvPr>
          <p:cNvSpPr txBox="1"/>
          <p:nvPr/>
        </p:nvSpPr>
        <p:spPr>
          <a:xfrm>
            <a:off x="890338" y="3664717"/>
            <a:ext cx="4277699" cy="707886"/>
          </a:xfrm>
          <a:prstGeom prst="rect">
            <a:avLst/>
          </a:prstGeom>
          <a:noFill/>
        </p:spPr>
        <p:txBody>
          <a:bodyPr wrap="square" rtlCol="0">
            <a:spAutoFit/>
          </a:bodyPr>
          <a:lstStyle/>
          <a:p>
            <a:r>
              <a:rPr lang="en-US" sz="4000"/>
              <a:t>TEAM FOURWARD FORCE</a:t>
            </a:r>
          </a:p>
        </p:txBody>
      </p:sp>
    </p:spTree>
    <p:extLst>
      <p:ext uri="{BB962C8B-B14F-4D97-AF65-F5344CB8AC3E}">
        <p14:creationId xmlns:p14="http://schemas.microsoft.com/office/powerpoint/2010/main" val="230716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F83B1BEA-1159-4AE5-AD9B-9440E5189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7D36FA-5B04-55FC-20D6-14C38D2C6058}"/>
              </a:ext>
            </a:extLst>
          </p:cNvPr>
          <p:cNvSpPr>
            <a:spLocks noGrp="1"/>
          </p:cNvSpPr>
          <p:nvPr>
            <p:ph type="title"/>
          </p:nvPr>
        </p:nvSpPr>
        <p:spPr>
          <a:xfrm>
            <a:off x="630936" y="783857"/>
            <a:ext cx="3419856" cy="1600200"/>
          </a:xfrm>
        </p:spPr>
        <p:txBody>
          <a:bodyPr anchor="ctr">
            <a:normAutofit/>
          </a:bodyPr>
          <a:lstStyle/>
          <a:p>
            <a:r>
              <a:rPr lang="en-US" sz="4800"/>
              <a:t>Is there a better time to call you?</a:t>
            </a:r>
          </a:p>
        </p:txBody>
      </p:sp>
      <p:sp>
        <p:nvSpPr>
          <p:cNvPr id="34" name="Rectangle 33">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83857"/>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rgbClr val="4FA9EB"/>
          </a:solidFill>
          <a:ln w="34925">
            <a:solidFill>
              <a:srgbClr val="4FA9EB"/>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ontent Placeholder 16">
            <a:extLst>
              <a:ext uri="{FF2B5EF4-FFF2-40B4-BE49-F238E27FC236}">
                <a16:creationId xmlns:a16="http://schemas.microsoft.com/office/drawing/2014/main" id="{E5C6800A-9D88-AE51-29FD-10673C0D0A05}"/>
              </a:ext>
            </a:extLst>
          </p:cNvPr>
          <p:cNvSpPr>
            <a:spLocks noGrp="1"/>
          </p:cNvSpPr>
          <p:nvPr>
            <p:ph idx="1"/>
          </p:nvPr>
        </p:nvSpPr>
        <p:spPr>
          <a:xfrm>
            <a:off x="4666488" y="520710"/>
            <a:ext cx="6894576" cy="1600200"/>
          </a:xfrm>
        </p:spPr>
        <p:txBody>
          <a:bodyPr anchor="ctr">
            <a:noAutofit/>
          </a:bodyPr>
          <a:lstStyle/>
          <a:p>
            <a:pPr>
              <a:lnSpc>
                <a:spcPct val="130000"/>
              </a:lnSpc>
            </a:pPr>
            <a:r>
              <a:rPr lang="en-US" sz="1700" dirty="0">
                <a:latin typeface="Calibri" panose="020F0502020204030204" pitchFamily="34" charset="0"/>
                <a:ea typeface="Calibri" panose="020F0502020204030204" pitchFamily="34" charset="0"/>
                <a:cs typeface="Calibri" panose="020F0502020204030204" pitchFamily="34" charset="0"/>
              </a:rPr>
              <a:t>Top 3 Hours with Positive Disposition</a:t>
            </a:r>
          </a:p>
          <a:p>
            <a:pPr>
              <a:lnSpc>
                <a:spcPct val="130000"/>
              </a:lnSpc>
            </a:pPr>
            <a:r>
              <a:rPr lang="en-US" sz="1700" dirty="0">
                <a:latin typeface="Calibri" panose="020F0502020204030204" pitchFamily="34" charset="0"/>
                <a:ea typeface="Calibri" panose="020F0502020204030204" pitchFamily="34" charset="0"/>
                <a:cs typeface="Calibri" panose="020F0502020204030204" pitchFamily="34" charset="0"/>
              </a:rPr>
              <a:t>Converted UTC Time Zone to Local Time Zone (CST/CDT, PST/PDT, EST/EDT, MST/MDT)</a:t>
            </a:r>
          </a:p>
          <a:p>
            <a:pPr>
              <a:lnSpc>
                <a:spcPct val="130000"/>
              </a:lnSpc>
            </a:pPr>
            <a:r>
              <a:rPr lang="en-US" sz="1700" dirty="0">
                <a:latin typeface="Calibri" panose="020F0502020204030204" pitchFamily="34" charset="0"/>
                <a:ea typeface="Calibri" panose="020F0502020204030204" pitchFamily="34" charset="0"/>
                <a:cs typeface="Calibri" panose="020F0502020204030204" pitchFamily="34" charset="0"/>
              </a:rPr>
              <a:t>Identified 9 AM, 10 AM, and 11 AM as the hours of the day with the highest probability of positive disposition rates.</a:t>
            </a:r>
          </a:p>
          <a:p>
            <a:pPr>
              <a:lnSpc>
                <a:spcPct val="130000"/>
              </a:lnSpc>
            </a:pPr>
            <a:r>
              <a:rPr lang="en-US" sz="1700" dirty="0">
                <a:latin typeface="Calibri" panose="020F0502020204030204" pitchFamily="34" charset="0"/>
                <a:ea typeface="Calibri" panose="020F0502020204030204" pitchFamily="34" charset="0"/>
                <a:cs typeface="Calibri" panose="020F0502020204030204" pitchFamily="34" charset="0"/>
              </a:rPr>
              <a:t>Thursday has the highest probability of successful disposition</a:t>
            </a:r>
          </a:p>
        </p:txBody>
      </p:sp>
      <p:pic>
        <p:nvPicPr>
          <p:cNvPr id="5" name="Content Placeholder 4" descr="A graph of different colored bars&#10;&#10;Description automatically generated with medium confidence">
            <a:extLst>
              <a:ext uri="{FF2B5EF4-FFF2-40B4-BE49-F238E27FC236}">
                <a16:creationId xmlns:a16="http://schemas.microsoft.com/office/drawing/2014/main" id="{E746253A-2304-2FEB-F16C-7DC7EE7C5D36}"/>
              </a:ext>
            </a:extLst>
          </p:cNvPr>
          <p:cNvPicPr>
            <a:picLocks noChangeAspect="1"/>
          </p:cNvPicPr>
          <p:nvPr/>
        </p:nvPicPr>
        <p:blipFill rotWithShape="1">
          <a:blip r:embed="rId3"/>
          <a:srcRect l="20621" r="3045" b="-1"/>
          <a:stretch/>
        </p:blipFill>
        <p:spPr>
          <a:xfrm>
            <a:off x="176627" y="2668691"/>
            <a:ext cx="6005375" cy="4189309"/>
          </a:xfrm>
          <a:custGeom>
            <a:avLst/>
            <a:gdLst/>
            <a:ahLst/>
            <a:cxnLst/>
            <a:rect l="l" t="t" r="r" b="b"/>
            <a:pathLst>
              <a:path w="6005375" h="4189309">
                <a:moveTo>
                  <a:pt x="5422311" y="873"/>
                </a:moveTo>
                <a:cubicBezTo>
                  <a:pt x="5467738" y="-1249"/>
                  <a:pt x="5513346" y="499"/>
                  <a:pt x="5558643" y="6137"/>
                </a:cubicBezTo>
                <a:cubicBezTo>
                  <a:pt x="5633356" y="13367"/>
                  <a:pt x="5708323" y="18441"/>
                  <a:pt x="5783036" y="26052"/>
                </a:cubicBezTo>
                <a:cubicBezTo>
                  <a:pt x="5816269" y="29477"/>
                  <a:pt x="5849884" y="16792"/>
                  <a:pt x="5882612" y="28462"/>
                </a:cubicBezTo>
                <a:cubicBezTo>
                  <a:pt x="5909726" y="38166"/>
                  <a:pt x="5937089" y="43856"/>
                  <a:pt x="5964555" y="46416"/>
                </a:cubicBezTo>
                <a:lnTo>
                  <a:pt x="5997178" y="46088"/>
                </a:lnTo>
                <a:lnTo>
                  <a:pt x="5995170" y="275470"/>
                </a:lnTo>
                <a:cubicBezTo>
                  <a:pt x="5993432" y="411056"/>
                  <a:pt x="5993035" y="546624"/>
                  <a:pt x="5999656" y="682159"/>
                </a:cubicBezTo>
                <a:cubicBezTo>
                  <a:pt x="6009854" y="891918"/>
                  <a:pt x="6003364" y="1101545"/>
                  <a:pt x="5999656" y="1311172"/>
                </a:cubicBezTo>
                <a:cubicBezTo>
                  <a:pt x="5992506" y="1713210"/>
                  <a:pt x="6003364" y="2114718"/>
                  <a:pt x="5998730" y="2516227"/>
                </a:cubicBezTo>
                <a:cubicBezTo>
                  <a:pt x="5996744" y="2694204"/>
                  <a:pt x="5998994" y="2871916"/>
                  <a:pt x="6003364" y="3049893"/>
                </a:cubicBezTo>
                <a:cubicBezTo>
                  <a:pt x="6009720" y="3304015"/>
                  <a:pt x="5999922" y="3558268"/>
                  <a:pt x="5989196" y="3812257"/>
                </a:cubicBezTo>
                <a:cubicBezTo>
                  <a:pt x="5985594" y="3882097"/>
                  <a:pt x="5984646" y="3952020"/>
                  <a:pt x="5986348" y="4021878"/>
                </a:cubicBezTo>
                <a:lnTo>
                  <a:pt x="5996786" y="4189309"/>
                </a:lnTo>
                <a:lnTo>
                  <a:pt x="0" y="4189309"/>
                </a:lnTo>
                <a:lnTo>
                  <a:pt x="0" y="27247"/>
                </a:lnTo>
                <a:lnTo>
                  <a:pt x="495" y="27408"/>
                </a:lnTo>
                <a:cubicBezTo>
                  <a:pt x="5176" y="27551"/>
                  <a:pt x="10686" y="26465"/>
                  <a:pt x="17314" y="23896"/>
                </a:cubicBezTo>
                <a:cubicBezTo>
                  <a:pt x="33823" y="19050"/>
                  <a:pt x="50862" y="16234"/>
                  <a:pt x="68053" y="15524"/>
                </a:cubicBezTo>
                <a:cubicBezTo>
                  <a:pt x="200481" y="-1093"/>
                  <a:pt x="333037" y="3346"/>
                  <a:pt x="466100" y="8801"/>
                </a:cubicBezTo>
                <a:cubicBezTo>
                  <a:pt x="697850" y="18187"/>
                  <a:pt x="929854" y="29096"/>
                  <a:pt x="1161985" y="25798"/>
                </a:cubicBezTo>
                <a:cubicBezTo>
                  <a:pt x="1397540" y="22373"/>
                  <a:pt x="1632588" y="29604"/>
                  <a:pt x="1867890" y="39117"/>
                </a:cubicBezTo>
                <a:cubicBezTo>
                  <a:pt x="1971017" y="43050"/>
                  <a:pt x="2074779" y="46982"/>
                  <a:pt x="2176256" y="17680"/>
                </a:cubicBezTo>
                <a:cubicBezTo>
                  <a:pt x="2199190" y="12314"/>
                  <a:pt x="2223101" y="12834"/>
                  <a:pt x="2245769" y="19202"/>
                </a:cubicBezTo>
                <a:cubicBezTo>
                  <a:pt x="2359678" y="45713"/>
                  <a:pt x="2474221" y="53578"/>
                  <a:pt x="2589398" y="27447"/>
                </a:cubicBezTo>
                <a:cubicBezTo>
                  <a:pt x="2721802" y="-1220"/>
                  <a:pt x="2858087" y="-7347"/>
                  <a:pt x="2992519" y="9308"/>
                </a:cubicBezTo>
                <a:cubicBezTo>
                  <a:pt x="3115435" y="23008"/>
                  <a:pt x="3238984" y="37849"/>
                  <a:pt x="3362153" y="26813"/>
                </a:cubicBezTo>
                <a:cubicBezTo>
                  <a:pt x="3556737" y="9308"/>
                  <a:pt x="3751067" y="24530"/>
                  <a:pt x="3945651" y="29223"/>
                </a:cubicBezTo>
                <a:cubicBezTo>
                  <a:pt x="4010343" y="30745"/>
                  <a:pt x="4075416" y="44064"/>
                  <a:pt x="4139727" y="32141"/>
                </a:cubicBezTo>
                <a:cubicBezTo>
                  <a:pt x="4241079" y="13367"/>
                  <a:pt x="4341288" y="20597"/>
                  <a:pt x="4442766" y="31126"/>
                </a:cubicBezTo>
                <a:cubicBezTo>
                  <a:pt x="4637096" y="51422"/>
                  <a:pt x="4831299" y="61189"/>
                  <a:pt x="5024742" y="23134"/>
                </a:cubicBezTo>
                <a:cubicBezTo>
                  <a:pt x="5084742" y="11211"/>
                  <a:pt x="5144359" y="4361"/>
                  <a:pt x="5205373" y="20344"/>
                </a:cubicBezTo>
                <a:cubicBezTo>
                  <a:pt x="5232315" y="26496"/>
                  <a:pt x="5260361" y="25976"/>
                  <a:pt x="5287062" y="18822"/>
                </a:cubicBezTo>
                <a:cubicBezTo>
                  <a:pt x="5331637" y="8985"/>
                  <a:pt x="5376883" y="2995"/>
                  <a:pt x="5422311" y="873"/>
                </a:cubicBezTo>
                <a:close/>
              </a:path>
            </a:pathLst>
          </a:custGeom>
        </p:spPr>
      </p:pic>
      <p:pic>
        <p:nvPicPr>
          <p:cNvPr id="4" name="Picture 3">
            <a:extLst>
              <a:ext uri="{FF2B5EF4-FFF2-40B4-BE49-F238E27FC236}">
                <a16:creationId xmlns:a16="http://schemas.microsoft.com/office/drawing/2014/main" id="{69F50679-0422-D67B-6BFB-5B3912B3E782}"/>
              </a:ext>
            </a:extLst>
          </p:cNvPr>
          <p:cNvPicPr>
            <a:picLocks noChangeAspect="1"/>
          </p:cNvPicPr>
          <p:nvPr/>
        </p:nvPicPr>
        <p:blipFill rotWithShape="1">
          <a:blip r:embed="rId4"/>
          <a:srcRect r="1318" b="1"/>
          <a:stretch/>
        </p:blipFill>
        <p:spPr>
          <a:xfrm>
            <a:off x="6182002" y="2657879"/>
            <a:ext cx="6009993" cy="4200116"/>
          </a:xfrm>
          <a:custGeom>
            <a:avLst/>
            <a:gdLst/>
            <a:ahLst/>
            <a:cxnLst/>
            <a:rect l="l" t="t" r="r" b="b"/>
            <a:pathLst>
              <a:path w="6006950" h="4200116">
                <a:moveTo>
                  <a:pt x="1035902" y="878"/>
                </a:moveTo>
                <a:cubicBezTo>
                  <a:pt x="1135908" y="5076"/>
                  <a:pt x="1234824" y="23223"/>
                  <a:pt x="1334526" y="31024"/>
                </a:cubicBezTo>
                <a:cubicBezTo>
                  <a:pt x="1429408" y="38508"/>
                  <a:pt x="1524290" y="49417"/>
                  <a:pt x="1619679" y="34449"/>
                </a:cubicBezTo>
                <a:cubicBezTo>
                  <a:pt x="1713242" y="21726"/>
                  <a:pt x="1807870" y="18745"/>
                  <a:pt x="1902041" y="25570"/>
                </a:cubicBezTo>
                <a:cubicBezTo>
                  <a:pt x="2006183" y="30770"/>
                  <a:pt x="2110071" y="48021"/>
                  <a:pt x="2214847" y="33561"/>
                </a:cubicBezTo>
                <a:cubicBezTo>
                  <a:pt x="2228052" y="32216"/>
                  <a:pt x="2241384" y="33954"/>
                  <a:pt x="2253790" y="38635"/>
                </a:cubicBezTo>
                <a:cubicBezTo>
                  <a:pt x="2294520" y="52169"/>
                  <a:pt x="2338397" y="53007"/>
                  <a:pt x="2379622" y="41045"/>
                </a:cubicBezTo>
                <a:cubicBezTo>
                  <a:pt x="2431756" y="27168"/>
                  <a:pt x="2486503" y="26254"/>
                  <a:pt x="2539069" y="38381"/>
                </a:cubicBezTo>
                <a:cubicBezTo>
                  <a:pt x="2617207" y="55379"/>
                  <a:pt x="2695598" y="72123"/>
                  <a:pt x="2776908" y="58169"/>
                </a:cubicBezTo>
                <a:cubicBezTo>
                  <a:pt x="2824222" y="50178"/>
                  <a:pt x="2868111" y="30770"/>
                  <a:pt x="2914791" y="21637"/>
                </a:cubicBezTo>
                <a:cubicBezTo>
                  <a:pt x="3049249" y="-4620"/>
                  <a:pt x="3184976" y="3244"/>
                  <a:pt x="3320703" y="12124"/>
                </a:cubicBezTo>
                <a:cubicBezTo>
                  <a:pt x="3453259" y="20876"/>
                  <a:pt x="3585179" y="38888"/>
                  <a:pt x="3718496" y="36225"/>
                </a:cubicBezTo>
                <a:cubicBezTo>
                  <a:pt x="3746884" y="36440"/>
                  <a:pt x="3775210" y="38812"/>
                  <a:pt x="3803230" y="43328"/>
                </a:cubicBezTo>
                <a:cubicBezTo>
                  <a:pt x="3907245" y="57028"/>
                  <a:pt x="4011767" y="69966"/>
                  <a:pt x="4114640" y="42313"/>
                </a:cubicBezTo>
                <a:cubicBezTo>
                  <a:pt x="4206871" y="17312"/>
                  <a:pt x="4303111" y="10677"/>
                  <a:pt x="4397891" y="22779"/>
                </a:cubicBezTo>
                <a:cubicBezTo>
                  <a:pt x="4522696" y="39130"/>
                  <a:pt x="4648846" y="42707"/>
                  <a:pt x="4774374" y="33434"/>
                </a:cubicBezTo>
                <a:cubicBezTo>
                  <a:pt x="4813773" y="29515"/>
                  <a:pt x="4853387" y="28107"/>
                  <a:pt x="4892977" y="29248"/>
                </a:cubicBezTo>
                <a:cubicBezTo>
                  <a:pt x="5181681" y="42440"/>
                  <a:pt x="5471273" y="25062"/>
                  <a:pt x="5759471" y="55759"/>
                </a:cubicBezTo>
                <a:cubicBezTo>
                  <a:pt x="5805028" y="61131"/>
                  <a:pt x="5850896" y="61524"/>
                  <a:pt x="5896277" y="57017"/>
                </a:cubicBezTo>
                <a:lnTo>
                  <a:pt x="6006950" y="33749"/>
                </a:lnTo>
                <a:lnTo>
                  <a:pt x="6006950" y="4200116"/>
                </a:lnTo>
                <a:lnTo>
                  <a:pt x="13501" y="4200116"/>
                </a:lnTo>
                <a:lnTo>
                  <a:pt x="28554" y="3862213"/>
                </a:lnTo>
                <a:cubicBezTo>
                  <a:pt x="30457" y="3736758"/>
                  <a:pt x="27411" y="3611386"/>
                  <a:pt x="15626" y="3486312"/>
                </a:cubicBezTo>
                <a:cubicBezTo>
                  <a:pt x="-847" y="3333707"/>
                  <a:pt x="-4304" y="3179990"/>
                  <a:pt x="5296" y="3026802"/>
                </a:cubicBezTo>
                <a:cubicBezTo>
                  <a:pt x="11786" y="2939137"/>
                  <a:pt x="18539" y="2851472"/>
                  <a:pt x="22776" y="2763676"/>
                </a:cubicBezTo>
                <a:cubicBezTo>
                  <a:pt x="28180" y="2638786"/>
                  <a:pt x="25173" y="2513673"/>
                  <a:pt x="13771" y="2389181"/>
                </a:cubicBezTo>
                <a:cubicBezTo>
                  <a:pt x="4237" y="2294247"/>
                  <a:pt x="3177" y="2198663"/>
                  <a:pt x="10593" y="2103543"/>
                </a:cubicBezTo>
                <a:cubicBezTo>
                  <a:pt x="25690" y="1941590"/>
                  <a:pt x="9931" y="1779636"/>
                  <a:pt x="5032" y="1617814"/>
                </a:cubicBezTo>
                <a:cubicBezTo>
                  <a:pt x="-3577" y="1320125"/>
                  <a:pt x="20393" y="1022570"/>
                  <a:pt x="9666" y="724882"/>
                </a:cubicBezTo>
                <a:cubicBezTo>
                  <a:pt x="3841" y="577627"/>
                  <a:pt x="16420" y="430504"/>
                  <a:pt x="9666" y="283249"/>
                </a:cubicBezTo>
                <a:cubicBezTo>
                  <a:pt x="6885" y="230875"/>
                  <a:pt x="4568" y="178502"/>
                  <a:pt x="3409" y="126111"/>
                </a:cubicBezTo>
                <a:lnTo>
                  <a:pt x="3819" y="33427"/>
                </a:lnTo>
                <a:lnTo>
                  <a:pt x="31797" y="28723"/>
                </a:lnTo>
                <a:cubicBezTo>
                  <a:pt x="147177" y="14068"/>
                  <a:pt x="264046" y="13354"/>
                  <a:pt x="379873" y="26711"/>
                </a:cubicBezTo>
                <a:cubicBezTo>
                  <a:pt x="443931" y="35083"/>
                  <a:pt x="508243" y="47768"/>
                  <a:pt x="573442" y="35083"/>
                </a:cubicBezTo>
                <a:cubicBezTo>
                  <a:pt x="579581" y="33992"/>
                  <a:pt x="585759" y="36757"/>
                  <a:pt x="589044" y="42060"/>
                </a:cubicBezTo>
                <a:cubicBezTo>
                  <a:pt x="621264" y="81382"/>
                  <a:pt x="663123" y="80114"/>
                  <a:pt x="705871" y="67429"/>
                </a:cubicBezTo>
                <a:cubicBezTo>
                  <a:pt x="733929" y="58740"/>
                  <a:pt x="761430" y="48326"/>
                  <a:pt x="788194" y="36225"/>
                </a:cubicBezTo>
                <a:cubicBezTo>
                  <a:pt x="835052" y="16792"/>
                  <a:pt x="884827" y="5299"/>
                  <a:pt x="935464" y="2230"/>
                </a:cubicBezTo>
                <a:cubicBezTo>
                  <a:pt x="969111" y="-370"/>
                  <a:pt x="1002567" y="-521"/>
                  <a:pt x="1035902" y="878"/>
                </a:cubicBezTo>
                <a:close/>
              </a:path>
            </a:pathLst>
          </a:custGeom>
        </p:spPr>
      </p:pic>
    </p:spTree>
    <p:extLst>
      <p:ext uri="{BB962C8B-B14F-4D97-AF65-F5344CB8AC3E}">
        <p14:creationId xmlns:p14="http://schemas.microsoft.com/office/powerpoint/2010/main" val="886011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1" name="Rectangle 105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E1B4FB-26DC-C855-1880-F506A8089693}"/>
              </a:ext>
            </a:extLst>
          </p:cNvPr>
          <p:cNvSpPr>
            <a:spLocks noGrp="1"/>
          </p:cNvSpPr>
          <p:nvPr>
            <p:ph type="title"/>
          </p:nvPr>
        </p:nvSpPr>
        <p:spPr>
          <a:xfrm>
            <a:off x="576072" y="238539"/>
            <a:ext cx="11018520" cy="1434415"/>
          </a:xfrm>
        </p:spPr>
        <p:txBody>
          <a:bodyPr anchor="b">
            <a:normAutofit/>
          </a:bodyPr>
          <a:lstStyle/>
          <a:p>
            <a:r>
              <a:rPr lang="en-US" sz="7200"/>
              <a:t>What’s the best time to make a call?</a:t>
            </a:r>
          </a:p>
        </p:txBody>
      </p:sp>
      <p:sp>
        <p:nvSpPr>
          <p:cNvPr id="1053"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4FA9EB"/>
          </a:solidFill>
          <a:ln w="38100" cap="rnd">
            <a:solidFill>
              <a:srgbClr val="4FA9EB"/>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13">
            <a:extLst>
              <a:ext uri="{FF2B5EF4-FFF2-40B4-BE49-F238E27FC236}">
                <a16:creationId xmlns:a16="http://schemas.microsoft.com/office/drawing/2014/main" id="{F0933C51-A038-749C-4F25-BADDFAF4F445}"/>
              </a:ext>
            </a:extLst>
          </p:cNvPr>
          <p:cNvSpPr>
            <a:spLocks noGrp="1"/>
          </p:cNvSpPr>
          <p:nvPr>
            <p:ph idx="1"/>
          </p:nvPr>
        </p:nvSpPr>
        <p:spPr>
          <a:xfrm>
            <a:off x="572493" y="2071316"/>
            <a:ext cx="6713552" cy="4119172"/>
          </a:xfrm>
        </p:spPr>
        <p:txBody>
          <a:bodyPr vert="horz" lIns="91440" tIns="45720" rIns="91440" bIns="45720" rtlCol="0" anchor="t">
            <a:normAutofit/>
          </a:bodyPr>
          <a:lstStyle/>
          <a:p>
            <a:r>
              <a:rPr lang="en-US" dirty="0">
                <a:latin typeface="Calibri" panose="020F0502020204030204" pitchFamily="34" charset="0"/>
                <a:ea typeface="Calibri" panose="020F0502020204030204" pitchFamily="34" charset="0"/>
                <a:cs typeface="Calibri" panose="020F0502020204030204" pitchFamily="34" charset="0"/>
              </a:rPr>
              <a:t>The overall top 3 hours with highest successful disposition rates are 10AM, 11AM, 9AM, 2PM, and 12PM</a:t>
            </a:r>
          </a:p>
          <a:p>
            <a:r>
              <a:rPr lang="en-US" dirty="0">
                <a:latin typeface="Calibri" panose="020F0502020204030204" pitchFamily="34" charset="0"/>
                <a:ea typeface="Calibri" panose="020F0502020204030204" pitchFamily="34" charset="0"/>
                <a:cs typeface="Calibri" panose="020F0502020204030204" pitchFamily="34" charset="0"/>
              </a:rPr>
              <a:t>During the start of the day, most people tend to be active in attending the calls rather than later part of the Day.</a:t>
            </a:r>
          </a:p>
        </p:txBody>
      </p:sp>
      <p:pic>
        <p:nvPicPr>
          <p:cNvPr id="1028" name="Picture 4">
            <a:extLst>
              <a:ext uri="{FF2B5EF4-FFF2-40B4-BE49-F238E27FC236}">
                <a16:creationId xmlns:a16="http://schemas.microsoft.com/office/drawing/2014/main" id="{2212DCCB-A581-F4EE-4868-519EC9ED46C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6745" b="-1"/>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580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48B478-860C-1F77-7019-90E9EF201BA9}"/>
              </a:ext>
            </a:extLst>
          </p:cNvPr>
          <p:cNvSpPr>
            <a:spLocks noGrp="1"/>
          </p:cNvSpPr>
          <p:nvPr>
            <p:ph type="title"/>
          </p:nvPr>
        </p:nvSpPr>
        <p:spPr>
          <a:xfrm>
            <a:off x="630936" y="639520"/>
            <a:ext cx="3429000" cy="1719072"/>
          </a:xfrm>
        </p:spPr>
        <p:txBody>
          <a:bodyPr vert="horz" lIns="91440" tIns="45720" rIns="91440" bIns="45720" rtlCol="0" anchor="b">
            <a:normAutofit/>
          </a:bodyPr>
          <a:lstStyle/>
          <a:p>
            <a:pPr>
              <a:lnSpc>
                <a:spcPct val="90000"/>
              </a:lnSpc>
            </a:pPr>
            <a:r>
              <a:rPr lang="en-US" sz="3800">
                <a:effectLst/>
              </a:rPr>
              <a:t>State wise distribution of call dispositions </a:t>
            </a:r>
            <a:endParaRPr lang="en-US" sz="3800"/>
          </a:p>
        </p:txBody>
      </p:sp>
      <p:sp>
        <p:nvSpPr>
          <p:cNvPr id="26"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4FA9EB"/>
          </a:solidFill>
          <a:ln w="38100" cap="rnd">
            <a:solidFill>
              <a:srgbClr val="4FA9EB"/>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51D5C56-75E1-9430-7F48-99280AD08B24}"/>
              </a:ext>
            </a:extLst>
          </p:cNvPr>
          <p:cNvSpPr txBox="1"/>
          <p:nvPr/>
        </p:nvSpPr>
        <p:spPr>
          <a:xfrm>
            <a:off x="630936" y="2807208"/>
            <a:ext cx="3429000"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77500" lnSpcReduction="20000"/>
          </a:bodyPr>
          <a:lstStyle/>
          <a:p>
            <a:pPr indent="-228600">
              <a:lnSpc>
                <a:spcPct val="110000"/>
              </a:lnSpc>
              <a:spcAft>
                <a:spcPts val="600"/>
              </a:spcAft>
              <a:buFont typeface="Arial" panose="020B0604020202020204" pitchFamily="34" charset="0"/>
              <a:buChar char="•"/>
            </a:pPr>
            <a:r>
              <a:rPr lang="en-US" sz="2200" dirty="0">
                <a:highlight>
                  <a:srgbClr val="FFFF00"/>
                </a:highlight>
                <a:latin typeface="Calibri" panose="020F0502020204030204" pitchFamily="34" charset="0"/>
                <a:ea typeface="Calibri" panose="020F0502020204030204" pitchFamily="34" charset="0"/>
                <a:cs typeface="Calibri" panose="020F0502020204030204" pitchFamily="34" charset="0"/>
              </a:rPr>
              <a:t>CA and VA have high successful dispositions</a:t>
            </a:r>
            <a:r>
              <a:rPr lang="en-US" sz="2200" dirty="0">
                <a:latin typeface="Calibri" panose="020F0502020204030204" pitchFamily="34" charset="0"/>
                <a:ea typeface="Calibri" panose="020F0502020204030204" pitchFamily="34" charset="0"/>
                <a:cs typeface="Calibri" panose="020F0502020204030204" pitchFamily="34" charset="0"/>
              </a:rPr>
              <a:t> whereas AZ, IL, MI, FL are very low. Let’s say that individuals from California or NY are more likely to accept care because of the high cost of living there. This is just an example, but based on the visualization we can make assumption on why individuals from a particular state have more chances of accepting MCO. </a:t>
            </a:r>
          </a:p>
          <a:p>
            <a:pPr indent="-228600">
              <a:lnSpc>
                <a:spcPct val="110000"/>
              </a:lnSpc>
              <a:spcAft>
                <a:spcPts val="600"/>
              </a:spcAft>
              <a:buFont typeface="Arial" panose="020B0604020202020204" pitchFamily="34" charset="0"/>
              <a:buChar char="•"/>
            </a:pPr>
            <a:endParaRPr lang="en-US" sz="2200" dirty="0">
              <a:highlight>
                <a:srgbClr val="FFFF00"/>
              </a:highlight>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mc:Choice xmlns:p14="http://schemas.microsoft.com/office/powerpoint/2010/main" Requires="p14">
          <p:contentPart p14:bwMode="auto" r:id="rId3">
            <p14:nvContentPartPr>
              <p14:cNvPr id="28" name="Ink 27">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28" name="Ink 27">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5737403" y="1956150"/>
                <a:ext cx="36000" cy="32709"/>
              </a:xfrm>
              <a:prstGeom prst="rect">
                <a:avLst/>
              </a:prstGeom>
            </p:spPr>
          </p:pic>
        </mc:Fallback>
      </mc:AlternateContent>
      <p:pic>
        <p:nvPicPr>
          <p:cNvPr id="5" name="Content Placeholder 4" descr="A map of united states with red squares&#10;&#10;Description automatically generated">
            <a:extLst>
              <a:ext uri="{FF2B5EF4-FFF2-40B4-BE49-F238E27FC236}">
                <a16:creationId xmlns:a16="http://schemas.microsoft.com/office/drawing/2014/main" id="{A2FBD8AD-EC37-15FB-3639-70792265E7EB}"/>
              </a:ext>
            </a:extLst>
          </p:cNvPr>
          <p:cNvPicPr>
            <a:picLocks noGrp="1" noChangeAspect="1"/>
          </p:cNvPicPr>
          <p:nvPr>
            <p:ph idx="1"/>
          </p:nvPr>
        </p:nvPicPr>
        <p:blipFill rotWithShape="1">
          <a:blip r:embed="rId5"/>
          <a:srcRect l="15" r="-78" b="-74"/>
          <a:stretch/>
        </p:blipFill>
        <p:spPr>
          <a:xfrm>
            <a:off x="4654296" y="1400809"/>
            <a:ext cx="6903720" cy="4056381"/>
          </a:xfrm>
          <a:prstGeom prst="rect">
            <a:avLst/>
          </a:prstGeom>
        </p:spPr>
      </p:pic>
    </p:spTree>
    <p:extLst>
      <p:ext uri="{BB962C8B-B14F-4D97-AF65-F5344CB8AC3E}">
        <p14:creationId xmlns:p14="http://schemas.microsoft.com/office/powerpoint/2010/main" val="2441228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53541C-1B10-709A-7EBD-369B7D7B331E}"/>
              </a:ext>
            </a:extLst>
          </p:cNvPr>
          <p:cNvSpPr>
            <a:spLocks noGrp="1"/>
          </p:cNvSpPr>
          <p:nvPr>
            <p:ph type="title"/>
          </p:nvPr>
        </p:nvSpPr>
        <p:spPr>
          <a:xfrm>
            <a:off x="630936" y="639520"/>
            <a:ext cx="3429000" cy="1719072"/>
          </a:xfrm>
        </p:spPr>
        <p:txBody>
          <a:bodyPr vert="horz" lIns="91440" tIns="45720" rIns="91440" bIns="45720" rtlCol="0" anchor="b">
            <a:normAutofit/>
          </a:bodyPr>
          <a:lstStyle/>
          <a:p>
            <a:pPr>
              <a:lnSpc>
                <a:spcPct val="90000"/>
              </a:lnSpc>
            </a:pPr>
            <a:r>
              <a:rPr lang="en-US" sz="3800"/>
              <a:t>Does Gender play a role in a successful call?</a:t>
            </a:r>
          </a:p>
        </p:txBody>
      </p:sp>
      <p:sp>
        <p:nvSpPr>
          <p:cNvPr id="30"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4FA9EB"/>
          </a:solidFill>
          <a:ln w="38100" cap="rnd">
            <a:solidFill>
              <a:srgbClr val="4FA9EB"/>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ontent Placeholder 24">
            <a:extLst>
              <a:ext uri="{FF2B5EF4-FFF2-40B4-BE49-F238E27FC236}">
                <a16:creationId xmlns:a16="http://schemas.microsoft.com/office/drawing/2014/main" id="{5DD5FE20-4AEB-95BD-A600-75406AED8970}"/>
              </a:ext>
            </a:extLst>
          </p:cNvPr>
          <p:cNvSpPr>
            <a:spLocks noGrp="1"/>
          </p:cNvSpPr>
          <p:nvPr>
            <p:ph idx="1"/>
          </p:nvPr>
        </p:nvSpPr>
        <p:spPr>
          <a:xfrm>
            <a:off x="630936" y="2807208"/>
            <a:ext cx="3429000" cy="3410712"/>
          </a:xfrm>
        </p:spPr>
        <p:txBody>
          <a:bodyPr anchor="t">
            <a:normAutofit/>
          </a:bodyPr>
          <a:lstStyle/>
          <a:p>
            <a:r>
              <a:rPr lang="en-US" sz="1700" dirty="0">
                <a:latin typeface="Calibri" panose="020F0502020204030204" pitchFamily="34" charset="0"/>
                <a:ea typeface="Calibri" panose="020F0502020204030204" pitchFamily="34" charset="0"/>
                <a:cs typeface="Calibri" panose="020F0502020204030204" pitchFamily="34" charset="0"/>
              </a:rPr>
              <a:t>We observed that more females were successful contacts since they scheduled appointments and visits compared to males</a:t>
            </a:r>
          </a:p>
          <a:p>
            <a:r>
              <a:rPr lang="en-US" sz="1700">
                <a:latin typeface="Calibri" panose="020F0502020204030204" pitchFamily="34" charset="0"/>
                <a:ea typeface="Calibri" panose="020F0502020204030204" pitchFamily="34" charset="0"/>
                <a:cs typeface="Calibri" panose="020F0502020204030204" pitchFamily="34" charset="0"/>
              </a:rPr>
              <a:t>We can target our calls towards the females since they have higher chances of accepting the care</a:t>
            </a:r>
          </a:p>
        </p:txBody>
      </p:sp>
      <mc:AlternateContent xmlns:mc="http://schemas.openxmlformats.org/markup-compatibility/2006">
        <mc:Choice xmlns:p14="http://schemas.microsoft.com/office/powerpoint/2010/main" Requires="p14">
          <p:contentPart p14:bwMode="auto" r:id="rId3">
            <p14:nvContentPartPr>
              <p14:cNvPr id="32" name="Ink 31">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32" name="Ink 31">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5737403" y="1956150"/>
                <a:ext cx="36000" cy="32709"/>
              </a:xfrm>
              <a:prstGeom prst="rect">
                <a:avLst/>
              </a:prstGeom>
            </p:spPr>
          </p:pic>
        </mc:Fallback>
      </mc:AlternateContent>
      <p:pic>
        <p:nvPicPr>
          <p:cNvPr id="5" name="Content Placeholder 4">
            <a:extLst>
              <a:ext uri="{FF2B5EF4-FFF2-40B4-BE49-F238E27FC236}">
                <a16:creationId xmlns:a16="http://schemas.microsoft.com/office/drawing/2014/main" id="{5D8A145C-6852-E02F-7024-92A5C11B40D0}"/>
              </a:ext>
            </a:extLst>
          </p:cNvPr>
          <p:cNvPicPr>
            <a:picLocks noChangeAspect="1"/>
          </p:cNvPicPr>
          <p:nvPr/>
        </p:nvPicPr>
        <p:blipFill rotWithShape="1">
          <a:blip r:embed="rId5"/>
          <a:srcRect l="-360" t="-941" r="4716" b="941"/>
          <a:stretch/>
        </p:blipFill>
        <p:spPr>
          <a:xfrm>
            <a:off x="4160728" y="1354578"/>
            <a:ext cx="7908173" cy="4218115"/>
          </a:xfrm>
          <a:prstGeom prst="rect">
            <a:avLst/>
          </a:prstGeom>
        </p:spPr>
      </p:pic>
    </p:spTree>
    <p:extLst>
      <p:ext uri="{BB962C8B-B14F-4D97-AF65-F5344CB8AC3E}">
        <p14:creationId xmlns:p14="http://schemas.microsoft.com/office/powerpoint/2010/main" val="2652403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7" name="Rectangle 16">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8D6C37-DB06-5BF4-622F-E363A2554DD2}"/>
              </a:ext>
            </a:extLst>
          </p:cNvPr>
          <p:cNvSpPr>
            <a:spLocks noGrp="1"/>
          </p:cNvSpPr>
          <p:nvPr>
            <p:ph type="title"/>
          </p:nvPr>
        </p:nvSpPr>
        <p:spPr>
          <a:xfrm>
            <a:off x="638881" y="839865"/>
            <a:ext cx="10909640" cy="904970"/>
          </a:xfrm>
        </p:spPr>
        <p:txBody>
          <a:bodyPr vert="horz" lIns="91440" tIns="45720" rIns="91440" bIns="45720" rtlCol="0" anchor="ctr">
            <a:normAutofit fontScale="90000"/>
          </a:bodyPr>
          <a:lstStyle/>
          <a:p>
            <a:pPr algn="ctr"/>
            <a:r>
              <a:rPr lang="en-US" sz="6000" dirty="0"/>
              <a:t>How long can we talk?</a:t>
            </a:r>
          </a:p>
        </p:txBody>
      </p:sp>
      <p:pic>
        <p:nvPicPr>
          <p:cNvPr id="5" name="Content Placeholder 4">
            <a:extLst>
              <a:ext uri="{FF2B5EF4-FFF2-40B4-BE49-F238E27FC236}">
                <a16:creationId xmlns:a16="http://schemas.microsoft.com/office/drawing/2014/main" id="{35DD71B6-1F2A-2A83-4E63-8A863AAF3380}"/>
              </a:ext>
            </a:extLst>
          </p:cNvPr>
          <p:cNvPicPr>
            <a:picLocks noGrp="1" noChangeAspect="1"/>
          </p:cNvPicPr>
          <p:nvPr>
            <p:ph idx="1"/>
          </p:nvPr>
        </p:nvPicPr>
        <p:blipFill>
          <a:blip r:embed="rId3"/>
          <a:stretch>
            <a:fillRect/>
          </a:stretch>
        </p:blipFill>
        <p:spPr>
          <a:xfrm>
            <a:off x="1485760" y="1744835"/>
            <a:ext cx="9215881" cy="4654019"/>
          </a:xfrm>
          <a:prstGeom prst="rect">
            <a:avLst/>
          </a:prstGeom>
        </p:spPr>
      </p:pic>
    </p:spTree>
    <p:extLst>
      <p:ext uri="{BB962C8B-B14F-4D97-AF65-F5344CB8AC3E}">
        <p14:creationId xmlns:p14="http://schemas.microsoft.com/office/powerpoint/2010/main" val="1049482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C64B-EF14-F1FF-A03B-1C75D1B054DF}"/>
              </a:ext>
            </a:extLst>
          </p:cNvPr>
          <p:cNvSpPr>
            <a:spLocks noGrp="1"/>
          </p:cNvSpPr>
          <p:nvPr>
            <p:ph type="title"/>
          </p:nvPr>
        </p:nvSpPr>
        <p:spPr/>
        <p:txBody>
          <a:bodyPr/>
          <a:lstStyle/>
          <a:p>
            <a:r>
              <a:rPr lang="en-US"/>
              <a:t>Finally, What are we recommending?</a:t>
            </a:r>
          </a:p>
        </p:txBody>
      </p:sp>
      <p:sp>
        <p:nvSpPr>
          <p:cNvPr id="3" name="Content Placeholder 2">
            <a:extLst>
              <a:ext uri="{FF2B5EF4-FFF2-40B4-BE49-F238E27FC236}">
                <a16:creationId xmlns:a16="http://schemas.microsoft.com/office/drawing/2014/main" id="{D89EBC3F-1FD5-0C59-E015-86ADC0DD2BCB}"/>
              </a:ext>
            </a:extLst>
          </p:cNvPr>
          <p:cNvSpPr>
            <a:spLocks noGrp="1"/>
          </p:cNvSpPr>
          <p:nvPr>
            <p:ph idx="1"/>
          </p:nvPr>
        </p:nvSpPr>
        <p:spPr/>
        <p:txBody>
          <a:bodyPr>
            <a:normAutofit/>
          </a:bodyPr>
          <a:lstStyle/>
          <a:p>
            <a:endParaRPr lang="en-US" sz="1700" b="1" dirty="0">
              <a:latin typeface="Calibri" panose="020F0502020204030204" pitchFamily="34" charset="0"/>
              <a:ea typeface="Calibri" panose="020F0502020204030204" pitchFamily="34" charset="0"/>
              <a:cs typeface="Calibri" panose="020F0502020204030204" pitchFamily="34" charset="0"/>
            </a:endParaRPr>
          </a:p>
          <a:p>
            <a:r>
              <a:rPr lang="en-US" sz="1700" b="1" dirty="0">
                <a:latin typeface="Calibri" panose="020F0502020204030204" pitchFamily="34" charset="0"/>
                <a:ea typeface="Calibri" panose="020F0502020204030204" pitchFamily="34" charset="0"/>
                <a:cs typeface="Calibri" panose="020F0502020204030204" pitchFamily="34" charset="0"/>
              </a:rPr>
              <a:t>Time zone: </a:t>
            </a:r>
            <a:r>
              <a:rPr lang="en-US" sz="1700" dirty="0">
                <a:latin typeface="Calibri" panose="020F0502020204030204" pitchFamily="34" charset="0"/>
                <a:ea typeface="Calibri" panose="020F0502020204030204" pitchFamily="34" charset="0"/>
                <a:cs typeface="Calibri" panose="020F0502020204030204" pitchFamily="34" charset="0"/>
              </a:rPr>
              <a:t>It is essential that we convert the UTC time zone in the dataset to local time zones to analyze the best contact time.</a:t>
            </a:r>
          </a:p>
          <a:p>
            <a:r>
              <a:rPr lang="en-US" sz="1700" b="1">
                <a:latin typeface="Calibri" panose="020F0502020204030204" pitchFamily="34" charset="0"/>
                <a:ea typeface="Calibri" panose="020F0502020204030204" pitchFamily="34" charset="0"/>
                <a:cs typeface="Calibri" panose="020F0502020204030204" pitchFamily="34" charset="0"/>
              </a:rPr>
              <a:t>Preferred call time</a:t>
            </a:r>
            <a:r>
              <a:rPr lang="en-US" sz="1700" dirty="0">
                <a:latin typeface="Calibri" panose="020F0502020204030204" pitchFamily="34" charset="0"/>
                <a:ea typeface="Calibri" panose="020F0502020204030204" pitchFamily="34" charset="0"/>
                <a:cs typeface="Calibri" panose="020F0502020204030204" pitchFamily="34" charset="0"/>
              </a:rPr>
              <a:t>: Morning (9am to 11am) seems to be the best time to achieve successful call to convince the individuals to receive MCO. </a:t>
            </a:r>
          </a:p>
          <a:p>
            <a:r>
              <a:rPr lang="en-US" sz="1700" b="1">
                <a:latin typeface="Calibri" panose="020F0502020204030204" pitchFamily="34" charset="0"/>
                <a:ea typeface="Calibri" panose="020F0502020204030204" pitchFamily="34" charset="0"/>
                <a:cs typeface="Calibri" panose="020F0502020204030204" pitchFamily="34" charset="0"/>
              </a:rPr>
              <a:t>States</a:t>
            </a:r>
            <a:r>
              <a:rPr lang="en-US" sz="1700" dirty="0">
                <a:latin typeface="Calibri" panose="020F0502020204030204" pitchFamily="34" charset="0"/>
                <a:ea typeface="Calibri" panose="020F0502020204030204" pitchFamily="34" charset="0"/>
                <a:cs typeface="Calibri" panose="020F0502020204030204" pitchFamily="34" charset="0"/>
              </a:rPr>
              <a:t>: CA and VA has the </a:t>
            </a:r>
            <a:r>
              <a:rPr lang="en-US" sz="1700" dirty="0" err="1">
                <a:latin typeface="Calibri" panose="020F0502020204030204" pitchFamily="34" charset="0"/>
                <a:ea typeface="Calibri" panose="020F0502020204030204" pitchFamily="34" charset="0"/>
                <a:cs typeface="Calibri" panose="020F0502020204030204" pitchFamily="34" charset="0"/>
              </a:rPr>
              <a:t>the</a:t>
            </a:r>
            <a:r>
              <a:rPr lang="en-US" sz="1700" dirty="0">
                <a:latin typeface="Calibri" panose="020F0502020204030204" pitchFamily="34" charset="0"/>
                <a:ea typeface="Calibri" panose="020F0502020204030204" pitchFamily="34" charset="0"/>
                <a:cs typeface="Calibri" panose="020F0502020204030204" pitchFamily="34" charset="0"/>
              </a:rPr>
              <a:t> highest hit rate.</a:t>
            </a:r>
          </a:p>
          <a:p>
            <a:r>
              <a:rPr lang="en-US" sz="1700" b="1">
                <a:latin typeface="Calibri" panose="020F0502020204030204" pitchFamily="34" charset="0"/>
                <a:ea typeface="Calibri" panose="020F0502020204030204" pitchFamily="34" charset="0"/>
                <a:cs typeface="Calibri" panose="020F0502020204030204" pitchFamily="34" charset="0"/>
              </a:rPr>
              <a:t>Call duration</a:t>
            </a:r>
            <a:r>
              <a:rPr lang="en-US" sz="1700" dirty="0">
                <a:latin typeface="Calibri" panose="020F0502020204030204" pitchFamily="34" charset="0"/>
                <a:ea typeface="Calibri" panose="020F0502020204030204" pitchFamily="34" charset="0"/>
                <a:cs typeface="Calibri" panose="020F0502020204030204" pitchFamily="34" charset="0"/>
              </a:rPr>
              <a:t>: An average of 13 minutes looks to be a good duration for better engagement and understanding their needs. If we are able to engage the individuals to have a conversation longer, the chances of doing the lead conversion is also higher.</a:t>
            </a:r>
          </a:p>
          <a:p>
            <a:r>
              <a:rPr lang="en-US" sz="1700" b="1">
                <a:latin typeface="Calibri" panose="020F0502020204030204" pitchFamily="34" charset="0"/>
                <a:ea typeface="Calibri" panose="020F0502020204030204" pitchFamily="34" charset="0"/>
                <a:cs typeface="Calibri" panose="020F0502020204030204" pitchFamily="34" charset="0"/>
              </a:rPr>
              <a:t>Gender</a:t>
            </a:r>
            <a:r>
              <a:rPr lang="en-US" sz="1700" dirty="0">
                <a:latin typeface="Calibri" panose="020F0502020204030204" pitchFamily="34" charset="0"/>
                <a:ea typeface="Calibri" panose="020F0502020204030204" pitchFamily="34" charset="0"/>
                <a:cs typeface="Calibri" panose="020F0502020204030204" pitchFamily="34" charset="0"/>
              </a:rPr>
              <a:t>: Females are most likely to be convinced. </a:t>
            </a:r>
          </a:p>
          <a:p>
            <a:endParaRPr lang="en-US" sz="1700" dirty="0">
              <a:latin typeface="Calibri" panose="020F0502020204030204" pitchFamily="34" charset="0"/>
              <a:ea typeface="Calibri" panose="020F0502020204030204" pitchFamily="34" charset="0"/>
              <a:cs typeface="Calibri" panose="020F0502020204030204" pitchFamily="34" charset="0"/>
            </a:endParaRPr>
          </a:p>
          <a:p>
            <a:endParaRPr lang="en-US" sz="1700" dirty="0">
              <a:latin typeface="Calibri" panose="020F0502020204030204" pitchFamily="34" charset="0"/>
              <a:ea typeface="Calibri" panose="020F0502020204030204" pitchFamily="34" charset="0"/>
              <a:cs typeface="Calibri" panose="020F0502020204030204" pitchFamily="34" charset="0"/>
            </a:endParaRPr>
          </a:p>
          <a:p>
            <a:endParaRPr lang="en-US" sz="1700" dirty="0">
              <a:latin typeface="Calibri" panose="020F0502020204030204" pitchFamily="34" charset="0"/>
              <a:ea typeface="Calibri" panose="020F0502020204030204" pitchFamily="34" charset="0"/>
              <a:cs typeface="Calibri" panose="020F0502020204030204" pitchFamily="34" charset="0"/>
            </a:endParaRPr>
          </a:p>
          <a:p>
            <a:endParaRPr lang="en-US" sz="1700" dirty="0">
              <a:latin typeface="Calibri" panose="020F0502020204030204" pitchFamily="34" charset="0"/>
              <a:ea typeface="Calibri" panose="020F0502020204030204" pitchFamily="34" charset="0"/>
              <a:cs typeface="Calibri" panose="020F0502020204030204" pitchFamily="34" charset="0"/>
            </a:endParaRPr>
          </a:p>
          <a:p>
            <a:endParaRPr lang="en-US" sz="1700" dirty="0">
              <a:latin typeface="Calibri" panose="020F0502020204030204" pitchFamily="34" charset="0"/>
              <a:ea typeface="Calibri" panose="020F0502020204030204" pitchFamily="34" charset="0"/>
              <a:cs typeface="Calibri" panose="020F0502020204030204" pitchFamily="34" charset="0"/>
            </a:endParaRPr>
          </a:p>
          <a:p>
            <a:endParaRPr lang="en-US" sz="1700" dirty="0">
              <a:latin typeface="Calibri" panose="020F0502020204030204" pitchFamily="34" charset="0"/>
              <a:ea typeface="Calibri" panose="020F0502020204030204" pitchFamily="34" charset="0"/>
              <a:cs typeface="Calibri" panose="020F0502020204030204" pitchFamily="34" charset="0"/>
            </a:endParaRPr>
          </a:p>
          <a:p>
            <a:endParaRPr lang="en-US" sz="17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29815857"/>
      </p:ext>
    </p:extLst>
  </p:cSld>
  <p:clrMapOvr>
    <a:masterClrMapping/>
  </p:clrMapOvr>
</p:sld>
</file>

<file path=ppt/theme/theme1.xml><?xml version="1.0" encoding="utf-8"?>
<a:theme xmlns:a="http://schemas.openxmlformats.org/drawingml/2006/main" name="SketchyVTI">
  <a:themeElements>
    <a:clrScheme name="AnalogousFromLightSeedLeftStep">
      <a:dk1>
        <a:srgbClr val="000000"/>
      </a:dk1>
      <a:lt1>
        <a:srgbClr val="FFFFFF"/>
      </a:lt1>
      <a:dk2>
        <a:srgbClr val="213A3B"/>
      </a:dk2>
      <a:lt2>
        <a:srgbClr val="E8E5E2"/>
      </a:lt2>
      <a:accent1>
        <a:srgbClr val="4FA9EB"/>
      </a:accent1>
      <a:accent2>
        <a:srgbClr val="38B3B3"/>
      </a:accent2>
      <a:accent3>
        <a:srgbClr val="33B680"/>
      </a:accent3>
      <a:accent4>
        <a:srgbClr val="2EB946"/>
      </a:accent4>
      <a:accent5>
        <a:srgbClr val="55B735"/>
      </a:accent5>
      <a:accent6>
        <a:srgbClr val="87AE3A"/>
      </a:accent6>
      <a:hlink>
        <a:srgbClr val="A2785A"/>
      </a:hlink>
      <a:folHlink>
        <a:srgbClr val="7F7F7F"/>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640</Words>
  <Application>Microsoft Office PowerPoint</Application>
  <PresentationFormat>Widescreen</PresentationFormat>
  <Paragraphs>41</Paragraphs>
  <Slides>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vt:lpstr>
      <vt:lpstr>Arial</vt:lpstr>
      <vt:lpstr>Calibri</vt:lpstr>
      <vt:lpstr>The Hand Bold</vt:lpstr>
      <vt:lpstr>The Serif Hand Black</vt:lpstr>
      <vt:lpstr>SketchyVTI</vt:lpstr>
      <vt:lpstr>Can we call you?</vt:lpstr>
      <vt:lpstr>Is there a better time to call you?</vt:lpstr>
      <vt:lpstr>What’s the best time to make a call?</vt:lpstr>
      <vt:lpstr>State wise distribution of call dispositions </vt:lpstr>
      <vt:lpstr>Does Gender play a role in a successful call?</vt:lpstr>
      <vt:lpstr>How long can we talk?</vt:lpstr>
      <vt:lpstr>Finally, What are we recommending?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 we call you now?</dc:title>
  <dc:creator>Rajan, Sofia</dc:creator>
  <cp:lastModifiedBy>Parthasarathi, Prriyamvradha</cp:lastModifiedBy>
  <cp:revision>2</cp:revision>
  <dcterms:created xsi:type="dcterms:W3CDTF">2024-03-24T01:51:19Z</dcterms:created>
  <dcterms:modified xsi:type="dcterms:W3CDTF">2024-03-24T04:58:00Z</dcterms:modified>
</cp:coreProperties>
</file>