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8" r:id="rId6"/>
    <p:sldId id="259" r:id="rId7"/>
    <p:sldId id="267" r:id="rId8"/>
    <p:sldId id="260" r:id="rId9"/>
    <p:sldId id="266" r:id="rId10"/>
    <p:sldId id="261" r:id="rId11"/>
    <p:sldId id="264" r:id="rId12"/>
    <p:sldId id="26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4"/>
    <p:restoredTop sz="83159" autoAdjust="0"/>
  </p:normalViewPr>
  <p:slideViewPr>
    <p:cSldViewPr snapToGrid="0">
      <p:cViewPr>
        <p:scale>
          <a:sx n="75" d="100"/>
          <a:sy n="75" d="100"/>
        </p:scale>
        <p:origin x="111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code/namanmanchanda/heart-attack-eda-prediction-90-accuracy/dat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code/namanmanchanda/heart-attack-eda-prediction-90-accuracy/data"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B2E241-F613-4F4D-8D7E-C2CEC264CD0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354C681-8FD7-49A3-984D-1CDE2BEAD3C2}">
      <dgm:prSet/>
      <dgm:spPr/>
      <dgm:t>
        <a:bodyPr/>
        <a:lstStyle/>
        <a:p>
          <a:r>
            <a:rPr lang="en-US"/>
            <a:t>Heart disease has increased significantly over the past few years for various reasons, including the environment, food, and people's different lifestyle choices. </a:t>
          </a:r>
        </a:p>
      </dgm:t>
    </dgm:pt>
    <dgm:pt modelId="{33580F61-0659-41EC-9E15-0949DF19C52F}" type="parTrans" cxnId="{12442043-778D-4D61-8CD7-878F5138CC6C}">
      <dgm:prSet/>
      <dgm:spPr/>
      <dgm:t>
        <a:bodyPr/>
        <a:lstStyle/>
        <a:p>
          <a:endParaRPr lang="en-US"/>
        </a:p>
      </dgm:t>
    </dgm:pt>
    <dgm:pt modelId="{7DA06DB7-962C-4F33-9AEB-228BA04A19C4}" type="sibTrans" cxnId="{12442043-778D-4D61-8CD7-878F5138CC6C}">
      <dgm:prSet/>
      <dgm:spPr/>
      <dgm:t>
        <a:bodyPr/>
        <a:lstStyle/>
        <a:p>
          <a:endParaRPr lang="en-US"/>
        </a:p>
      </dgm:t>
    </dgm:pt>
    <dgm:pt modelId="{D702E314-2C6E-4967-A63D-5C1091153CE3}">
      <dgm:prSet/>
      <dgm:spPr/>
      <dgm:t>
        <a:bodyPr/>
        <a:lstStyle/>
        <a:p>
          <a:r>
            <a:rPr lang="en-US"/>
            <a:t>Our primary goal in this project is to identify the risk factors that significantly increase a person's likelihood of developing heart disease. </a:t>
          </a:r>
        </a:p>
      </dgm:t>
    </dgm:pt>
    <dgm:pt modelId="{78DF4DC4-EEC1-41F0-A0BD-798312E42C24}" type="parTrans" cxnId="{E7CCAFC3-5977-4FEC-B389-1861A5E51747}">
      <dgm:prSet/>
      <dgm:spPr/>
      <dgm:t>
        <a:bodyPr/>
        <a:lstStyle/>
        <a:p>
          <a:endParaRPr lang="en-US"/>
        </a:p>
      </dgm:t>
    </dgm:pt>
    <dgm:pt modelId="{1ABBB4F2-519B-41E8-9FE9-44A2580BF31F}" type="sibTrans" cxnId="{E7CCAFC3-5977-4FEC-B389-1861A5E51747}">
      <dgm:prSet/>
      <dgm:spPr/>
      <dgm:t>
        <a:bodyPr/>
        <a:lstStyle/>
        <a:p>
          <a:endParaRPr lang="en-US"/>
        </a:p>
      </dgm:t>
    </dgm:pt>
    <dgm:pt modelId="{8655967D-06E8-418C-8E74-6991B7CEEE40}">
      <dgm:prSet/>
      <dgm:spPr/>
      <dgm:t>
        <a:bodyPr/>
        <a:lstStyle/>
        <a:p>
          <a:r>
            <a:rPr lang="en-US"/>
            <a:t>With this data, we can better understand how to use the items to improve our health, which also enables us to identify all probable causes of heart problems.</a:t>
          </a:r>
        </a:p>
      </dgm:t>
    </dgm:pt>
    <dgm:pt modelId="{7F92E661-0430-481F-BF46-A07C1F84521F}" type="parTrans" cxnId="{B961CE60-E07D-499C-A796-FFA2833AEC6E}">
      <dgm:prSet/>
      <dgm:spPr/>
      <dgm:t>
        <a:bodyPr/>
        <a:lstStyle/>
        <a:p>
          <a:endParaRPr lang="en-US"/>
        </a:p>
      </dgm:t>
    </dgm:pt>
    <dgm:pt modelId="{F519F38E-1AE2-4230-B7DC-EB20C19E6951}" type="sibTrans" cxnId="{B961CE60-E07D-499C-A796-FFA2833AEC6E}">
      <dgm:prSet/>
      <dgm:spPr/>
      <dgm:t>
        <a:bodyPr/>
        <a:lstStyle/>
        <a:p>
          <a:endParaRPr lang="en-US"/>
        </a:p>
      </dgm:t>
    </dgm:pt>
    <dgm:pt modelId="{9AC9A3A4-C8D2-4FF0-AD65-3000DD3000F3}" type="pres">
      <dgm:prSet presAssocID="{83B2E241-F613-4F4D-8D7E-C2CEC264CD0F}" presName="hierChild1" presStyleCnt="0">
        <dgm:presLayoutVars>
          <dgm:chPref val="1"/>
          <dgm:dir/>
          <dgm:animOne val="branch"/>
          <dgm:animLvl val="lvl"/>
          <dgm:resizeHandles/>
        </dgm:presLayoutVars>
      </dgm:prSet>
      <dgm:spPr/>
    </dgm:pt>
    <dgm:pt modelId="{D7A7906B-5800-44C1-9D60-B9144B565475}" type="pres">
      <dgm:prSet presAssocID="{7354C681-8FD7-49A3-984D-1CDE2BEAD3C2}" presName="hierRoot1" presStyleCnt="0"/>
      <dgm:spPr/>
    </dgm:pt>
    <dgm:pt modelId="{FAD89E70-D8B2-4167-93B0-BAC1EA9CB42C}" type="pres">
      <dgm:prSet presAssocID="{7354C681-8FD7-49A3-984D-1CDE2BEAD3C2}" presName="composite" presStyleCnt="0"/>
      <dgm:spPr/>
    </dgm:pt>
    <dgm:pt modelId="{37E31A51-092F-4C6B-AB33-D9B37B1F9F65}" type="pres">
      <dgm:prSet presAssocID="{7354C681-8FD7-49A3-984D-1CDE2BEAD3C2}" presName="background" presStyleLbl="node0" presStyleIdx="0" presStyleCnt="3"/>
      <dgm:spPr/>
    </dgm:pt>
    <dgm:pt modelId="{4CF77AFF-9433-4926-8E5D-C28191C209F6}" type="pres">
      <dgm:prSet presAssocID="{7354C681-8FD7-49A3-984D-1CDE2BEAD3C2}" presName="text" presStyleLbl="fgAcc0" presStyleIdx="0" presStyleCnt="3">
        <dgm:presLayoutVars>
          <dgm:chPref val="3"/>
        </dgm:presLayoutVars>
      </dgm:prSet>
      <dgm:spPr/>
    </dgm:pt>
    <dgm:pt modelId="{94E45D6A-AB7E-4D19-856C-3FD44D55D6CF}" type="pres">
      <dgm:prSet presAssocID="{7354C681-8FD7-49A3-984D-1CDE2BEAD3C2}" presName="hierChild2" presStyleCnt="0"/>
      <dgm:spPr/>
    </dgm:pt>
    <dgm:pt modelId="{D1E87E3E-1D8D-45D7-8437-8920D3132F2D}" type="pres">
      <dgm:prSet presAssocID="{D702E314-2C6E-4967-A63D-5C1091153CE3}" presName="hierRoot1" presStyleCnt="0"/>
      <dgm:spPr/>
    </dgm:pt>
    <dgm:pt modelId="{5DC35736-E9CC-41FD-A034-D440935D6E2F}" type="pres">
      <dgm:prSet presAssocID="{D702E314-2C6E-4967-A63D-5C1091153CE3}" presName="composite" presStyleCnt="0"/>
      <dgm:spPr/>
    </dgm:pt>
    <dgm:pt modelId="{695881E3-7544-4426-91DF-80BE119069B0}" type="pres">
      <dgm:prSet presAssocID="{D702E314-2C6E-4967-A63D-5C1091153CE3}" presName="background" presStyleLbl="node0" presStyleIdx="1" presStyleCnt="3"/>
      <dgm:spPr/>
    </dgm:pt>
    <dgm:pt modelId="{8F5349E8-7F70-459D-8E75-AF3FCD6C9B9E}" type="pres">
      <dgm:prSet presAssocID="{D702E314-2C6E-4967-A63D-5C1091153CE3}" presName="text" presStyleLbl="fgAcc0" presStyleIdx="1" presStyleCnt="3">
        <dgm:presLayoutVars>
          <dgm:chPref val="3"/>
        </dgm:presLayoutVars>
      </dgm:prSet>
      <dgm:spPr/>
    </dgm:pt>
    <dgm:pt modelId="{F3D75F1F-5B33-43AB-9ADA-E93D7ABD3E68}" type="pres">
      <dgm:prSet presAssocID="{D702E314-2C6E-4967-A63D-5C1091153CE3}" presName="hierChild2" presStyleCnt="0"/>
      <dgm:spPr/>
    </dgm:pt>
    <dgm:pt modelId="{D9CC1C3F-1482-441D-A201-0D20A9A07803}" type="pres">
      <dgm:prSet presAssocID="{8655967D-06E8-418C-8E74-6991B7CEEE40}" presName="hierRoot1" presStyleCnt="0"/>
      <dgm:spPr/>
    </dgm:pt>
    <dgm:pt modelId="{44EEBB9F-7639-463E-B033-BF757EE4291A}" type="pres">
      <dgm:prSet presAssocID="{8655967D-06E8-418C-8E74-6991B7CEEE40}" presName="composite" presStyleCnt="0"/>
      <dgm:spPr/>
    </dgm:pt>
    <dgm:pt modelId="{E1A49172-45A1-4394-B0A8-8D809B320500}" type="pres">
      <dgm:prSet presAssocID="{8655967D-06E8-418C-8E74-6991B7CEEE40}" presName="background" presStyleLbl="node0" presStyleIdx="2" presStyleCnt="3"/>
      <dgm:spPr/>
    </dgm:pt>
    <dgm:pt modelId="{A23F88AA-5AAD-45F1-9ED6-822150B44569}" type="pres">
      <dgm:prSet presAssocID="{8655967D-06E8-418C-8E74-6991B7CEEE40}" presName="text" presStyleLbl="fgAcc0" presStyleIdx="2" presStyleCnt="3">
        <dgm:presLayoutVars>
          <dgm:chPref val="3"/>
        </dgm:presLayoutVars>
      </dgm:prSet>
      <dgm:spPr/>
    </dgm:pt>
    <dgm:pt modelId="{610E4E8D-F407-465D-B13A-170A154F97F6}" type="pres">
      <dgm:prSet presAssocID="{8655967D-06E8-418C-8E74-6991B7CEEE40}" presName="hierChild2" presStyleCnt="0"/>
      <dgm:spPr/>
    </dgm:pt>
  </dgm:ptLst>
  <dgm:cxnLst>
    <dgm:cxn modelId="{66DD120F-0BCC-480B-947A-A5D9FD54E60A}" type="presOf" srcId="{D702E314-2C6E-4967-A63D-5C1091153CE3}" destId="{8F5349E8-7F70-459D-8E75-AF3FCD6C9B9E}" srcOrd="0" destOrd="0" presId="urn:microsoft.com/office/officeart/2005/8/layout/hierarchy1"/>
    <dgm:cxn modelId="{B961CE60-E07D-499C-A796-FFA2833AEC6E}" srcId="{83B2E241-F613-4F4D-8D7E-C2CEC264CD0F}" destId="{8655967D-06E8-418C-8E74-6991B7CEEE40}" srcOrd="2" destOrd="0" parTransId="{7F92E661-0430-481F-BF46-A07C1F84521F}" sibTransId="{F519F38E-1AE2-4230-B7DC-EB20C19E6951}"/>
    <dgm:cxn modelId="{852D4D62-2435-4DF0-9D1C-860A6FD582A8}" type="presOf" srcId="{8655967D-06E8-418C-8E74-6991B7CEEE40}" destId="{A23F88AA-5AAD-45F1-9ED6-822150B44569}" srcOrd="0" destOrd="0" presId="urn:microsoft.com/office/officeart/2005/8/layout/hierarchy1"/>
    <dgm:cxn modelId="{12442043-778D-4D61-8CD7-878F5138CC6C}" srcId="{83B2E241-F613-4F4D-8D7E-C2CEC264CD0F}" destId="{7354C681-8FD7-49A3-984D-1CDE2BEAD3C2}" srcOrd="0" destOrd="0" parTransId="{33580F61-0659-41EC-9E15-0949DF19C52F}" sibTransId="{7DA06DB7-962C-4F33-9AEB-228BA04A19C4}"/>
    <dgm:cxn modelId="{90FF9D9C-96FB-4732-ADF5-056D951F02C5}" type="presOf" srcId="{83B2E241-F613-4F4D-8D7E-C2CEC264CD0F}" destId="{9AC9A3A4-C8D2-4FF0-AD65-3000DD3000F3}" srcOrd="0" destOrd="0" presId="urn:microsoft.com/office/officeart/2005/8/layout/hierarchy1"/>
    <dgm:cxn modelId="{E7CCAFC3-5977-4FEC-B389-1861A5E51747}" srcId="{83B2E241-F613-4F4D-8D7E-C2CEC264CD0F}" destId="{D702E314-2C6E-4967-A63D-5C1091153CE3}" srcOrd="1" destOrd="0" parTransId="{78DF4DC4-EEC1-41F0-A0BD-798312E42C24}" sibTransId="{1ABBB4F2-519B-41E8-9FE9-44A2580BF31F}"/>
    <dgm:cxn modelId="{7285F2D6-1F7D-43E1-9ED9-457244A095CF}" type="presOf" srcId="{7354C681-8FD7-49A3-984D-1CDE2BEAD3C2}" destId="{4CF77AFF-9433-4926-8E5D-C28191C209F6}" srcOrd="0" destOrd="0" presId="urn:microsoft.com/office/officeart/2005/8/layout/hierarchy1"/>
    <dgm:cxn modelId="{8ACAFCD4-FEC5-46B2-B439-6C910D6614C1}" type="presParOf" srcId="{9AC9A3A4-C8D2-4FF0-AD65-3000DD3000F3}" destId="{D7A7906B-5800-44C1-9D60-B9144B565475}" srcOrd="0" destOrd="0" presId="urn:microsoft.com/office/officeart/2005/8/layout/hierarchy1"/>
    <dgm:cxn modelId="{6ED4241E-AF44-4FEF-A80C-438921B77B9C}" type="presParOf" srcId="{D7A7906B-5800-44C1-9D60-B9144B565475}" destId="{FAD89E70-D8B2-4167-93B0-BAC1EA9CB42C}" srcOrd="0" destOrd="0" presId="urn:microsoft.com/office/officeart/2005/8/layout/hierarchy1"/>
    <dgm:cxn modelId="{E93098E8-1AC4-45C1-A7AD-D82395B762AA}" type="presParOf" srcId="{FAD89E70-D8B2-4167-93B0-BAC1EA9CB42C}" destId="{37E31A51-092F-4C6B-AB33-D9B37B1F9F65}" srcOrd="0" destOrd="0" presId="urn:microsoft.com/office/officeart/2005/8/layout/hierarchy1"/>
    <dgm:cxn modelId="{053A8502-4DC2-40F6-B5A4-070ECD375BEE}" type="presParOf" srcId="{FAD89E70-D8B2-4167-93B0-BAC1EA9CB42C}" destId="{4CF77AFF-9433-4926-8E5D-C28191C209F6}" srcOrd="1" destOrd="0" presId="urn:microsoft.com/office/officeart/2005/8/layout/hierarchy1"/>
    <dgm:cxn modelId="{F0EA8940-333A-4D32-8B05-3DA6A315551D}" type="presParOf" srcId="{D7A7906B-5800-44C1-9D60-B9144B565475}" destId="{94E45D6A-AB7E-4D19-856C-3FD44D55D6CF}" srcOrd="1" destOrd="0" presId="urn:microsoft.com/office/officeart/2005/8/layout/hierarchy1"/>
    <dgm:cxn modelId="{D913F0BC-0DA5-4039-82AF-EC3269260C0D}" type="presParOf" srcId="{9AC9A3A4-C8D2-4FF0-AD65-3000DD3000F3}" destId="{D1E87E3E-1D8D-45D7-8437-8920D3132F2D}" srcOrd="1" destOrd="0" presId="urn:microsoft.com/office/officeart/2005/8/layout/hierarchy1"/>
    <dgm:cxn modelId="{E475E3CF-4FF3-4F92-B79E-64DED3E3E72B}" type="presParOf" srcId="{D1E87E3E-1D8D-45D7-8437-8920D3132F2D}" destId="{5DC35736-E9CC-41FD-A034-D440935D6E2F}" srcOrd="0" destOrd="0" presId="urn:microsoft.com/office/officeart/2005/8/layout/hierarchy1"/>
    <dgm:cxn modelId="{C610EF7E-C36E-4D1A-A98B-2F8A62F79424}" type="presParOf" srcId="{5DC35736-E9CC-41FD-A034-D440935D6E2F}" destId="{695881E3-7544-4426-91DF-80BE119069B0}" srcOrd="0" destOrd="0" presId="urn:microsoft.com/office/officeart/2005/8/layout/hierarchy1"/>
    <dgm:cxn modelId="{68F06230-E46D-433D-867F-F316DFF56466}" type="presParOf" srcId="{5DC35736-E9CC-41FD-A034-D440935D6E2F}" destId="{8F5349E8-7F70-459D-8E75-AF3FCD6C9B9E}" srcOrd="1" destOrd="0" presId="urn:microsoft.com/office/officeart/2005/8/layout/hierarchy1"/>
    <dgm:cxn modelId="{798C955D-0D4A-4EE8-BD55-F7B313373C29}" type="presParOf" srcId="{D1E87E3E-1D8D-45D7-8437-8920D3132F2D}" destId="{F3D75F1F-5B33-43AB-9ADA-E93D7ABD3E68}" srcOrd="1" destOrd="0" presId="urn:microsoft.com/office/officeart/2005/8/layout/hierarchy1"/>
    <dgm:cxn modelId="{40CF88A6-DC08-4716-A884-01883DABB153}" type="presParOf" srcId="{9AC9A3A4-C8D2-4FF0-AD65-3000DD3000F3}" destId="{D9CC1C3F-1482-441D-A201-0D20A9A07803}" srcOrd="2" destOrd="0" presId="urn:microsoft.com/office/officeart/2005/8/layout/hierarchy1"/>
    <dgm:cxn modelId="{0D7800FE-B242-4D3B-B324-B7D12F9D1DD2}" type="presParOf" srcId="{D9CC1C3F-1482-441D-A201-0D20A9A07803}" destId="{44EEBB9F-7639-463E-B033-BF757EE4291A}" srcOrd="0" destOrd="0" presId="urn:microsoft.com/office/officeart/2005/8/layout/hierarchy1"/>
    <dgm:cxn modelId="{1B61FAAD-D9D1-4EC4-8249-03EFAF17886C}" type="presParOf" srcId="{44EEBB9F-7639-463E-B033-BF757EE4291A}" destId="{E1A49172-45A1-4394-B0A8-8D809B320500}" srcOrd="0" destOrd="0" presId="urn:microsoft.com/office/officeart/2005/8/layout/hierarchy1"/>
    <dgm:cxn modelId="{4ED20D78-5536-4A64-8BAF-1D890D5C8AA9}" type="presParOf" srcId="{44EEBB9F-7639-463E-B033-BF757EE4291A}" destId="{A23F88AA-5AAD-45F1-9ED6-822150B44569}" srcOrd="1" destOrd="0" presId="urn:microsoft.com/office/officeart/2005/8/layout/hierarchy1"/>
    <dgm:cxn modelId="{3D678E06-24E4-42BC-9396-1F4BABD3C372}" type="presParOf" srcId="{D9CC1C3F-1482-441D-A201-0D20A9A07803}" destId="{610E4E8D-F407-465D-B13A-170A154F97F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B7EEEC-C2DB-4E84-8167-F94E7CFD8D41}"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BDFA6549-F5F1-44DC-9ECC-2A9ABA2CF6B4}">
      <dgm:prSet/>
      <dgm:spPr/>
      <dgm:t>
        <a:bodyPr/>
        <a:lstStyle/>
        <a:p>
          <a:r>
            <a:rPr lang="en-IN"/>
            <a:t>The heart disease dataset, which was collected from Kaggle, serves as the main original dataset for this investigation. (</a:t>
          </a:r>
          <a:r>
            <a:rPr lang="en-US">
              <a:hlinkClick xmlns:r="http://schemas.openxmlformats.org/officeDocument/2006/relationships" r:id="rId1">
                <a:extLst>
                  <a:ext uri="{A12FA001-AC4F-418D-AE19-62706E023703}">
                    <ahyp:hlinkClr xmlns:ahyp="http://schemas.microsoft.com/office/drawing/2018/hyperlinkcolor" val="tx"/>
                  </a:ext>
                </a:extLst>
              </a:hlinkClick>
            </a:rPr>
            <a:t>https://www.kaggle.com/code/namanmanchanda/heart-attack-eda-prediction-90-accuracy/data</a:t>
          </a:r>
          <a:r>
            <a:rPr lang="en-US"/>
            <a:t>). </a:t>
          </a:r>
        </a:p>
      </dgm:t>
    </dgm:pt>
    <dgm:pt modelId="{AC0F2E43-9A3A-46C5-8834-50B9D041F1CC}" type="parTrans" cxnId="{F1FED8DB-9AAB-41DD-8507-9D725EAECDE2}">
      <dgm:prSet/>
      <dgm:spPr/>
      <dgm:t>
        <a:bodyPr/>
        <a:lstStyle/>
        <a:p>
          <a:endParaRPr lang="en-US"/>
        </a:p>
      </dgm:t>
    </dgm:pt>
    <dgm:pt modelId="{6B4A854A-C0E1-4205-BAD8-8D7151DC955F}" type="sibTrans" cxnId="{F1FED8DB-9AAB-41DD-8507-9D725EAECDE2}">
      <dgm:prSet/>
      <dgm:spPr/>
      <dgm:t>
        <a:bodyPr/>
        <a:lstStyle/>
        <a:p>
          <a:endParaRPr lang="en-US"/>
        </a:p>
      </dgm:t>
    </dgm:pt>
    <dgm:pt modelId="{79B22065-0B8A-4E90-900F-13C2D10670E6}">
      <dgm:prSet/>
      <dgm:spPr/>
      <dgm:t>
        <a:bodyPr/>
        <a:lstStyle/>
        <a:p>
          <a:r>
            <a:rPr lang="en-US"/>
            <a:t>The primary dataset, which includes one target variable and 13 predictor variables, was deemed sufficient, therefore no new areas were employed. </a:t>
          </a:r>
        </a:p>
      </dgm:t>
    </dgm:pt>
    <dgm:pt modelId="{D38C3A0A-FD43-4C4E-B403-1FF582595530}" type="parTrans" cxnId="{03DF671C-E3D0-478D-9F02-7ADDFC79C30C}">
      <dgm:prSet/>
      <dgm:spPr/>
      <dgm:t>
        <a:bodyPr/>
        <a:lstStyle/>
        <a:p>
          <a:endParaRPr lang="en-US"/>
        </a:p>
      </dgm:t>
    </dgm:pt>
    <dgm:pt modelId="{E0E90C61-0065-467A-9EDB-181EFDB84147}" type="sibTrans" cxnId="{03DF671C-E3D0-478D-9F02-7ADDFC79C30C}">
      <dgm:prSet/>
      <dgm:spPr/>
      <dgm:t>
        <a:bodyPr/>
        <a:lstStyle/>
        <a:p>
          <a:endParaRPr lang="en-US"/>
        </a:p>
      </dgm:t>
    </dgm:pt>
    <dgm:pt modelId="{CE925D23-067D-4CB5-A8DE-B75662EF9346}">
      <dgm:prSet/>
      <dgm:spPr/>
      <dgm:t>
        <a:bodyPr/>
        <a:lstStyle/>
        <a:p>
          <a:r>
            <a:rPr lang="en-IN"/>
            <a:t>Each independent variables and that type of variables that is either numerical or categorical and the description of the variable has been described in the table to the right.</a:t>
          </a:r>
          <a:endParaRPr lang="en-US"/>
        </a:p>
      </dgm:t>
    </dgm:pt>
    <dgm:pt modelId="{7A7B8F25-11E2-4F96-ADB1-3186161BE5AF}" type="parTrans" cxnId="{04AE7A5C-0AA2-41A1-9682-8B9C1180C4A3}">
      <dgm:prSet/>
      <dgm:spPr/>
      <dgm:t>
        <a:bodyPr/>
        <a:lstStyle/>
        <a:p>
          <a:endParaRPr lang="en-US"/>
        </a:p>
      </dgm:t>
    </dgm:pt>
    <dgm:pt modelId="{245F3DE2-ECF2-4061-A266-DA634F017A80}" type="sibTrans" cxnId="{04AE7A5C-0AA2-41A1-9682-8B9C1180C4A3}">
      <dgm:prSet/>
      <dgm:spPr/>
      <dgm:t>
        <a:bodyPr/>
        <a:lstStyle/>
        <a:p>
          <a:endParaRPr lang="en-US"/>
        </a:p>
      </dgm:t>
    </dgm:pt>
    <dgm:pt modelId="{AD8515B2-A59A-42A6-97DA-A1E683B00DBD}" type="pres">
      <dgm:prSet presAssocID="{02B7EEEC-C2DB-4E84-8167-F94E7CFD8D41}" presName="linear" presStyleCnt="0">
        <dgm:presLayoutVars>
          <dgm:animLvl val="lvl"/>
          <dgm:resizeHandles val="exact"/>
        </dgm:presLayoutVars>
      </dgm:prSet>
      <dgm:spPr/>
    </dgm:pt>
    <dgm:pt modelId="{F0786D66-DAC3-40DF-A038-169F3BF1D793}" type="pres">
      <dgm:prSet presAssocID="{BDFA6549-F5F1-44DC-9ECC-2A9ABA2CF6B4}" presName="parentText" presStyleLbl="node1" presStyleIdx="0" presStyleCnt="3">
        <dgm:presLayoutVars>
          <dgm:chMax val="0"/>
          <dgm:bulletEnabled val="1"/>
        </dgm:presLayoutVars>
      </dgm:prSet>
      <dgm:spPr/>
    </dgm:pt>
    <dgm:pt modelId="{8E1DACD9-C340-4822-80BF-67C2E1D7EAC9}" type="pres">
      <dgm:prSet presAssocID="{6B4A854A-C0E1-4205-BAD8-8D7151DC955F}" presName="spacer" presStyleCnt="0"/>
      <dgm:spPr/>
    </dgm:pt>
    <dgm:pt modelId="{52DD937D-0919-4F20-972E-192A1531E279}" type="pres">
      <dgm:prSet presAssocID="{79B22065-0B8A-4E90-900F-13C2D10670E6}" presName="parentText" presStyleLbl="node1" presStyleIdx="1" presStyleCnt="3">
        <dgm:presLayoutVars>
          <dgm:chMax val="0"/>
          <dgm:bulletEnabled val="1"/>
        </dgm:presLayoutVars>
      </dgm:prSet>
      <dgm:spPr/>
    </dgm:pt>
    <dgm:pt modelId="{616D9684-CF82-4C04-8D64-4FB5240FA5B0}" type="pres">
      <dgm:prSet presAssocID="{E0E90C61-0065-467A-9EDB-181EFDB84147}" presName="spacer" presStyleCnt="0"/>
      <dgm:spPr/>
    </dgm:pt>
    <dgm:pt modelId="{CE7AB0B8-1816-45D3-9155-DFEBE3FFE737}" type="pres">
      <dgm:prSet presAssocID="{CE925D23-067D-4CB5-A8DE-B75662EF9346}" presName="parentText" presStyleLbl="node1" presStyleIdx="2" presStyleCnt="3">
        <dgm:presLayoutVars>
          <dgm:chMax val="0"/>
          <dgm:bulletEnabled val="1"/>
        </dgm:presLayoutVars>
      </dgm:prSet>
      <dgm:spPr/>
    </dgm:pt>
  </dgm:ptLst>
  <dgm:cxnLst>
    <dgm:cxn modelId="{03DF671C-E3D0-478D-9F02-7ADDFC79C30C}" srcId="{02B7EEEC-C2DB-4E84-8167-F94E7CFD8D41}" destId="{79B22065-0B8A-4E90-900F-13C2D10670E6}" srcOrd="1" destOrd="0" parTransId="{D38C3A0A-FD43-4C4E-B403-1FF582595530}" sibTransId="{E0E90C61-0065-467A-9EDB-181EFDB84147}"/>
    <dgm:cxn modelId="{04AE7A5C-0AA2-41A1-9682-8B9C1180C4A3}" srcId="{02B7EEEC-C2DB-4E84-8167-F94E7CFD8D41}" destId="{CE925D23-067D-4CB5-A8DE-B75662EF9346}" srcOrd="2" destOrd="0" parTransId="{7A7B8F25-11E2-4F96-ADB1-3186161BE5AF}" sibTransId="{245F3DE2-ECF2-4061-A266-DA634F017A80}"/>
    <dgm:cxn modelId="{3C17AD43-85B4-4240-BF5C-900C3F2EC23D}" type="presOf" srcId="{CE925D23-067D-4CB5-A8DE-B75662EF9346}" destId="{CE7AB0B8-1816-45D3-9155-DFEBE3FFE737}" srcOrd="0" destOrd="0" presId="urn:microsoft.com/office/officeart/2005/8/layout/vList2"/>
    <dgm:cxn modelId="{F14F739F-8036-4D41-894E-0D09EDCF8B2C}" type="presOf" srcId="{02B7EEEC-C2DB-4E84-8167-F94E7CFD8D41}" destId="{AD8515B2-A59A-42A6-97DA-A1E683B00DBD}" srcOrd="0" destOrd="0" presId="urn:microsoft.com/office/officeart/2005/8/layout/vList2"/>
    <dgm:cxn modelId="{F21A39D2-DEC9-494C-9ABE-983D1723C661}" type="presOf" srcId="{BDFA6549-F5F1-44DC-9ECC-2A9ABA2CF6B4}" destId="{F0786D66-DAC3-40DF-A038-169F3BF1D793}" srcOrd="0" destOrd="0" presId="urn:microsoft.com/office/officeart/2005/8/layout/vList2"/>
    <dgm:cxn modelId="{C1134FDA-63EF-473E-A0D7-1FD0535B53A1}" type="presOf" srcId="{79B22065-0B8A-4E90-900F-13C2D10670E6}" destId="{52DD937D-0919-4F20-972E-192A1531E279}" srcOrd="0" destOrd="0" presId="urn:microsoft.com/office/officeart/2005/8/layout/vList2"/>
    <dgm:cxn modelId="{F1FED8DB-9AAB-41DD-8507-9D725EAECDE2}" srcId="{02B7EEEC-C2DB-4E84-8167-F94E7CFD8D41}" destId="{BDFA6549-F5F1-44DC-9ECC-2A9ABA2CF6B4}" srcOrd="0" destOrd="0" parTransId="{AC0F2E43-9A3A-46C5-8834-50B9D041F1CC}" sibTransId="{6B4A854A-C0E1-4205-BAD8-8D7151DC955F}"/>
    <dgm:cxn modelId="{1F3A11AF-0C5F-4D60-8D96-A11A2A6D01DF}" type="presParOf" srcId="{AD8515B2-A59A-42A6-97DA-A1E683B00DBD}" destId="{F0786D66-DAC3-40DF-A038-169F3BF1D793}" srcOrd="0" destOrd="0" presId="urn:microsoft.com/office/officeart/2005/8/layout/vList2"/>
    <dgm:cxn modelId="{E63ECDB9-713B-4253-86BC-87FC20E03C3D}" type="presParOf" srcId="{AD8515B2-A59A-42A6-97DA-A1E683B00DBD}" destId="{8E1DACD9-C340-4822-80BF-67C2E1D7EAC9}" srcOrd="1" destOrd="0" presId="urn:microsoft.com/office/officeart/2005/8/layout/vList2"/>
    <dgm:cxn modelId="{5BCE0E71-9BE0-4C65-A121-80ED1FE6DE98}" type="presParOf" srcId="{AD8515B2-A59A-42A6-97DA-A1E683B00DBD}" destId="{52DD937D-0919-4F20-972E-192A1531E279}" srcOrd="2" destOrd="0" presId="urn:microsoft.com/office/officeart/2005/8/layout/vList2"/>
    <dgm:cxn modelId="{16DFDDF6-957F-43FE-B494-31C95499ED4B}" type="presParOf" srcId="{AD8515B2-A59A-42A6-97DA-A1E683B00DBD}" destId="{616D9684-CF82-4C04-8D64-4FB5240FA5B0}" srcOrd="3" destOrd="0" presId="urn:microsoft.com/office/officeart/2005/8/layout/vList2"/>
    <dgm:cxn modelId="{B0D8F5DE-BF8D-4238-A190-C03404F01E5E}" type="presParOf" srcId="{AD8515B2-A59A-42A6-97DA-A1E683B00DBD}" destId="{CE7AB0B8-1816-45D3-9155-DFEBE3FFE73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31A51-092F-4C6B-AB33-D9B37B1F9F65}">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77AFF-9433-4926-8E5D-C28191C209F6}">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Heart disease has increased significantly over the past few years for various reasons, including the environment, food, and people's different lifestyle choices. </a:t>
          </a:r>
        </a:p>
      </dsp:txBody>
      <dsp:txXfrm>
        <a:off x="398656" y="1088253"/>
        <a:ext cx="2959127" cy="1837317"/>
      </dsp:txXfrm>
    </dsp:sp>
    <dsp:sp modelId="{695881E3-7544-4426-91DF-80BE119069B0}">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349E8-7F70-459D-8E75-AF3FCD6C9B9E}">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Our primary goal in this project is to identify the risk factors that significantly increase a person's likelihood of developing heart disease. </a:t>
          </a:r>
        </a:p>
      </dsp:txBody>
      <dsp:txXfrm>
        <a:off x="4155097" y="1088253"/>
        <a:ext cx="2959127" cy="1837317"/>
      </dsp:txXfrm>
    </dsp:sp>
    <dsp:sp modelId="{E1A49172-45A1-4394-B0A8-8D809B320500}">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3F88AA-5AAD-45F1-9ED6-822150B44569}">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With this data, we can better understand how to use the items to improve our health, which also enables us to identify all probable causes of heart problems.</a:t>
          </a:r>
        </a:p>
      </dsp:txBody>
      <dsp:txXfrm>
        <a:off x="7911539" y="1088253"/>
        <a:ext cx="2959127" cy="1837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86D66-DAC3-40DF-A038-169F3BF1D793}">
      <dsp:nvSpPr>
        <dsp:cNvPr id="0" name=""/>
        <dsp:cNvSpPr/>
      </dsp:nvSpPr>
      <dsp:spPr>
        <a:xfrm>
          <a:off x="0" y="297638"/>
          <a:ext cx="105156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 heart disease dataset, which was collected from Kaggle, serves as the main original dataset for this investigation. (</a:t>
          </a:r>
          <a:r>
            <a:rPr lang="en-US" sz="2200" kern="1200">
              <a:hlinkClick xmlns:r="http://schemas.openxmlformats.org/officeDocument/2006/relationships" r:id="rId1">
                <a:extLst>
                  <a:ext uri="{A12FA001-AC4F-418D-AE19-62706E023703}">
                    <ahyp:hlinkClr xmlns:ahyp="http://schemas.microsoft.com/office/drawing/2018/hyperlinkcolor" val="tx"/>
                  </a:ext>
                </a:extLst>
              </a:hlinkClick>
            </a:rPr>
            <a:t>https://www.kaggle.com/code/namanmanchanda/heart-attack-eda-prediction-90-accuracy/data</a:t>
          </a:r>
          <a:r>
            <a:rPr lang="en-US" sz="2200" kern="1200"/>
            <a:t>). </a:t>
          </a:r>
        </a:p>
      </dsp:txBody>
      <dsp:txXfrm>
        <a:off x="59057" y="356695"/>
        <a:ext cx="10397486" cy="1091666"/>
      </dsp:txXfrm>
    </dsp:sp>
    <dsp:sp modelId="{52DD937D-0919-4F20-972E-192A1531E279}">
      <dsp:nvSpPr>
        <dsp:cNvPr id="0" name=""/>
        <dsp:cNvSpPr/>
      </dsp:nvSpPr>
      <dsp:spPr>
        <a:xfrm>
          <a:off x="0" y="1570778"/>
          <a:ext cx="105156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primary dataset, which includes one target variable and 13 predictor variables, was deemed sufficient, therefore no new areas were employed. </a:t>
          </a:r>
        </a:p>
      </dsp:txBody>
      <dsp:txXfrm>
        <a:off x="59057" y="1629835"/>
        <a:ext cx="10397486" cy="1091666"/>
      </dsp:txXfrm>
    </dsp:sp>
    <dsp:sp modelId="{CE7AB0B8-1816-45D3-9155-DFEBE3FFE737}">
      <dsp:nvSpPr>
        <dsp:cNvPr id="0" name=""/>
        <dsp:cNvSpPr/>
      </dsp:nvSpPr>
      <dsp:spPr>
        <a:xfrm>
          <a:off x="0" y="2843919"/>
          <a:ext cx="10515600" cy="12097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Each independent variables and that type of variables that is either numerical or categorical and the description of the variable has been described in the table to the right.</a:t>
          </a:r>
          <a:endParaRPr lang="en-US" sz="2200" kern="1200"/>
        </a:p>
      </dsp:txBody>
      <dsp:txXfrm>
        <a:off x="59057" y="2902976"/>
        <a:ext cx="10397486" cy="10916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Q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0C546-6A0F-2E43-A26B-7F8C208BB94C}" type="datetimeFigureOut">
              <a:rPr lang="en-QA" smtClean="0"/>
              <a:t>12/06/2022</a:t>
            </a:fld>
            <a:endParaRPr lang="en-Q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Q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Q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AE458-3E74-E247-8C1A-3B8BFE92AE0B}" type="slidenum">
              <a:rPr lang="en-QA" smtClean="0"/>
              <a:t>‹#›</a:t>
            </a:fld>
            <a:endParaRPr lang="en-QA"/>
          </a:p>
        </p:txBody>
      </p:sp>
    </p:spTree>
    <p:extLst>
      <p:ext uri="{BB962C8B-B14F-4D97-AF65-F5344CB8AC3E}">
        <p14:creationId xmlns:p14="http://schemas.microsoft.com/office/powerpoint/2010/main" val="46887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To create our models, we utilized R, a static computation and graphical application. To comprehend our dataset and build a broad concept for subsequent research, we first studied the data. The variables we looked at, showed some correlations. Then, we built classification models using this data set, such as the decision tree model and logistic regression model, to determine whether someone with specific diagnostic parameters has a high risk of developing heart disease. We used 20% of the records as validation datasets and 80% of the records as training datasets for the decision tree model. We then plotted the decision tree and assessed it using the confusion matrix and curve. We also sample the training and validation datasets for the logistic regression model, compute the odds ratio, and assess the logistic regression model using the confusion matrix in ROC. The best model was chosen after thorough evaluation of each one.</a:t>
            </a:r>
            <a:endParaRPr lang="en-QA" sz="1800" dirty="0">
              <a:effectLst/>
              <a:latin typeface="Calibri" panose="020F0502020204030204" pitchFamily="34" charset="0"/>
              <a:ea typeface="Calibri" panose="020F0502020204030204" pitchFamily="34" charset="0"/>
              <a:cs typeface="Arial" panose="020B0604020202020204" pitchFamily="34" charset="0"/>
            </a:endParaRPr>
          </a:p>
          <a:p>
            <a:endParaRPr lang="en-Q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The elements that are creating heart problems, how people are altering their habitats through time, and how to spot them before it's too late are what motivate us to work on this. By examining the diseases that are the main causes of death worldwide, we might calculate the death rates using the information supplied. By 2030, cardiovascular disease is expected to impact 44% of US adults, meaning that 92.1 million Americans should have had at least one kind of cardiovascular illness.</a:t>
            </a:r>
            <a:endParaRPr lang="en-QA" sz="1800" dirty="0">
              <a:effectLst/>
              <a:latin typeface="Calibri" panose="020F0502020204030204" pitchFamily="34" charset="0"/>
              <a:ea typeface="Calibri" panose="020F0502020204030204" pitchFamily="34" charset="0"/>
              <a:cs typeface="Arial" panose="020B0604020202020204" pitchFamily="34" charset="0"/>
            </a:endParaRPr>
          </a:p>
          <a:p>
            <a:endParaRPr lang="en-QA" dirty="0"/>
          </a:p>
        </p:txBody>
      </p:sp>
      <p:sp>
        <p:nvSpPr>
          <p:cNvPr id="4" name="Slide Number Placeholder 3"/>
          <p:cNvSpPr>
            <a:spLocks noGrp="1"/>
          </p:cNvSpPr>
          <p:nvPr>
            <p:ph type="sldNum" sz="quarter" idx="5"/>
          </p:nvPr>
        </p:nvSpPr>
        <p:spPr/>
        <p:txBody>
          <a:bodyPr/>
          <a:lstStyle/>
          <a:p>
            <a:fld id="{125AE458-3E74-E247-8C1A-3B8BFE92AE0B}" type="slidenum">
              <a:rPr lang="en-QA" smtClean="0"/>
              <a:t>2</a:t>
            </a:fld>
            <a:endParaRPr lang="en-QA"/>
          </a:p>
        </p:txBody>
      </p:sp>
    </p:spTree>
    <p:extLst>
      <p:ext uri="{BB962C8B-B14F-4D97-AF65-F5344CB8AC3E}">
        <p14:creationId xmlns:p14="http://schemas.microsoft.com/office/powerpoint/2010/main" val="233208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AE458-3E74-E247-8C1A-3B8BFE92AE0B}" type="slidenum">
              <a:rPr lang="en-QA" smtClean="0"/>
              <a:t>3</a:t>
            </a:fld>
            <a:endParaRPr lang="en-QA"/>
          </a:p>
        </p:txBody>
      </p:sp>
    </p:spTree>
    <p:extLst>
      <p:ext uri="{BB962C8B-B14F-4D97-AF65-F5344CB8AC3E}">
        <p14:creationId xmlns:p14="http://schemas.microsoft.com/office/powerpoint/2010/main" val="79960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The decision tree is the most efficient and renowned classification and prediction method. A decision tree is a tree structure resembling a flow chart, in which each internal node indicates a test on an attribute, each branch shows the test's result, and each leaf node has a class label. From the decision tree we get the following rule with the most percentage cover of cases.</a:t>
            </a:r>
            <a:endParaRPr lang="en-QA"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25AE458-3E74-E247-8C1A-3B8BFE92AE0B}" type="slidenum">
              <a:rPr lang="en-QA" smtClean="0"/>
              <a:t>5</a:t>
            </a:fld>
            <a:endParaRPr lang="en-QA"/>
          </a:p>
        </p:txBody>
      </p:sp>
    </p:spTree>
    <p:extLst>
      <p:ext uri="{BB962C8B-B14F-4D97-AF65-F5344CB8AC3E}">
        <p14:creationId xmlns:p14="http://schemas.microsoft.com/office/powerpoint/2010/main" val="251320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AE458-3E74-E247-8C1A-3B8BFE92AE0B}" type="slidenum">
              <a:rPr lang="en-QA" smtClean="0"/>
              <a:t>6</a:t>
            </a:fld>
            <a:endParaRPr lang="en-QA"/>
          </a:p>
        </p:txBody>
      </p:sp>
    </p:spTree>
    <p:extLst>
      <p:ext uri="{BB962C8B-B14F-4D97-AF65-F5344CB8AC3E}">
        <p14:creationId xmlns:p14="http://schemas.microsoft.com/office/powerpoint/2010/main" val="3176534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It broadens the application of regression analysis to cases in which the response variable is binary and the primary outcome is categorical, as well as the proper regression analysis to carry out in those cases. Sex, cp, </a:t>
            </a:r>
            <a:r>
              <a:rPr lang="en-US" sz="1800" dirty="0" err="1">
                <a:solidFill>
                  <a:srgbClr val="000000"/>
                </a:solidFill>
                <a:effectLst/>
                <a:latin typeface="Calibri" panose="020F0502020204030204" pitchFamily="34" charset="0"/>
                <a:ea typeface="Yu Mincho" panose="02020400000000000000" pitchFamily="18" charset="-128"/>
                <a:cs typeface="Calibri" panose="020F0502020204030204" pitchFamily="34" charset="0"/>
              </a:rPr>
              <a:t>trestbps</a:t>
            </a: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 ca, </a:t>
            </a:r>
            <a:r>
              <a:rPr lang="en-US" sz="1800" dirty="0" err="1">
                <a:solidFill>
                  <a:srgbClr val="000000"/>
                </a:solidFill>
                <a:effectLst/>
                <a:latin typeface="Calibri" panose="020F0502020204030204" pitchFamily="34" charset="0"/>
                <a:ea typeface="Yu Mincho" panose="02020400000000000000" pitchFamily="18" charset="-128"/>
                <a:cs typeface="Calibri" panose="020F0502020204030204" pitchFamily="34" charset="0"/>
              </a:rPr>
              <a:t>thalach</a:t>
            </a: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 </a:t>
            </a:r>
            <a:r>
              <a:rPr lang="en-US" sz="1800" dirty="0" err="1">
                <a:solidFill>
                  <a:srgbClr val="000000"/>
                </a:solidFill>
                <a:effectLst/>
                <a:latin typeface="Calibri" panose="020F0502020204030204" pitchFamily="34" charset="0"/>
                <a:ea typeface="Yu Mincho" panose="02020400000000000000" pitchFamily="18" charset="-128"/>
                <a:cs typeface="Calibri" panose="020F0502020204030204" pitchFamily="34" charset="0"/>
              </a:rPr>
              <a:t>exang</a:t>
            </a:r>
            <a:r>
              <a:rPr lang="en-US" sz="1800" dirty="0">
                <a:solidFill>
                  <a:srgbClr val="000000"/>
                </a:solidFill>
                <a:effectLst/>
                <a:latin typeface="Calibri" panose="020F0502020204030204" pitchFamily="34" charset="0"/>
                <a:ea typeface="Yu Mincho" panose="02020400000000000000" pitchFamily="18" charset="-128"/>
                <a:cs typeface="Calibri" panose="020F0502020204030204" pitchFamily="34" charset="0"/>
              </a:rPr>
              <a:t>, slope are significant variables. The deviance using null illustrated how good the response will be predicted by using the model with intercept. The deviation of residual displays how well the model predicts the answer by using the predictors which are considered while working with them. While doing this process we can find out the error of measure. This tells us that residual deviance is the error of measure. Whenever there is in a smaller amount of residual deviance the good is the model’s predictive power. In the output we get the residual deviance smaller than the null deviance, or a logistic regression model has some predictive power, and the variables will have some explanatory power.</a:t>
            </a:r>
            <a:endParaRPr lang="en-QA" sz="1800" dirty="0">
              <a:effectLst/>
              <a:latin typeface="Calibri" panose="020F0502020204030204" pitchFamily="34" charset="0"/>
              <a:ea typeface="Calibri" panose="020F0502020204030204" pitchFamily="34" charset="0"/>
              <a:cs typeface="Arial" panose="020B0604020202020204" pitchFamily="34" charset="0"/>
            </a:endParaRPr>
          </a:p>
          <a:p>
            <a:endParaRPr lang="en-Q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We choose the best model we can with all the important variables by using AIC. The residual deviation is less than the null variance though in the IC model, indicating some predictive potential for the r model.</a:t>
            </a:r>
            <a:endParaRPr lang="en-QA" sz="1800" dirty="0">
              <a:effectLst/>
              <a:latin typeface="Calibri" panose="020F0502020204030204" pitchFamily="34" charset="0"/>
              <a:ea typeface="Calibri" panose="020F0502020204030204" pitchFamily="34" charset="0"/>
              <a:cs typeface="Arial" panose="020B0604020202020204" pitchFamily="34" charset="0"/>
            </a:endParaRPr>
          </a:p>
          <a:p>
            <a:endParaRPr lang="en-QA" dirty="0"/>
          </a:p>
        </p:txBody>
      </p:sp>
      <p:sp>
        <p:nvSpPr>
          <p:cNvPr id="4" name="Slide Number Placeholder 3"/>
          <p:cNvSpPr>
            <a:spLocks noGrp="1"/>
          </p:cNvSpPr>
          <p:nvPr>
            <p:ph type="sldNum" sz="quarter" idx="5"/>
          </p:nvPr>
        </p:nvSpPr>
        <p:spPr/>
        <p:txBody>
          <a:bodyPr/>
          <a:lstStyle/>
          <a:p>
            <a:fld id="{125AE458-3E74-E247-8C1A-3B8BFE92AE0B}" type="slidenum">
              <a:rPr lang="en-QA" smtClean="0"/>
              <a:t>7</a:t>
            </a:fld>
            <a:endParaRPr lang="en-QA"/>
          </a:p>
        </p:txBody>
      </p:sp>
    </p:spTree>
    <p:extLst>
      <p:ext uri="{BB962C8B-B14F-4D97-AF65-F5344CB8AC3E}">
        <p14:creationId xmlns:p14="http://schemas.microsoft.com/office/powerpoint/2010/main" val="4068536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We utilize the AUC which is area under the curve and ROC which is known as Receiver Operating Characteristics curves for the classification issue to evaluate or visualize the performance of the classifier problem. It is among the most crucial assessment matrices for assessing the effectiveness of any different classifiers. It can also be expressed as an AROC. The probability curve is called ROC, and the amount or measure of distinction is called AUC.</a:t>
            </a:r>
            <a:r>
              <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IN" sz="1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It reveals how well the model can discriminate between classes. The model performs better at detecting 0 as 0 and 1 as 1 which will be higher the AUC. Let’s take an example on how the model is better at differentiating, as which of the model is more elevated AUC. A practical model has an AUC close to 1, which indicates that it has a strong level of separability.</a:t>
            </a:r>
            <a:r>
              <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IN" sz="1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Our algorithm has the weakest metric of separability since its AUC is close to the 0. This indicates that the outcome is reversing. It predicts that zeros will be ones and ones will be zeros. Additionally, a model has absolutely no potential for class separation when AUC is 0.5.  </a:t>
            </a:r>
            <a:endParaRPr lang="en-QA"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25AE458-3E74-E247-8C1A-3B8BFE92AE0B}" type="slidenum">
              <a:rPr lang="en-QA" smtClean="0"/>
              <a:t>8</a:t>
            </a:fld>
            <a:endParaRPr lang="en-QA"/>
          </a:p>
        </p:txBody>
      </p:sp>
    </p:spTree>
    <p:extLst>
      <p:ext uri="{BB962C8B-B14F-4D97-AF65-F5344CB8AC3E}">
        <p14:creationId xmlns:p14="http://schemas.microsoft.com/office/powerpoint/2010/main" val="310588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Calibri" panose="020F0502020204030204" pitchFamily="34" charset="0"/>
                <a:ea typeface="Yu Mincho" panose="02020400000000000000" pitchFamily="18" charset="-128"/>
                <a:cs typeface="Arial" panose="020B0604020202020204" pitchFamily="34" charset="0"/>
              </a:rPr>
              <a:t>This model may be used to determine whether a certain patient with a particular health profile is likely to have a heart attack. This model may be used to predict outcomes with greater precision and less error for larger populations. The model's predictions can be used as a starting point to enhance methods to research different medical aspects that may aid in preventing heart attacks. Similar projects may be created to analyse other vulnerable demographics and assist them in better serving society using analytics and various categorization methods.</a:t>
            </a:r>
            <a:r>
              <a:rPr lang="en-IN" sz="1200" b="1" dirty="0">
                <a:effectLst/>
                <a:latin typeface="Calibri" panose="020F0502020204030204" pitchFamily="34" charset="0"/>
                <a:ea typeface="Yu Mincho" panose="02020400000000000000" pitchFamily="18" charset="-128"/>
                <a:cs typeface="Arial" panose="020B0604020202020204" pitchFamily="34" charset="0"/>
              </a:rPr>
              <a:t> </a:t>
            </a:r>
            <a:endParaRPr lang="en-QA" sz="1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25AE458-3E74-E247-8C1A-3B8BFE92AE0B}" type="slidenum">
              <a:rPr lang="en-QA" smtClean="0"/>
              <a:t>9</a:t>
            </a:fld>
            <a:endParaRPr lang="en-QA"/>
          </a:p>
        </p:txBody>
      </p:sp>
    </p:spTree>
    <p:extLst>
      <p:ext uri="{BB962C8B-B14F-4D97-AF65-F5344CB8AC3E}">
        <p14:creationId xmlns:p14="http://schemas.microsoft.com/office/powerpoint/2010/main" val="339151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5773-DC74-A798-8FB4-E7CFFFF9E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B4EFC-162E-4E33-398A-0E1DDFE05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30A96-919B-3CBA-D4F6-9E1E72C27101}"/>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5" name="Footer Placeholder 4">
            <a:extLst>
              <a:ext uri="{FF2B5EF4-FFF2-40B4-BE49-F238E27FC236}">
                <a16:creationId xmlns:a16="http://schemas.microsoft.com/office/drawing/2014/main" id="{4B0A2CF4-59F5-645F-7DEB-E9273D34B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C9E35-5635-7D00-D1B8-F5C397515D42}"/>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20220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3A44-9B49-F371-3F5E-C40DCD183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DFA903-4620-61B9-E0A0-1B399CE41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BF6FF-7038-74A3-1C24-81CDBDFF7B44}"/>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5" name="Footer Placeholder 4">
            <a:extLst>
              <a:ext uri="{FF2B5EF4-FFF2-40B4-BE49-F238E27FC236}">
                <a16:creationId xmlns:a16="http://schemas.microsoft.com/office/drawing/2014/main" id="{2369871F-4729-EE39-010B-D8A3C10F2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89428-F326-EB83-0B04-C3E90DAA9878}"/>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71309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FB2072-2B02-6CF8-2F3F-7653435211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9B6707-F2EC-580B-48DD-EF1C9601E3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53E8F-CAB0-5560-9051-41E6AC64EC85}"/>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5" name="Footer Placeholder 4">
            <a:extLst>
              <a:ext uri="{FF2B5EF4-FFF2-40B4-BE49-F238E27FC236}">
                <a16:creationId xmlns:a16="http://schemas.microsoft.com/office/drawing/2014/main" id="{C5D99425-CEA6-F500-B58D-38E0033C4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1E652-451D-A406-A1DA-F96B4F55DB61}"/>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193593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197E-4C4C-5500-762E-CB605DF1C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B4C06-BFBD-E7CC-ABAC-EC07E39556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1A727-EC60-B2C9-18BA-07C0E875E81C}"/>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5" name="Footer Placeholder 4">
            <a:extLst>
              <a:ext uri="{FF2B5EF4-FFF2-40B4-BE49-F238E27FC236}">
                <a16:creationId xmlns:a16="http://schemas.microsoft.com/office/drawing/2014/main" id="{72C3EE26-0304-C455-63C4-2BA0A6951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2C625-D84C-4001-A4E0-47FF1B818BB5}"/>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232088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D2C7-3460-C5E8-7745-0869C2763D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60969-5F9B-72A1-089E-40A40885A2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D266B-7A80-32F3-D4CE-1C18508C1E3D}"/>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5" name="Footer Placeholder 4">
            <a:extLst>
              <a:ext uri="{FF2B5EF4-FFF2-40B4-BE49-F238E27FC236}">
                <a16:creationId xmlns:a16="http://schemas.microsoft.com/office/drawing/2014/main" id="{6524F6C0-87D2-9CC1-5EF3-606938FF0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3F68A-7B12-A5E0-5247-2401D769F7EE}"/>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375969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1B1A-6F9B-8EFA-32A7-D1F0E155A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EE446A-223D-E3C7-3D13-DFDFBA852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74D6F2-A8F7-799B-9732-6E99AC9297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0DDFFF-BA8C-671F-9C88-543628F568B3}"/>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6" name="Footer Placeholder 5">
            <a:extLst>
              <a:ext uri="{FF2B5EF4-FFF2-40B4-BE49-F238E27FC236}">
                <a16:creationId xmlns:a16="http://schemas.microsoft.com/office/drawing/2014/main" id="{8608B0F5-41CD-7880-8732-7B5DE44DC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6EA87-286C-8261-785D-594F16CD5F0D}"/>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157490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AB42-6C0E-5E68-908A-7D54EC2173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CBA58-443F-47D5-95F9-BF2105755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90839C-697E-3DCB-18DC-F68396CB7A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05E68A-6AC2-EF20-CD6B-140A656C5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74171-62B2-583F-94C0-841F57BEB8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1FBBE5-790B-25EC-5EE1-E68CCE6F922E}"/>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8" name="Footer Placeholder 7">
            <a:extLst>
              <a:ext uri="{FF2B5EF4-FFF2-40B4-BE49-F238E27FC236}">
                <a16:creationId xmlns:a16="http://schemas.microsoft.com/office/drawing/2014/main" id="{BE8041D6-C088-F019-C76F-C72AAC574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7C34A-4F9D-8968-B3FE-941F3528D430}"/>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237525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B7F2-8A3C-EBFD-FA82-2AF0FA1F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8FA146-4ACD-88D8-A58C-E6ACEFBBCADB}"/>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4" name="Footer Placeholder 3">
            <a:extLst>
              <a:ext uri="{FF2B5EF4-FFF2-40B4-BE49-F238E27FC236}">
                <a16:creationId xmlns:a16="http://schemas.microsoft.com/office/drawing/2014/main" id="{BDC56721-AB57-6970-4C86-049E2E79DB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06D4E-B758-D546-BA71-67F1DDE20815}"/>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92001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396DB-60B1-3C81-E9CE-2B43D81E22EF}"/>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3" name="Footer Placeholder 2">
            <a:extLst>
              <a:ext uri="{FF2B5EF4-FFF2-40B4-BE49-F238E27FC236}">
                <a16:creationId xmlns:a16="http://schemas.microsoft.com/office/drawing/2014/main" id="{4729C13A-AD45-B0DC-0608-27F0BD15EA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7282D5-6AEB-FF24-F351-F595C3C479C8}"/>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265648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E317-865A-35AB-FC89-FBF6D6F41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C10519-F101-C0D1-2A6F-B799E27DA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A153DC-A59A-023E-B76B-E7AC696DD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9413C-2CFE-93E2-A8FC-A5C75B2C2766}"/>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6" name="Footer Placeholder 5">
            <a:extLst>
              <a:ext uri="{FF2B5EF4-FFF2-40B4-BE49-F238E27FC236}">
                <a16:creationId xmlns:a16="http://schemas.microsoft.com/office/drawing/2014/main" id="{A24801C5-8B20-3EF1-4BBF-FD3ADDCF3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E296B-A64C-0C03-9703-79D0F689BD86}"/>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390537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2C24-266B-1B18-7C7B-73DE90F5C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156D4D-47BC-63AD-757B-DD05FB932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0BB86B-B968-0FB6-0B97-EDEE8EEC5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DC111-AC4D-C175-A3A2-8996C76D2A60}"/>
              </a:ext>
            </a:extLst>
          </p:cNvPr>
          <p:cNvSpPr>
            <a:spLocks noGrp="1"/>
          </p:cNvSpPr>
          <p:nvPr>
            <p:ph type="dt" sz="half" idx="10"/>
          </p:nvPr>
        </p:nvSpPr>
        <p:spPr/>
        <p:txBody>
          <a:bodyPr/>
          <a:lstStyle/>
          <a:p>
            <a:fld id="{F5FD409B-97D9-4346-867A-B693A08A9B18}" type="datetimeFigureOut">
              <a:rPr lang="en-US" smtClean="0"/>
              <a:t>12/6/2022</a:t>
            </a:fld>
            <a:endParaRPr lang="en-US"/>
          </a:p>
        </p:txBody>
      </p:sp>
      <p:sp>
        <p:nvSpPr>
          <p:cNvPr id="6" name="Footer Placeholder 5">
            <a:extLst>
              <a:ext uri="{FF2B5EF4-FFF2-40B4-BE49-F238E27FC236}">
                <a16:creationId xmlns:a16="http://schemas.microsoft.com/office/drawing/2014/main" id="{4AFE5B53-4C95-E674-040B-C7AFC3737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902DE-650F-5CC3-40B7-0A8288DE79C3}"/>
              </a:ext>
            </a:extLst>
          </p:cNvPr>
          <p:cNvSpPr>
            <a:spLocks noGrp="1"/>
          </p:cNvSpPr>
          <p:nvPr>
            <p:ph type="sldNum" sz="quarter" idx="12"/>
          </p:nvPr>
        </p:nvSpPr>
        <p:spPr/>
        <p:txBody>
          <a:bodyPr/>
          <a:lstStyle/>
          <a:p>
            <a:fld id="{3CA0C677-92A9-45D9-9264-6267F0B3A522}" type="slidenum">
              <a:rPr lang="en-US" smtClean="0"/>
              <a:t>‹#›</a:t>
            </a:fld>
            <a:endParaRPr lang="en-US"/>
          </a:p>
        </p:txBody>
      </p:sp>
    </p:spTree>
    <p:extLst>
      <p:ext uri="{BB962C8B-B14F-4D97-AF65-F5344CB8AC3E}">
        <p14:creationId xmlns:p14="http://schemas.microsoft.com/office/powerpoint/2010/main" val="389881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F5D3B-1E7E-3A28-AD01-7CFF0603E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F1948B-C059-9FBA-E108-B3CB47C41F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AD786-BC65-D47A-F0A1-0C7C45FCB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D409B-97D9-4346-867A-B693A08A9B18}" type="datetimeFigureOut">
              <a:rPr lang="en-US" smtClean="0"/>
              <a:t>12/6/2022</a:t>
            </a:fld>
            <a:endParaRPr lang="en-US"/>
          </a:p>
        </p:txBody>
      </p:sp>
      <p:sp>
        <p:nvSpPr>
          <p:cNvPr id="5" name="Footer Placeholder 4">
            <a:extLst>
              <a:ext uri="{FF2B5EF4-FFF2-40B4-BE49-F238E27FC236}">
                <a16:creationId xmlns:a16="http://schemas.microsoft.com/office/drawing/2014/main" id="{88014AE7-7E8E-1FC7-E88A-302E55F97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CB0C1F-BEAC-F411-660F-F95C109D3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C677-92A9-45D9-9264-6267F0B3A522}" type="slidenum">
              <a:rPr lang="en-US" smtClean="0"/>
              <a:t>‹#›</a:t>
            </a:fld>
            <a:endParaRPr lang="en-US"/>
          </a:p>
        </p:txBody>
      </p:sp>
    </p:spTree>
    <p:extLst>
      <p:ext uri="{BB962C8B-B14F-4D97-AF65-F5344CB8AC3E}">
        <p14:creationId xmlns:p14="http://schemas.microsoft.com/office/powerpoint/2010/main" val="226875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2B09A-483D-6128-924E-389E6D13F19A}"/>
              </a:ext>
            </a:extLst>
          </p:cNvPr>
          <p:cNvSpPr>
            <a:spLocks noGrp="1"/>
          </p:cNvSpPr>
          <p:nvPr>
            <p:ph type="ctrTitle"/>
          </p:nvPr>
        </p:nvSpPr>
        <p:spPr>
          <a:xfrm>
            <a:off x="6367461" y="728664"/>
            <a:ext cx="4984813" cy="3157080"/>
          </a:xfrm>
          <a:noFill/>
        </p:spPr>
        <p:txBody>
          <a:bodyPr vert="horz" lIns="91440" tIns="45720" rIns="91440" bIns="45720" rtlCol="0">
            <a:noAutofit/>
          </a:bodyPr>
          <a:lstStyle/>
          <a:p>
            <a:pPr algn="l"/>
            <a:r>
              <a:rPr lang="en-US" sz="10400" b="1" u="sng" baseline="-25000" dirty="0"/>
              <a:t>Heart Attack Prediction</a:t>
            </a:r>
            <a:br>
              <a:rPr lang="en-US" sz="10400" b="1" u="sng" baseline="-25000" dirty="0"/>
            </a:br>
            <a:endParaRPr lang="en-US" sz="8000" b="1" dirty="0"/>
          </a:p>
        </p:txBody>
      </p:sp>
      <p:sp>
        <p:nvSpPr>
          <p:cNvPr id="3" name="Subtitle 2">
            <a:extLst>
              <a:ext uri="{FF2B5EF4-FFF2-40B4-BE49-F238E27FC236}">
                <a16:creationId xmlns:a16="http://schemas.microsoft.com/office/drawing/2014/main" id="{6E8BD53F-B64C-42B8-BD46-167C7C1ED868}"/>
              </a:ext>
            </a:extLst>
          </p:cNvPr>
          <p:cNvSpPr>
            <a:spLocks noGrp="1"/>
          </p:cNvSpPr>
          <p:nvPr>
            <p:ph type="subTitle" idx="1"/>
          </p:nvPr>
        </p:nvSpPr>
        <p:spPr>
          <a:xfrm>
            <a:off x="6258561" y="3885745"/>
            <a:ext cx="5445760" cy="2382976"/>
          </a:xfrm>
          <a:noFill/>
        </p:spPr>
        <p:txBody>
          <a:bodyPr vert="horz" lIns="91440" tIns="45720" rIns="91440" bIns="45720" rtlCol="0">
            <a:normAutofit lnSpcReduction="10000"/>
          </a:bodyPr>
          <a:lstStyle/>
          <a:p>
            <a:pPr algn="l"/>
            <a:r>
              <a:rPr lang="en-US" sz="1600" b="1" dirty="0"/>
              <a:t>BUAN.6356.006 – Business Analytics with R</a:t>
            </a:r>
            <a:endParaRPr lang="en-US" sz="1600" dirty="0"/>
          </a:p>
          <a:p>
            <a:pPr algn="l"/>
            <a:r>
              <a:rPr lang="en-US" sz="1600" dirty="0"/>
              <a:t>Group - 16</a:t>
            </a:r>
          </a:p>
          <a:p>
            <a:pPr algn="l"/>
            <a:r>
              <a:rPr lang="en-US" sz="1600" i="1" dirty="0" err="1">
                <a:effectLst/>
              </a:rPr>
              <a:t>Parthasarathi</a:t>
            </a:r>
            <a:r>
              <a:rPr lang="en-US" sz="1600" i="1" dirty="0">
                <a:effectLst/>
              </a:rPr>
              <a:t>, </a:t>
            </a:r>
            <a:r>
              <a:rPr lang="en-US" sz="1600" i="1" dirty="0" err="1">
                <a:effectLst/>
              </a:rPr>
              <a:t>Prriyamvradha</a:t>
            </a:r>
            <a:r>
              <a:rPr lang="en-US" sz="1600" i="1" dirty="0">
                <a:effectLst/>
              </a:rPr>
              <a:t> (pxp220005)</a:t>
            </a:r>
          </a:p>
          <a:p>
            <a:pPr algn="l"/>
            <a:r>
              <a:rPr lang="en-US" sz="1600" i="1" dirty="0">
                <a:effectLst/>
              </a:rPr>
              <a:t>Jawahar </a:t>
            </a:r>
            <a:r>
              <a:rPr lang="en-US" sz="1600" i="1" dirty="0" err="1">
                <a:effectLst/>
              </a:rPr>
              <a:t>Vasagam</a:t>
            </a:r>
            <a:r>
              <a:rPr lang="en-US" sz="1600" i="1" dirty="0">
                <a:effectLst/>
              </a:rPr>
              <a:t>, </a:t>
            </a:r>
            <a:r>
              <a:rPr lang="en-US" sz="1600" i="1" dirty="0" err="1">
                <a:effectLst/>
              </a:rPr>
              <a:t>Premi</a:t>
            </a:r>
            <a:r>
              <a:rPr lang="en-US" sz="1600" i="1" dirty="0">
                <a:effectLst/>
              </a:rPr>
              <a:t> (pxj220007)</a:t>
            </a:r>
          </a:p>
          <a:p>
            <a:pPr algn="l"/>
            <a:r>
              <a:rPr lang="en-US" sz="1600" i="1" dirty="0" err="1">
                <a:effectLst/>
              </a:rPr>
              <a:t>Tallapally</a:t>
            </a:r>
            <a:r>
              <a:rPr lang="en-US" sz="1600" i="1" dirty="0">
                <a:effectLst/>
              </a:rPr>
              <a:t>, </a:t>
            </a:r>
            <a:r>
              <a:rPr lang="en-US" sz="1600" i="1" dirty="0" err="1">
                <a:effectLst/>
              </a:rPr>
              <a:t>Jahnavi</a:t>
            </a:r>
            <a:r>
              <a:rPr lang="en-US" sz="1600" i="1" dirty="0">
                <a:effectLst/>
              </a:rPr>
              <a:t> (jxt200051)</a:t>
            </a:r>
          </a:p>
          <a:p>
            <a:pPr algn="l"/>
            <a:r>
              <a:rPr lang="en-US" sz="1600" i="1" dirty="0" err="1">
                <a:effectLst/>
              </a:rPr>
              <a:t>Draksharam</a:t>
            </a:r>
            <a:r>
              <a:rPr lang="en-US" sz="1600" i="1" dirty="0">
                <a:effectLst/>
              </a:rPr>
              <a:t>, Vishnu </a:t>
            </a:r>
            <a:r>
              <a:rPr lang="en-US" sz="1600" i="1" dirty="0" err="1">
                <a:effectLst/>
              </a:rPr>
              <a:t>Paschyanti</a:t>
            </a:r>
            <a:r>
              <a:rPr lang="en-US" sz="1600" i="1" dirty="0">
                <a:effectLst/>
              </a:rPr>
              <a:t> (vxd200023)</a:t>
            </a:r>
          </a:p>
          <a:p>
            <a:pPr algn="l"/>
            <a:r>
              <a:rPr lang="en-US" sz="1600" i="1" dirty="0">
                <a:effectLst/>
              </a:rPr>
              <a:t>Farzana M B, </a:t>
            </a:r>
            <a:r>
              <a:rPr lang="en-US" sz="1600" i="1" dirty="0" err="1">
                <a:effectLst/>
              </a:rPr>
              <a:t>Ashika</a:t>
            </a:r>
            <a:r>
              <a:rPr lang="en-US" sz="1600" i="1" dirty="0">
                <a:effectLst/>
              </a:rPr>
              <a:t> (axf210029)</a:t>
            </a:r>
          </a:p>
          <a:p>
            <a:pPr indent="-228600" algn="l">
              <a:buFont typeface="Arial" panose="020B0604020202020204" pitchFamily="34" charset="0"/>
              <a:buChar char="•"/>
            </a:pPr>
            <a:endParaRPr lang="en-US" sz="1100" dirty="0">
              <a:effectLst/>
            </a:endParaRPr>
          </a:p>
          <a:p>
            <a:pPr indent="-228600" algn="l">
              <a:buFont typeface="Arial" panose="020B0604020202020204" pitchFamily="34" charset="0"/>
              <a:buChar char="•"/>
            </a:pPr>
            <a:endParaRPr lang="en-US" sz="1100" dirty="0"/>
          </a:p>
          <a:p>
            <a:pPr marL="0" marR="0" indent="-228600" algn="l">
              <a:spcBef>
                <a:spcPts val="0"/>
              </a:spcBef>
              <a:spcAft>
                <a:spcPts val="0"/>
              </a:spcAft>
              <a:buFont typeface="Arial" panose="020B0604020202020204" pitchFamily="34" charset="0"/>
              <a:buChar char="•"/>
            </a:pPr>
            <a:endParaRPr lang="en-US" sz="1100" dirty="0">
              <a:effectLst/>
            </a:endParaRPr>
          </a:p>
          <a:p>
            <a:pPr indent="-228600" algn="l">
              <a:buFont typeface="Arial" panose="020B0604020202020204" pitchFamily="34" charset="0"/>
              <a:buChar char="•"/>
            </a:pPr>
            <a:endParaRPr lang="en-US" sz="1100" dirty="0"/>
          </a:p>
        </p:txBody>
      </p:sp>
      <p:pic>
        <p:nvPicPr>
          <p:cNvPr id="15" name="Picture 4" descr="Financial graphs on a dark display">
            <a:extLst>
              <a:ext uri="{FF2B5EF4-FFF2-40B4-BE49-F238E27FC236}">
                <a16:creationId xmlns:a16="http://schemas.microsoft.com/office/drawing/2014/main" id="{AF219133-F6AC-B4D9-411F-FCCF1D1C20E3}"/>
              </a:ext>
            </a:extLst>
          </p:cNvPr>
          <p:cNvPicPr>
            <a:picLocks noChangeAspect="1"/>
          </p:cNvPicPr>
          <p:nvPr/>
        </p:nvPicPr>
        <p:blipFill rotWithShape="1">
          <a:blip r:embed="rId2"/>
          <a:srcRect l="21273" r="23996"/>
          <a:stretch/>
        </p:blipFill>
        <p:spPr>
          <a:xfrm>
            <a:off x="1" y="10"/>
            <a:ext cx="6005512" cy="6857990"/>
          </a:xfrm>
          <a:prstGeom prst="rect">
            <a:avLst/>
          </a:prstGeom>
        </p:spPr>
      </p:pic>
    </p:spTree>
    <p:extLst>
      <p:ext uri="{BB962C8B-B14F-4D97-AF65-F5344CB8AC3E}">
        <p14:creationId xmlns:p14="http://schemas.microsoft.com/office/powerpoint/2010/main" val="406829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AB994-3926-D9D7-6475-EFFC5A638EB3}"/>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18" name="Graphic 6" descr="Handshake">
            <a:extLst>
              <a:ext uri="{FF2B5EF4-FFF2-40B4-BE49-F238E27FC236}">
                <a16:creationId xmlns:a16="http://schemas.microsoft.com/office/drawing/2014/main" id="{7AE30EFA-94CE-1FF6-2261-E4E6776E5D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65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139D1-5599-7793-72FC-5B5B7A1C3B4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Objective</a:t>
            </a:r>
          </a:p>
        </p:txBody>
      </p:sp>
      <p:graphicFrame>
        <p:nvGraphicFramePr>
          <p:cNvPr id="5" name="Content Placeholder 2">
            <a:extLst>
              <a:ext uri="{FF2B5EF4-FFF2-40B4-BE49-F238E27FC236}">
                <a16:creationId xmlns:a16="http://schemas.microsoft.com/office/drawing/2014/main" id="{3878867B-88E7-7A9A-0403-7A04E75BE315}"/>
              </a:ext>
            </a:extLst>
          </p:cNvPr>
          <p:cNvGraphicFramePr>
            <a:graphicFrameLocks noGrp="1"/>
          </p:cNvGraphicFramePr>
          <p:nvPr>
            <p:ph idx="1"/>
            <p:extLst>
              <p:ext uri="{D42A27DB-BD31-4B8C-83A1-F6EECF244321}">
                <p14:modId xmlns:p14="http://schemas.microsoft.com/office/powerpoint/2010/main" val="352033462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576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E61B7-F160-2D6E-E3AB-726973103DEE}"/>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Data Description</a:t>
            </a:r>
          </a:p>
        </p:txBody>
      </p:sp>
      <p:graphicFrame>
        <p:nvGraphicFramePr>
          <p:cNvPr id="15" name="Content Placeholder 2">
            <a:extLst>
              <a:ext uri="{FF2B5EF4-FFF2-40B4-BE49-F238E27FC236}">
                <a16:creationId xmlns:a16="http://schemas.microsoft.com/office/drawing/2014/main" id="{9EE98AAC-EEA8-CBC6-0B63-8ED52B614D19}"/>
              </a:ext>
            </a:extLst>
          </p:cNvPr>
          <p:cNvGraphicFramePr>
            <a:graphicFrameLocks noGrp="1"/>
          </p:cNvGraphicFramePr>
          <p:nvPr>
            <p:ph sz="half" idx="1"/>
            <p:extLst>
              <p:ext uri="{D42A27DB-BD31-4B8C-83A1-F6EECF244321}">
                <p14:modId xmlns:p14="http://schemas.microsoft.com/office/powerpoint/2010/main" val="7579629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12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71ABE7C9-63CA-3FEC-9B16-EB0F2A0D52F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Independent and Dependent Variables</a:t>
            </a:r>
          </a:p>
        </p:txBody>
      </p:sp>
      <p:pic>
        <p:nvPicPr>
          <p:cNvPr id="8" name="Content Placeholder 7">
            <a:extLst>
              <a:ext uri="{FF2B5EF4-FFF2-40B4-BE49-F238E27FC236}">
                <a16:creationId xmlns:a16="http://schemas.microsoft.com/office/drawing/2014/main" id="{A95DD1D4-F471-A4FD-8CB1-4289A21660F5}"/>
              </a:ext>
            </a:extLst>
          </p:cNvPr>
          <p:cNvPicPr>
            <a:picLocks noGrp="1" noChangeAspect="1"/>
          </p:cNvPicPr>
          <p:nvPr>
            <p:ph idx="1"/>
          </p:nvPr>
        </p:nvPicPr>
        <p:blipFill>
          <a:blip r:embed="rId2"/>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68670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3BB2F12-D652-B583-6D59-F00264764A3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Decision Tree</a:t>
            </a:r>
          </a:p>
        </p:txBody>
      </p:sp>
      <p:pic>
        <p:nvPicPr>
          <p:cNvPr id="2" name="Picture 1">
            <a:extLst>
              <a:ext uri="{FF2B5EF4-FFF2-40B4-BE49-F238E27FC236}">
                <a16:creationId xmlns:a16="http://schemas.microsoft.com/office/drawing/2014/main" id="{542F07D8-132A-6571-7DFD-41FD701C08E7}"/>
              </a:ext>
            </a:extLst>
          </p:cNvPr>
          <p:cNvPicPr>
            <a:picLocks noChangeAspect="1"/>
          </p:cNvPicPr>
          <p:nvPr/>
        </p:nvPicPr>
        <p:blipFill>
          <a:blip r:embed="rId3"/>
          <a:stretch>
            <a:fillRect/>
          </a:stretch>
        </p:blipFill>
        <p:spPr>
          <a:xfrm>
            <a:off x="63038" y="1831951"/>
            <a:ext cx="5189446" cy="3033963"/>
          </a:xfrm>
          <a:prstGeom prst="rect">
            <a:avLst/>
          </a:prstGeom>
        </p:spPr>
      </p:pic>
      <p:pic>
        <p:nvPicPr>
          <p:cNvPr id="3" name="Picture 2" descr="Diagram, schematic&#10;&#10;Description automatically generated">
            <a:extLst>
              <a:ext uri="{FF2B5EF4-FFF2-40B4-BE49-F238E27FC236}">
                <a16:creationId xmlns:a16="http://schemas.microsoft.com/office/drawing/2014/main" id="{81F5CF09-923B-C3E9-3C79-D7F55EDF2A1A}"/>
              </a:ext>
            </a:extLst>
          </p:cNvPr>
          <p:cNvPicPr>
            <a:picLocks noChangeAspect="1"/>
          </p:cNvPicPr>
          <p:nvPr/>
        </p:nvPicPr>
        <p:blipFill>
          <a:blip r:embed="rId4"/>
          <a:stretch>
            <a:fillRect/>
          </a:stretch>
        </p:blipFill>
        <p:spPr>
          <a:xfrm>
            <a:off x="5252484" y="3625105"/>
            <a:ext cx="6344222" cy="2908879"/>
          </a:xfrm>
          <a:prstGeom prst="rect">
            <a:avLst/>
          </a:prstGeom>
        </p:spPr>
      </p:pic>
      <p:sp>
        <p:nvSpPr>
          <p:cNvPr id="4" name="TextBox 3">
            <a:extLst>
              <a:ext uri="{FF2B5EF4-FFF2-40B4-BE49-F238E27FC236}">
                <a16:creationId xmlns:a16="http://schemas.microsoft.com/office/drawing/2014/main" id="{0B4C7572-AFEB-393B-BEA1-151DC372C7C8}"/>
              </a:ext>
            </a:extLst>
          </p:cNvPr>
          <p:cNvSpPr txBox="1"/>
          <p:nvPr/>
        </p:nvSpPr>
        <p:spPr>
          <a:xfrm>
            <a:off x="5252484" y="2147777"/>
            <a:ext cx="6480166" cy="1477328"/>
          </a:xfrm>
          <a:prstGeom prst="rect">
            <a:avLst/>
          </a:prstGeom>
          <a:noFill/>
        </p:spPr>
        <p:txBody>
          <a:bodyPr wrap="square" rtlCol="0">
            <a:spAutoFit/>
          </a:bodyPr>
          <a:lstStyle/>
          <a:p>
            <a:r>
              <a:rPr lang="en-QA" dirty="0"/>
              <a:t>We performed the decision tree classification analysis on our dataset. The dataset was split into training (80%) and validation data (20%) and ran the analysis. We used cp as the target variable and the outputs were based on whether the cp&lt;1 and then went on to the other levels</a:t>
            </a:r>
          </a:p>
        </p:txBody>
      </p:sp>
    </p:spTree>
    <p:extLst>
      <p:ext uri="{BB962C8B-B14F-4D97-AF65-F5344CB8AC3E}">
        <p14:creationId xmlns:p14="http://schemas.microsoft.com/office/powerpoint/2010/main" val="336202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1C3301-4B2D-B0A3-EC20-C0F9CA76DCF7}"/>
              </a:ext>
            </a:extLst>
          </p:cNvPr>
          <p:cNvSpPr/>
          <p:nvPr/>
        </p:nvSpPr>
        <p:spPr>
          <a:xfrm>
            <a:off x="0" y="457200"/>
            <a:ext cx="3651625" cy="374440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0" cap="none" spc="0" dirty="0">
                <a:ln w="0"/>
                <a:solidFill>
                  <a:srgbClr val="FFFFFF"/>
                </a:solidFill>
                <a:effectLst>
                  <a:outerShdw blurRad="38100" dist="19050" dir="2700000" algn="tl" rotWithShape="0">
                    <a:schemeClr val="dk1">
                      <a:alpha val="40000"/>
                    </a:schemeClr>
                  </a:outerShdw>
                </a:effectLst>
                <a:latin typeface="+mj-lt"/>
                <a:ea typeface="+mj-ea"/>
                <a:cs typeface="+mj-cs"/>
              </a:rPr>
              <a:t>INTERPRETATION OF THE MODEL</a:t>
            </a:r>
          </a:p>
        </p:txBody>
      </p:sp>
      <p:sp>
        <p:nvSpPr>
          <p:cNvPr id="7" name="TextBox 6">
            <a:extLst>
              <a:ext uri="{FF2B5EF4-FFF2-40B4-BE49-F238E27FC236}">
                <a16:creationId xmlns:a16="http://schemas.microsoft.com/office/drawing/2014/main" id="{1CBD5507-8FBB-36A5-1AA9-73ED1EA9AD27}"/>
              </a:ext>
            </a:extLst>
          </p:cNvPr>
          <p:cNvSpPr txBox="1"/>
          <p:nvPr/>
        </p:nvSpPr>
        <p:spPr>
          <a:xfrm>
            <a:off x="4649245" y="669363"/>
            <a:ext cx="3290579" cy="553421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From the first decision tree analysis, we get an accuracy of 86.78%</a:t>
            </a:r>
          </a:p>
          <a:p>
            <a:pPr marL="285750" indent="-228600">
              <a:lnSpc>
                <a:spcPct val="90000"/>
              </a:lnSpc>
              <a:spcAft>
                <a:spcPts val="600"/>
              </a:spcAft>
              <a:buFont typeface="Arial" panose="020B0604020202020204" pitchFamily="34" charset="0"/>
              <a:buChar char="•"/>
            </a:pPr>
            <a:r>
              <a:rPr lang="en-US" sz="2000"/>
              <a:t>Pruning was then performed by removing the unwanted branches and prevent overfitting problem</a:t>
            </a:r>
          </a:p>
          <a:p>
            <a:pPr marL="285750" indent="-228600">
              <a:lnSpc>
                <a:spcPct val="90000"/>
              </a:lnSpc>
              <a:spcAft>
                <a:spcPts val="600"/>
              </a:spcAft>
              <a:buFont typeface="Arial" panose="020B0604020202020204" pitchFamily="34" charset="0"/>
              <a:buChar char="•"/>
            </a:pPr>
            <a:r>
              <a:rPr lang="en-US" sz="2000"/>
              <a:t>This increased the accuracy and optimized the performance of the model</a:t>
            </a:r>
          </a:p>
          <a:p>
            <a:pPr marL="285750" indent="-228600">
              <a:lnSpc>
                <a:spcPct val="90000"/>
              </a:lnSpc>
              <a:spcAft>
                <a:spcPts val="600"/>
              </a:spcAft>
              <a:buFont typeface="Arial" panose="020B0604020202020204" pitchFamily="34" charset="0"/>
              <a:buChar char="•"/>
            </a:pPr>
            <a:r>
              <a:rPr lang="en-US" sz="2000"/>
              <a:t>After pruning, the accuracy increases to </a:t>
            </a:r>
            <a:r>
              <a:rPr lang="en-US" sz="2000">
                <a:effectLst/>
              </a:rPr>
              <a:t>88.43%</a:t>
            </a:r>
            <a:endParaRPr lang="en-US" sz="2000"/>
          </a:p>
        </p:txBody>
      </p:sp>
      <p:pic>
        <p:nvPicPr>
          <p:cNvPr id="2" name="Picture 1" descr="Text&#10;&#10;Description automatically generated">
            <a:extLst>
              <a:ext uri="{FF2B5EF4-FFF2-40B4-BE49-F238E27FC236}">
                <a16:creationId xmlns:a16="http://schemas.microsoft.com/office/drawing/2014/main" id="{321B4863-579F-8678-7800-04C1C14BC3A0}"/>
              </a:ext>
            </a:extLst>
          </p:cNvPr>
          <p:cNvPicPr>
            <a:picLocks noChangeAspect="1"/>
          </p:cNvPicPr>
          <p:nvPr/>
        </p:nvPicPr>
        <p:blipFill>
          <a:blip r:embed="rId3"/>
          <a:stretch>
            <a:fillRect/>
          </a:stretch>
        </p:blipFill>
        <p:spPr>
          <a:xfrm>
            <a:off x="9102013" y="3592955"/>
            <a:ext cx="2083598" cy="2381255"/>
          </a:xfrm>
          <a:prstGeom prst="rect">
            <a:avLst/>
          </a:prstGeom>
        </p:spPr>
      </p:pic>
      <p:pic>
        <p:nvPicPr>
          <p:cNvPr id="5" name="Picture 4">
            <a:extLst>
              <a:ext uri="{FF2B5EF4-FFF2-40B4-BE49-F238E27FC236}">
                <a16:creationId xmlns:a16="http://schemas.microsoft.com/office/drawing/2014/main" id="{5C0E132F-4956-606B-6EA9-91D4F26EDD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2749" y="845914"/>
            <a:ext cx="2035950" cy="2395235"/>
          </a:xfrm>
          <a:prstGeom prst="rect">
            <a:avLst/>
          </a:prstGeom>
        </p:spPr>
      </p:pic>
    </p:spTree>
    <p:extLst>
      <p:ext uri="{BB962C8B-B14F-4D97-AF65-F5344CB8AC3E}">
        <p14:creationId xmlns:p14="http://schemas.microsoft.com/office/powerpoint/2010/main" val="121240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58457-EB51-8044-CE7E-F2054B6CCF4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Logistic Regression</a:t>
            </a:r>
          </a:p>
        </p:txBody>
      </p:sp>
      <p:sp>
        <p:nvSpPr>
          <p:cNvPr id="4" name="TextBox 3">
            <a:extLst>
              <a:ext uri="{FF2B5EF4-FFF2-40B4-BE49-F238E27FC236}">
                <a16:creationId xmlns:a16="http://schemas.microsoft.com/office/drawing/2014/main" id="{EB02BBBE-943F-C141-F741-2F3BBD008389}"/>
              </a:ext>
            </a:extLst>
          </p:cNvPr>
          <p:cNvSpPr txBox="1"/>
          <p:nvPr/>
        </p:nvSpPr>
        <p:spPr>
          <a:xfrm>
            <a:off x="459350" y="1850571"/>
            <a:ext cx="11273300" cy="4893647"/>
          </a:xfrm>
          <a:prstGeom prst="rect">
            <a:avLst/>
          </a:prstGeom>
          <a:noFill/>
        </p:spPr>
        <p:txBody>
          <a:bodyPr wrap="square" rtlCol="0">
            <a:spAutoFit/>
          </a:bodyPr>
          <a:lstStyle/>
          <a:p>
            <a:pPr marL="285750" indent="-285750">
              <a:buFont typeface="Arial" panose="020B0604020202020204" pitchFamily="34" charset="0"/>
              <a:buChar char="•"/>
            </a:pPr>
            <a:r>
              <a:rPr lang="en-QA" sz="2400" dirty="0"/>
              <a:t>We also performed logistic regression to compare the results with that of decision tree analysis</a:t>
            </a:r>
          </a:p>
          <a:p>
            <a:pPr marL="285750" indent="-285750">
              <a:buFont typeface="Arial" panose="020B0604020202020204" pitchFamily="34" charset="0"/>
              <a:buChar char="•"/>
            </a:pPr>
            <a:r>
              <a:rPr lang="en-QA" sz="2400" dirty="0"/>
              <a:t>We use glm() function to run the regression and with summary() function, we gather the coefficients of regression and their p values respectively</a:t>
            </a:r>
          </a:p>
          <a:p>
            <a:pPr marL="285750" indent="-285750">
              <a:buFont typeface="Arial" panose="020B0604020202020204" pitchFamily="34" charset="0"/>
              <a:buChar char="•"/>
            </a:pPr>
            <a:r>
              <a:rPr lang="en-QA" sz="2400" dirty="0"/>
              <a:t>The more significant variables are identified with the asterik marks. The more number of asteriks, the more significant that variable is</a:t>
            </a:r>
          </a:p>
          <a:p>
            <a:pPr marL="285750" indent="-285750">
              <a:buFont typeface="Arial" panose="020B0604020202020204" pitchFamily="34" charset="0"/>
              <a:buChar char="•"/>
            </a:pPr>
            <a:r>
              <a:rPr lang="en-QA" sz="2400" dirty="0"/>
              <a:t>Significant variables have lower p values which turns out to be cp</a:t>
            </a:r>
          </a:p>
          <a:p>
            <a:pPr marL="285750" indent="-285750">
              <a:buFont typeface="Arial" panose="020B0604020202020204" pitchFamily="34" charset="0"/>
              <a:buChar char="•"/>
            </a:pPr>
            <a:r>
              <a:rPr lang="en-QA" sz="2400" dirty="0"/>
              <a:t>We used the confusionMatrix() function to get the accuracy for the model</a:t>
            </a:r>
          </a:p>
          <a:p>
            <a:pPr marL="285750" indent="-285750">
              <a:buFont typeface="Arial" panose="020B0604020202020204" pitchFamily="34" charset="0"/>
              <a:buChar char="•"/>
            </a:pPr>
            <a:r>
              <a:rPr lang="en-QA" sz="2400" dirty="0"/>
              <a:t>We get 83.61% as the accuracy and after logistic regression with StepAIC, we get accuracy as 80.33%</a:t>
            </a:r>
          </a:p>
          <a:p>
            <a:pPr marL="285750" indent="-285750">
              <a:buFont typeface="Arial" panose="020B0604020202020204" pitchFamily="34" charset="0"/>
              <a:buChar char="•"/>
            </a:pPr>
            <a:endParaRPr lang="en-QA" sz="2400" dirty="0"/>
          </a:p>
          <a:p>
            <a:pPr marL="285750" indent="-285750">
              <a:buFont typeface="Arial" panose="020B0604020202020204" pitchFamily="34" charset="0"/>
              <a:buChar char="•"/>
            </a:pPr>
            <a:endParaRPr lang="en-QA" sz="2400" dirty="0"/>
          </a:p>
          <a:p>
            <a:pPr marL="285750" indent="-285750">
              <a:buFont typeface="Arial" panose="020B0604020202020204" pitchFamily="34" charset="0"/>
              <a:buChar char="•"/>
            </a:pPr>
            <a:endParaRPr lang="en-QA" sz="2400" dirty="0"/>
          </a:p>
        </p:txBody>
      </p:sp>
    </p:spTree>
    <p:extLst>
      <p:ext uri="{BB962C8B-B14F-4D97-AF65-F5344CB8AC3E}">
        <p14:creationId xmlns:p14="http://schemas.microsoft.com/office/powerpoint/2010/main" val="241634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46686-DFAE-430A-34A2-EB4B0E73B76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 Evaluation – ROC Curve</a:t>
            </a:r>
          </a:p>
        </p:txBody>
      </p:sp>
      <p:sp>
        <p:nvSpPr>
          <p:cNvPr id="4" name="TextBox 3">
            <a:extLst>
              <a:ext uri="{FF2B5EF4-FFF2-40B4-BE49-F238E27FC236}">
                <a16:creationId xmlns:a16="http://schemas.microsoft.com/office/drawing/2014/main" id="{B109DA72-1AB3-0868-0D54-B5C4BFB18FF9}"/>
              </a:ext>
            </a:extLst>
          </p:cNvPr>
          <p:cNvSpPr txBox="1"/>
          <p:nvPr/>
        </p:nvSpPr>
        <p:spPr>
          <a:xfrm>
            <a:off x="459350" y="1763486"/>
            <a:ext cx="11273300" cy="1200329"/>
          </a:xfrm>
          <a:prstGeom prst="rect">
            <a:avLst/>
          </a:prstGeom>
          <a:noFill/>
        </p:spPr>
        <p:txBody>
          <a:bodyPr wrap="square" rtlCol="0">
            <a:spAutoFit/>
          </a:bodyPr>
          <a:lstStyle/>
          <a:p>
            <a:pPr marL="285750" indent="-285750">
              <a:buFont typeface="Arial" panose="020B0604020202020204" pitchFamily="34" charset="0"/>
              <a:buChar char="•"/>
            </a:pPr>
            <a:r>
              <a:rPr lang="en-QA" dirty="0"/>
              <a:t>We also ROC curves and get the area under the curves to visualize the performance of t</a:t>
            </a:r>
            <a:r>
              <a:rPr lang="en-US" dirty="0"/>
              <a:t>h</a:t>
            </a:r>
            <a:r>
              <a:rPr lang="en-QA" dirty="0"/>
              <a:t>e models</a:t>
            </a:r>
          </a:p>
          <a:p>
            <a:pPr marL="285750" indent="-285750">
              <a:buFont typeface="Arial" panose="020B0604020202020204" pitchFamily="34" charset="0"/>
              <a:buChar char="•"/>
            </a:pPr>
            <a:r>
              <a:rPr lang="en-QA" dirty="0"/>
              <a:t>We use </a:t>
            </a:r>
            <a:r>
              <a:rPr lang="en-US" dirty="0" err="1"/>
              <a:t>plot.roc</a:t>
            </a:r>
            <a:r>
              <a:rPr lang="en-US" dirty="0"/>
              <a:t>() function to plot the curves and use </a:t>
            </a:r>
            <a:r>
              <a:rPr lang="en-US" dirty="0" err="1"/>
              <a:t>auc</a:t>
            </a:r>
            <a:r>
              <a:rPr lang="en-US" dirty="0"/>
              <a:t>() function to get the area under the curves</a:t>
            </a:r>
            <a:endParaRPr lang="en-QA" dirty="0"/>
          </a:p>
          <a:p>
            <a:pPr marL="285750" indent="-285750">
              <a:buFont typeface="Arial" panose="020B0604020202020204" pitchFamily="34" charset="0"/>
              <a:buChar char="•"/>
            </a:pPr>
            <a:r>
              <a:rPr lang="en-QA" dirty="0"/>
              <a:t>The first curve is the ROC curve for the training dataset and the area under the curve is 0.9191</a:t>
            </a:r>
          </a:p>
          <a:p>
            <a:pPr marL="285750" indent="-285750">
              <a:buFont typeface="Arial" panose="020B0604020202020204" pitchFamily="34" charset="0"/>
              <a:buChar char="•"/>
            </a:pPr>
            <a:r>
              <a:rPr lang="en-QA" dirty="0"/>
              <a:t>The second curve is the ROC curve for the validation dataset and the area under the curve is 0.8183</a:t>
            </a:r>
          </a:p>
        </p:txBody>
      </p:sp>
      <p:pic>
        <p:nvPicPr>
          <p:cNvPr id="5" name="Picture 4" descr="A picture containing chart&#10;&#10;Description automatically generated">
            <a:extLst>
              <a:ext uri="{FF2B5EF4-FFF2-40B4-BE49-F238E27FC236}">
                <a16:creationId xmlns:a16="http://schemas.microsoft.com/office/drawing/2014/main" id="{E5359FB8-7317-95B6-0654-A7D53BC405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354" y="3326107"/>
            <a:ext cx="4472558" cy="3169600"/>
          </a:xfrm>
          <a:prstGeom prst="rect">
            <a:avLst/>
          </a:prstGeom>
          <a:noFill/>
          <a:ln>
            <a:noFill/>
          </a:ln>
        </p:spPr>
      </p:pic>
      <p:pic>
        <p:nvPicPr>
          <p:cNvPr id="6" name="Picture 5" descr="A picture containing chart&#10;&#10;Description automatically generated">
            <a:extLst>
              <a:ext uri="{FF2B5EF4-FFF2-40B4-BE49-F238E27FC236}">
                <a16:creationId xmlns:a16="http://schemas.microsoft.com/office/drawing/2014/main" id="{E137B1C9-64C4-286F-A6DA-A325C2075E0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5491" y="3367841"/>
            <a:ext cx="4859384" cy="3169600"/>
          </a:xfrm>
          <a:prstGeom prst="rect">
            <a:avLst/>
          </a:prstGeom>
          <a:noFill/>
          <a:ln>
            <a:noFill/>
          </a:ln>
        </p:spPr>
      </p:pic>
    </p:spTree>
    <p:extLst>
      <p:ext uri="{BB962C8B-B14F-4D97-AF65-F5344CB8AC3E}">
        <p14:creationId xmlns:p14="http://schemas.microsoft.com/office/powerpoint/2010/main" val="377548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1F393-2BBE-1DE3-C30E-DD14B2FF915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a:t>
            </a:r>
          </a:p>
        </p:txBody>
      </p:sp>
      <p:sp>
        <p:nvSpPr>
          <p:cNvPr id="3" name="TextBox 2">
            <a:extLst>
              <a:ext uri="{FF2B5EF4-FFF2-40B4-BE49-F238E27FC236}">
                <a16:creationId xmlns:a16="http://schemas.microsoft.com/office/drawing/2014/main" id="{0095C3B3-AE5A-85A2-8934-DA8996AD8E15}"/>
              </a:ext>
            </a:extLst>
          </p:cNvPr>
          <p:cNvSpPr txBox="1"/>
          <p:nvPr/>
        </p:nvSpPr>
        <p:spPr>
          <a:xfrm>
            <a:off x="4416208" y="761952"/>
            <a:ext cx="7120647" cy="4837606"/>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Yu Mincho" panose="02020400000000000000" pitchFamily="18" charset="-128"/>
                <a:cs typeface="Arial" panose="020B0604020202020204" pitchFamily="34" charset="0"/>
              </a:rPr>
              <a:t>We created and evaluated logistic regression and decision tree models and recorded the outcomes and performance measures for each. </a:t>
            </a:r>
          </a:p>
          <a:p>
            <a:pPr marL="28575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Yu Mincho" panose="02020400000000000000" pitchFamily="18" charset="-128"/>
                <a:cs typeface="Arial" panose="020B0604020202020204" pitchFamily="34" charset="0"/>
              </a:rPr>
              <a:t>We were 83.6% accurate with the regression model, and with the decision tree, we were 86.78% accurate.</a:t>
            </a:r>
            <a:r>
              <a:rPr lang="en-IN" sz="1800" dirty="0">
                <a:effectLst/>
                <a:latin typeface="Calibri" panose="020F0502020204030204" pitchFamily="34" charset="0"/>
                <a:ea typeface="Calibri" panose="020F0502020204030204" pitchFamily="34" charset="0"/>
                <a:cs typeface="Arial" panose="020B0604020202020204" pitchFamily="34" charset="0"/>
              </a:rPr>
              <a:t> </a:t>
            </a:r>
            <a:r>
              <a:rPr lang="en-IN" sz="1800" dirty="0">
                <a:effectLst/>
                <a:latin typeface="Calibri" panose="020F0502020204030204" pitchFamily="34" charset="0"/>
                <a:ea typeface="Yu Mincho" panose="02020400000000000000" pitchFamily="18" charset="-128"/>
                <a:cs typeface="Arial" panose="020B0604020202020204" pitchFamily="34" charset="0"/>
              </a:rPr>
              <a:t>After pruning, we were able to improve the accuracy to 88.43%.</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Yu Mincho" panose="02020400000000000000" pitchFamily="18" charset="-128"/>
                <a:cs typeface="Arial" panose="020B0604020202020204" pitchFamily="34" charset="0"/>
              </a:rPr>
              <a:t>The decision tree approach is superior for our project's analysis as the accuracy is better than  Logistic Regression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Yu Mincho" panose="02020400000000000000" pitchFamily="18" charset="-128"/>
                <a:cs typeface="Arial" panose="020B0604020202020204" pitchFamily="34" charset="0"/>
              </a:rPr>
              <a:t>They also exhibit greater accuracy than the logistic regression model in this case and are simple to use and evaluate. </a:t>
            </a:r>
          </a:p>
          <a:p>
            <a:pPr marL="285750" indent="-285750" algn="just">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Yu Mincho" panose="02020400000000000000" pitchFamily="18" charset="-128"/>
                <a:cs typeface="Arial" panose="020B0604020202020204" pitchFamily="34" charset="0"/>
              </a:rPr>
              <a:t>The constructed decision tree algorithm enabled us to pinpoint </a:t>
            </a:r>
            <a:r>
              <a:rPr lang="en-IN" sz="1800" dirty="0" err="1">
                <a:effectLst/>
                <a:latin typeface="Calibri" panose="020F0502020204030204" pitchFamily="34" charset="0"/>
                <a:ea typeface="Yu Mincho" panose="02020400000000000000" pitchFamily="18" charset="-128"/>
                <a:cs typeface="Arial" panose="020B0604020202020204" pitchFamily="34" charset="0"/>
              </a:rPr>
              <a:t>thal</a:t>
            </a:r>
            <a:r>
              <a:rPr lang="en-IN" sz="1800" dirty="0">
                <a:effectLst/>
                <a:latin typeface="Calibri" panose="020F0502020204030204" pitchFamily="34" charset="0"/>
                <a:ea typeface="Yu Mincho" panose="02020400000000000000" pitchFamily="18" charset="-128"/>
                <a:cs typeface="Arial" panose="020B0604020202020204" pitchFamily="34" charset="0"/>
              </a:rPr>
              <a:t>, ca, </a:t>
            </a:r>
            <a:r>
              <a:rPr lang="en-IN" sz="1800" dirty="0" err="1">
                <a:effectLst/>
                <a:latin typeface="Calibri" panose="020F0502020204030204" pitchFamily="34" charset="0"/>
                <a:ea typeface="Yu Mincho" panose="02020400000000000000" pitchFamily="18" charset="-128"/>
                <a:cs typeface="Arial" panose="020B0604020202020204" pitchFamily="34" charset="0"/>
              </a:rPr>
              <a:t>thalach</a:t>
            </a:r>
            <a:r>
              <a:rPr lang="en-IN" sz="1800" dirty="0">
                <a:effectLst/>
                <a:latin typeface="Calibri" panose="020F0502020204030204" pitchFamily="34" charset="0"/>
                <a:ea typeface="Yu Mincho" panose="02020400000000000000" pitchFamily="18" charset="-128"/>
                <a:cs typeface="Arial" panose="020B0604020202020204" pitchFamily="34" charset="0"/>
              </a:rPr>
              <a:t>, and cp as the most crucial heart attack predictors.</a:t>
            </a:r>
          </a:p>
          <a:p>
            <a:pPr marL="285750" indent="-285750" algn="just">
              <a:lnSpc>
                <a:spcPct val="107000"/>
              </a:lnSpc>
              <a:spcAft>
                <a:spcPts val="800"/>
              </a:spcAft>
              <a:buFont typeface="Arial" panose="020B0604020202020204" pitchFamily="34" charset="0"/>
              <a:buChar char="•"/>
            </a:pPr>
            <a:r>
              <a:rPr lang="en-IN" dirty="0">
                <a:latin typeface="Calibri" panose="020F0502020204030204" pitchFamily="34" charset="0"/>
                <a:ea typeface="Yu Mincho" panose="02020400000000000000" pitchFamily="18" charset="-128"/>
                <a:cs typeface="Arial" panose="020B0604020202020204" pitchFamily="34" charset="0"/>
              </a:rPr>
              <a:t>Analysed that Heart Attacks are not primarily caused by old age or cholesterol.</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endParaRPr lang="en-QA" dirty="0"/>
          </a:p>
        </p:txBody>
      </p:sp>
    </p:spTree>
    <p:extLst>
      <p:ext uri="{BB962C8B-B14F-4D97-AF65-F5344CB8AC3E}">
        <p14:creationId xmlns:p14="http://schemas.microsoft.com/office/powerpoint/2010/main" val="3701789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7B22E154A06844B7B9AC4E001277CB" ma:contentTypeVersion="10" ma:contentTypeDescription="Create a new document." ma:contentTypeScope="" ma:versionID="fd4b093a31f3135782ecec9ee3b3a6d9">
  <xsd:schema xmlns:xsd="http://www.w3.org/2001/XMLSchema" xmlns:xs="http://www.w3.org/2001/XMLSchema" xmlns:p="http://schemas.microsoft.com/office/2006/metadata/properties" xmlns:ns3="da6d3683-376d-41c9-9533-446fd54bde4c" xmlns:ns4="4dc19d22-3cd2-4c5a-a465-602a755d7b56" targetNamespace="http://schemas.microsoft.com/office/2006/metadata/properties" ma:root="true" ma:fieldsID="8642c05fda056aff73d9866f616de79d" ns3:_="" ns4:_="">
    <xsd:import namespace="da6d3683-376d-41c9-9533-446fd54bde4c"/>
    <xsd:import namespace="4dc19d22-3cd2-4c5a-a465-602a755d7b5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6d3683-376d-41c9-9533-446fd54bde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c19d22-3cd2-4c5a-a465-602a755d7b5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a6d3683-376d-41c9-9533-446fd54bde4c" xsi:nil="true"/>
  </documentManagement>
</p:properties>
</file>

<file path=customXml/itemProps1.xml><?xml version="1.0" encoding="utf-8"?>
<ds:datastoreItem xmlns:ds="http://schemas.openxmlformats.org/officeDocument/2006/customXml" ds:itemID="{A7714A1B-5518-47A4-931E-5094354F4ECD}">
  <ds:schemaRefs>
    <ds:schemaRef ds:uri="http://schemas.microsoft.com/sharepoint/v3/contenttype/forms"/>
  </ds:schemaRefs>
</ds:datastoreItem>
</file>

<file path=customXml/itemProps2.xml><?xml version="1.0" encoding="utf-8"?>
<ds:datastoreItem xmlns:ds="http://schemas.openxmlformats.org/officeDocument/2006/customXml" ds:itemID="{63CF3C56-78FF-42B2-B947-39F11476568C}">
  <ds:schemaRefs>
    <ds:schemaRef ds:uri="4dc19d22-3cd2-4c5a-a465-602a755d7b56"/>
    <ds:schemaRef ds:uri="da6d3683-376d-41c9-9533-446fd54bde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E618B16-64C8-487C-BBC7-94BC0A2585F7}">
  <ds:schemaRefs>
    <ds:schemaRef ds:uri="http://schemas.microsoft.com/office/infopath/2007/PartnerControls"/>
    <ds:schemaRef ds:uri="http://purl.org/dc/dcmitype/"/>
    <ds:schemaRef ds:uri="http://purl.org/dc/elements/1.1/"/>
    <ds:schemaRef ds:uri="http://purl.org/dc/terms/"/>
    <ds:schemaRef ds:uri="4dc19d22-3cd2-4c5a-a465-602a755d7b56"/>
    <ds:schemaRef ds:uri="http://schemas.microsoft.com/office/2006/documentManagement/types"/>
    <ds:schemaRef ds:uri="da6d3683-376d-41c9-9533-446fd54bde4c"/>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243</TotalTime>
  <Words>1522</Words>
  <Application>Microsoft Office PowerPoint</Application>
  <PresentationFormat>Widescreen</PresentationFormat>
  <Paragraphs>64</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Heart Attack Prediction </vt:lpstr>
      <vt:lpstr>Objective</vt:lpstr>
      <vt:lpstr>Data Description</vt:lpstr>
      <vt:lpstr>Independent and Dependent Variables</vt:lpstr>
      <vt:lpstr>Decision Tree</vt:lpstr>
      <vt:lpstr>PowerPoint Presentation</vt:lpstr>
      <vt:lpstr>Logistic Regression</vt:lpstr>
      <vt:lpstr>Model Evaluation – ROC Curve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BUAN.6356 – Business Analytics with R</dc:title>
  <dc:creator>Parthasarathi, Prriyamvradha</dc:creator>
  <cp:lastModifiedBy>Parthasarathi, Prriyamvradha</cp:lastModifiedBy>
  <cp:revision>8</cp:revision>
  <dcterms:created xsi:type="dcterms:W3CDTF">2022-12-06T15:52:40Z</dcterms:created>
  <dcterms:modified xsi:type="dcterms:W3CDTF">2022-12-07T04:41:56Z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0x010100EF7B22E154A06844B7B9AC4E001277CB</vt:lpwstr>
  </property>
</Properties>
</file>