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60" r:id="rId5"/>
    <p:sldId id="259" r:id="rId6"/>
    <p:sldId id="261" r:id="rId7"/>
    <p:sldId id="262" r:id="rId8"/>
    <p:sldId id="263" r:id="rId9"/>
    <p:sldId id="264" r:id="rId10"/>
    <p:sldId id="265" r:id="rId11"/>
    <p:sldId id="266" r:id="rId12"/>
    <p:sldId id="268" r:id="rId13"/>
    <p:sldId id="269" r:id="rId14"/>
    <p:sldId id="270" r:id="rId15"/>
    <p:sldId id="267" r:id="rId16"/>
    <p:sldId id="276" r:id="rId17"/>
    <p:sldId id="272" r:id="rId18"/>
    <p:sldId id="273" r:id="rId19"/>
    <p:sldId id="274"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DFBB"/>
    <a:srgbClr val="EA553B"/>
    <a:srgbClr val="005147"/>
    <a:srgbClr val="BA2B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91"/>
    <p:restoredTop sz="89543"/>
  </p:normalViewPr>
  <p:slideViewPr>
    <p:cSldViewPr snapToGrid="0">
      <p:cViewPr varScale="1">
        <p:scale>
          <a:sx n="130" d="100"/>
          <a:sy n="130" d="100"/>
        </p:scale>
        <p:origin x="1408"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9968F-79D0-2F46-B288-71497FA231C2}" type="datetimeFigureOut">
              <a:rPr lang="en-US" smtClean="0"/>
              <a:t>11/29/23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5CA61-EF08-9748-94E3-C527BDFEF691}" type="slidenum">
              <a:rPr lang="en-US" smtClean="0"/>
              <a:t>‹#›</a:t>
            </a:fld>
            <a:endParaRPr lang="en-US"/>
          </a:p>
        </p:txBody>
      </p:sp>
    </p:spTree>
    <p:extLst>
      <p:ext uri="{BB962C8B-B14F-4D97-AF65-F5344CB8AC3E}">
        <p14:creationId xmlns:p14="http://schemas.microsoft.com/office/powerpoint/2010/main" val="2607458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5CA61-EF08-9748-94E3-C527BDFEF691}" type="slidenum">
              <a:rPr lang="en-US" smtClean="0"/>
              <a:t>3</a:t>
            </a:fld>
            <a:endParaRPr lang="en-US"/>
          </a:p>
        </p:txBody>
      </p:sp>
    </p:spTree>
    <p:extLst>
      <p:ext uri="{BB962C8B-B14F-4D97-AF65-F5344CB8AC3E}">
        <p14:creationId xmlns:p14="http://schemas.microsoft.com/office/powerpoint/2010/main" val="2303687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5CA61-EF08-9748-94E3-C527BDFEF691}" type="slidenum">
              <a:rPr lang="en-US" smtClean="0"/>
              <a:t>13</a:t>
            </a:fld>
            <a:endParaRPr lang="en-US"/>
          </a:p>
        </p:txBody>
      </p:sp>
    </p:spTree>
    <p:extLst>
      <p:ext uri="{BB962C8B-B14F-4D97-AF65-F5344CB8AC3E}">
        <p14:creationId xmlns:p14="http://schemas.microsoft.com/office/powerpoint/2010/main" val="2092175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5CA61-EF08-9748-94E3-C527BDFEF691}" type="slidenum">
              <a:rPr lang="en-US" smtClean="0"/>
              <a:t>14</a:t>
            </a:fld>
            <a:endParaRPr lang="en-US"/>
          </a:p>
        </p:txBody>
      </p:sp>
    </p:spTree>
    <p:extLst>
      <p:ext uri="{BB962C8B-B14F-4D97-AF65-F5344CB8AC3E}">
        <p14:creationId xmlns:p14="http://schemas.microsoft.com/office/powerpoint/2010/main" val="585224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5CA61-EF08-9748-94E3-C527BDFEF691}" type="slidenum">
              <a:rPr lang="en-US" smtClean="0"/>
              <a:t>15</a:t>
            </a:fld>
            <a:endParaRPr lang="en-US"/>
          </a:p>
        </p:txBody>
      </p:sp>
    </p:spTree>
    <p:extLst>
      <p:ext uri="{BB962C8B-B14F-4D97-AF65-F5344CB8AC3E}">
        <p14:creationId xmlns:p14="http://schemas.microsoft.com/office/powerpoint/2010/main" val="555000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5CA61-EF08-9748-94E3-C527BDFEF691}" type="slidenum">
              <a:rPr lang="en-US" smtClean="0"/>
              <a:t>16</a:t>
            </a:fld>
            <a:endParaRPr lang="en-US"/>
          </a:p>
        </p:txBody>
      </p:sp>
    </p:spTree>
    <p:extLst>
      <p:ext uri="{BB962C8B-B14F-4D97-AF65-F5344CB8AC3E}">
        <p14:creationId xmlns:p14="http://schemas.microsoft.com/office/powerpoint/2010/main" val="43594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5CA61-EF08-9748-94E3-C527BDFEF691}" type="slidenum">
              <a:rPr lang="en-US" smtClean="0"/>
              <a:t>17</a:t>
            </a:fld>
            <a:endParaRPr lang="en-US"/>
          </a:p>
        </p:txBody>
      </p:sp>
    </p:spTree>
    <p:extLst>
      <p:ext uri="{BB962C8B-B14F-4D97-AF65-F5344CB8AC3E}">
        <p14:creationId xmlns:p14="http://schemas.microsoft.com/office/powerpoint/2010/main" val="2968738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5CA61-EF08-9748-94E3-C527BDFEF691}" type="slidenum">
              <a:rPr lang="en-US" smtClean="0"/>
              <a:t>18</a:t>
            </a:fld>
            <a:endParaRPr lang="en-US"/>
          </a:p>
        </p:txBody>
      </p:sp>
    </p:spTree>
    <p:extLst>
      <p:ext uri="{BB962C8B-B14F-4D97-AF65-F5344CB8AC3E}">
        <p14:creationId xmlns:p14="http://schemas.microsoft.com/office/powerpoint/2010/main" val="2745236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5CA61-EF08-9748-94E3-C527BDFEF691}" type="slidenum">
              <a:rPr lang="en-US" smtClean="0"/>
              <a:t>19</a:t>
            </a:fld>
            <a:endParaRPr lang="en-US"/>
          </a:p>
        </p:txBody>
      </p:sp>
    </p:spTree>
    <p:extLst>
      <p:ext uri="{BB962C8B-B14F-4D97-AF65-F5344CB8AC3E}">
        <p14:creationId xmlns:p14="http://schemas.microsoft.com/office/powerpoint/2010/main" val="77695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5CA61-EF08-9748-94E3-C527BDFEF691}" type="slidenum">
              <a:rPr lang="en-US" smtClean="0"/>
              <a:t>5</a:t>
            </a:fld>
            <a:endParaRPr lang="en-US"/>
          </a:p>
        </p:txBody>
      </p:sp>
    </p:spTree>
    <p:extLst>
      <p:ext uri="{BB962C8B-B14F-4D97-AF65-F5344CB8AC3E}">
        <p14:creationId xmlns:p14="http://schemas.microsoft.com/office/powerpoint/2010/main" val="645331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5CA61-EF08-9748-94E3-C527BDFEF691}" type="slidenum">
              <a:rPr lang="en-US" smtClean="0"/>
              <a:t>6</a:t>
            </a:fld>
            <a:endParaRPr lang="en-US"/>
          </a:p>
        </p:txBody>
      </p:sp>
    </p:spTree>
    <p:extLst>
      <p:ext uri="{BB962C8B-B14F-4D97-AF65-F5344CB8AC3E}">
        <p14:creationId xmlns:p14="http://schemas.microsoft.com/office/powerpoint/2010/main" val="3243033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5CA61-EF08-9748-94E3-C527BDFEF691}" type="slidenum">
              <a:rPr lang="en-US" smtClean="0"/>
              <a:t>7</a:t>
            </a:fld>
            <a:endParaRPr lang="en-US"/>
          </a:p>
        </p:txBody>
      </p:sp>
    </p:spTree>
    <p:extLst>
      <p:ext uri="{BB962C8B-B14F-4D97-AF65-F5344CB8AC3E}">
        <p14:creationId xmlns:p14="http://schemas.microsoft.com/office/powerpoint/2010/main" val="1002319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015CA61-EF08-9748-94E3-C527BDFEF691}" type="slidenum">
              <a:rPr lang="en-US" smtClean="0"/>
              <a:t>8</a:t>
            </a:fld>
            <a:endParaRPr lang="en-US"/>
          </a:p>
        </p:txBody>
      </p:sp>
    </p:spTree>
    <p:extLst>
      <p:ext uri="{BB962C8B-B14F-4D97-AF65-F5344CB8AC3E}">
        <p14:creationId xmlns:p14="http://schemas.microsoft.com/office/powerpoint/2010/main" val="3928808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5CA61-EF08-9748-94E3-C527BDFEF691}" type="slidenum">
              <a:rPr lang="en-US" smtClean="0"/>
              <a:t>9</a:t>
            </a:fld>
            <a:endParaRPr lang="en-US"/>
          </a:p>
        </p:txBody>
      </p:sp>
    </p:spTree>
    <p:extLst>
      <p:ext uri="{BB962C8B-B14F-4D97-AF65-F5344CB8AC3E}">
        <p14:creationId xmlns:p14="http://schemas.microsoft.com/office/powerpoint/2010/main" val="2661054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5CA61-EF08-9748-94E3-C527BDFEF691}" type="slidenum">
              <a:rPr lang="en-US" smtClean="0"/>
              <a:t>10</a:t>
            </a:fld>
            <a:endParaRPr lang="en-US"/>
          </a:p>
        </p:txBody>
      </p:sp>
    </p:spTree>
    <p:extLst>
      <p:ext uri="{BB962C8B-B14F-4D97-AF65-F5344CB8AC3E}">
        <p14:creationId xmlns:p14="http://schemas.microsoft.com/office/powerpoint/2010/main" val="2198944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5CA61-EF08-9748-94E3-C527BDFEF691}" type="slidenum">
              <a:rPr lang="en-US" smtClean="0"/>
              <a:t>11</a:t>
            </a:fld>
            <a:endParaRPr lang="en-US"/>
          </a:p>
        </p:txBody>
      </p:sp>
    </p:spTree>
    <p:extLst>
      <p:ext uri="{BB962C8B-B14F-4D97-AF65-F5344CB8AC3E}">
        <p14:creationId xmlns:p14="http://schemas.microsoft.com/office/powerpoint/2010/main" val="12269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5CA61-EF08-9748-94E3-C527BDFEF691}" type="slidenum">
              <a:rPr lang="en-US" smtClean="0"/>
              <a:t>12</a:t>
            </a:fld>
            <a:endParaRPr lang="en-US"/>
          </a:p>
        </p:txBody>
      </p:sp>
    </p:spTree>
    <p:extLst>
      <p:ext uri="{BB962C8B-B14F-4D97-AF65-F5344CB8AC3E}">
        <p14:creationId xmlns:p14="http://schemas.microsoft.com/office/powerpoint/2010/main" val="2655124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1582-2F42-640A-2055-98C5076E46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9EA7EA-91B1-E5CF-7977-4AB0FA02E2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080134-57B6-DBD6-D162-C32EC815072E}"/>
              </a:ext>
            </a:extLst>
          </p:cNvPr>
          <p:cNvSpPr>
            <a:spLocks noGrp="1"/>
          </p:cNvSpPr>
          <p:nvPr>
            <p:ph type="dt" sz="half" idx="10"/>
          </p:nvPr>
        </p:nvSpPr>
        <p:spPr/>
        <p:txBody>
          <a:bodyPr/>
          <a:lstStyle/>
          <a:p>
            <a:fld id="{2193306C-7FBE-334F-8D1E-73BE3B361A49}" type="datetimeFigureOut">
              <a:rPr lang="en-US" smtClean="0"/>
              <a:t>11/29/23</a:t>
            </a:fld>
            <a:endParaRPr lang="en-US"/>
          </a:p>
        </p:txBody>
      </p:sp>
      <p:sp>
        <p:nvSpPr>
          <p:cNvPr id="5" name="Footer Placeholder 4">
            <a:extLst>
              <a:ext uri="{FF2B5EF4-FFF2-40B4-BE49-F238E27FC236}">
                <a16:creationId xmlns:a16="http://schemas.microsoft.com/office/drawing/2014/main" id="{C07E911F-538E-686D-933A-F04F0E874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78531-BF80-C5C6-E217-BE52BD6846DD}"/>
              </a:ext>
            </a:extLst>
          </p:cNvPr>
          <p:cNvSpPr>
            <a:spLocks noGrp="1"/>
          </p:cNvSpPr>
          <p:nvPr>
            <p:ph type="sldNum" sz="quarter" idx="12"/>
          </p:nvPr>
        </p:nvSpPr>
        <p:spPr/>
        <p:txBody>
          <a:bodyPr/>
          <a:lstStyle/>
          <a:p>
            <a:fld id="{60F19C1B-861B-3341-8A9D-E6736A248B36}" type="slidenum">
              <a:rPr lang="en-US" smtClean="0"/>
              <a:t>‹#›</a:t>
            </a:fld>
            <a:endParaRPr lang="en-US"/>
          </a:p>
        </p:txBody>
      </p:sp>
    </p:spTree>
    <p:extLst>
      <p:ext uri="{BB962C8B-B14F-4D97-AF65-F5344CB8AC3E}">
        <p14:creationId xmlns:p14="http://schemas.microsoft.com/office/powerpoint/2010/main" val="3783256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D731-CEC9-EF53-E641-EBA9791829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DF5680-7733-14F5-A8C6-33D9948378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44012-A5AF-307D-E63C-7E9A941AB88C}"/>
              </a:ext>
            </a:extLst>
          </p:cNvPr>
          <p:cNvSpPr>
            <a:spLocks noGrp="1"/>
          </p:cNvSpPr>
          <p:nvPr>
            <p:ph type="dt" sz="half" idx="10"/>
          </p:nvPr>
        </p:nvSpPr>
        <p:spPr/>
        <p:txBody>
          <a:bodyPr/>
          <a:lstStyle/>
          <a:p>
            <a:fld id="{2193306C-7FBE-334F-8D1E-73BE3B361A49}" type="datetimeFigureOut">
              <a:rPr lang="en-US" smtClean="0"/>
              <a:t>11/29/23</a:t>
            </a:fld>
            <a:endParaRPr lang="en-US"/>
          </a:p>
        </p:txBody>
      </p:sp>
      <p:sp>
        <p:nvSpPr>
          <p:cNvPr id="5" name="Footer Placeholder 4">
            <a:extLst>
              <a:ext uri="{FF2B5EF4-FFF2-40B4-BE49-F238E27FC236}">
                <a16:creationId xmlns:a16="http://schemas.microsoft.com/office/drawing/2014/main" id="{03F36065-8272-BC9B-DCFD-D2D5C91FC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23DD6-C103-36C7-D8BD-EC4AA158855A}"/>
              </a:ext>
            </a:extLst>
          </p:cNvPr>
          <p:cNvSpPr>
            <a:spLocks noGrp="1"/>
          </p:cNvSpPr>
          <p:nvPr>
            <p:ph type="sldNum" sz="quarter" idx="12"/>
          </p:nvPr>
        </p:nvSpPr>
        <p:spPr/>
        <p:txBody>
          <a:bodyPr/>
          <a:lstStyle/>
          <a:p>
            <a:fld id="{60F19C1B-861B-3341-8A9D-E6736A248B36}" type="slidenum">
              <a:rPr lang="en-US" smtClean="0"/>
              <a:t>‹#›</a:t>
            </a:fld>
            <a:endParaRPr lang="en-US"/>
          </a:p>
        </p:txBody>
      </p:sp>
    </p:spTree>
    <p:extLst>
      <p:ext uri="{BB962C8B-B14F-4D97-AF65-F5344CB8AC3E}">
        <p14:creationId xmlns:p14="http://schemas.microsoft.com/office/powerpoint/2010/main" val="2663633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67F225-A393-EAE6-6C61-F66EBFBD9E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346630-95C1-6EBB-A302-DD8241DCC4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F206B-F40D-387B-724F-C3EC0E260883}"/>
              </a:ext>
            </a:extLst>
          </p:cNvPr>
          <p:cNvSpPr>
            <a:spLocks noGrp="1"/>
          </p:cNvSpPr>
          <p:nvPr>
            <p:ph type="dt" sz="half" idx="10"/>
          </p:nvPr>
        </p:nvSpPr>
        <p:spPr/>
        <p:txBody>
          <a:bodyPr/>
          <a:lstStyle/>
          <a:p>
            <a:fld id="{2193306C-7FBE-334F-8D1E-73BE3B361A49}" type="datetimeFigureOut">
              <a:rPr lang="en-US" smtClean="0"/>
              <a:t>11/29/23</a:t>
            </a:fld>
            <a:endParaRPr lang="en-US"/>
          </a:p>
        </p:txBody>
      </p:sp>
      <p:sp>
        <p:nvSpPr>
          <p:cNvPr id="5" name="Footer Placeholder 4">
            <a:extLst>
              <a:ext uri="{FF2B5EF4-FFF2-40B4-BE49-F238E27FC236}">
                <a16:creationId xmlns:a16="http://schemas.microsoft.com/office/drawing/2014/main" id="{9B1823AE-0404-5A90-FDB5-F940ADF76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71B11-12B8-E49E-142B-C6AB8FE0B3FC}"/>
              </a:ext>
            </a:extLst>
          </p:cNvPr>
          <p:cNvSpPr>
            <a:spLocks noGrp="1"/>
          </p:cNvSpPr>
          <p:nvPr>
            <p:ph type="sldNum" sz="quarter" idx="12"/>
          </p:nvPr>
        </p:nvSpPr>
        <p:spPr/>
        <p:txBody>
          <a:bodyPr/>
          <a:lstStyle/>
          <a:p>
            <a:fld id="{60F19C1B-861B-3341-8A9D-E6736A248B36}" type="slidenum">
              <a:rPr lang="en-US" smtClean="0"/>
              <a:t>‹#›</a:t>
            </a:fld>
            <a:endParaRPr lang="en-US"/>
          </a:p>
        </p:txBody>
      </p:sp>
    </p:spTree>
    <p:extLst>
      <p:ext uri="{BB962C8B-B14F-4D97-AF65-F5344CB8AC3E}">
        <p14:creationId xmlns:p14="http://schemas.microsoft.com/office/powerpoint/2010/main" val="15649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3FA9-CFE8-0DAD-91F6-08D9A0551F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5CEFBE-9CAE-5717-099D-58CA627F88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8694A-92FE-302F-A36E-12FC40B2B728}"/>
              </a:ext>
            </a:extLst>
          </p:cNvPr>
          <p:cNvSpPr>
            <a:spLocks noGrp="1"/>
          </p:cNvSpPr>
          <p:nvPr>
            <p:ph type="dt" sz="half" idx="10"/>
          </p:nvPr>
        </p:nvSpPr>
        <p:spPr/>
        <p:txBody>
          <a:bodyPr/>
          <a:lstStyle/>
          <a:p>
            <a:fld id="{2193306C-7FBE-334F-8D1E-73BE3B361A49}" type="datetimeFigureOut">
              <a:rPr lang="en-US" smtClean="0"/>
              <a:t>11/29/23</a:t>
            </a:fld>
            <a:endParaRPr lang="en-US"/>
          </a:p>
        </p:txBody>
      </p:sp>
      <p:sp>
        <p:nvSpPr>
          <p:cNvPr id="5" name="Footer Placeholder 4">
            <a:extLst>
              <a:ext uri="{FF2B5EF4-FFF2-40B4-BE49-F238E27FC236}">
                <a16:creationId xmlns:a16="http://schemas.microsoft.com/office/drawing/2014/main" id="{BB289E2A-5A3A-B0CD-47F5-4A8A1A6BA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042139-DCA6-44FD-B41B-B48A955B6421}"/>
              </a:ext>
            </a:extLst>
          </p:cNvPr>
          <p:cNvSpPr>
            <a:spLocks noGrp="1"/>
          </p:cNvSpPr>
          <p:nvPr>
            <p:ph type="sldNum" sz="quarter" idx="12"/>
          </p:nvPr>
        </p:nvSpPr>
        <p:spPr/>
        <p:txBody>
          <a:bodyPr/>
          <a:lstStyle/>
          <a:p>
            <a:fld id="{60F19C1B-861B-3341-8A9D-E6736A248B36}" type="slidenum">
              <a:rPr lang="en-US" smtClean="0"/>
              <a:t>‹#›</a:t>
            </a:fld>
            <a:endParaRPr lang="en-US"/>
          </a:p>
        </p:txBody>
      </p:sp>
    </p:spTree>
    <p:extLst>
      <p:ext uri="{BB962C8B-B14F-4D97-AF65-F5344CB8AC3E}">
        <p14:creationId xmlns:p14="http://schemas.microsoft.com/office/powerpoint/2010/main" val="4045087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FC79-7127-869F-FBA4-AEA69C4FF8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EA899-8C4F-6D53-7E11-D3B90125F6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4CC158-33D0-F65C-F85D-9C6680B8946C}"/>
              </a:ext>
            </a:extLst>
          </p:cNvPr>
          <p:cNvSpPr>
            <a:spLocks noGrp="1"/>
          </p:cNvSpPr>
          <p:nvPr>
            <p:ph type="dt" sz="half" idx="10"/>
          </p:nvPr>
        </p:nvSpPr>
        <p:spPr/>
        <p:txBody>
          <a:bodyPr/>
          <a:lstStyle/>
          <a:p>
            <a:fld id="{2193306C-7FBE-334F-8D1E-73BE3B361A49}" type="datetimeFigureOut">
              <a:rPr lang="en-US" smtClean="0"/>
              <a:t>11/29/23</a:t>
            </a:fld>
            <a:endParaRPr lang="en-US"/>
          </a:p>
        </p:txBody>
      </p:sp>
      <p:sp>
        <p:nvSpPr>
          <p:cNvPr id="5" name="Footer Placeholder 4">
            <a:extLst>
              <a:ext uri="{FF2B5EF4-FFF2-40B4-BE49-F238E27FC236}">
                <a16:creationId xmlns:a16="http://schemas.microsoft.com/office/drawing/2014/main" id="{F18B948C-8F03-806A-A30C-710D58CC03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503C5-C7D3-E12E-379A-9FC696FD00FE}"/>
              </a:ext>
            </a:extLst>
          </p:cNvPr>
          <p:cNvSpPr>
            <a:spLocks noGrp="1"/>
          </p:cNvSpPr>
          <p:nvPr>
            <p:ph type="sldNum" sz="quarter" idx="12"/>
          </p:nvPr>
        </p:nvSpPr>
        <p:spPr/>
        <p:txBody>
          <a:bodyPr/>
          <a:lstStyle/>
          <a:p>
            <a:fld id="{60F19C1B-861B-3341-8A9D-E6736A248B36}" type="slidenum">
              <a:rPr lang="en-US" smtClean="0"/>
              <a:t>‹#›</a:t>
            </a:fld>
            <a:endParaRPr lang="en-US"/>
          </a:p>
        </p:txBody>
      </p:sp>
    </p:spTree>
    <p:extLst>
      <p:ext uri="{BB962C8B-B14F-4D97-AF65-F5344CB8AC3E}">
        <p14:creationId xmlns:p14="http://schemas.microsoft.com/office/powerpoint/2010/main" val="267327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E303-78E1-69E6-4441-F3668CB33B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4D8C0D-DB28-4450-400D-F8B6E4E761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C3FC5E-7F05-D40B-9689-F447A2DB10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4EDEF0-265E-D2FA-D2E3-4831E54E0358}"/>
              </a:ext>
            </a:extLst>
          </p:cNvPr>
          <p:cNvSpPr>
            <a:spLocks noGrp="1"/>
          </p:cNvSpPr>
          <p:nvPr>
            <p:ph type="dt" sz="half" idx="10"/>
          </p:nvPr>
        </p:nvSpPr>
        <p:spPr/>
        <p:txBody>
          <a:bodyPr/>
          <a:lstStyle/>
          <a:p>
            <a:fld id="{2193306C-7FBE-334F-8D1E-73BE3B361A49}" type="datetimeFigureOut">
              <a:rPr lang="en-US" smtClean="0"/>
              <a:t>11/29/23</a:t>
            </a:fld>
            <a:endParaRPr lang="en-US"/>
          </a:p>
        </p:txBody>
      </p:sp>
      <p:sp>
        <p:nvSpPr>
          <p:cNvPr id="6" name="Footer Placeholder 5">
            <a:extLst>
              <a:ext uri="{FF2B5EF4-FFF2-40B4-BE49-F238E27FC236}">
                <a16:creationId xmlns:a16="http://schemas.microsoft.com/office/drawing/2014/main" id="{DDF9E524-A6D0-3083-2D70-DAA6EB59CF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95D43-13CF-1860-CDEC-B97D02951B42}"/>
              </a:ext>
            </a:extLst>
          </p:cNvPr>
          <p:cNvSpPr>
            <a:spLocks noGrp="1"/>
          </p:cNvSpPr>
          <p:nvPr>
            <p:ph type="sldNum" sz="quarter" idx="12"/>
          </p:nvPr>
        </p:nvSpPr>
        <p:spPr/>
        <p:txBody>
          <a:bodyPr/>
          <a:lstStyle/>
          <a:p>
            <a:fld id="{60F19C1B-861B-3341-8A9D-E6736A248B36}" type="slidenum">
              <a:rPr lang="en-US" smtClean="0"/>
              <a:t>‹#›</a:t>
            </a:fld>
            <a:endParaRPr lang="en-US"/>
          </a:p>
        </p:txBody>
      </p:sp>
    </p:spTree>
    <p:extLst>
      <p:ext uri="{BB962C8B-B14F-4D97-AF65-F5344CB8AC3E}">
        <p14:creationId xmlns:p14="http://schemas.microsoft.com/office/powerpoint/2010/main" val="154738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8BBE-E2AB-540A-FEA3-EB8E7AC8D3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55F39B-782B-CB43-BF1A-B377D43F6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EBCCA1-6BAA-219A-FDF0-8489B70803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50513A-A76A-5FA2-5FB2-A296FE4249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E71C27-3644-CD4A-C810-E8CEF0D421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C6BAE4-7134-E643-2E07-DC0932D95673}"/>
              </a:ext>
            </a:extLst>
          </p:cNvPr>
          <p:cNvSpPr>
            <a:spLocks noGrp="1"/>
          </p:cNvSpPr>
          <p:nvPr>
            <p:ph type="dt" sz="half" idx="10"/>
          </p:nvPr>
        </p:nvSpPr>
        <p:spPr/>
        <p:txBody>
          <a:bodyPr/>
          <a:lstStyle/>
          <a:p>
            <a:fld id="{2193306C-7FBE-334F-8D1E-73BE3B361A49}" type="datetimeFigureOut">
              <a:rPr lang="en-US" smtClean="0"/>
              <a:t>11/29/23</a:t>
            </a:fld>
            <a:endParaRPr lang="en-US"/>
          </a:p>
        </p:txBody>
      </p:sp>
      <p:sp>
        <p:nvSpPr>
          <p:cNvPr id="8" name="Footer Placeholder 7">
            <a:extLst>
              <a:ext uri="{FF2B5EF4-FFF2-40B4-BE49-F238E27FC236}">
                <a16:creationId xmlns:a16="http://schemas.microsoft.com/office/drawing/2014/main" id="{D0E6BAE8-D93A-425B-5E1E-45C1343AA7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6170A7-539C-E296-B9EC-39A63120C9A2}"/>
              </a:ext>
            </a:extLst>
          </p:cNvPr>
          <p:cNvSpPr>
            <a:spLocks noGrp="1"/>
          </p:cNvSpPr>
          <p:nvPr>
            <p:ph type="sldNum" sz="quarter" idx="12"/>
          </p:nvPr>
        </p:nvSpPr>
        <p:spPr/>
        <p:txBody>
          <a:bodyPr/>
          <a:lstStyle/>
          <a:p>
            <a:fld id="{60F19C1B-861B-3341-8A9D-E6736A248B36}" type="slidenum">
              <a:rPr lang="en-US" smtClean="0"/>
              <a:t>‹#›</a:t>
            </a:fld>
            <a:endParaRPr lang="en-US"/>
          </a:p>
        </p:txBody>
      </p:sp>
    </p:spTree>
    <p:extLst>
      <p:ext uri="{BB962C8B-B14F-4D97-AF65-F5344CB8AC3E}">
        <p14:creationId xmlns:p14="http://schemas.microsoft.com/office/powerpoint/2010/main" val="332596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035E-0B5F-2186-2D21-EC48D9D152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34A2F-1E7F-D425-3BA3-076672F64C22}"/>
              </a:ext>
            </a:extLst>
          </p:cNvPr>
          <p:cNvSpPr>
            <a:spLocks noGrp="1"/>
          </p:cNvSpPr>
          <p:nvPr>
            <p:ph type="dt" sz="half" idx="10"/>
          </p:nvPr>
        </p:nvSpPr>
        <p:spPr/>
        <p:txBody>
          <a:bodyPr/>
          <a:lstStyle/>
          <a:p>
            <a:fld id="{2193306C-7FBE-334F-8D1E-73BE3B361A49}" type="datetimeFigureOut">
              <a:rPr lang="en-US" smtClean="0"/>
              <a:t>11/29/23</a:t>
            </a:fld>
            <a:endParaRPr lang="en-US"/>
          </a:p>
        </p:txBody>
      </p:sp>
      <p:sp>
        <p:nvSpPr>
          <p:cNvPr id="4" name="Footer Placeholder 3">
            <a:extLst>
              <a:ext uri="{FF2B5EF4-FFF2-40B4-BE49-F238E27FC236}">
                <a16:creationId xmlns:a16="http://schemas.microsoft.com/office/drawing/2014/main" id="{CEB12D39-B9CB-9904-691A-76D2F7AC41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703216-8566-399D-93DF-0DB552ACE102}"/>
              </a:ext>
            </a:extLst>
          </p:cNvPr>
          <p:cNvSpPr>
            <a:spLocks noGrp="1"/>
          </p:cNvSpPr>
          <p:nvPr>
            <p:ph type="sldNum" sz="quarter" idx="12"/>
          </p:nvPr>
        </p:nvSpPr>
        <p:spPr/>
        <p:txBody>
          <a:bodyPr/>
          <a:lstStyle/>
          <a:p>
            <a:fld id="{60F19C1B-861B-3341-8A9D-E6736A248B36}" type="slidenum">
              <a:rPr lang="en-US" smtClean="0"/>
              <a:t>‹#›</a:t>
            </a:fld>
            <a:endParaRPr lang="en-US"/>
          </a:p>
        </p:txBody>
      </p:sp>
    </p:spTree>
    <p:extLst>
      <p:ext uri="{BB962C8B-B14F-4D97-AF65-F5344CB8AC3E}">
        <p14:creationId xmlns:p14="http://schemas.microsoft.com/office/powerpoint/2010/main" val="3068220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5D33DD-A921-09F3-0B95-68B975EA1997}"/>
              </a:ext>
            </a:extLst>
          </p:cNvPr>
          <p:cNvSpPr>
            <a:spLocks noGrp="1"/>
          </p:cNvSpPr>
          <p:nvPr>
            <p:ph type="dt" sz="half" idx="10"/>
          </p:nvPr>
        </p:nvSpPr>
        <p:spPr/>
        <p:txBody>
          <a:bodyPr/>
          <a:lstStyle/>
          <a:p>
            <a:fld id="{2193306C-7FBE-334F-8D1E-73BE3B361A49}" type="datetimeFigureOut">
              <a:rPr lang="en-US" smtClean="0"/>
              <a:t>11/29/23</a:t>
            </a:fld>
            <a:endParaRPr lang="en-US"/>
          </a:p>
        </p:txBody>
      </p:sp>
      <p:sp>
        <p:nvSpPr>
          <p:cNvPr id="3" name="Footer Placeholder 2">
            <a:extLst>
              <a:ext uri="{FF2B5EF4-FFF2-40B4-BE49-F238E27FC236}">
                <a16:creationId xmlns:a16="http://schemas.microsoft.com/office/drawing/2014/main" id="{BCE243B9-B823-E628-7BEF-8341DB5415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F00D74-6AEE-8D5F-6269-53877D5937FE}"/>
              </a:ext>
            </a:extLst>
          </p:cNvPr>
          <p:cNvSpPr>
            <a:spLocks noGrp="1"/>
          </p:cNvSpPr>
          <p:nvPr>
            <p:ph type="sldNum" sz="quarter" idx="12"/>
          </p:nvPr>
        </p:nvSpPr>
        <p:spPr/>
        <p:txBody>
          <a:bodyPr/>
          <a:lstStyle/>
          <a:p>
            <a:fld id="{60F19C1B-861B-3341-8A9D-E6736A248B36}" type="slidenum">
              <a:rPr lang="en-US" smtClean="0"/>
              <a:t>‹#›</a:t>
            </a:fld>
            <a:endParaRPr lang="en-US"/>
          </a:p>
        </p:txBody>
      </p:sp>
    </p:spTree>
    <p:extLst>
      <p:ext uri="{BB962C8B-B14F-4D97-AF65-F5344CB8AC3E}">
        <p14:creationId xmlns:p14="http://schemas.microsoft.com/office/powerpoint/2010/main" val="984859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11CB-7D35-6AD6-2FD5-6FD0AC1126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B99480-DD6F-6E3D-2741-62477F8B53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98DA82-F4B6-D7DC-46F2-6B9A0781E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1D6995-5337-F340-67E2-EBEB368DDD64}"/>
              </a:ext>
            </a:extLst>
          </p:cNvPr>
          <p:cNvSpPr>
            <a:spLocks noGrp="1"/>
          </p:cNvSpPr>
          <p:nvPr>
            <p:ph type="dt" sz="half" idx="10"/>
          </p:nvPr>
        </p:nvSpPr>
        <p:spPr/>
        <p:txBody>
          <a:bodyPr/>
          <a:lstStyle/>
          <a:p>
            <a:fld id="{2193306C-7FBE-334F-8D1E-73BE3B361A49}" type="datetimeFigureOut">
              <a:rPr lang="en-US" smtClean="0"/>
              <a:t>11/29/23</a:t>
            </a:fld>
            <a:endParaRPr lang="en-US"/>
          </a:p>
        </p:txBody>
      </p:sp>
      <p:sp>
        <p:nvSpPr>
          <p:cNvPr id="6" name="Footer Placeholder 5">
            <a:extLst>
              <a:ext uri="{FF2B5EF4-FFF2-40B4-BE49-F238E27FC236}">
                <a16:creationId xmlns:a16="http://schemas.microsoft.com/office/drawing/2014/main" id="{64C87017-9437-3390-3EEE-BBC5E013E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C923AD-1441-AB17-B4E3-D1D8CE4A3BC6}"/>
              </a:ext>
            </a:extLst>
          </p:cNvPr>
          <p:cNvSpPr>
            <a:spLocks noGrp="1"/>
          </p:cNvSpPr>
          <p:nvPr>
            <p:ph type="sldNum" sz="quarter" idx="12"/>
          </p:nvPr>
        </p:nvSpPr>
        <p:spPr/>
        <p:txBody>
          <a:bodyPr/>
          <a:lstStyle/>
          <a:p>
            <a:fld id="{60F19C1B-861B-3341-8A9D-E6736A248B36}" type="slidenum">
              <a:rPr lang="en-US" smtClean="0"/>
              <a:t>‹#›</a:t>
            </a:fld>
            <a:endParaRPr lang="en-US"/>
          </a:p>
        </p:txBody>
      </p:sp>
    </p:spTree>
    <p:extLst>
      <p:ext uri="{BB962C8B-B14F-4D97-AF65-F5344CB8AC3E}">
        <p14:creationId xmlns:p14="http://schemas.microsoft.com/office/powerpoint/2010/main" val="240386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D9A34-6120-FD08-65D8-24E7E3343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6BE06E-6B0F-4728-0B55-652A252DF7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1B8695-E7DD-16E4-B9BA-7C289FF4C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5576B4-2A84-E6A9-CB31-67DC7ED2528A}"/>
              </a:ext>
            </a:extLst>
          </p:cNvPr>
          <p:cNvSpPr>
            <a:spLocks noGrp="1"/>
          </p:cNvSpPr>
          <p:nvPr>
            <p:ph type="dt" sz="half" idx="10"/>
          </p:nvPr>
        </p:nvSpPr>
        <p:spPr/>
        <p:txBody>
          <a:bodyPr/>
          <a:lstStyle/>
          <a:p>
            <a:fld id="{2193306C-7FBE-334F-8D1E-73BE3B361A49}" type="datetimeFigureOut">
              <a:rPr lang="en-US" smtClean="0"/>
              <a:t>11/29/23</a:t>
            </a:fld>
            <a:endParaRPr lang="en-US"/>
          </a:p>
        </p:txBody>
      </p:sp>
      <p:sp>
        <p:nvSpPr>
          <p:cNvPr id="6" name="Footer Placeholder 5">
            <a:extLst>
              <a:ext uri="{FF2B5EF4-FFF2-40B4-BE49-F238E27FC236}">
                <a16:creationId xmlns:a16="http://schemas.microsoft.com/office/drawing/2014/main" id="{F08CDB8F-F3D7-AC85-026F-5682B26C7D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DED5D6-4A8C-F4B8-66AE-FF6AF02FD38B}"/>
              </a:ext>
            </a:extLst>
          </p:cNvPr>
          <p:cNvSpPr>
            <a:spLocks noGrp="1"/>
          </p:cNvSpPr>
          <p:nvPr>
            <p:ph type="sldNum" sz="quarter" idx="12"/>
          </p:nvPr>
        </p:nvSpPr>
        <p:spPr/>
        <p:txBody>
          <a:bodyPr/>
          <a:lstStyle/>
          <a:p>
            <a:fld id="{60F19C1B-861B-3341-8A9D-E6736A248B36}" type="slidenum">
              <a:rPr lang="en-US" smtClean="0"/>
              <a:t>‹#›</a:t>
            </a:fld>
            <a:endParaRPr lang="en-US"/>
          </a:p>
        </p:txBody>
      </p:sp>
    </p:spTree>
    <p:extLst>
      <p:ext uri="{BB962C8B-B14F-4D97-AF65-F5344CB8AC3E}">
        <p14:creationId xmlns:p14="http://schemas.microsoft.com/office/powerpoint/2010/main" val="3169129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2A430-DAB6-250D-B1B4-10910C768B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FC2098-54A3-B8CD-C548-4B9CB9BCF7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F8A3EE-CD65-8B7E-72C1-3D7AF88921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93306C-7FBE-334F-8D1E-73BE3B361A49}" type="datetimeFigureOut">
              <a:rPr lang="en-US" smtClean="0"/>
              <a:t>11/29/23</a:t>
            </a:fld>
            <a:endParaRPr lang="en-US"/>
          </a:p>
        </p:txBody>
      </p:sp>
      <p:sp>
        <p:nvSpPr>
          <p:cNvPr id="5" name="Footer Placeholder 4">
            <a:extLst>
              <a:ext uri="{FF2B5EF4-FFF2-40B4-BE49-F238E27FC236}">
                <a16:creationId xmlns:a16="http://schemas.microsoft.com/office/drawing/2014/main" id="{A86904FD-1500-18F2-DCA8-55DB003FBE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84BD54-67D5-9FDE-6C39-5FE9C9451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19C1B-861B-3341-8A9D-E6736A248B36}" type="slidenum">
              <a:rPr lang="en-US" smtClean="0"/>
              <a:t>‹#›</a:t>
            </a:fld>
            <a:endParaRPr lang="en-US"/>
          </a:p>
        </p:txBody>
      </p:sp>
    </p:spTree>
    <p:extLst>
      <p:ext uri="{BB962C8B-B14F-4D97-AF65-F5344CB8AC3E}">
        <p14:creationId xmlns:p14="http://schemas.microsoft.com/office/powerpoint/2010/main" val="2268313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41B62D-86FB-152A-1E09-39C20D85DF11}"/>
              </a:ext>
            </a:extLst>
          </p:cNvPr>
          <p:cNvSpPr/>
          <p:nvPr/>
        </p:nvSpPr>
        <p:spPr>
          <a:xfrm>
            <a:off x="0" y="0"/>
            <a:ext cx="12192000" cy="6858000"/>
          </a:xfrm>
          <a:prstGeom prst="rect">
            <a:avLst/>
          </a:prstGeom>
          <a:solidFill>
            <a:schemeClr val="tx1">
              <a:alpha val="50008"/>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E02462A-33AE-967F-86E9-0284703DA65C}"/>
              </a:ext>
            </a:extLst>
          </p:cNvPr>
          <p:cNvSpPr/>
          <p:nvPr/>
        </p:nvSpPr>
        <p:spPr>
          <a:xfrm>
            <a:off x="484094" y="430306"/>
            <a:ext cx="11187953" cy="6024282"/>
          </a:xfrm>
          <a:prstGeom prst="rect">
            <a:avLst/>
          </a:prstGeom>
          <a:solidFill>
            <a:schemeClr val="tx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1618903-2D68-FACA-0228-85AA49B96F1D}"/>
              </a:ext>
            </a:extLst>
          </p:cNvPr>
          <p:cNvSpPr txBox="1"/>
          <p:nvPr/>
        </p:nvSpPr>
        <p:spPr>
          <a:xfrm>
            <a:off x="1201271" y="968188"/>
            <a:ext cx="9789458" cy="1754326"/>
          </a:xfrm>
          <a:prstGeom prst="rect">
            <a:avLst/>
          </a:prstGeom>
          <a:noFill/>
        </p:spPr>
        <p:txBody>
          <a:bodyPr wrap="square" rtlCol="0">
            <a:spAutoFit/>
          </a:bodyPr>
          <a:lstStyle/>
          <a:p>
            <a:pPr algn="ctr"/>
            <a:r>
              <a:rPr lang="en-US" sz="5400" dirty="0">
                <a:solidFill>
                  <a:srgbClr val="F5DFBB"/>
                </a:solidFill>
                <a:latin typeface="Hadassah Friedlaender" panose="020F0502020204030204" pitchFamily="34" charset="0"/>
                <a:ea typeface="Palatino" pitchFamily="2" charset="77"/>
                <a:cs typeface="Hadassah Friedlaender" panose="020F0502020204030204" pitchFamily="34" charset="0"/>
              </a:rPr>
              <a:t>MARKETING WEB ANALYTICS AND INSIGHTS PROJECT</a:t>
            </a:r>
            <a:endParaRPr lang="en-US" sz="5400" dirty="0"/>
          </a:p>
        </p:txBody>
      </p:sp>
      <p:sp>
        <p:nvSpPr>
          <p:cNvPr id="10" name="TextBox 9">
            <a:extLst>
              <a:ext uri="{FF2B5EF4-FFF2-40B4-BE49-F238E27FC236}">
                <a16:creationId xmlns:a16="http://schemas.microsoft.com/office/drawing/2014/main" id="{BFCBFE56-19BF-2276-9487-BAA2D598007F}"/>
              </a:ext>
            </a:extLst>
          </p:cNvPr>
          <p:cNvSpPr txBox="1"/>
          <p:nvPr/>
        </p:nvSpPr>
        <p:spPr>
          <a:xfrm>
            <a:off x="4388224" y="2973925"/>
            <a:ext cx="3415552" cy="1754326"/>
          </a:xfrm>
          <a:prstGeom prst="rect">
            <a:avLst/>
          </a:prstGeom>
          <a:noFill/>
        </p:spPr>
        <p:txBody>
          <a:bodyPr wrap="square" rtlCol="0">
            <a:spAutoFit/>
          </a:bodyPr>
          <a:lstStyle/>
          <a:p>
            <a:pPr algn="ctr"/>
            <a:r>
              <a:rPr lang="en-US" sz="3600" dirty="0">
                <a:solidFill>
                  <a:srgbClr val="F5DFBB"/>
                </a:solidFill>
                <a:latin typeface="Hadassah Friedlaender" panose="020F0502020204030204" pitchFamily="34" charset="0"/>
                <a:ea typeface="Palatino" pitchFamily="2" charset="77"/>
                <a:cs typeface="Hadassah Friedlaender" panose="020F0502020204030204" pitchFamily="34" charset="0"/>
              </a:rPr>
              <a:t>(MKT 6352.001)</a:t>
            </a:r>
            <a:br>
              <a:rPr lang="en-US" sz="3600" dirty="0">
                <a:solidFill>
                  <a:srgbClr val="F5DFBB"/>
                </a:solidFill>
                <a:latin typeface="Hadassah Friedlaender" panose="020F0502020204030204" pitchFamily="34" charset="0"/>
                <a:ea typeface="Palatino" pitchFamily="2" charset="77"/>
                <a:cs typeface="Hadassah Friedlaender" panose="020F0502020204030204" pitchFamily="34" charset="0"/>
              </a:rPr>
            </a:br>
            <a:br>
              <a:rPr lang="en-US" sz="3600" dirty="0">
                <a:solidFill>
                  <a:srgbClr val="F5DFBB"/>
                </a:solidFill>
                <a:latin typeface="Hadassah Friedlaender" panose="020F0502020204030204" pitchFamily="34" charset="0"/>
                <a:ea typeface="Palatino" pitchFamily="2" charset="77"/>
                <a:cs typeface="Hadassah Friedlaender" panose="020F0502020204030204" pitchFamily="34" charset="0"/>
              </a:rPr>
            </a:br>
            <a:endParaRPr lang="en-US" sz="3600" dirty="0"/>
          </a:p>
        </p:txBody>
      </p:sp>
      <p:sp>
        <p:nvSpPr>
          <p:cNvPr id="11" name="TextBox 10">
            <a:extLst>
              <a:ext uri="{FF2B5EF4-FFF2-40B4-BE49-F238E27FC236}">
                <a16:creationId xmlns:a16="http://schemas.microsoft.com/office/drawing/2014/main" id="{4B287F42-65AB-9FE3-FF8A-79F38037D207}"/>
              </a:ext>
            </a:extLst>
          </p:cNvPr>
          <p:cNvSpPr txBox="1"/>
          <p:nvPr/>
        </p:nvSpPr>
        <p:spPr>
          <a:xfrm>
            <a:off x="3845859" y="4605102"/>
            <a:ext cx="4500282" cy="646331"/>
          </a:xfrm>
          <a:prstGeom prst="rect">
            <a:avLst/>
          </a:prstGeom>
          <a:noFill/>
        </p:spPr>
        <p:txBody>
          <a:bodyPr wrap="square" rtlCol="0">
            <a:spAutoFit/>
          </a:bodyPr>
          <a:lstStyle/>
          <a:p>
            <a:pPr algn="ctr"/>
            <a:r>
              <a:rPr lang="en-US" sz="3600" dirty="0">
                <a:solidFill>
                  <a:srgbClr val="F5DFBB"/>
                </a:solidFill>
                <a:latin typeface="Hadassah Friedlaender" panose="02020603050405020304" pitchFamily="18" charset="-79"/>
                <a:cs typeface="Hadassah Friedlaender" panose="02020603050405020304" pitchFamily="18" charset="-79"/>
              </a:rPr>
              <a:t>GROUP 11</a:t>
            </a:r>
          </a:p>
        </p:txBody>
      </p:sp>
      <p:sp>
        <p:nvSpPr>
          <p:cNvPr id="2" name="TextBox 1">
            <a:extLst>
              <a:ext uri="{FF2B5EF4-FFF2-40B4-BE49-F238E27FC236}">
                <a16:creationId xmlns:a16="http://schemas.microsoft.com/office/drawing/2014/main" id="{A8D21B73-DB11-DB7F-F202-8348126CC4D6}"/>
              </a:ext>
            </a:extLst>
          </p:cNvPr>
          <p:cNvSpPr txBox="1"/>
          <p:nvPr/>
        </p:nvSpPr>
        <p:spPr>
          <a:xfrm>
            <a:off x="1569980" y="5560623"/>
            <a:ext cx="9016180" cy="584775"/>
          </a:xfrm>
          <a:prstGeom prst="rect">
            <a:avLst/>
          </a:prstGeom>
          <a:noFill/>
        </p:spPr>
        <p:txBody>
          <a:bodyPr wrap="square" rtlCol="0">
            <a:spAutoFit/>
          </a:bodyPr>
          <a:lstStyle/>
          <a:p>
            <a:pPr algn="ctr"/>
            <a:r>
              <a:rPr lang="en-US" sz="1600" dirty="0" err="1">
                <a:solidFill>
                  <a:srgbClr val="F5DFBB"/>
                </a:solidFill>
                <a:latin typeface="Hadassah Friedlaender" panose="02020603050405020304" pitchFamily="18" charset="-79"/>
                <a:cs typeface="Hadassah Friedlaender" panose="02020603050405020304" pitchFamily="18" charset="-79"/>
              </a:rPr>
              <a:t>Premi</a:t>
            </a:r>
            <a:r>
              <a:rPr lang="en-US" sz="1600" dirty="0">
                <a:solidFill>
                  <a:srgbClr val="F5DFBB"/>
                </a:solidFill>
                <a:latin typeface="Hadassah Friedlaender" panose="02020603050405020304" pitchFamily="18" charset="-79"/>
                <a:cs typeface="Hadassah Friedlaender" panose="02020603050405020304" pitchFamily="18" charset="-79"/>
              </a:rPr>
              <a:t> Jawahar </a:t>
            </a:r>
            <a:r>
              <a:rPr lang="en-US" sz="1600" dirty="0" err="1">
                <a:solidFill>
                  <a:srgbClr val="F5DFBB"/>
                </a:solidFill>
                <a:latin typeface="Hadassah Friedlaender" panose="02020603050405020304" pitchFamily="18" charset="-79"/>
                <a:cs typeface="Hadassah Friedlaender" panose="02020603050405020304" pitchFamily="18" charset="-79"/>
              </a:rPr>
              <a:t>Vasagam</a:t>
            </a:r>
            <a:r>
              <a:rPr lang="en-US" sz="1600" dirty="0">
                <a:solidFill>
                  <a:srgbClr val="F5DFBB"/>
                </a:solidFill>
                <a:latin typeface="Hadassah Friedlaender" panose="02020603050405020304" pitchFamily="18" charset="-79"/>
                <a:cs typeface="Hadassah Friedlaender" panose="02020603050405020304" pitchFamily="18" charset="-79"/>
              </a:rPr>
              <a:t>, Natasha Mehta, </a:t>
            </a:r>
            <a:r>
              <a:rPr lang="en-US" sz="1600" dirty="0" err="1">
                <a:solidFill>
                  <a:srgbClr val="F5DFBB"/>
                </a:solidFill>
                <a:latin typeface="Hadassah Friedlaender" panose="02020603050405020304" pitchFamily="18" charset="-79"/>
                <a:cs typeface="Hadassah Friedlaender" panose="02020603050405020304" pitchFamily="18" charset="-79"/>
              </a:rPr>
              <a:t>Neelima</a:t>
            </a:r>
            <a:r>
              <a:rPr lang="en-US" sz="1600" dirty="0">
                <a:solidFill>
                  <a:srgbClr val="F5DFBB"/>
                </a:solidFill>
                <a:latin typeface="Hadassah Friedlaender" panose="02020603050405020304" pitchFamily="18" charset="-79"/>
                <a:cs typeface="Hadassah Friedlaender" panose="02020603050405020304" pitchFamily="18" charset="-79"/>
              </a:rPr>
              <a:t> </a:t>
            </a:r>
            <a:r>
              <a:rPr lang="en-US" sz="1600" dirty="0" err="1">
                <a:solidFill>
                  <a:srgbClr val="F5DFBB"/>
                </a:solidFill>
                <a:latin typeface="Hadassah Friedlaender" panose="02020603050405020304" pitchFamily="18" charset="-79"/>
                <a:cs typeface="Hadassah Friedlaender" panose="02020603050405020304" pitchFamily="18" charset="-79"/>
              </a:rPr>
              <a:t>Nandigam</a:t>
            </a:r>
            <a:r>
              <a:rPr lang="en-US" sz="1600" dirty="0">
                <a:solidFill>
                  <a:srgbClr val="F5DFBB"/>
                </a:solidFill>
                <a:latin typeface="Hadassah Friedlaender" panose="02020603050405020304" pitchFamily="18" charset="-79"/>
                <a:cs typeface="Hadassah Friedlaender" panose="02020603050405020304" pitchFamily="18" charset="-79"/>
              </a:rPr>
              <a:t>, </a:t>
            </a:r>
            <a:r>
              <a:rPr lang="en-US" sz="1600" dirty="0" err="1">
                <a:solidFill>
                  <a:srgbClr val="F5DFBB"/>
                </a:solidFill>
                <a:latin typeface="Hadassah Friedlaender" panose="02020603050405020304" pitchFamily="18" charset="-79"/>
                <a:cs typeface="Hadassah Friedlaender" panose="02020603050405020304" pitchFamily="18" charset="-79"/>
              </a:rPr>
              <a:t>Prerna</a:t>
            </a:r>
            <a:r>
              <a:rPr lang="en-US" sz="1600" dirty="0">
                <a:solidFill>
                  <a:srgbClr val="F5DFBB"/>
                </a:solidFill>
                <a:latin typeface="Hadassah Friedlaender" panose="02020603050405020304" pitchFamily="18" charset="-79"/>
                <a:cs typeface="Hadassah Friedlaender" panose="02020603050405020304" pitchFamily="18" charset="-79"/>
              </a:rPr>
              <a:t> Dhingra, </a:t>
            </a:r>
            <a:r>
              <a:rPr lang="en-US" sz="1600" dirty="0" err="1">
                <a:solidFill>
                  <a:srgbClr val="F5DFBB"/>
                </a:solidFill>
                <a:latin typeface="Hadassah Friedlaender" panose="02020603050405020304" pitchFamily="18" charset="-79"/>
                <a:cs typeface="Hadassah Friedlaender" panose="02020603050405020304" pitchFamily="18" charset="-79"/>
              </a:rPr>
              <a:t>Prriyamvradha</a:t>
            </a:r>
            <a:r>
              <a:rPr lang="en-US" sz="1600" dirty="0">
                <a:solidFill>
                  <a:srgbClr val="F5DFBB"/>
                </a:solidFill>
                <a:latin typeface="Hadassah Friedlaender" panose="02020603050405020304" pitchFamily="18" charset="-79"/>
                <a:cs typeface="Hadassah Friedlaender" panose="02020603050405020304" pitchFamily="18" charset="-79"/>
              </a:rPr>
              <a:t> </a:t>
            </a:r>
            <a:r>
              <a:rPr lang="en-US" sz="1600" dirty="0" err="1">
                <a:solidFill>
                  <a:srgbClr val="F5DFBB"/>
                </a:solidFill>
                <a:latin typeface="Hadassah Friedlaender" panose="02020603050405020304" pitchFamily="18" charset="-79"/>
                <a:cs typeface="Hadassah Friedlaender" panose="02020603050405020304" pitchFamily="18" charset="-79"/>
              </a:rPr>
              <a:t>Parthasarathi</a:t>
            </a:r>
            <a:r>
              <a:rPr lang="en-US" sz="1600" dirty="0">
                <a:solidFill>
                  <a:srgbClr val="F5DFBB"/>
                </a:solidFill>
                <a:latin typeface="Hadassah Friedlaender" panose="02020603050405020304" pitchFamily="18" charset="-79"/>
                <a:cs typeface="Hadassah Friedlaender" panose="02020603050405020304" pitchFamily="18" charset="-79"/>
              </a:rPr>
              <a:t>, Mira Radhakrishnan</a:t>
            </a:r>
          </a:p>
        </p:txBody>
      </p:sp>
    </p:spTree>
    <p:extLst>
      <p:ext uri="{BB962C8B-B14F-4D97-AF65-F5344CB8AC3E}">
        <p14:creationId xmlns:p14="http://schemas.microsoft.com/office/powerpoint/2010/main" val="193425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8564D-D48F-2A02-C426-CC8A6DCEA254}"/>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Simplify checkout process making it user friendly; reduce required input fields from users</a:t>
            </a:r>
          </a:p>
          <a:p>
            <a:r>
              <a:rPr lang="en-US" sz="2000" dirty="0">
                <a:latin typeface="Times New Roman" panose="02020603050405020304" pitchFamily="18" charset="0"/>
                <a:cs typeface="Times New Roman" panose="02020603050405020304" pitchFamily="18" charset="0"/>
              </a:rPr>
              <a:t>Offer guest checkout options and don’t restrict free shipping forcing users to create accounts</a:t>
            </a:r>
          </a:p>
          <a:p>
            <a:r>
              <a:rPr lang="en-US" sz="2000" dirty="0">
                <a:latin typeface="Times New Roman" panose="02020603050405020304" pitchFamily="18" charset="0"/>
                <a:cs typeface="Times New Roman" panose="02020603050405020304" pitchFamily="18" charset="0"/>
              </a:rPr>
              <a:t>Include multiple payments options</a:t>
            </a:r>
          </a:p>
          <a:p>
            <a:r>
              <a:rPr lang="en-US" sz="2000" dirty="0">
                <a:latin typeface="Times New Roman" panose="02020603050405020304" pitchFamily="18" charset="0"/>
                <a:cs typeface="Times New Roman" panose="02020603050405020304" pitchFamily="18" charset="0"/>
              </a:rPr>
              <a:t>Add product thumbnails and hyperlink product description page to the product image allowing users the chance to do a final check or changes to the product added </a:t>
            </a:r>
          </a:p>
        </p:txBody>
      </p:sp>
      <p:sp>
        <p:nvSpPr>
          <p:cNvPr id="4" name="Rectangle 3">
            <a:extLst>
              <a:ext uri="{FF2B5EF4-FFF2-40B4-BE49-F238E27FC236}">
                <a16:creationId xmlns:a16="http://schemas.microsoft.com/office/drawing/2014/main" id="{D8CD1AA6-C633-108D-3D7A-FF2A4BD3F951}"/>
              </a:ext>
            </a:extLst>
          </p:cNvPr>
          <p:cNvSpPr/>
          <p:nvPr/>
        </p:nvSpPr>
        <p:spPr>
          <a:xfrm>
            <a:off x="838200" y="381965"/>
            <a:ext cx="10515600" cy="1122744"/>
          </a:xfrm>
          <a:prstGeom prst="rect">
            <a:avLst/>
          </a:prstGeom>
          <a:solidFill>
            <a:srgbClr val="BA2B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latin typeface="Hadassah Friedlaender" panose="02020603050405020304" pitchFamily="18" charset="-79"/>
                <a:cs typeface="Hadassah Friedlaender" panose="02020603050405020304" pitchFamily="18" charset="-79"/>
              </a:rPr>
              <a:t>RECOMMENDATIONS</a:t>
            </a:r>
          </a:p>
        </p:txBody>
      </p:sp>
    </p:spTree>
    <p:extLst>
      <p:ext uri="{BB962C8B-B14F-4D97-AF65-F5344CB8AC3E}">
        <p14:creationId xmlns:p14="http://schemas.microsoft.com/office/powerpoint/2010/main" val="15288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465A7E-A5D8-C6A1-0462-003037332307}"/>
              </a:ext>
            </a:extLst>
          </p:cNvPr>
          <p:cNvSpPr/>
          <p:nvPr/>
        </p:nvSpPr>
        <p:spPr>
          <a:xfrm>
            <a:off x="0" y="0"/>
            <a:ext cx="5162309" cy="6858000"/>
          </a:xfrm>
          <a:prstGeom prst="rect">
            <a:avLst/>
          </a:prstGeom>
          <a:solidFill>
            <a:srgbClr val="F5DFBB">
              <a:alpha val="4986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967036-0357-C2BC-13F4-23C304AB6610}"/>
              </a:ext>
            </a:extLst>
          </p:cNvPr>
          <p:cNvSpPr>
            <a:spLocks noGrp="1"/>
          </p:cNvSpPr>
          <p:nvPr>
            <p:ph type="title"/>
          </p:nvPr>
        </p:nvSpPr>
        <p:spPr>
          <a:xfrm>
            <a:off x="838200" y="0"/>
            <a:ext cx="10515600" cy="1325563"/>
          </a:xfrm>
        </p:spPr>
        <p:txBody>
          <a:bodyPr/>
          <a:lstStyle/>
          <a:p>
            <a:pPr algn="ctr"/>
            <a:r>
              <a:rPr lang="en-US" dirty="0">
                <a:latin typeface="Hadassah Friedlaender" panose="02020603050405020304" pitchFamily="18" charset="-79"/>
                <a:cs typeface="Hadassah Friedlaender" panose="02020603050405020304" pitchFamily="18" charset="-79"/>
              </a:rPr>
              <a:t>SESSIONS by </a:t>
            </a:r>
            <a:r>
              <a:rPr lang="en-US" dirty="0">
                <a:solidFill>
                  <a:srgbClr val="EA553B"/>
                </a:solidFill>
                <a:latin typeface="Hadassah Friedlaender" panose="02020603050405020304" pitchFamily="18" charset="-79"/>
                <a:cs typeface="Hadassah Friedlaender" panose="02020603050405020304" pitchFamily="18" charset="-79"/>
              </a:rPr>
              <a:t>Marketing Channel</a:t>
            </a:r>
          </a:p>
        </p:txBody>
      </p:sp>
      <p:sp>
        <p:nvSpPr>
          <p:cNvPr id="5" name="TextBox 4">
            <a:extLst>
              <a:ext uri="{FF2B5EF4-FFF2-40B4-BE49-F238E27FC236}">
                <a16:creationId xmlns:a16="http://schemas.microsoft.com/office/drawing/2014/main" id="{955D641C-FB8C-F5F6-40A9-25681536288A}"/>
              </a:ext>
            </a:extLst>
          </p:cNvPr>
          <p:cNvSpPr txBox="1"/>
          <p:nvPr/>
        </p:nvSpPr>
        <p:spPr>
          <a:xfrm>
            <a:off x="581145" y="1325563"/>
            <a:ext cx="4324109" cy="594008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Observations: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From all the marketing channels, direct has the maximum number of sessions followed by paid search and display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Comparing October 2022 to 2021, direct had almost same number of sessions which contributed to the overall increase in sessions by 3%</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67% increase in sessions for paid search and 25% increase for display in October ‘22 compared to previous period</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Affiliates saw a major drop in sessions by 35%; analyze for change in traffic and assess content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90D7E74A-A84B-60F2-C0CE-6B3DDB536E23}"/>
              </a:ext>
            </a:extLst>
          </p:cNvPr>
          <p:cNvPicPr>
            <a:picLocks noGrp="1" noChangeAspect="1"/>
          </p:cNvPicPr>
          <p:nvPr>
            <p:ph idx="1"/>
          </p:nvPr>
        </p:nvPicPr>
        <p:blipFill>
          <a:blip r:embed="rId3"/>
          <a:stretch>
            <a:fillRect/>
          </a:stretch>
        </p:blipFill>
        <p:spPr>
          <a:xfrm>
            <a:off x="5324354" y="1777085"/>
            <a:ext cx="6707523" cy="3303830"/>
          </a:xfrm>
          <a:prstGeom prst="rect">
            <a:avLst/>
          </a:prstGeom>
          <a:ln>
            <a:solidFill>
              <a:schemeClr val="tx1"/>
            </a:solidFill>
          </a:ln>
        </p:spPr>
      </p:pic>
    </p:spTree>
    <p:extLst>
      <p:ext uri="{BB962C8B-B14F-4D97-AF65-F5344CB8AC3E}">
        <p14:creationId xmlns:p14="http://schemas.microsoft.com/office/powerpoint/2010/main" val="906069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465A7E-A5D8-C6A1-0462-003037332307}"/>
              </a:ext>
            </a:extLst>
          </p:cNvPr>
          <p:cNvSpPr/>
          <p:nvPr/>
        </p:nvSpPr>
        <p:spPr>
          <a:xfrm>
            <a:off x="0" y="0"/>
            <a:ext cx="5162309" cy="6858000"/>
          </a:xfrm>
          <a:prstGeom prst="rect">
            <a:avLst/>
          </a:prstGeom>
          <a:solidFill>
            <a:srgbClr val="F5DFBB">
              <a:alpha val="4986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967036-0357-C2BC-13F4-23C304AB6610}"/>
              </a:ext>
            </a:extLst>
          </p:cNvPr>
          <p:cNvSpPr>
            <a:spLocks noGrp="1"/>
          </p:cNvSpPr>
          <p:nvPr>
            <p:ph type="title"/>
          </p:nvPr>
        </p:nvSpPr>
        <p:spPr>
          <a:xfrm>
            <a:off x="838200" y="0"/>
            <a:ext cx="10515600" cy="1325563"/>
          </a:xfrm>
        </p:spPr>
        <p:txBody>
          <a:bodyPr/>
          <a:lstStyle/>
          <a:p>
            <a:pPr algn="ctr"/>
            <a:r>
              <a:rPr lang="en-US" dirty="0">
                <a:latin typeface="Hadassah Friedlaender" panose="02020603050405020304" pitchFamily="18" charset="-79"/>
                <a:cs typeface="Hadassah Friedlaender" panose="02020603050405020304" pitchFamily="18" charset="-79"/>
              </a:rPr>
              <a:t>SESSIONS by </a:t>
            </a:r>
            <a:r>
              <a:rPr lang="en-US" dirty="0">
                <a:solidFill>
                  <a:srgbClr val="EA553B"/>
                </a:solidFill>
                <a:latin typeface="Hadassah Friedlaender" panose="02020603050405020304" pitchFamily="18" charset="-79"/>
                <a:cs typeface="Hadassah Friedlaender" panose="02020603050405020304" pitchFamily="18" charset="-79"/>
              </a:rPr>
              <a:t>Device</a:t>
            </a:r>
          </a:p>
        </p:txBody>
      </p:sp>
      <p:sp>
        <p:nvSpPr>
          <p:cNvPr id="5" name="TextBox 4">
            <a:extLst>
              <a:ext uri="{FF2B5EF4-FFF2-40B4-BE49-F238E27FC236}">
                <a16:creationId xmlns:a16="http://schemas.microsoft.com/office/drawing/2014/main" id="{955D641C-FB8C-F5F6-40A9-25681536288A}"/>
              </a:ext>
            </a:extLst>
          </p:cNvPr>
          <p:cNvSpPr txBox="1"/>
          <p:nvPr/>
        </p:nvSpPr>
        <p:spPr>
          <a:xfrm>
            <a:off x="581145" y="1325563"/>
            <a:ext cx="4324109" cy="563231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Observations: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Across all devices, desktop has maximum sessions across both periods and average contribution of ~71% followed by mobile (~27%) and tablet (~1.5%)</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Compared to Oct 2021, we have seen an overall ~3% increase in sessions across all devices in October 2022</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was a slight drop in average session duration across desktop in October ’22 compared to ’21 while the average duration increase on both mobile and tablet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92669BC-F9F2-361B-FBB5-3BEA9CAD95C5}"/>
              </a:ext>
            </a:extLst>
          </p:cNvPr>
          <p:cNvPicPr>
            <a:picLocks noChangeAspect="1"/>
          </p:cNvPicPr>
          <p:nvPr/>
        </p:nvPicPr>
        <p:blipFill>
          <a:blip r:embed="rId3"/>
          <a:stretch>
            <a:fillRect/>
          </a:stretch>
        </p:blipFill>
        <p:spPr>
          <a:xfrm>
            <a:off x="5264700" y="1068360"/>
            <a:ext cx="6835667" cy="2360640"/>
          </a:xfrm>
          <a:prstGeom prst="rect">
            <a:avLst/>
          </a:prstGeom>
          <a:ln>
            <a:solidFill>
              <a:schemeClr val="tx1"/>
            </a:solidFill>
          </a:ln>
        </p:spPr>
      </p:pic>
      <p:pic>
        <p:nvPicPr>
          <p:cNvPr id="7" name="Picture 6">
            <a:extLst>
              <a:ext uri="{FF2B5EF4-FFF2-40B4-BE49-F238E27FC236}">
                <a16:creationId xmlns:a16="http://schemas.microsoft.com/office/drawing/2014/main" id="{2A9BB552-DAFB-4991-0550-92A5BD1D19D2}"/>
              </a:ext>
            </a:extLst>
          </p:cNvPr>
          <p:cNvPicPr>
            <a:picLocks noChangeAspect="1"/>
          </p:cNvPicPr>
          <p:nvPr/>
        </p:nvPicPr>
        <p:blipFill>
          <a:blip r:embed="rId4"/>
          <a:stretch>
            <a:fillRect/>
          </a:stretch>
        </p:blipFill>
        <p:spPr>
          <a:xfrm>
            <a:off x="6176319" y="3591045"/>
            <a:ext cx="5012427" cy="3041248"/>
          </a:xfrm>
          <a:prstGeom prst="rect">
            <a:avLst/>
          </a:prstGeom>
          <a:ln>
            <a:solidFill>
              <a:schemeClr val="tx1"/>
            </a:solidFill>
          </a:ln>
        </p:spPr>
      </p:pic>
    </p:spTree>
    <p:extLst>
      <p:ext uri="{BB962C8B-B14F-4D97-AF65-F5344CB8AC3E}">
        <p14:creationId xmlns:p14="http://schemas.microsoft.com/office/powerpoint/2010/main" val="955490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465A7E-A5D8-C6A1-0462-003037332307}"/>
              </a:ext>
            </a:extLst>
          </p:cNvPr>
          <p:cNvSpPr/>
          <p:nvPr/>
        </p:nvSpPr>
        <p:spPr>
          <a:xfrm>
            <a:off x="0" y="0"/>
            <a:ext cx="5162309" cy="6858000"/>
          </a:xfrm>
          <a:prstGeom prst="rect">
            <a:avLst/>
          </a:prstGeom>
          <a:solidFill>
            <a:srgbClr val="F5DFBB">
              <a:alpha val="4986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967036-0357-C2BC-13F4-23C304AB6610}"/>
              </a:ext>
            </a:extLst>
          </p:cNvPr>
          <p:cNvSpPr>
            <a:spLocks noGrp="1"/>
          </p:cNvSpPr>
          <p:nvPr>
            <p:ph type="title"/>
          </p:nvPr>
        </p:nvSpPr>
        <p:spPr>
          <a:xfrm>
            <a:off x="838200" y="0"/>
            <a:ext cx="10515600" cy="1325563"/>
          </a:xfrm>
        </p:spPr>
        <p:txBody>
          <a:bodyPr/>
          <a:lstStyle/>
          <a:p>
            <a:pPr algn="ctr"/>
            <a:r>
              <a:rPr lang="en-US" dirty="0">
                <a:latin typeface="Hadassah Friedlaender" panose="02020603050405020304" pitchFamily="18" charset="-79"/>
                <a:cs typeface="Hadassah Friedlaender" panose="02020603050405020304" pitchFamily="18" charset="-79"/>
              </a:rPr>
              <a:t>SESSIONS by </a:t>
            </a:r>
            <a:r>
              <a:rPr lang="en-US" dirty="0">
                <a:solidFill>
                  <a:srgbClr val="EA553B"/>
                </a:solidFill>
                <a:latin typeface="Hadassah Friedlaender" panose="02020603050405020304" pitchFamily="18" charset="-79"/>
                <a:cs typeface="Hadassah Friedlaender" panose="02020603050405020304" pitchFamily="18" charset="-79"/>
              </a:rPr>
              <a:t>Page</a:t>
            </a:r>
          </a:p>
        </p:txBody>
      </p:sp>
      <p:sp>
        <p:nvSpPr>
          <p:cNvPr id="5" name="TextBox 4">
            <a:extLst>
              <a:ext uri="{FF2B5EF4-FFF2-40B4-BE49-F238E27FC236}">
                <a16:creationId xmlns:a16="http://schemas.microsoft.com/office/drawing/2014/main" id="{955D641C-FB8C-F5F6-40A9-25681536288A}"/>
              </a:ext>
            </a:extLst>
          </p:cNvPr>
          <p:cNvSpPr txBox="1"/>
          <p:nvPr/>
        </p:nvSpPr>
        <p:spPr>
          <a:xfrm>
            <a:off x="581145" y="1325563"/>
            <a:ext cx="4324109" cy="440120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Observations: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Overall, there was a ~3% increase in session in October 2022 compared to the previous period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top 3 pages were homepage, men’s apparel and apparel page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While there was a slight drop in sessions on the homepage (3%) and apparel page (~2%), men's apparel saw a significant rise of 12% in October ‘22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A67F228-9605-2E48-8A26-F0D896EE59D2}"/>
              </a:ext>
            </a:extLst>
          </p:cNvPr>
          <p:cNvPicPr>
            <a:picLocks noChangeAspect="1"/>
          </p:cNvPicPr>
          <p:nvPr/>
        </p:nvPicPr>
        <p:blipFill>
          <a:blip r:embed="rId3"/>
          <a:stretch>
            <a:fillRect/>
          </a:stretch>
        </p:blipFill>
        <p:spPr>
          <a:xfrm>
            <a:off x="5289630" y="2332517"/>
            <a:ext cx="6798197" cy="2192966"/>
          </a:xfrm>
          <a:prstGeom prst="rect">
            <a:avLst/>
          </a:prstGeom>
          <a:ln>
            <a:solidFill>
              <a:schemeClr val="tx1"/>
            </a:solidFill>
          </a:ln>
        </p:spPr>
      </p:pic>
    </p:spTree>
    <p:extLst>
      <p:ext uri="{BB962C8B-B14F-4D97-AF65-F5344CB8AC3E}">
        <p14:creationId xmlns:p14="http://schemas.microsoft.com/office/powerpoint/2010/main" val="508630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8564D-D48F-2A02-C426-CC8A6DCEA254}"/>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Even though direct search has maintained number of visits in both years, it is a good idea to invest in marketing effects that build brand visibility; this could include a new product or limited-edition product line, or an athlete collaborated product line</a:t>
            </a:r>
          </a:p>
          <a:p>
            <a:r>
              <a:rPr lang="en-US" sz="2000" dirty="0">
                <a:latin typeface="Times New Roman" panose="02020603050405020304" pitchFamily="18" charset="0"/>
                <a:cs typeface="Times New Roman" panose="02020603050405020304" pitchFamily="18" charset="0"/>
              </a:rPr>
              <a:t>The homepage should be optimized with relevant keywords and include meta tags, headers </a:t>
            </a:r>
            <a:r>
              <a:rPr lang="en-US" sz="2000" dirty="0" err="1">
                <a:latin typeface="Times New Roman" panose="02020603050405020304" pitchFamily="18" charset="0"/>
                <a:cs typeface="Times New Roman" panose="02020603050405020304" pitchFamily="18" charset="0"/>
              </a:rPr>
              <a:t>etc</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homepage should also have a prominent and attention-grabbing call to action (CTA) such as a waitlist signup for a limited-edition product line</a:t>
            </a:r>
          </a:p>
          <a:p>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8CD1AA6-C633-108D-3D7A-FF2A4BD3F951}"/>
              </a:ext>
            </a:extLst>
          </p:cNvPr>
          <p:cNvSpPr/>
          <p:nvPr/>
        </p:nvSpPr>
        <p:spPr>
          <a:xfrm>
            <a:off x="838200" y="381965"/>
            <a:ext cx="10515600" cy="1122744"/>
          </a:xfrm>
          <a:prstGeom prst="rect">
            <a:avLst/>
          </a:prstGeom>
          <a:solidFill>
            <a:srgbClr val="BA2B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latin typeface="Hadassah Friedlaender" panose="02020603050405020304" pitchFamily="18" charset="-79"/>
                <a:cs typeface="Hadassah Friedlaender" panose="02020603050405020304" pitchFamily="18" charset="-79"/>
              </a:rPr>
              <a:t>RECOMMENDATIONS</a:t>
            </a:r>
          </a:p>
        </p:txBody>
      </p:sp>
    </p:spTree>
    <p:extLst>
      <p:ext uri="{BB962C8B-B14F-4D97-AF65-F5344CB8AC3E}">
        <p14:creationId xmlns:p14="http://schemas.microsoft.com/office/powerpoint/2010/main" val="821900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AF001957-5CF1-924E-161D-F71D34A9B24B}"/>
              </a:ext>
            </a:extLst>
          </p:cNvPr>
          <p:cNvSpPr/>
          <p:nvPr/>
        </p:nvSpPr>
        <p:spPr>
          <a:xfrm>
            <a:off x="0" y="5444734"/>
            <a:ext cx="12192000" cy="2725838"/>
          </a:xfrm>
          <a:prstGeom prst="ellipse">
            <a:avLst/>
          </a:prstGeom>
          <a:solidFill>
            <a:srgbClr val="EA553B">
              <a:alpha val="3984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26769F-D99C-D8F3-672B-ABEDC53BFF36}"/>
              </a:ext>
            </a:extLst>
          </p:cNvPr>
          <p:cNvSpPr/>
          <p:nvPr/>
        </p:nvSpPr>
        <p:spPr>
          <a:xfrm rot="2199605">
            <a:off x="10336789" y="3292264"/>
            <a:ext cx="3233016" cy="5143323"/>
          </a:xfrm>
          <a:prstGeom prst="ellipse">
            <a:avLst/>
          </a:prstGeom>
          <a:solidFill>
            <a:srgbClr val="F5DFBB">
              <a:alpha val="6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197CA-E35C-097A-E4DE-799F3244AF3C}"/>
              </a:ext>
            </a:extLst>
          </p:cNvPr>
          <p:cNvSpPr>
            <a:spLocks noGrp="1"/>
          </p:cNvSpPr>
          <p:nvPr>
            <p:ph type="title"/>
          </p:nvPr>
        </p:nvSpPr>
        <p:spPr>
          <a:xfrm>
            <a:off x="838200" y="18255"/>
            <a:ext cx="10515600" cy="1325563"/>
          </a:xfrm>
        </p:spPr>
        <p:txBody>
          <a:bodyPr/>
          <a:lstStyle/>
          <a:p>
            <a:r>
              <a:rPr lang="en-US" dirty="0">
                <a:solidFill>
                  <a:srgbClr val="005147"/>
                </a:solidFill>
                <a:latin typeface="Hadassah Friedlaender" panose="02020603050405020304" pitchFamily="18" charset="-79"/>
                <a:cs typeface="Hadassah Friedlaender" panose="02020603050405020304" pitchFamily="18" charset="-79"/>
              </a:rPr>
              <a:t>WATERFALL TABLE</a:t>
            </a:r>
          </a:p>
        </p:txBody>
      </p:sp>
      <p:sp>
        <p:nvSpPr>
          <p:cNvPr id="3" name="Content Placeholder 2">
            <a:extLst>
              <a:ext uri="{FF2B5EF4-FFF2-40B4-BE49-F238E27FC236}">
                <a16:creationId xmlns:a16="http://schemas.microsoft.com/office/drawing/2014/main" id="{62B78B26-9B12-FEAB-4061-A43C00CB0CDB}"/>
              </a:ext>
            </a:extLst>
          </p:cNvPr>
          <p:cNvSpPr>
            <a:spLocks noGrp="1"/>
          </p:cNvSpPr>
          <p:nvPr>
            <p:ph idx="1"/>
          </p:nvPr>
        </p:nvSpPr>
        <p:spPr>
          <a:xfrm>
            <a:off x="838199" y="4338693"/>
            <a:ext cx="10597587" cy="224730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Observations:</a:t>
            </a:r>
          </a:p>
          <a:p>
            <a:pPr marL="0" indent="0">
              <a:buNone/>
            </a:pPr>
            <a:r>
              <a:rPr lang="en-US" sz="2000" dirty="0">
                <a:latin typeface="Times New Roman" panose="02020603050405020304" pitchFamily="18" charset="0"/>
                <a:cs typeface="Times New Roman" panose="02020603050405020304" pitchFamily="18" charset="0"/>
              </a:rPr>
              <a:t>We have seen a 10% drop in revenue in October 2022 compared to October 2021. While AOV drastically increased by ~26%, we saw a huge drop of ~30% in conversions. Visits also saw a slight increase compared to October 2021. Overall, revenue saw a negative impact of $3816 due a significant drop in conversion rate</a:t>
            </a:r>
          </a:p>
        </p:txBody>
      </p:sp>
      <p:graphicFrame>
        <p:nvGraphicFramePr>
          <p:cNvPr id="5" name="Table 4">
            <a:extLst>
              <a:ext uri="{FF2B5EF4-FFF2-40B4-BE49-F238E27FC236}">
                <a16:creationId xmlns:a16="http://schemas.microsoft.com/office/drawing/2014/main" id="{C329A247-DE13-E847-B495-AED51F04926A}"/>
              </a:ext>
            </a:extLst>
          </p:cNvPr>
          <p:cNvGraphicFramePr>
            <a:graphicFrameLocks noGrp="1"/>
          </p:cNvGraphicFramePr>
          <p:nvPr>
            <p:extLst>
              <p:ext uri="{D42A27DB-BD31-4B8C-83A1-F6EECF244321}">
                <p14:modId xmlns:p14="http://schemas.microsoft.com/office/powerpoint/2010/main" val="2291660823"/>
              </p:ext>
            </p:extLst>
          </p:nvPr>
        </p:nvGraphicFramePr>
        <p:xfrm>
          <a:off x="1539546" y="1129550"/>
          <a:ext cx="9112907" cy="2891394"/>
        </p:xfrm>
        <a:graphic>
          <a:graphicData uri="http://schemas.openxmlformats.org/drawingml/2006/table">
            <a:tbl>
              <a:tblPr>
                <a:tableStyleId>{5C22544A-7EE6-4342-B048-85BDC9FD1C3A}</a:tableStyleId>
              </a:tblPr>
              <a:tblGrid>
                <a:gridCol w="1115297">
                  <a:extLst>
                    <a:ext uri="{9D8B030D-6E8A-4147-A177-3AD203B41FA5}">
                      <a16:colId xmlns:a16="http://schemas.microsoft.com/office/drawing/2014/main" val="4150921532"/>
                    </a:ext>
                  </a:extLst>
                </a:gridCol>
                <a:gridCol w="1245415">
                  <a:extLst>
                    <a:ext uri="{9D8B030D-6E8A-4147-A177-3AD203B41FA5}">
                      <a16:colId xmlns:a16="http://schemas.microsoft.com/office/drawing/2014/main" val="3444642704"/>
                    </a:ext>
                  </a:extLst>
                </a:gridCol>
                <a:gridCol w="1245415">
                  <a:extLst>
                    <a:ext uri="{9D8B030D-6E8A-4147-A177-3AD203B41FA5}">
                      <a16:colId xmlns:a16="http://schemas.microsoft.com/office/drawing/2014/main" val="1356199568"/>
                    </a:ext>
                  </a:extLst>
                </a:gridCol>
                <a:gridCol w="1840241">
                  <a:extLst>
                    <a:ext uri="{9D8B030D-6E8A-4147-A177-3AD203B41FA5}">
                      <a16:colId xmlns:a16="http://schemas.microsoft.com/office/drawing/2014/main" val="419107104"/>
                    </a:ext>
                  </a:extLst>
                </a:gridCol>
                <a:gridCol w="1770534">
                  <a:extLst>
                    <a:ext uri="{9D8B030D-6E8A-4147-A177-3AD203B41FA5}">
                      <a16:colId xmlns:a16="http://schemas.microsoft.com/office/drawing/2014/main" val="1135395413"/>
                    </a:ext>
                  </a:extLst>
                </a:gridCol>
                <a:gridCol w="1896005">
                  <a:extLst>
                    <a:ext uri="{9D8B030D-6E8A-4147-A177-3AD203B41FA5}">
                      <a16:colId xmlns:a16="http://schemas.microsoft.com/office/drawing/2014/main" val="4067530886"/>
                    </a:ext>
                  </a:extLst>
                </a:gridCol>
              </a:tblGrid>
              <a:tr h="481899">
                <a:tc>
                  <a:txBody>
                    <a:bodyPr/>
                    <a:lstStyle/>
                    <a:p>
                      <a:pPr algn="ctr" fontAlgn="ct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Oct-21</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Oct-22</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 vs October 2021</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 vs October 2021</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Impact on Revenue</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104656"/>
                  </a:ext>
                </a:extLst>
              </a:tr>
              <a:tr h="481899">
                <a:tc>
                  <a:txBody>
                    <a:bodyPr/>
                    <a:lstStyle/>
                    <a:p>
                      <a:pPr algn="ctr" fontAlgn="ctr"/>
                      <a:r>
                        <a:rPr lang="en-US" sz="1200" u="none" strike="noStrike" dirty="0">
                          <a:effectLst/>
                        </a:rPr>
                        <a:t>Revenue</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$221,776.96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$199,434.25</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-10.07%</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($22,342.71)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0118634"/>
                  </a:ext>
                </a:extLst>
              </a:tr>
              <a:tr h="481899">
                <a:tc>
                  <a:txBody>
                    <a:bodyPr/>
                    <a:lstStyle/>
                    <a:p>
                      <a:pPr algn="ctr" fontAlgn="ctr"/>
                      <a:r>
                        <a:rPr lang="en-US" sz="1200" u="none" strike="noStrike">
                          <a:effectLst/>
                        </a:rPr>
                        <a:t>Visits</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78,449</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80,628</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2.78%</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2,179</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$6,151.01 </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9714410"/>
                  </a:ext>
                </a:extLst>
              </a:tr>
              <a:tr h="481899">
                <a:tc>
                  <a:txBody>
                    <a:bodyPr/>
                    <a:lstStyle/>
                    <a:p>
                      <a:pPr algn="ctr" fontAlgn="ctr"/>
                      <a:r>
                        <a:rPr lang="en-US" sz="1200" u="none" strike="noStrike">
                          <a:effectLst/>
                        </a:rPr>
                        <a:t>Conversion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2.99%</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2.07%</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-30.77%</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-0.92%</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($68,138.60)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4762492"/>
                  </a:ext>
                </a:extLst>
              </a:tr>
              <a:tr h="481899">
                <a:tc>
                  <a:txBody>
                    <a:bodyPr/>
                    <a:lstStyle/>
                    <a:p>
                      <a:pPr algn="ctr" fontAlgn="ctr"/>
                      <a:r>
                        <a:rPr lang="en-US" sz="1200" u="none" strike="noStrike">
                          <a:effectLst/>
                        </a:rPr>
                        <a:t>AOV</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$94.41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$119.21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26.27%</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$24.80</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$58,171.50 </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0889403"/>
                  </a:ext>
                </a:extLst>
              </a:tr>
              <a:tr h="481899">
                <a:tc>
                  <a:txBody>
                    <a:bodyPr/>
                    <a:lstStyle/>
                    <a:p>
                      <a:pPr algn="ctr" fontAlgn="ct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($3,816.09)</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5207482"/>
                  </a:ext>
                </a:extLst>
              </a:tr>
            </a:tbl>
          </a:graphicData>
        </a:graphic>
      </p:graphicFrame>
    </p:spTree>
    <p:extLst>
      <p:ext uri="{BB962C8B-B14F-4D97-AF65-F5344CB8AC3E}">
        <p14:creationId xmlns:p14="http://schemas.microsoft.com/office/powerpoint/2010/main" val="2235775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AF001957-5CF1-924E-161D-F71D34A9B24B}"/>
              </a:ext>
            </a:extLst>
          </p:cNvPr>
          <p:cNvSpPr/>
          <p:nvPr/>
        </p:nvSpPr>
        <p:spPr>
          <a:xfrm>
            <a:off x="0" y="5444734"/>
            <a:ext cx="12192000" cy="2725838"/>
          </a:xfrm>
          <a:prstGeom prst="ellipse">
            <a:avLst/>
          </a:prstGeom>
          <a:solidFill>
            <a:srgbClr val="EA553B">
              <a:alpha val="3984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26769F-D99C-D8F3-672B-ABEDC53BFF36}"/>
              </a:ext>
            </a:extLst>
          </p:cNvPr>
          <p:cNvSpPr/>
          <p:nvPr/>
        </p:nvSpPr>
        <p:spPr>
          <a:xfrm rot="2199605">
            <a:off x="10336789" y="3292264"/>
            <a:ext cx="3233016" cy="5143323"/>
          </a:xfrm>
          <a:prstGeom prst="ellipse">
            <a:avLst/>
          </a:prstGeom>
          <a:solidFill>
            <a:srgbClr val="F5DFBB">
              <a:alpha val="6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197CA-E35C-097A-E4DE-799F3244AF3C}"/>
              </a:ext>
            </a:extLst>
          </p:cNvPr>
          <p:cNvSpPr>
            <a:spLocks noGrp="1"/>
          </p:cNvSpPr>
          <p:nvPr>
            <p:ph type="title"/>
          </p:nvPr>
        </p:nvSpPr>
        <p:spPr>
          <a:xfrm>
            <a:off x="838200" y="18255"/>
            <a:ext cx="10515600" cy="1325563"/>
          </a:xfrm>
        </p:spPr>
        <p:txBody>
          <a:bodyPr/>
          <a:lstStyle/>
          <a:p>
            <a:r>
              <a:rPr lang="en-US" dirty="0">
                <a:latin typeface="Hadassah Friedlaender" panose="02020603050405020304" pitchFamily="18" charset="-79"/>
                <a:cs typeface="Hadassah Friedlaender" panose="02020603050405020304" pitchFamily="18" charset="-79"/>
              </a:rPr>
              <a:t>REVENUE by </a:t>
            </a:r>
            <a:r>
              <a:rPr lang="en-US" dirty="0">
                <a:solidFill>
                  <a:srgbClr val="005147"/>
                </a:solidFill>
                <a:latin typeface="Hadassah Friedlaender" panose="02020603050405020304" pitchFamily="18" charset="-79"/>
                <a:cs typeface="Hadassah Friedlaender" panose="02020603050405020304" pitchFamily="18" charset="-79"/>
              </a:rPr>
              <a:t>Product Category</a:t>
            </a:r>
          </a:p>
        </p:txBody>
      </p:sp>
      <p:sp>
        <p:nvSpPr>
          <p:cNvPr id="3" name="Content Placeholder 2">
            <a:extLst>
              <a:ext uri="{FF2B5EF4-FFF2-40B4-BE49-F238E27FC236}">
                <a16:creationId xmlns:a16="http://schemas.microsoft.com/office/drawing/2014/main" id="{62B78B26-9B12-FEAB-4061-A43C00CB0CDB}"/>
              </a:ext>
            </a:extLst>
          </p:cNvPr>
          <p:cNvSpPr>
            <a:spLocks noGrp="1"/>
          </p:cNvSpPr>
          <p:nvPr>
            <p:ph idx="1"/>
          </p:nvPr>
        </p:nvSpPr>
        <p:spPr>
          <a:xfrm>
            <a:off x="838199" y="4338693"/>
            <a:ext cx="10597587" cy="2247302"/>
          </a:xfrm>
        </p:spPr>
        <p:txBody>
          <a:bodyPr>
            <a:normAutofit lnSpcReduction="10000"/>
          </a:bodyPr>
          <a:lstStyle/>
          <a:p>
            <a:pPr marL="0" indent="0">
              <a:buNone/>
            </a:pPr>
            <a:r>
              <a:rPr lang="en-US" sz="2000" dirty="0">
                <a:latin typeface="Times New Roman" panose="02020603050405020304" pitchFamily="18" charset="0"/>
                <a:cs typeface="Times New Roman" panose="02020603050405020304" pitchFamily="18" charset="0"/>
              </a:rPr>
              <a:t>Observations:</a:t>
            </a:r>
          </a:p>
          <a:p>
            <a:r>
              <a:rPr lang="en-US" sz="2000" dirty="0">
                <a:latin typeface="Times New Roman" panose="02020603050405020304" pitchFamily="18" charset="0"/>
                <a:cs typeface="Times New Roman" panose="02020603050405020304" pitchFamily="18" charset="0"/>
              </a:rPr>
              <a:t>The ‘others’ category contributes to most of the revenue due to the diversity in products sold by Nike</a:t>
            </a:r>
          </a:p>
          <a:p>
            <a:r>
              <a:rPr lang="en-US" sz="2000" dirty="0">
                <a:latin typeface="Times New Roman" panose="02020603050405020304" pitchFamily="18" charset="0"/>
                <a:cs typeface="Times New Roman" panose="02020603050405020304" pitchFamily="18" charset="0"/>
              </a:rPr>
              <a:t>Nike running shoes has consistently contributed to about 20% in both years with a slight increase in revenue in October ’22</a:t>
            </a:r>
          </a:p>
          <a:p>
            <a:r>
              <a:rPr lang="en-US" sz="2000" dirty="0">
                <a:latin typeface="Times New Roman" panose="02020603050405020304" pitchFamily="18" charset="0"/>
                <a:cs typeface="Times New Roman" panose="02020603050405020304" pitchFamily="18" charset="0"/>
              </a:rPr>
              <a:t>Converse has also seen a significant increase in revenue contribution from 4% to 7% from October 2021 to 2022 while Jordans have seen a drop in the same period</a:t>
            </a:r>
          </a:p>
          <a:p>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1B76BB4-3B91-9B6D-6AC2-CBF4F89B5C64}"/>
              </a:ext>
            </a:extLst>
          </p:cNvPr>
          <p:cNvPicPr>
            <a:picLocks noChangeAspect="1"/>
          </p:cNvPicPr>
          <p:nvPr/>
        </p:nvPicPr>
        <p:blipFill>
          <a:blip r:embed="rId3"/>
          <a:stretch>
            <a:fillRect/>
          </a:stretch>
        </p:blipFill>
        <p:spPr>
          <a:xfrm>
            <a:off x="1394245" y="1200615"/>
            <a:ext cx="4035224" cy="2855980"/>
          </a:xfrm>
          <a:prstGeom prst="rect">
            <a:avLst/>
          </a:prstGeom>
          <a:ln>
            <a:solidFill>
              <a:schemeClr val="tx1"/>
            </a:solidFill>
          </a:ln>
        </p:spPr>
      </p:pic>
      <p:pic>
        <p:nvPicPr>
          <p:cNvPr id="5" name="Picture 4">
            <a:extLst>
              <a:ext uri="{FF2B5EF4-FFF2-40B4-BE49-F238E27FC236}">
                <a16:creationId xmlns:a16="http://schemas.microsoft.com/office/drawing/2014/main" id="{1F8D98B9-97E6-5289-A25B-F20C1997FF87}"/>
              </a:ext>
            </a:extLst>
          </p:cNvPr>
          <p:cNvPicPr>
            <a:picLocks noChangeAspect="1"/>
          </p:cNvPicPr>
          <p:nvPr/>
        </p:nvPicPr>
        <p:blipFill>
          <a:blip r:embed="rId4"/>
          <a:stretch>
            <a:fillRect/>
          </a:stretch>
        </p:blipFill>
        <p:spPr>
          <a:xfrm>
            <a:off x="6741269" y="1200614"/>
            <a:ext cx="4358087" cy="2855980"/>
          </a:xfrm>
          <a:prstGeom prst="rect">
            <a:avLst/>
          </a:prstGeom>
          <a:ln>
            <a:solidFill>
              <a:schemeClr val="tx1"/>
            </a:solidFill>
          </a:ln>
        </p:spPr>
      </p:pic>
    </p:spTree>
    <p:extLst>
      <p:ext uri="{BB962C8B-B14F-4D97-AF65-F5344CB8AC3E}">
        <p14:creationId xmlns:p14="http://schemas.microsoft.com/office/powerpoint/2010/main" val="559009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AF001957-5CF1-924E-161D-F71D34A9B24B}"/>
              </a:ext>
            </a:extLst>
          </p:cNvPr>
          <p:cNvSpPr/>
          <p:nvPr/>
        </p:nvSpPr>
        <p:spPr>
          <a:xfrm>
            <a:off x="0" y="5444734"/>
            <a:ext cx="12192000" cy="2725838"/>
          </a:xfrm>
          <a:prstGeom prst="ellipse">
            <a:avLst/>
          </a:prstGeom>
          <a:solidFill>
            <a:srgbClr val="EA553B">
              <a:alpha val="3984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26769F-D99C-D8F3-672B-ABEDC53BFF36}"/>
              </a:ext>
            </a:extLst>
          </p:cNvPr>
          <p:cNvSpPr/>
          <p:nvPr/>
        </p:nvSpPr>
        <p:spPr>
          <a:xfrm rot="2199605">
            <a:off x="10336789" y="3292264"/>
            <a:ext cx="3233016" cy="5143323"/>
          </a:xfrm>
          <a:prstGeom prst="ellipse">
            <a:avLst/>
          </a:prstGeom>
          <a:solidFill>
            <a:srgbClr val="F5DFBB">
              <a:alpha val="6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197CA-E35C-097A-E4DE-799F3244AF3C}"/>
              </a:ext>
            </a:extLst>
          </p:cNvPr>
          <p:cNvSpPr>
            <a:spLocks noGrp="1"/>
          </p:cNvSpPr>
          <p:nvPr>
            <p:ph type="title"/>
          </p:nvPr>
        </p:nvSpPr>
        <p:spPr>
          <a:xfrm>
            <a:off x="838200" y="18255"/>
            <a:ext cx="10515600" cy="1325563"/>
          </a:xfrm>
        </p:spPr>
        <p:txBody>
          <a:bodyPr/>
          <a:lstStyle/>
          <a:p>
            <a:r>
              <a:rPr lang="en-US" dirty="0">
                <a:solidFill>
                  <a:srgbClr val="005147"/>
                </a:solidFill>
                <a:latin typeface="Hadassah Friedlaender" panose="02020603050405020304" pitchFamily="18" charset="-79"/>
                <a:cs typeface="Hadassah Friedlaender" panose="02020603050405020304" pitchFamily="18" charset="-79"/>
              </a:rPr>
              <a:t>AVERAGE ORDER VALUE (AOV)</a:t>
            </a:r>
          </a:p>
        </p:txBody>
      </p:sp>
      <p:sp>
        <p:nvSpPr>
          <p:cNvPr id="3" name="Content Placeholder 2">
            <a:extLst>
              <a:ext uri="{FF2B5EF4-FFF2-40B4-BE49-F238E27FC236}">
                <a16:creationId xmlns:a16="http://schemas.microsoft.com/office/drawing/2014/main" id="{62B78B26-9B12-FEAB-4061-A43C00CB0CDB}"/>
              </a:ext>
            </a:extLst>
          </p:cNvPr>
          <p:cNvSpPr>
            <a:spLocks noGrp="1"/>
          </p:cNvSpPr>
          <p:nvPr>
            <p:ph idx="1"/>
          </p:nvPr>
        </p:nvSpPr>
        <p:spPr>
          <a:xfrm>
            <a:off x="838200" y="3821681"/>
            <a:ext cx="10597587" cy="224730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Observations:</a:t>
            </a:r>
          </a:p>
          <a:p>
            <a:r>
              <a:rPr lang="en-US" sz="2000" dirty="0">
                <a:latin typeface="Times New Roman" panose="02020603050405020304" pitchFamily="18" charset="0"/>
                <a:cs typeface="Times New Roman" panose="02020603050405020304" pitchFamily="18" charset="0"/>
              </a:rPr>
              <a:t>The AOV for October 2021 was $94.41 while the AOV significantly increased by ~26% to $119.21 in October 2022</a:t>
            </a:r>
          </a:p>
        </p:txBody>
      </p:sp>
      <p:pic>
        <p:nvPicPr>
          <p:cNvPr id="8" name="Picture 7">
            <a:extLst>
              <a:ext uri="{FF2B5EF4-FFF2-40B4-BE49-F238E27FC236}">
                <a16:creationId xmlns:a16="http://schemas.microsoft.com/office/drawing/2014/main" id="{78BC1764-61E1-B682-83DF-B1F8B2E3A068}"/>
              </a:ext>
            </a:extLst>
          </p:cNvPr>
          <p:cNvPicPr>
            <a:picLocks noChangeAspect="1"/>
          </p:cNvPicPr>
          <p:nvPr/>
        </p:nvPicPr>
        <p:blipFill>
          <a:blip r:embed="rId3"/>
          <a:stretch>
            <a:fillRect/>
          </a:stretch>
        </p:blipFill>
        <p:spPr>
          <a:xfrm>
            <a:off x="437309" y="1578567"/>
            <a:ext cx="11317382" cy="1881479"/>
          </a:xfrm>
          <a:prstGeom prst="rect">
            <a:avLst/>
          </a:prstGeom>
          <a:ln>
            <a:solidFill>
              <a:schemeClr val="tx1"/>
            </a:solidFill>
          </a:ln>
        </p:spPr>
      </p:pic>
    </p:spTree>
    <p:extLst>
      <p:ext uri="{BB962C8B-B14F-4D97-AF65-F5344CB8AC3E}">
        <p14:creationId xmlns:p14="http://schemas.microsoft.com/office/powerpoint/2010/main" val="4288008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AF001957-5CF1-924E-161D-F71D34A9B24B}"/>
              </a:ext>
            </a:extLst>
          </p:cNvPr>
          <p:cNvSpPr/>
          <p:nvPr/>
        </p:nvSpPr>
        <p:spPr>
          <a:xfrm>
            <a:off x="0" y="5444734"/>
            <a:ext cx="12192000" cy="2725838"/>
          </a:xfrm>
          <a:prstGeom prst="ellipse">
            <a:avLst/>
          </a:prstGeom>
          <a:solidFill>
            <a:srgbClr val="EA553B">
              <a:alpha val="3984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26769F-D99C-D8F3-672B-ABEDC53BFF36}"/>
              </a:ext>
            </a:extLst>
          </p:cNvPr>
          <p:cNvSpPr/>
          <p:nvPr/>
        </p:nvSpPr>
        <p:spPr>
          <a:xfrm rot="2199605">
            <a:off x="10336789" y="3292264"/>
            <a:ext cx="3233016" cy="5143323"/>
          </a:xfrm>
          <a:prstGeom prst="ellipse">
            <a:avLst/>
          </a:prstGeom>
          <a:solidFill>
            <a:srgbClr val="F5DFBB">
              <a:alpha val="6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197CA-E35C-097A-E4DE-799F3244AF3C}"/>
              </a:ext>
            </a:extLst>
          </p:cNvPr>
          <p:cNvSpPr>
            <a:spLocks noGrp="1"/>
          </p:cNvSpPr>
          <p:nvPr>
            <p:ph type="title"/>
          </p:nvPr>
        </p:nvSpPr>
        <p:spPr>
          <a:xfrm>
            <a:off x="838200" y="18255"/>
            <a:ext cx="10515600" cy="1325563"/>
          </a:xfrm>
        </p:spPr>
        <p:txBody>
          <a:bodyPr/>
          <a:lstStyle/>
          <a:p>
            <a:r>
              <a:rPr lang="en-US" dirty="0">
                <a:solidFill>
                  <a:srgbClr val="005147"/>
                </a:solidFill>
                <a:latin typeface="Hadassah Friedlaender" panose="02020603050405020304" pitchFamily="18" charset="-79"/>
                <a:cs typeface="Hadassah Friedlaender" panose="02020603050405020304" pitchFamily="18" charset="-79"/>
              </a:rPr>
              <a:t>CONVERSION RATE</a:t>
            </a:r>
          </a:p>
        </p:txBody>
      </p:sp>
      <p:sp>
        <p:nvSpPr>
          <p:cNvPr id="3" name="Content Placeholder 2">
            <a:extLst>
              <a:ext uri="{FF2B5EF4-FFF2-40B4-BE49-F238E27FC236}">
                <a16:creationId xmlns:a16="http://schemas.microsoft.com/office/drawing/2014/main" id="{62B78B26-9B12-FEAB-4061-A43C00CB0CDB}"/>
              </a:ext>
            </a:extLst>
          </p:cNvPr>
          <p:cNvSpPr>
            <a:spLocks noGrp="1"/>
          </p:cNvSpPr>
          <p:nvPr>
            <p:ph idx="1"/>
          </p:nvPr>
        </p:nvSpPr>
        <p:spPr>
          <a:xfrm>
            <a:off x="833880" y="3952755"/>
            <a:ext cx="10597587" cy="224730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Observations:</a:t>
            </a:r>
          </a:p>
          <a:p>
            <a:r>
              <a:rPr lang="en-US" sz="2000" dirty="0">
                <a:latin typeface="Times New Roman" panose="02020603050405020304" pitchFamily="18" charset="0"/>
                <a:cs typeface="Times New Roman" panose="02020603050405020304" pitchFamily="18" charset="0"/>
              </a:rPr>
              <a:t>We have seen a 30% drop in conversion rate from 2.99% in October 2021 to 2.07% in October</a:t>
            </a:r>
          </a:p>
        </p:txBody>
      </p:sp>
      <p:pic>
        <p:nvPicPr>
          <p:cNvPr id="8" name="Picture 7">
            <a:extLst>
              <a:ext uri="{FF2B5EF4-FFF2-40B4-BE49-F238E27FC236}">
                <a16:creationId xmlns:a16="http://schemas.microsoft.com/office/drawing/2014/main" id="{BDB555D9-CEFD-0901-6F74-6E6CBDF95FE1}"/>
              </a:ext>
            </a:extLst>
          </p:cNvPr>
          <p:cNvPicPr>
            <a:picLocks noChangeAspect="1"/>
          </p:cNvPicPr>
          <p:nvPr/>
        </p:nvPicPr>
        <p:blipFill>
          <a:blip r:embed="rId3"/>
          <a:stretch>
            <a:fillRect/>
          </a:stretch>
        </p:blipFill>
        <p:spPr>
          <a:xfrm>
            <a:off x="485107" y="1560632"/>
            <a:ext cx="11295135" cy="1868368"/>
          </a:xfrm>
          <a:prstGeom prst="rect">
            <a:avLst/>
          </a:prstGeom>
          <a:ln>
            <a:solidFill>
              <a:schemeClr val="tx1"/>
            </a:solidFill>
          </a:ln>
        </p:spPr>
      </p:pic>
    </p:spTree>
    <p:extLst>
      <p:ext uri="{BB962C8B-B14F-4D97-AF65-F5344CB8AC3E}">
        <p14:creationId xmlns:p14="http://schemas.microsoft.com/office/powerpoint/2010/main" val="869921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8564D-D48F-2A02-C426-CC8A6DCEA254}"/>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Conduct A/B testing to test different variations for parts of the website like layouts, colors, headlines, and CTAs</a:t>
            </a:r>
          </a:p>
          <a:p>
            <a:r>
              <a:rPr lang="en-US" sz="2000" dirty="0">
                <a:latin typeface="Times New Roman" panose="02020603050405020304" pitchFamily="18" charset="0"/>
                <a:cs typeface="Times New Roman" panose="02020603050405020304" pitchFamily="18" charset="0"/>
              </a:rPr>
              <a:t>Create user appealing landing pages representing different marketing campaign, product launch announcement, or a new product line link</a:t>
            </a:r>
          </a:p>
          <a:p>
            <a:r>
              <a:rPr lang="en-US" sz="2000" dirty="0">
                <a:latin typeface="Times New Roman" panose="02020603050405020304" pitchFamily="18" charset="0"/>
                <a:cs typeface="Times New Roman" panose="02020603050405020304" pitchFamily="18" charset="0"/>
              </a:rPr>
              <a:t>Improving site speed on desktop as well as a mobile friendly website can prevent users from leaving the site thus negating the impact on conversions</a:t>
            </a:r>
          </a:p>
          <a:p>
            <a:r>
              <a:rPr lang="en-US" sz="2000" dirty="0">
                <a:latin typeface="Times New Roman" panose="02020603050405020304" pitchFamily="18" charset="0"/>
                <a:cs typeface="Times New Roman" panose="02020603050405020304" pitchFamily="18" charset="0"/>
              </a:rPr>
              <a:t>Users are more likely to stick around, explore the website, and make a purchase when their visit is simplified by showing product recommendations based on historic user behavior and preferences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8CD1AA6-C633-108D-3D7A-FF2A4BD3F951}"/>
              </a:ext>
            </a:extLst>
          </p:cNvPr>
          <p:cNvSpPr/>
          <p:nvPr/>
        </p:nvSpPr>
        <p:spPr>
          <a:xfrm>
            <a:off x="838200" y="381965"/>
            <a:ext cx="10515600" cy="1122744"/>
          </a:xfrm>
          <a:prstGeom prst="rect">
            <a:avLst/>
          </a:prstGeom>
          <a:solidFill>
            <a:srgbClr val="BA2B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latin typeface="Hadassah Friedlaender" panose="02020603050405020304" pitchFamily="18" charset="-79"/>
                <a:cs typeface="Hadassah Friedlaender" panose="02020603050405020304" pitchFamily="18" charset="-79"/>
              </a:rPr>
              <a:t>RECOMMENDATIONS</a:t>
            </a:r>
          </a:p>
        </p:txBody>
      </p:sp>
    </p:spTree>
    <p:extLst>
      <p:ext uri="{BB962C8B-B14F-4D97-AF65-F5344CB8AC3E}">
        <p14:creationId xmlns:p14="http://schemas.microsoft.com/office/powerpoint/2010/main" val="258502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20238"/>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922A6-6FCC-9E21-9FE4-56D5C28539E7}"/>
              </a:ext>
            </a:extLst>
          </p:cNvPr>
          <p:cNvSpPr>
            <a:spLocks noGrp="1"/>
          </p:cNvSpPr>
          <p:nvPr>
            <p:ph type="title"/>
          </p:nvPr>
        </p:nvSpPr>
        <p:spPr>
          <a:xfrm>
            <a:off x="7696200" y="2781300"/>
            <a:ext cx="3136900" cy="1295400"/>
          </a:xfrm>
        </p:spPr>
        <p:txBody>
          <a:bodyPr>
            <a:noAutofit/>
          </a:bodyPr>
          <a:lstStyle/>
          <a:p>
            <a:pPr algn="ctr"/>
            <a:r>
              <a:rPr lang="en-US" sz="8800" dirty="0">
                <a:solidFill>
                  <a:srgbClr val="BA2B2B"/>
                </a:solidFill>
                <a:latin typeface="Hadassah Friedlaender" panose="02020603050405020304" pitchFamily="18" charset="-79"/>
                <a:cs typeface="Hadassah Friedlaender" panose="02020603050405020304" pitchFamily="18" charset="-79"/>
              </a:rPr>
              <a:t>NIKE</a:t>
            </a:r>
          </a:p>
        </p:txBody>
      </p:sp>
      <p:sp>
        <p:nvSpPr>
          <p:cNvPr id="5" name="TextBox 4">
            <a:extLst>
              <a:ext uri="{FF2B5EF4-FFF2-40B4-BE49-F238E27FC236}">
                <a16:creationId xmlns:a16="http://schemas.microsoft.com/office/drawing/2014/main" id="{EE3C6B19-D282-447F-6283-77DB014E410E}"/>
              </a:ext>
            </a:extLst>
          </p:cNvPr>
          <p:cNvSpPr txBox="1"/>
          <p:nvPr/>
        </p:nvSpPr>
        <p:spPr>
          <a:xfrm>
            <a:off x="8388350" y="2209800"/>
            <a:ext cx="1924050" cy="400110"/>
          </a:xfrm>
          <a:prstGeom prst="rect">
            <a:avLst/>
          </a:prstGeom>
          <a:noFill/>
        </p:spPr>
        <p:txBody>
          <a:bodyPr wrap="square" rtlCol="0">
            <a:spAutoFit/>
          </a:bodyPr>
          <a:lstStyle/>
          <a:p>
            <a:pPr algn="ctr"/>
            <a:r>
              <a:rPr lang="en-US" sz="2000" dirty="0">
                <a:latin typeface="Aptos Mono" panose="020F0502020204030204" pitchFamily="34" charset="0"/>
                <a:ea typeface="Palatino" pitchFamily="2" charset="77"/>
                <a:cs typeface="Aptos Mono" panose="020F0502020204030204" pitchFamily="34" charset="0"/>
              </a:rPr>
              <a:t>OUR COMPANY</a:t>
            </a:r>
          </a:p>
        </p:txBody>
      </p:sp>
      <p:cxnSp>
        <p:nvCxnSpPr>
          <p:cNvPr id="7" name="Straight Connector 6">
            <a:extLst>
              <a:ext uri="{FF2B5EF4-FFF2-40B4-BE49-F238E27FC236}">
                <a16:creationId xmlns:a16="http://schemas.microsoft.com/office/drawing/2014/main" id="{DBAFAA24-CC7D-C3D8-902D-F308D0F298BA}"/>
              </a:ext>
            </a:extLst>
          </p:cNvPr>
          <p:cNvCxnSpPr>
            <a:cxnSpLocks/>
          </p:cNvCxnSpPr>
          <p:nvPr/>
        </p:nvCxnSpPr>
        <p:spPr>
          <a:xfrm>
            <a:off x="7950200" y="2603500"/>
            <a:ext cx="27559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Close up of Nike Air logo on trainer &quot;Cheltenham, United Kingdom - August 21, 2012: Studio shot of a single Nike Air Max 90 Hyperfuse trainer in the classic Infrared colourway, close up of Nike logo on heel. Originally released in 1990 this updated version of the Nike Air Max 90 uses Nike's Hyperfuse technology to create a lightweight shoe that uses heat bonded mesh to create the shoe's structure.&quot; nike stock pictures, royalty-free photos &amp; images">
            <a:extLst>
              <a:ext uri="{FF2B5EF4-FFF2-40B4-BE49-F238E27FC236}">
                <a16:creationId xmlns:a16="http://schemas.microsoft.com/office/drawing/2014/main" id="{FF695943-8AF7-C8F7-4A86-7C0FE34225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530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A0C06B-3DA1-78DA-8398-D73497C8D00B}"/>
              </a:ext>
            </a:extLst>
          </p:cNvPr>
          <p:cNvSpPr txBox="1"/>
          <p:nvPr/>
        </p:nvSpPr>
        <p:spPr>
          <a:xfrm>
            <a:off x="106101" y="2228671"/>
            <a:ext cx="11979798" cy="2092881"/>
          </a:xfrm>
          <a:prstGeom prst="rect">
            <a:avLst/>
          </a:prstGeom>
          <a:noFill/>
        </p:spPr>
        <p:txBody>
          <a:bodyPr wrap="square" rtlCol="0">
            <a:spAutoFit/>
          </a:bodyPr>
          <a:lstStyle/>
          <a:p>
            <a:pPr algn="ctr"/>
            <a:r>
              <a:rPr lang="en-US" sz="13000" dirty="0">
                <a:solidFill>
                  <a:schemeClr val="bg1">
                    <a:lumMod val="95000"/>
                  </a:schemeClr>
                </a:solidFill>
                <a:latin typeface="Hadassah Friedlaender" panose="02020603050405020304" pitchFamily="18" charset="-79"/>
                <a:cs typeface="Hadassah Friedlaender" panose="02020603050405020304" pitchFamily="18" charset="-79"/>
              </a:rPr>
              <a:t>THANK YOU</a:t>
            </a:r>
          </a:p>
        </p:txBody>
      </p:sp>
    </p:spTree>
    <p:extLst>
      <p:ext uri="{BB962C8B-B14F-4D97-AF65-F5344CB8AC3E}">
        <p14:creationId xmlns:p14="http://schemas.microsoft.com/office/powerpoint/2010/main" val="3947490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78B32A-F34B-2A0F-D8C3-EA0DF0D49DAB}"/>
              </a:ext>
            </a:extLst>
          </p:cNvPr>
          <p:cNvSpPr>
            <a:spLocks noGrp="1"/>
          </p:cNvSpPr>
          <p:nvPr>
            <p:ph idx="1"/>
          </p:nvPr>
        </p:nvSpPr>
        <p:spPr>
          <a:xfrm>
            <a:off x="4025900" y="1485900"/>
            <a:ext cx="7429500" cy="4927600"/>
          </a:xfrm>
        </p:spPr>
        <p:txBody>
          <a:bodyPr>
            <a:normAutofit/>
          </a:bodyPr>
          <a:lstStyle/>
          <a:p>
            <a:pPr marL="0" indent="0" algn="just">
              <a:buNone/>
            </a:pPr>
            <a:r>
              <a:rPr lang="en-US" sz="2000" dirty="0">
                <a:latin typeface="Times New Roman" panose="02020603050405020304" pitchFamily="18" charset="0"/>
                <a:ea typeface="Palatino" pitchFamily="2" charset="77"/>
                <a:cs typeface="Times New Roman" panose="02020603050405020304" pitchFamily="18" charset="0"/>
              </a:rPr>
              <a:t>Nike, Inc. is an American multinational association that is involved in the design, development, manufacturing and worldwide marketing and sales of apparel, footwear, accessories, equipment and services. </a:t>
            </a:r>
            <a:r>
              <a:rPr lang="en-US" sz="2000" i="0" dirty="0">
                <a:effectLst/>
                <a:latin typeface="Times New Roman" panose="02020603050405020304" pitchFamily="18" charset="0"/>
                <a:ea typeface="Palatino" pitchFamily="2" charset="77"/>
                <a:cs typeface="Times New Roman" panose="02020603050405020304" pitchFamily="18" charset="0"/>
              </a:rPr>
              <a:t>Nike, originally known as Blue Ribbon Sports (BRS), was founded by University of Oregon track athlete Phil Knight and his coach, Bill Bowerman, on January 25, 1964. Headquartered at Oregon</a:t>
            </a:r>
            <a:r>
              <a:rPr lang="en-US" sz="2000" dirty="0">
                <a:latin typeface="Times New Roman" panose="02020603050405020304" pitchFamily="18" charset="0"/>
                <a:ea typeface="Palatino" pitchFamily="2" charset="77"/>
                <a:cs typeface="Times New Roman" panose="02020603050405020304" pitchFamily="18" charset="0"/>
              </a:rPr>
              <a:t>, it is a major producer of sports equipment and one of the world’s largest suppliers of athletic shoes and apparel</a:t>
            </a:r>
            <a:r>
              <a:rPr lang="en-US" sz="2000" b="0" i="0" dirty="0">
                <a:solidFill>
                  <a:srgbClr val="232323"/>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Palatino" pitchFamily="2" charset="77"/>
                <a:cs typeface="Times New Roman" panose="02020603050405020304" pitchFamily="18" charset="0"/>
              </a:rPr>
              <a:t>Apart from its own brand, Nike market its products under Nike Pro, Nike+, Nike Golf, Nike Blazers, Air Jordan, Air Max and other as well as subsidiaries including brands  Jordan, Hurley Int. and Converse.</a:t>
            </a:r>
          </a:p>
        </p:txBody>
      </p:sp>
      <p:sp>
        <p:nvSpPr>
          <p:cNvPr id="6" name="Oval 5">
            <a:extLst>
              <a:ext uri="{FF2B5EF4-FFF2-40B4-BE49-F238E27FC236}">
                <a16:creationId xmlns:a16="http://schemas.microsoft.com/office/drawing/2014/main" id="{E65C5716-6CD4-D06E-67C7-C2E0AFC2FA8C}"/>
              </a:ext>
            </a:extLst>
          </p:cNvPr>
          <p:cNvSpPr/>
          <p:nvPr/>
        </p:nvSpPr>
        <p:spPr>
          <a:xfrm>
            <a:off x="-965200" y="-1104900"/>
            <a:ext cx="4089400" cy="3962400"/>
          </a:xfrm>
          <a:prstGeom prst="ellipse">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059C3FE-456B-D68E-AF23-AF740B3393B5}"/>
              </a:ext>
            </a:extLst>
          </p:cNvPr>
          <p:cNvSpPr/>
          <p:nvPr/>
        </p:nvSpPr>
        <p:spPr>
          <a:xfrm>
            <a:off x="254000" y="2171701"/>
            <a:ext cx="1828800" cy="1828800"/>
          </a:xfrm>
          <a:prstGeom prst="ellipse">
            <a:avLst/>
          </a:prstGeom>
          <a:solidFill>
            <a:schemeClr val="tx1">
              <a:alpha val="58052"/>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5866788-B3F7-E61A-E5D2-C74A441A8EEA}"/>
              </a:ext>
            </a:extLst>
          </p:cNvPr>
          <p:cNvSpPr/>
          <p:nvPr/>
        </p:nvSpPr>
        <p:spPr>
          <a:xfrm>
            <a:off x="2203450" y="2565400"/>
            <a:ext cx="717550" cy="685800"/>
          </a:xfrm>
          <a:prstGeom prst="ellipse">
            <a:avLst/>
          </a:prstGeom>
          <a:solidFill>
            <a:srgbClr val="EA55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5CAE594-0A72-FC99-3B3D-4A34F043AADE}"/>
              </a:ext>
            </a:extLst>
          </p:cNvPr>
          <p:cNvSpPr>
            <a:spLocks noGrp="1"/>
          </p:cNvSpPr>
          <p:nvPr>
            <p:ph type="title"/>
          </p:nvPr>
        </p:nvSpPr>
        <p:spPr>
          <a:xfrm>
            <a:off x="3454400" y="198437"/>
            <a:ext cx="8343900" cy="1325563"/>
          </a:xfrm>
        </p:spPr>
        <p:txBody>
          <a:bodyPr/>
          <a:lstStyle/>
          <a:p>
            <a:pPr algn="ctr"/>
            <a:r>
              <a:rPr lang="en-US" dirty="0">
                <a:solidFill>
                  <a:srgbClr val="EA553B"/>
                </a:solidFill>
                <a:latin typeface="Hadassah Friedlaender" panose="02020603050405020304" pitchFamily="18" charset="-79"/>
                <a:cs typeface="Hadassah Friedlaender" panose="02020603050405020304" pitchFamily="18" charset="-79"/>
              </a:rPr>
              <a:t>COMPANY OVERVIEW</a:t>
            </a:r>
          </a:p>
        </p:txBody>
      </p:sp>
      <p:sp>
        <p:nvSpPr>
          <p:cNvPr id="2" name="TextBox 1">
            <a:extLst>
              <a:ext uri="{FF2B5EF4-FFF2-40B4-BE49-F238E27FC236}">
                <a16:creationId xmlns:a16="http://schemas.microsoft.com/office/drawing/2014/main" id="{A2C93B46-4077-44D3-5D75-08754F9C5531}"/>
              </a:ext>
            </a:extLst>
          </p:cNvPr>
          <p:cNvSpPr txBox="1"/>
          <p:nvPr/>
        </p:nvSpPr>
        <p:spPr>
          <a:xfrm>
            <a:off x="830317" y="5174803"/>
            <a:ext cx="10531366" cy="646331"/>
          </a:xfrm>
          <a:prstGeom prst="rect">
            <a:avLst/>
          </a:prstGeom>
          <a:noFill/>
        </p:spPr>
        <p:txBody>
          <a:bodyPr wrap="square" rtlCol="0">
            <a:spAutoFit/>
          </a:bodyPr>
          <a:lstStyle/>
          <a:p>
            <a:pPr algn="just"/>
            <a:r>
              <a:rPr lang="en-US" b="1" i="0" dirty="0">
                <a:solidFill>
                  <a:srgbClr val="EA553B"/>
                </a:solidFill>
                <a:effectLst/>
                <a:latin typeface="Times New Roman" panose="02020603050405020304" pitchFamily="18" charset="0"/>
                <a:cs typeface="Times New Roman" panose="02020603050405020304" pitchFamily="18" charset="0"/>
              </a:rPr>
              <a:t>Nike’s mission statement </a:t>
            </a:r>
            <a:r>
              <a:rPr lang="en-US" i="0" dirty="0">
                <a:solidFill>
                  <a:srgbClr val="000000"/>
                </a:solidFill>
                <a:effectLst/>
                <a:latin typeface="Times New Roman" panose="02020603050405020304" pitchFamily="18" charset="0"/>
                <a:cs typeface="Times New Roman" panose="02020603050405020304" pitchFamily="18" charset="0"/>
              </a:rPr>
              <a:t>is</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1" dirty="0">
                <a:solidFill>
                  <a:srgbClr val="000000"/>
                </a:solidFill>
                <a:effectLst/>
                <a:latin typeface="Times New Roman" panose="02020603050405020304" pitchFamily="18" charset="0"/>
                <a:cs typeface="Times New Roman" panose="02020603050405020304" pitchFamily="18" charset="0"/>
              </a:rPr>
              <a:t>to bring inspiration and innovation to every athlete in the world.</a:t>
            </a:r>
            <a:r>
              <a:rPr lang="en-US" b="0" i="0" dirty="0">
                <a:solidFill>
                  <a:srgbClr val="000000"/>
                </a:solidFill>
                <a:effectLst/>
                <a:latin typeface="Times New Roman" panose="02020603050405020304" pitchFamily="18" charset="0"/>
                <a:cs typeface="Times New Roman" panose="02020603050405020304" pitchFamily="18" charset="0"/>
              </a:rPr>
              <a:t>” </a:t>
            </a:r>
          </a:p>
          <a:p>
            <a:pPr algn="just"/>
            <a:r>
              <a:rPr lang="en-US" i="0" dirty="0">
                <a:solidFill>
                  <a:srgbClr val="000000"/>
                </a:solidFill>
                <a:effectLst/>
                <a:latin typeface="Times New Roman" panose="02020603050405020304" pitchFamily="18" charset="0"/>
                <a:cs typeface="Times New Roman" panose="02020603050405020304" pitchFamily="18" charset="0"/>
              </a:rPr>
              <a:t>And </a:t>
            </a:r>
            <a:r>
              <a:rPr lang="en-US" b="1" i="0" dirty="0">
                <a:solidFill>
                  <a:srgbClr val="EA553B"/>
                </a:solidFill>
                <a:effectLst/>
                <a:latin typeface="Times New Roman" panose="02020603050405020304" pitchFamily="18" charset="0"/>
                <a:cs typeface="Times New Roman" panose="02020603050405020304" pitchFamily="18" charset="0"/>
              </a:rPr>
              <a:t>Nike‘s vision statement </a:t>
            </a:r>
            <a:r>
              <a:rPr lang="en-US" i="0" dirty="0">
                <a:solidFill>
                  <a:srgbClr val="000000"/>
                </a:solidFill>
                <a:effectLst/>
                <a:latin typeface="Times New Roman" panose="02020603050405020304" pitchFamily="18" charset="0"/>
                <a:cs typeface="Times New Roman" panose="02020603050405020304" pitchFamily="18" charset="0"/>
              </a:rPr>
              <a:t>is</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1" dirty="0">
                <a:solidFill>
                  <a:srgbClr val="000000"/>
                </a:solidFill>
                <a:effectLst/>
                <a:latin typeface="Times New Roman" panose="02020603050405020304" pitchFamily="18" charset="0"/>
                <a:cs typeface="Times New Roman" panose="02020603050405020304" pitchFamily="18" charset="0"/>
              </a:rPr>
              <a:t>to do everything possible to expand human potential</a:t>
            </a:r>
            <a:r>
              <a:rPr lang="en-US" b="0" i="0" dirty="0">
                <a:solidFill>
                  <a:srgbClr val="000000"/>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442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5ADA50-9826-89DA-EAD3-F57E38334A25}"/>
              </a:ext>
            </a:extLst>
          </p:cNvPr>
          <p:cNvSpPr>
            <a:spLocks noGrp="1"/>
          </p:cNvSpPr>
          <p:nvPr>
            <p:ph type="title"/>
          </p:nvPr>
        </p:nvSpPr>
        <p:spPr>
          <a:xfrm>
            <a:off x="6653276" y="-558800"/>
            <a:ext cx="4998968" cy="2794000"/>
          </a:xfrm>
        </p:spPr>
        <p:txBody>
          <a:bodyPr>
            <a:normAutofit/>
          </a:bodyPr>
          <a:lstStyle/>
          <a:p>
            <a:pPr algn="ctr"/>
            <a:r>
              <a:rPr lang="en-US" dirty="0">
                <a:solidFill>
                  <a:srgbClr val="BA2B2B"/>
                </a:solidFill>
                <a:latin typeface="Hadassah Friedlaender" panose="02020603050405020304" pitchFamily="18" charset="-79"/>
                <a:cs typeface="Hadassah Friedlaender" panose="02020603050405020304" pitchFamily="18" charset="-79"/>
              </a:rPr>
              <a:t>BUSINESS OBJECTIVES</a:t>
            </a:r>
          </a:p>
        </p:txBody>
      </p:sp>
      <p:pic>
        <p:nvPicPr>
          <p:cNvPr id="7" name="Picture 6" descr="A close up of a shoe&#10;&#10;Description automatically generated">
            <a:extLst>
              <a:ext uri="{FF2B5EF4-FFF2-40B4-BE49-F238E27FC236}">
                <a16:creationId xmlns:a16="http://schemas.microsoft.com/office/drawing/2014/main" id="{899875E2-A311-C87C-95FF-BF6CCC7D9D40}"/>
              </a:ext>
            </a:extLst>
          </p:cNvPr>
          <p:cNvPicPr>
            <a:picLocks noChangeAspect="1"/>
          </p:cNvPicPr>
          <p:nvPr/>
        </p:nvPicPr>
        <p:blipFill rotWithShape="1">
          <a:blip r:embed="rId2"/>
          <a:srcRect l="37956" r="2510"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E8F88EF-5DF1-E1C8-6F52-801AAA6EA2C2}"/>
              </a:ext>
            </a:extLst>
          </p:cNvPr>
          <p:cNvSpPr>
            <a:spLocks noGrp="1"/>
          </p:cNvSpPr>
          <p:nvPr>
            <p:ph idx="1"/>
          </p:nvPr>
        </p:nvSpPr>
        <p:spPr>
          <a:xfrm>
            <a:off x="6116569" y="1692166"/>
            <a:ext cx="5719831" cy="4861034"/>
          </a:xfrm>
        </p:spPr>
        <p:txBody>
          <a:bodyPr>
            <a:noAutofit/>
          </a:bodyPr>
          <a:lstStyle/>
          <a:p>
            <a:pPr algn="just"/>
            <a:r>
              <a:rPr lang="en-US" sz="2200" dirty="0">
                <a:latin typeface="Times New Roman" panose="02020603050405020304" pitchFamily="18" charset="0"/>
                <a:cs typeface="Times New Roman" panose="02020603050405020304" pitchFamily="18" charset="0"/>
              </a:rPr>
              <a:t>To continue developing and innovating in the space of footwear, apparel, and technology’ thereby expanding its market leadership and increasing revenue and profitability</a:t>
            </a:r>
          </a:p>
          <a:p>
            <a:pPr algn="just"/>
            <a:r>
              <a:rPr lang="en-US" sz="2200" b="0" i="0" dirty="0">
                <a:effectLst/>
                <a:latin typeface="Times New Roman" panose="02020603050405020304" pitchFamily="18" charset="0"/>
                <a:cs typeface="Times New Roman" panose="02020603050405020304" pitchFamily="18" charset="0"/>
              </a:rPr>
              <a:t>Building and strengthening relationships with consumers by delivering high-quality products and exceptional customer experiences</a:t>
            </a:r>
          </a:p>
          <a:p>
            <a:pPr algn="just"/>
            <a:r>
              <a:rPr lang="en-US" sz="2200" b="0" i="0" dirty="0">
                <a:effectLst/>
                <a:latin typeface="Times New Roman" panose="02020603050405020304" pitchFamily="18" charset="0"/>
                <a:cs typeface="Times New Roman" panose="02020603050405020304" pitchFamily="18" charset="0"/>
              </a:rPr>
              <a:t>Embracing technology and digital platforms to enhance customer engagement, streamline operations, and optimize marketing efforts</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7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082D0E-158C-9D1F-A7FA-B4A4E88C7C88}"/>
              </a:ext>
            </a:extLst>
          </p:cNvPr>
          <p:cNvSpPr/>
          <p:nvPr/>
        </p:nvSpPr>
        <p:spPr>
          <a:xfrm>
            <a:off x="0" y="0"/>
            <a:ext cx="12192000" cy="14859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9C34A95-916F-DF68-0F04-623E16886EF5}"/>
              </a:ext>
            </a:extLst>
          </p:cNvPr>
          <p:cNvSpPr txBox="1"/>
          <p:nvPr/>
        </p:nvSpPr>
        <p:spPr>
          <a:xfrm>
            <a:off x="1638300" y="317500"/>
            <a:ext cx="9105900" cy="769441"/>
          </a:xfrm>
          <a:prstGeom prst="rect">
            <a:avLst/>
          </a:prstGeom>
          <a:noFill/>
        </p:spPr>
        <p:txBody>
          <a:bodyPr wrap="square" rtlCol="0">
            <a:spAutoFit/>
          </a:bodyPr>
          <a:lstStyle/>
          <a:p>
            <a:r>
              <a:rPr lang="en-US" sz="4400" dirty="0">
                <a:solidFill>
                  <a:srgbClr val="F5DFBB"/>
                </a:solidFill>
                <a:latin typeface="Hadassah Friedlaender" panose="02020603050405020304" pitchFamily="18" charset="-79"/>
                <a:cs typeface="Hadassah Friedlaender" panose="02020603050405020304" pitchFamily="18" charset="-79"/>
              </a:rPr>
              <a:t>KEY PERFORMANCE INDICATORS</a:t>
            </a:r>
          </a:p>
        </p:txBody>
      </p:sp>
      <p:sp>
        <p:nvSpPr>
          <p:cNvPr id="6" name="Oval 5">
            <a:extLst>
              <a:ext uri="{FF2B5EF4-FFF2-40B4-BE49-F238E27FC236}">
                <a16:creationId xmlns:a16="http://schemas.microsoft.com/office/drawing/2014/main" id="{F7ABFDAD-E70E-F53E-AB2E-F34BE1293DA5}"/>
              </a:ext>
            </a:extLst>
          </p:cNvPr>
          <p:cNvSpPr/>
          <p:nvPr/>
        </p:nvSpPr>
        <p:spPr>
          <a:xfrm>
            <a:off x="1384300" y="1803400"/>
            <a:ext cx="1828800" cy="1828800"/>
          </a:xfrm>
          <a:prstGeom prst="ellipse">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CBA4CE2C-22F4-CE1C-DD94-EDCB0B82E21C}"/>
              </a:ext>
            </a:extLst>
          </p:cNvPr>
          <p:cNvSpPr/>
          <p:nvPr/>
        </p:nvSpPr>
        <p:spPr>
          <a:xfrm>
            <a:off x="5181600" y="1824299"/>
            <a:ext cx="1828800" cy="1828800"/>
          </a:xfrm>
          <a:prstGeom prst="ellipse">
            <a:avLst/>
          </a:prstGeom>
          <a:blipFill>
            <a:blip r:embed="rId4"/>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FDE81E9-CD9D-9394-5DD3-F95B438DF7CB}"/>
              </a:ext>
            </a:extLst>
          </p:cNvPr>
          <p:cNvSpPr/>
          <p:nvPr/>
        </p:nvSpPr>
        <p:spPr>
          <a:xfrm>
            <a:off x="8758499" y="1824299"/>
            <a:ext cx="1828800" cy="1828800"/>
          </a:xfrm>
          <a:prstGeom prst="ellipse">
            <a:avLst/>
          </a:prstGeom>
          <a:blipFill>
            <a:blip r:embed="rId5"/>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4251F15-06D4-68D7-5334-EE0F6442488D}"/>
              </a:ext>
            </a:extLst>
          </p:cNvPr>
          <p:cNvSpPr txBox="1"/>
          <p:nvPr/>
        </p:nvSpPr>
        <p:spPr>
          <a:xfrm>
            <a:off x="4513564" y="4197430"/>
            <a:ext cx="3164872" cy="1846659"/>
          </a:xfrm>
          <a:prstGeom prst="rect">
            <a:avLst/>
          </a:prstGeom>
          <a:noFill/>
        </p:spPr>
        <p:txBody>
          <a:bodyPr wrap="square" rtlCol="0">
            <a:spAutoFit/>
          </a:bodyPr>
          <a:lstStyle/>
          <a:p>
            <a:pPr algn="ctr"/>
            <a:r>
              <a:rPr lang="en-US" sz="2400" b="1" dirty="0">
                <a:solidFill>
                  <a:srgbClr val="005147"/>
                </a:solidFill>
                <a:latin typeface="Hadassah Friedlaender" panose="02020603050405020304" pitchFamily="18" charset="-79"/>
                <a:cs typeface="Hadassah Friedlaender" panose="02020603050405020304" pitchFamily="18" charset="-79"/>
              </a:rPr>
              <a:t>Revenue</a:t>
            </a:r>
          </a:p>
          <a:p>
            <a:pPr algn="ct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Contribution by category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Average Order Value (AOV)</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Conversion Rate</a:t>
            </a:r>
          </a:p>
          <a:p>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7F2C466-E10A-A17D-5B23-E805281DE3BA}"/>
              </a:ext>
            </a:extLst>
          </p:cNvPr>
          <p:cNvSpPr txBox="1"/>
          <p:nvPr/>
        </p:nvSpPr>
        <p:spPr>
          <a:xfrm>
            <a:off x="716264" y="4207940"/>
            <a:ext cx="3164872" cy="2400657"/>
          </a:xfrm>
          <a:prstGeom prst="rect">
            <a:avLst/>
          </a:prstGeom>
          <a:noFill/>
        </p:spPr>
        <p:txBody>
          <a:bodyPr wrap="square" rtlCol="0">
            <a:spAutoFit/>
          </a:bodyPr>
          <a:lstStyle/>
          <a:p>
            <a:pPr algn="ctr"/>
            <a:r>
              <a:rPr lang="en-US" sz="2400" b="1" dirty="0">
                <a:solidFill>
                  <a:srgbClr val="005147"/>
                </a:solidFill>
                <a:latin typeface="Hadassah Friedlaender" panose="02020603050405020304" pitchFamily="18" charset="-79"/>
                <a:cs typeface="Hadassah Friedlaender" panose="02020603050405020304" pitchFamily="18" charset="-79"/>
              </a:rPr>
              <a:t>Shopping Behavior</a:t>
            </a:r>
          </a:p>
          <a:p>
            <a:pPr algn="ct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Cart Abandonment by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Device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Browser</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Type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Bounce Rate</a:t>
            </a:r>
          </a:p>
          <a:p>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E2F6D69-9214-F31F-56FA-869E00E52171}"/>
              </a:ext>
            </a:extLst>
          </p:cNvPr>
          <p:cNvSpPr txBox="1"/>
          <p:nvPr/>
        </p:nvSpPr>
        <p:spPr>
          <a:xfrm>
            <a:off x="8090463" y="4197430"/>
            <a:ext cx="3164872" cy="1846659"/>
          </a:xfrm>
          <a:prstGeom prst="rect">
            <a:avLst/>
          </a:prstGeom>
          <a:noFill/>
        </p:spPr>
        <p:txBody>
          <a:bodyPr wrap="square" rtlCol="0">
            <a:spAutoFit/>
          </a:bodyPr>
          <a:lstStyle/>
          <a:p>
            <a:pPr algn="ctr"/>
            <a:r>
              <a:rPr lang="en-US" sz="2400" b="1" dirty="0">
                <a:solidFill>
                  <a:srgbClr val="005147"/>
                </a:solidFill>
                <a:latin typeface="Hadassah Friedlaender" panose="02020603050405020304" pitchFamily="18" charset="-79"/>
                <a:cs typeface="Hadassah Friedlaender" panose="02020603050405020304" pitchFamily="18" charset="-79"/>
              </a:rPr>
              <a:t>Session (Visits)</a:t>
            </a:r>
          </a:p>
          <a:p>
            <a:pPr algn="ctr"/>
            <a:endParaRPr lang="en-US" b="1" dirty="0">
              <a:solidFill>
                <a:srgbClr val="005147"/>
              </a:solidFill>
              <a:latin typeface="Hadassah Friedlaender" panose="02020603050405020304" pitchFamily="18" charset="-79"/>
              <a:cs typeface="Hadassah Friedlaender" panose="02020603050405020304" pitchFamily="18" charset="-79"/>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Session by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Marketing Channel</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Device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Page</a:t>
            </a:r>
          </a:p>
        </p:txBody>
      </p:sp>
    </p:spTree>
    <p:extLst>
      <p:ext uri="{BB962C8B-B14F-4D97-AF65-F5344CB8AC3E}">
        <p14:creationId xmlns:p14="http://schemas.microsoft.com/office/powerpoint/2010/main" val="2874883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608B93BE-56C5-B3D2-D885-EB2D080E0CF8}"/>
              </a:ext>
            </a:extLst>
          </p:cNvPr>
          <p:cNvSpPr/>
          <p:nvPr/>
        </p:nvSpPr>
        <p:spPr>
          <a:xfrm>
            <a:off x="-1041721" y="5283436"/>
            <a:ext cx="2534855" cy="2512520"/>
          </a:xfrm>
          <a:prstGeom prst="ellipse">
            <a:avLst/>
          </a:prstGeom>
          <a:solidFill>
            <a:srgbClr val="005147">
              <a:alpha val="4271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6AB0B2-CB46-CFE2-31D4-BF5D54AFDCB2}"/>
              </a:ext>
            </a:extLst>
          </p:cNvPr>
          <p:cNvSpPr>
            <a:spLocks noGrp="1"/>
          </p:cNvSpPr>
          <p:nvPr>
            <p:ph type="title"/>
          </p:nvPr>
        </p:nvSpPr>
        <p:spPr>
          <a:xfrm>
            <a:off x="838200" y="18255"/>
            <a:ext cx="10515600" cy="1325563"/>
          </a:xfrm>
        </p:spPr>
        <p:txBody>
          <a:bodyPr/>
          <a:lstStyle/>
          <a:p>
            <a:r>
              <a:rPr lang="en-US" dirty="0">
                <a:latin typeface="Hadassah Friedlaender" panose="02020603050405020304" pitchFamily="18" charset="-79"/>
                <a:cs typeface="Hadassah Friedlaender" panose="02020603050405020304" pitchFamily="18" charset="-79"/>
              </a:rPr>
              <a:t>CHECKOUT ABANDONMENT </a:t>
            </a:r>
            <a:r>
              <a:rPr lang="en-US" sz="3600" dirty="0">
                <a:latin typeface="Hadassah Friedlaender" panose="02020603050405020304" pitchFamily="18" charset="-79"/>
                <a:cs typeface="Hadassah Friedlaender" panose="02020603050405020304" pitchFamily="18" charset="-79"/>
              </a:rPr>
              <a:t>by </a:t>
            </a:r>
            <a:r>
              <a:rPr lang="en-US" sz="3600" dirty="0">
                <a:solidFill>
                  <a:srgbClr val="EA553B"/>
                </a:solidFill>
                <a:latin typeface="Hadassah Friedlaender" panose="02020603050405020304" pitchFamily="18" charset="-79"/>
                <a:cs typeface="Hadassah Friedlaender" panose="02020603050405020304" pitchFamily="18" charset="-79"/>
              </a:rPr>
              <a:t>Device</a:t>
            </a:r>
          </a:p>
        </p:txBody>
      </p:sp>
      <p:graphicFrame>
        <p:nvGraphicFramePr>
          <p:cNvPr id="5" name="Content Placeholder 4">
            <a:extLst>
              <a:ext uri="{FF2B5EF4-FFF2-40B4-BE49-F238E27FC236}">
                <a16:creationId xmlns:a16="http://schemas.microsoft.com/office/drawing/2014/main" id="{AB9AD0B1-0159-3BF9-15AE-36F2FD908543}"/>
              </a:ext>
            </a:extLst>
          </p:cNvPr>
          <p:cNvGraphicFramePr>
            <a:graphicFrameLocks noGrp="1"/>
          </p:cNvGraphicFramePr>
          <p:nvPr>
            <p:ph idx="1"/>
            <p:extLst>
              <p:ext uri="{D42A27DB-BD31-4B8C-83A1-F6EECF244321}">
                <p14:modId xmlns:p14="http://schemas.microsoft.com/office/powerpoint/2010/main" val="3030446470"/>
              </p:ext>
            </p:extLst>
          </p:nvPr>
        </p:nvGraphicFramePr>
        <p:xfrm>
          <a:off x="6276053" y="1128293"/>
          <a:ext cx="4880978" cy="2896751"/>
        </p:xfrm>
        <a:graphic>
          <a:graphicData uri="http://schemas.openxmlformats.org/drawingml/2006/table">
            <a:tbl>
              <a:tblPr>
                <a:tableStyleId>{5C22544A-7EE6-4342-B048-85BDC9FD1C3A}</a:tableStyleId>
              </a:tblPr>
              <a:tblGrid>
                <a:gridCol w="1899437">
                  <a:extLst>
                    <a:ext uri="{9D8B030D-6E8A-4147-A177-3AD203B41FA5}">
                      <a16:colId xmlns:a16="http://schemas.microsoft.com/office/drawing/2014/main" val="2896462102"/>
                    </a:ext>
                  </a:extLst>
                </a:gridCol>
                <a:gridCol w="1001521">
                  <a:extLst>
                    <a:ext uri="{9D8B030D-6E8A-4147-A177-3AD203B41FA5}">
                      <a16:colId xmlns:a16="http://schemas.microsoft.com/office/drawing/2014/main" val="3774827010"/>
                    </a:ext>
                  </a:extLst>
                </a:gridCol>
                <a:gridCol w="1980020">
                  <a:extLst>
                    <a:ext uri="{9D8B030D-6E8A-4147-A177-3AD203B41FA5}">
                      <a16:colId xmlns:a16="http://schemas.microsoft.com/office/drawing/2014/main" val="2491512381"/>
                    </a:ext>
                  </a:extLst>
                </a:gridCol>
              </a:tblGrid>
              <a:tr h="263341">
                <a:tc gridSpan="3">
                  <a:txBody>
                    <a:bodyPr/>
                    <a:lstStyle/>
                    <a:p>
                      <a:pPr algn="ctr" fontAlgn="ctr"/>
                      <a:r>
                        <a:rPr lang="en-US" sz="1100" b="1" u="none" strike="noStrike" dirty="0">
                          <a:effectLst/>
                          <a:latin typeface="Times New Roman" panose="02020603050405020304" pitchFamily="18" charset="0"/>
                          <a:cs typeface="Times New Roman" panose="02020603050405020304" pitchFamily="18" charset="0"/>
                        </a:rPr>
                        <a:t>Checkout Abandonment</a:t>
                      </a:r>
                      <a:endParaRPr lang="en-US"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568637"/>
                  </a:ext>
                </a:extLst>
              </a:tr>
              <a:tr h="263341">
                <a:tc>
                  <a:txBody>
                    <a:bodyPr/>
                    <a:lstStyle/>
                    <a:p>
                      <a:pPr algn="ctr" fontAlgn="ctr"/>
                      <a:r>
                        <a:rPr lang="en-US" sz="1100" b="1" u="none" strike="noStrike" dirty="0">
                          <a:effectLst/>
                          <a:latin typeface="Times New Roman" panose="02020603050405020304" pitchFamily="18" charset="0"/>
                          <a:cs typeface="Times New Roman" panose="02020603050405020304" pitchFamily="18" charset="0"/>
                        </a:rPr>
                        <a:t>Device</a:t>
                      </a:r>
                      <a:endParaRPr lang="en-US"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u="none" strike="noStrike" dirty="0">
                          <a:effectLst/>
                          <a:latin typeface="Times New Roman" panose="02020603050405020304" pitchFamily="18" charset="0"/>
                          <a:cs typeface="Times New Roman" panose="02020603050405020304" pitchFamily="18" charset="0"/>
                        </a:rPr>
                        <a:t>Date</a:t>
                      </a:r>
                      <a:endParaRPr lang="en-US"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u="none" strike="noStrike" dirty="0">
                          <a:effectLst/>
                          <a:latin typeface="Times New Roman" panose="02020603050405020304" pitchFamily="18" charset="0"/>
                          <a:cs typeface="Times New Roman" panose="02020603050405020304" pitchFamily="18" charset="0"/>
                        </a:rPr>
                        <a:t>Check-out Abandonment</a:t>
                      </a:r>
                      <a:endParaRPr lang="en-US"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674339"/>
                  </a:ext>
                </a:extLst>
              </a:tr>
              <a:tr h="263341">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Desktop</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Oct-22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T w="12700" cap="flat" cmpd="sng" algn="ctr">
                      <a:solidFill>
                        <a:schemeClr val="tx1"/>
                      </a:solidFill>
                      <a:prstDash val="solid"/>
                      <a:round/>
                      <a:headEnd type="none" w="med" len="med"/>
                      <a:tailEnd type="none" w="med" len="med"/>
                    </a:lnT>
                  </a:tcPr>
                </a:tc>
                <a:tc>
                  <a:txBody>
                    <a:bodyPr/>
                    <a:lstStyle/>
                    <a:p>
                      <a:pPr algn="ctr" fontAlgn="ctr"/>
                      <a:r>
                        <a:rPr lang="en-US" sz="1100" u="none" strike="noStrike" dirty="0">
                          <a:effectLst/>
                          <a:latin typeface="Times New Roman" panose="02020603050405020304" pitchFamily="18" charset="0"/>
                          <a:cs typeface="Times New Roman" panose="02020603050405020304" pitchFamily="18" charset="0"/>
                        </a:rPr>
                        <a:t>1096</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6442516"/>
                  </a:ext>
                </a:extLst>
              </a:tr>
              <a:tr h="263341">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Desktop</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L w="12700" cap="flat" cmpd="sng" algn="ctr">
                      <a:solidFill>
                        <a:schemeClr val="tx1"/>
                      </a:solidFill>
                      <a:prstDash val="solid"/>
                      <a:round/>
                      <a:headEnd type="none" w="med" len="med"/>
                      <a:tailEnd type="none" w="med" len="med"/>
                    </a:lnL>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Oct-21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tc>
                <a:tc>
                  <a:txBody>
                    <a:bodyPr/>
                    <a:lstStyle/>
                    <a:p>
                      <a:pPr algn="ctr" fontAlgn="ctr"/>
                      <a:r>
                        <a:rPr lang="en-US" sz="1100" u="none" strike="noStrike" dirty="0">
                          <a:effectLst/>
                          <a:latin typeface="Times New Roman" panose="02020603050405020304" pitchFamily="18" charset="0"/>
                          <a:cs typeface="Times New Roman" panose="02020603050405020304" pitchFamily="18" charset="0"/>
                        </a:rPr>
                        <a:t>848</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62860350"/>
                  </a:ext>
                </a:extLst>
              </a:tr>
              <a:tr h="263341">
                <a:tc gridSpan="2">
                  <a:txBody>
                    <a:bodyPr/>
                    <a:lstStyle/>
                    <a:p>
                      <a:pPr algn="ctr" fontAlgn="ctr"/>
                      <a:r>
                        <a:rPr lang="en-US" sz="1100" u="none" strike="noStrike">
                          <a:effectLst/>
                          <a:latin typeface="Times New Roman" panose="02020603050405020304" pitchFamily="18" charset="0"/>
                          <a:cs typeface="Times New Roman" panose="02020603050405020304" pitchFamily="18" charset="0"/>
                        </a:rPr>
                        <a:t>% Change</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a:txBody>
                    <a:bodyPr/>
                    <a:lstStyle/>
                    <a:p>
                      <a:pPr algn="ctr" fontAlgn="ctr"/>
                      <a:r>
                        <a:rPr lang="en-US" sz="1100" u="none" strike="noStrike" dirty="0">
                          <a:effectLst/>
                          <a:latin typeface="Times New Roman" panose="02020603050405020304" pitchFamily="18" charset="0"/>
                          <a:cs typeface="Times New Roman" panose="02020603050405020304" pitchFamily="18" charset="0"/>
                        </a:rPr>
                        <a:t>29.25%</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20210762"/>
                  </a:ext>
                </a:extLst>
              </a:tr>
              <a:tr h="263341">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Mobile</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L w="12700" cap="flat" cmpd="sng" algn="ctr">
                      <a:solidFill>
                        <a:schemeClr val="tx1"/>
                      </a:solidFill>
                      <a:prstDash val="solid"/>
                      <a:round/>
                      <a:headEnd type="none" w="med" len="med"/>
                      <a:tailEnd type="none" w="med" len="med"/>
                    </a:lnL>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Oct-22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tc>
                <a:tc>
                  <a:txBody>
                    <a:bodyPr/>
                    <a:lstStyle/>
                    <a:p>
                      <a:pPr algn="ctr" fontAlgn="ctr"/>
                      <a:r>
                        <a:rPr lang="en-US" sz="1100" u="none" strike="noStrike" dirty="0">
                          <a:effectLst/>
                          <a:latin typeface="Times New Roman" panose="02020603050405020304" pitchFamily="18" charset="0"/>
                          <a:cs typeface="Times New Roman" panose="02020603050405020304" pitchFamily="18" charset="0"/>
                        </a:rPr>
                        <a:t>135</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58525993"/>
                  </a:ext>
                </a:extLst>
              </a:tr>
              <a:tr h="263341">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Mobile</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L w="12700" cap="flat" cmpd="sng" algn="ctr">
                      <a:solidFill>
                        <a:schemeClr val="tx1"/>
                      </a:solidFill>
                      <a:prstDash val="solid"/>
                      <a:round/>
                      <a:headEnd type="none" w="med" len="med"/>
                      <a:tailEnd type="none" w="med" len="med"/>
                    </a:lnL>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Oct-21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tc>
                <a:tc>
                  <a:txBody>
                    <a:bodyPr/>
                    <a:lstStyle/>
                    <a:p>
                      <a:pPr algn="ctr" fontAlgn="ctr"/>
                      <a:r>
                        <a:rPr lang="en-US" sz="1100" u="none" strike="noStrike" dirty="0">
                          <a:effectLst/>
                          <a:latin typeface="Times New Roman" panose="02020603050405020304" pitchFamily="18" charset="0"/>
                          <a:cs typeface="Times New Roman" panose="02020603050405020304" pitchFamily="18" charset="0"/>
                        </a:rPr>
                        <a:t>70</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89609520"/>
                  </a:ext>
                </a:extLst>
              </a:tr>
              <a:tr h="263341">
                <a:tc gridSpan="2">
                  <a:txBody>
                    <a:bodyPr/>
                    <a:lstStyle/>
                    <a:p>
                      <a:pPr algn="ctr" fontAlgn="ctr"/>
                      <a:r>
                        <a:rPr lang="en-US" sz="1100" u="none" strike="noStrike">
                          <a:effectLst/>
                          <a:latin typeface="Times New Roman" panose="02020603050405020304" pitchFamily="18" charset="0"/>
                          <a:cs typeface="Times New Roman" panose="02020603050405020304" pitchFamily="18" charset="0"/>
                        </a:rPr>
                        <a:t>% Change</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a:txBody>
                    <a:bodyPr/>
                    <a:lstStyle/>
                    <a:p>
                      <a:pPr algn="ctr" fontAlgn="ctr"/>
                      <a:r>
                        <a:rPr lang="en-US" sz="1100" u="none" strike="noStrike" dirty="0">
                          <a:effectLst/>
                          <a:latin typeface="Times New Roman" panose="02020603050405020304" pitchFamily="18" charset="0"/>
                          <a:cs typeface="Times New Roman" panose="02020603050405020304" pitchFamily="18" charset="0"/>
                        </a:rPr>
                        <a:t>92.86%</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49993531"/>
                  </a:ext>
                </a:extLst>
              </a:tr>
              <a:tr h="263341">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Tablet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L w="12700" cap="flat" cmpd="sng" algn="ctr">
                      <a:solidFill>
                        <a:schemeClr val="tx1"/>
                      </a:solidFill>
                      <a:prstDash val="solid"/>
                      <a:round/>
                      <a:headEnd type="none" w="med" len="med"/>
                      <a:tailEnd type="none" w="med" len="med"/>
                    </a:lnL>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Oct-22</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tc>
                <a:tc>
                  <a:txBody>
                    <a:bodyPr/>
                    <a:lstStyle/>
                    <a:p>
                      <a:pPr algn="ctr" fontAlgn="ctr"/>
                      <a:r>
                        <a:rPr lang="en-US" sz="1100" u="none" strike="noStrike" dirty="0">
                          <a:effectLst/>
                          <a:latin typeface="Times New Roman" panose="02020603050405020304" pitchFamily="18" charset="0"/>
                          <a:cs typeface="Times New Roman" panose="02020603050405020304" pitchFamily="18" charset="0"/>
                        </a:rPr>
                        <a:t>3</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685459"/>
                  </a:ext>
                </a:extLst>
              </a:tr>
              <a:tr h="263341">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Tablet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L w="12700" cap="flat" cmpd="sng" algn="ctr">
                      <a:solidFill>
                        <a:schemeClr val="tx1"/>
                      </a:solidFill>
                      <a:prstDash val="solid"/>
                      <a:round/>
                      <a:headEnd type="none" w="med" len="med"/>
                      <a:tailEnd type="none" w="med" len="med"/>
                    </a:lnL>
                  </a:tcPr>
                </a:tc>
                <a:tc>
                  <a:txBody>
                    <a:bodyPr/>
                    <a:lstStyle/>
                    <a:p>
                      <a:pPr algn="ctr" fontAlgn="ctr"/>
                      <a:r>
                        <a:rPr lang="en-US" sz="1100" u="none" strike="noStrike">
                          <a:effectLst/>
                          <a:latin typeface="Times New Roman" panose="02020603050405020304" pitchFamily="18" charset="0"/>
                          <a:cs typeface="Times New Roman" panose="02020603050405020304" pitchFamily="18" charset="0"/>
                        </a:rPr>
                        <a:t>Oct-21</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tc>
                <a:tc>
                  <a:txBody>
                    <a:bodyPr/>
                    <a:lstStyle/>
                    <a:p>
                      <a:pPr algn="ctr" fontAlgn="ctr"/>
                      <a:r>
                        <a:rPr lang="en-US" sz="1100" u="none" strike="noStrike" dirty="0">
                          <a:effectLst/>
                          <a:latin typeface="Times New Roman" panose="02020603050405020304" pitchFamily="18" charset="0"/>
                          <a:cs typeface="Times New Roman" panose="02020603050405020304" pitchFamily="18" charset="0"/>
                        </a:rPr>
                        <a:t>2</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14118050"/>
                  </a:ext>
                </a:extLst>
              </a:tr>
              <a:tr h="263341">
                <a:tc gridSpan="2">
                  <a:txBody>
                    <a:bodyPr/>
                    <a:lstStyle/>
                    <a:p>
                      <a:pPr algn="ctr" fontAlgn="ctr"/>
                      <a:r>
                        <a:rPr lang="en-US" sz="1100" u="none" strike="noStrike">
                          <a:effectLst/>
                          <a:latin typeface="Times New Roman" panose="02020603050405020304" pitchFamily="18" charset="0"/>
                          <a:cs typeface="Times New Roman" panose="02020603050405020304" pitchFamily="18" charset="0"/>
                        </a:rPr>
                        <a:t>% Change</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ctr"/>
                      <a:r>
                        <a:rPr lang="en-US" sz="1100" u="none" strike="noStrike" dirty="0">
                          <a:effectLst/>
                          <a:latin typeface="Times New Roman" panose="02020603050405020304" pitchFamily="18" charset="0"/>
                          <a:cs typeface="Times New Roman" panose="02020603050405020304" pitchFamily="18" charset="0"/>
                        </a:rPr>
                        <a:t>50.00%</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011" marR="9011" marT="9011"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261695"/>
                  </a:ext>
                </a:extLst>
              </a:tr>
            </a:tbl>
          </a:graphicData>
        </a:graphic>
      </p:graphicFrame>
      <p:pic>
        <p:nvPicPr>
          <p:cNvPr id="4" name="Picture 3">
            <a:extLst>
              <a:ext uri="{FF2B5EF4-FFF2-40B4-BE49-F238E27FC236}">
                <a16:creationId xmlns:a16="http://schemas.microsoft.com/office/drawing/2014/main" id="{5F43D386-3613-AA03-30F0-FDF1A1E1C1C5}"/>
              </a:ext>
            </a:extLst>
          </p:cNvPr>
          <p:cNvPicPr>
            <a:picLocks noChangeAspect="1"/>
          </p:cNvPicPr>
          <p:nvPr/>
        </p:nvPicPr>
        <p:blipFill>
          <a:blip r:embed="rId3"/>
          <a:stretch>
            <a:fillRect/>
          </a:stretch>
        </p:blipFill>
        <p:spPr>
          <a:xfrm>
            <a:off x="1034969" y="1128293"/>
            <a:ext cx="4880980" cy="2896755"/>
          </a:xfrm>
          <a:prstGeom prst="rect">
            <a:avLst/>
          </a:prstGeom>
          <a:ln>
            <a:solidFill>
              <a:schemeClr val="tx1"/>
            </a:solidFill>
          </a:ln>
        </p:spPr>
      </p:pic>
      <p:sp>
        <p:nvSpPr>
          <p:cNvPr id="6" name="TextBox 5">
            <a:extLst>
              <a:ext uri="{FF2B5EF4-FFF2-40B4-BE49-F238E27FC236}">
                <a16:creationId xmlns:a16="http://schemas.microsoft.com/office/drawing/2014/main" id="{434064A5-5E01-64F4-4374-6CCE5082145F}"/>
              </a:ext>
            </a:extLst>
          </p:cNvPr>
          <p:cNvSpPr txBox="1"/>
          <p:nvPr/>
        </p:nvSpPr>
        <p:spPr>
          <a:xfrm>
            <a:off x="1034969" y="4363656"/>
            <a:ext cx="10122062"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Observations: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Desktop has the highest checkout abandonments for both years followed by mobile; negligible checkout abandonments for tablet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Across both desktop and mobile checkout abandonments have increased for Oct ‘22 compared to Oct ‘21</a:t>
            </a:r>
          </a:p>
        </p:txBody>
      </p:sp>
      <p:sp>
        <p:nvSpPr>
          <p:cNvPr id="8" name="Oval 7">
            <a:extLst>
              <a:ext uri="{FF2B5EF4-FFF2-40B4-BE49-F238E27FC236}">
                <a16:creationId xmlns:a16="http://schemas.microsoft.com/office/drawing/2014/main" id="{64DB396F-EC08-1974-7145-197C0430CFD6}"/>
              </a:ext>
            </a:extLst>
          </p:cNvPr>
          <p:cNvSpPr/>
          <p:nvPr/>
        </p:nvSpPr>
        <p:spPr>
          <a:xfrm>
            <a:off x="1250066" y="6241445"/>
            <a:ext cx="486136" cy="451412"/>
          </a:xfrm>
          <a:prstGeom prst="ellipse">
            <a:avLst/>
          </a:prstGeom>
          <a:solidFill>
            <a:srgbClr val="F5DFBB">
              <a:alpha val="8801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25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B0B2-CB46-CFE2-31D4-BF5D54AFDCB2}"/>
              </a:ext>
            </a:extLst>
          </p:cNvPr>
          <p:cNvSpPr>
            <a:spLocks noGrp="1"/>
          </p:cNvSpPr>
          <p:nvPr>
            <p:ph type="title"/>
          </p:nvPr>
        </p:nvSpPr>
        <p:spPr>
          <a:xfrm>
            <a:off x="838200" y="18255"/>
            <a:ext cx="10515600" cy="1325563"/>
          </a:xfrm>
        </p:spPr>
        <p:txBody>
          <a:bodyPr/>
          <a:lstStyle/>
          <a:p>
            <a:r>
              <a:rPr lang="en-US" dirty="0">
                <a:latin typeface="Hadassah Friedlaender" panose="02020603050405020304" pitchFamily="18" charset="-79"/>
                <a:cs typeface="Hadassah Friedlaender" panose="02020603050405020304" pitchFamily="18" charset="-79"/>
              </a:rPr>
              <a:t>CHECKOUT ABANDONMENT </a:t>
            </a:r>
            <a:r>
              <a:rPr lang="en-US" sz="3600" dirty="0">
                <a:latin typeface="Hadassah Friedlaender" panose="02020603050405020304" pitchFamily="18" charset="-79"/>
                <a:cs typeface="Hadassah Friedlaender" panose="02020603050405020304" pitchFamily="18" charset="-79"/>
              </a:rPr>
              <a:t>by </a:t>
            </a:r>
            <a:r>
              <a:rPr lang="en-US" sz="3600" dirty="0">
                <a:solidFill>
                  <a:srgbClr val="005147"/>
                </a:solidFill>
                <a:latin typeface="Hadassah Friedlaender" panose="02020603050405020304" pitchFamily="18" charset="-79"/>
                <a:cs typeface="Hadassah Friedlaender" panose="02020603050405020304" pitchFamily="18" charset="-79"/>
              </a:rPr>
              <a:t>Browser</a:t>
            </a:r>
          </a:p>
        </p:txBody>
      </p:sp>
      <p:graphicFrame>
        <p:nvGraphicFramePr>
          <p:cNvPr id="6" name="Content Placeholder 5">
            <a:extLst>
              <a:ext uri="{FF2B5EF4-FFF2-40B4-BE49-F238E27FC236}">
                <a16:creationId xmlns:a16="http://schemas.microsoft.com/office/drawing/2014/main" id="{387D86FF-E4D1-7A97-DD9D-D1DAFB7B9A37}"/>
              </a:ext>
            </a:extLst>
          </p:cNvPr>
          <p:cNvGraphicFramePr>
            <a:graphicFrameLocks noGrp="1"/>
          </p:cNvGraphicFramePr>
          <p:nvPr>
            <p:ph idx="1"/>
            <p:extLst>
              <p:ext uri="{D42A27DB-BD31-4B8C-83A1-F6EECF244321}">
                <p14:modId xmlns:p14="http://schemas.microsoft.com/office/powerpoint/2010/main" val="3149251493"/>
              </p:ext>
            </p:extLst>
          </p:nvPr>
        </p:nvGraphicFramePr>
        <p:xfrm>
          <a:off x="7761465" y="1201117"/>
          <a:ext cx="4182644" cy="2502784"/>
        </p:xfrm>
        <a:graphic>
          <a:graphicData uri="http://schemas.openxmlformats.org/drawingml/2006/table">
            <a:tbl>
              <a:tblPr>
                <a:tableStyleId>{5C22544A-7EE6-4342-B048-85BDC9FD1C3A}</a:tableStyleId>
              </a:tblPr>
              <a:tblGrid>
                <a:gridCol w="1627680">
                  <a:extLst>
                    <a:ext uri="{9D8B030D-6E8A-4147-A177-3AD203B41FA5}">
                      <a16:colId xmlns:a16="http://schemas.microsoft.com/office/drawing/2014/main" val="3164157977"/>
                    </a:ext>
                  </a:extLst>
                </a:gridCol>
                <a:gridCol w="858231">
                  <a:extLst>
                    <a:ext uri="{9D8B030D-6E8A-4147-A177-3AD203B41FA5}">
                      <a16:colId xmlns:a16="http://schemas.microsoft.com/office/drawing/2014/main" val="681041220"/>
                    </a:ext>
                  </a:extLst>
                </a:gridCol>
                <a:gridCol w="1696733">
                  <a:extLst>
                    <a:ext uri="{9D8B030D-6E8A-4147-A177-3AD203B41FA5}">
                      <a16:colId xmlns:a16="http://schemas.microsoft.com/office/drawing/2014/main" val="2865624718"/>
                    </a:ext>
                  </a:extLst>
                </a:gridCol>
              </a:tblGrid>
              <a:tr h="216484">
                <a:tc gridSpan="3">
                  <a:txBody>
                    <a:bodyPr/>
                    <a:lstStyle/>
                    <a:p>
                      <a:pPr algn="ctr" fontAlgn="ctr"/>
                      <a:r>
                        <a:rPr lang="en-US" sz="1200" b="1" i="0" u="none" strike="noStrike" dirty="0">
                          <a:solidFill>
                            <a:srgbClr val="000000"/>
                          </a:solidFill>
                          <a:effectLst/>
                          <a:latin typeface="Times New Roman" panose="02020603050405020304" pitchFamily="18" charset="0"/>
                          <a:cs typeface="Times New Roman" panose="02020603050405020304" pitchFamily="18" charset="0"/>
                        </a:rPr>
                        <a:t>Checkout Abandonment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71080179"/>
                  </a:ext>
                </a:extLst>
              </a:tr>
              <a:tr h="228630">
                <a:tc>
                  <a:txBody>
                    <a:bodyPr/>
                    <a:lstStyle/>
                    <a:p>
                      <a:pPr algn="ctr" fontAlgn="ctr"/>
                      <a:r>
                        <a:rPr lang="en-US" sz="1200" b="1" i="0" u="none" strike="noStrike" dirty="0">
                          <a:solidFill>
                            <a:srgbClr val="000000"/>
                          </a:solidFill>
                          <a:effectLst/>
                          <a:latin typeface="Times New Roman" panose="02020603050405020304" pitchFamily="18" charset="0"/>
                          <a:cs typeface="Times New Roman" panose="02020603050405020304" pitchFamily="18" charset="0"/>
                        </a:rPr>
                        <a:t>Browser</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Times New Roman" panose="02020603050405020304" pitchFamily="18" charset="0"/>
                          <a:cs typeface="Times New Roman" panose="02020603050405020304" pitchFamily="18" charset="0"/>
                        </a:rPr>
                        <a:t>Date</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Times New Roman" panose="02020603050405020304" pitchFamily="18" charset="0"/>
                          <a:cs typeface="Times New Roman" panose="02020603050405020304" pitchFamily="18" charset="0"/>
                        </a:rPr>
                        <a:t>Check-out Abandonment</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848791"/>
                  </a:ext>
                </a:extLst>
              </a:tr>
              <a:tr h="228630">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Chrome</a:t>
                      </a: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Oct-22</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1117</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33604682"/>
                  </a:ext>
                </a:extLst>
              </a:tr>
              <a:tr h="228630">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Chrome</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Oct-21</a:t>
                      </a:r>
                    </a:p>
                  </a:txBody>
                  <a:tcPr marL="9525" marR="9525" marT="9525" marB="0" anchor="ct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847</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06008957"/>
                  </a:ext>
                </a:extLst>
              </a:tr>
              <a:tr h="228630">
                <a:tc gridSpan="2">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 Change</a:t>
                      </a: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31.88%</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73531442"/>
                  </a:ext>
                </a:extLst>
              </a:tr>
              <a:tr h="228630">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Safari</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Oct-22</a:t>
                      </a:r>
                    </a:p>
                  </a:txBody>
                  <a:tcPr marL="9525" marR="9525" marT="9525" marB="0" anchor="ct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72</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40370116"/>
                  </a:ext>
                </a:extLst>
              </a:tr>
              <a:tr h="228630">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Safari</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Oct-21</a:t>
                      </a:r>
                    </a:p>
                  </a:txBody>
                  <a:tcPr marL="9525" marR="9525" marT="9525" marB="0" anchor="ct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52</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669910"/>
                  </a:ext>
                </a:extLst>
              </a:tr>
              <a:tr h="228630">
                <a:tc gridSpan="2">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 Change</a:t>
                      </a: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38.46%</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4449913"/>
                  </a:ext>
                </a:extLst>
              </a:tr>
              <a:tr h="228630">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Edge</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Oct-22</a:t>
                      </a:r>
                    </a:p>
                  </a:txBody>
                  <a:tcPr marL="9525" marR="9525" marT="9525" marB="0" anchor="ct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34</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00296111"/>
                  </a:ext>
                </a:extLst>
              </a:tr>
              <a:tr h="228630">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Edge</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Oct-21</a:t>
                      </a:r>
                    </a:p>
                  </a:txBody>
                  <a:tcPr marL="9525" marR="9525" marT="9525" marB="0" anchor="ctr"/>
                </a:tc>
                <a:tc>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18</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13765007"/>
                  </a:ext>
                </a:extLst>
              </a:tr>
              <a:tr h="228630">
                <a:tc gridSpan="2">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 Change</a:t>
                      </a: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ctr"/>
                      <a:r>
                        <a:rPr lang="en-US" sz="1200" b="0" i="0" u="none" strike="noStrike" dirty="0">
                          <a:solidFill>
                            <a:srgbClr val="000000"/>
                          </a:solidFill>
                          <a:effectLst/>
                          <a:latin typeface="Times New Roman" panose="02020603050405020304" pitchFamily="18" charset="0"/>
                          <a:cs typeface="Times New Roman" panose="02020603050405020304" pitchFamily="18" charset="0"/>
                        </a:rPr>
                        <a:t>88.89%</a:t>
                      </a: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7436296"/>
                  </a:ext>
                </a:extLst>
              </a:tr>
            </a:tbl>
          </a:graphicData>
        </a:graphic>
      </p:graphicFrame>
      <p:pic>
        <p:nvPicPr>
          <p:cNvPr id="4" name="Picture 3">
            <a:extLst>
              <a:ext uri="{FF2B5EF4-FFF2-40B4-BE49-F238E27FC236}">
                <a16:creationId xmlns:a16="http://schemas.microsoft.com/office/drawing/2014/main" id="{7BE53A0D-DA5E-491A-38B1-01495D49A275}"/>
              </a:ext>
            </a:extLst>
          </p:cNvPr>
          <p:cNvPicPr>
            <a:picLocks noChangeAspect="1"/>
          </p:cNvPicPr>
          <p:nvPr/>
        </p:nvPicPr>
        <p:blipFill>
          <a:blip r:embed="rId3"/>
          <a:stretch>
            <a:fillRect/>
          </a:stretch>
        </p:blipFill>
        <p:spPr>
          <a:xfrm>
            <a:off x="247891" y="1201117"/>
            <a:ext cx="3580762" cy="2502784"/>
          </a:xfrm>
          <a:prstGeom prst="rect">
            <a:avLst/>
          </a:prstGeom>
          <a:ln>
            <a:solidFill>
              <a:schemeClr val="tx1"/>
            </a:solidFill>
          </a:ln>
        </p:spPr>
      </p:pic>
      <p:pic>
        <p:nvPicPr>
          <p:cNvPr id="5" name="Picture 4">
            <a:extLst>
              <a:ext uri="{FF2B5EF4-FFF2-40B4-BE49-F238E27FC236}">
                <a16:creationId xmlns:a16="http://schemas.microsoft.com/office/drawing/2014/main" id="{2810CA66-55B0-1973-D528-82106EB1B600}"/>
              </a:ext>
            </a:extLst>
          </p:cNvPr>
          <p:cNvPicPr>
            <a:picLocks noChangeAspect="1"/>
          </p:cNvPicPr>
          <p:nvPr/>
        </p:nvPicPr>
        <p:blipFill>
          <a:blip r:embed="rId4"/>
          <a:stretch>
            <a:fillRect/>
          </a:stretch>
        </p:blipFill>
        <p:spPr>
          <a:xfrm>
            <a:off x="3915417" y="1201117"/>
            <a:ext cx="3759284" cy="2502784"/>
          </a:xfrm>
          <a:prstGeom prst="rect">
            <a:avLst/>
          </a:prstGeom>
          <a:ln>
            <a:solidFill>
              <a:schemeClr val="tx1"/>
            </a:solidFill>
          </a:ln>
        </p:spPr>
      </p:pic>
      <p:sp>
        <p:nvSpPr>
          <p:cNvPr id="8" name="TextBox 7">
            <a:extLst>
              <a:ext uri="{FF2B5EF4-FFF2-40B4-BE49-F238E27FC236}">
                <a16:creationId xmlns:a16="http://schemas.microsoft.com/office/drawing/2014/main" id="{FC709EF4-CB75-E8B6-A5B2-3B2CC8E34AB8}"/>
              </a:ext>
            </a:extLst>
          </p:cNvPr>
          <p:cNvSpPr txBox="1"/>
          <p:nvPr/>
        </p:nvSpPr>
        <p:spPr>
          <a:xfrm>
            <a:off x="838200" y="4236334"/>
            <a:ext cx="9324372"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Observations: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Most of the checkout abandonment is observed for the Chrome browser followed by Safari and Edge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Even though the percent change from Oct ‘21 to Oct ‘22 is the least for Chrome (31%), it overall still accounts for a large number of checkout abandonments</a:t>
            </a:r>
          </a:p>
        </p:txBody>
      </p:sp>
      <p:sp>
        <p:nvSpPr>
          <p:cNvPr id="9" name="Oval 8">
            <a:extLst>
              <a:ext uri="{FF2B5EF4-FFF2-40B4-BE49-F238E27FC236}">
                <a16:creationId xmlns:a16="http://schemas.microsoft.com/office/drawing/2014/main" id="{C9A7A068-5DE5-C454-0960-E3B350DDE4EB}"/>
              </a:ext>
            </a:extLst>
          </p:cNvPr>
          <p:cNvSpPr/>
          <p:nvPr/>
        </p:nvSpPr>
        <p:spPr>
          <a:xfrm>
            <a:off x="-1019537" y="5017219"/>
            <a:ext cx="2534855" cy="2512520"/>
          </a:xfrm>
          <a:prstGeom prst="ellipse">
            <a:avLst/>
          </a:prstGeom>
          <a:solidFill>
            <a:srgbClr val="005147">
              <a:alpha val="4271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587B3F9-157B-FA36-C195-78501799ADE5}"/>
              </a:ext>
            </a:extLst>
          </p:cNvPr>
          <p:cNvSpPr/>
          <p:nvPr/>
        </p:nvSpPr>
        <p:spPr>
          <a:xfrm>
            <a:off x="1272250" y="6047773"/>
            <a:ext cx="486136" cy="451412"/>
          </a:xfrm>
          <a:prstGeom prst="ellipse">
            <a:avLst/>
          </a:prstGeom>
          <a:solidFill>
            <a:srgbClr val="F5DFBB">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530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71504"/>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B0B2-CB46-CFE2-31D4-BF5D54AFDCB2}"/>
              </a:ext>
            </a:extLst>
          </p:cNvPr>
          <p:cNvSpPr>
            <a:spLocks noGrp="1"/>
          </p:cNvSpPr>
          <p:nvPr>
            <p:ph type="title"/>
          </p:nvPr>
        </p:nvSpPr>
        <p:spPr>
          <a:xfrm>
            <a:off x="838200" y="18255"/>
            <a:ext cx="10515600" cy="1325563"/>
          </a:xfrm>
        </p:spPr>
        <p:txBody>
          <a:bodyPr/>
          <a:lstStyle/>
          <a:p>
            <a:r>
              <a:rPr lang="en-US" dirty="0">
                <a:latin typeface="Hadassah Friedlaender" panose="02020603050405020304" pitchFamily="18" charset="-79"/>
                <a:cs typeface="Hadassah Friedlaender" panose="02020603050405020304" pitchFamily="18" charset="-79"/>
              </a:rPr>
              <a:t>CHECKOUT ABANDONMENT </a:t>
            </a:r>
            <a:r>
              <a:rPr lang="en-US" sz="3600" dirty="0">
                <a:latin typeface="Hadassah Friedlaender" panose="02020603050405020304" pitchFamily="18" charset="-79"/>
                <a:cs typeface="Hadassah Friedlaender" panose="02020603050405020304" pitchFamily="18" charset="-79"/>
              </a:rPr>
              <a:t>by </a:t>
            </a:r>
            <a:r>
              <a:rPr lang="en-US" sz="3600" dirty="0">
                <a:solidFill>
                  <a:srgbClr val="BA2B2B"/>
                </a:solidFill>
                <a:latin typeface="Hadassah Friedlaender" panose="02020603050405020304" pitchFamily="18" charset="-79"/>
                <a:cs typeface="Hadassah Friedlaender" panose="02020603050405020304" pitchFamily="18" charset="-79"/>
              </a:rPr>
              <a:t>User Type</a:t>
            </a:r>
          </a:p>
        </p:txBody>
      </p:sp>
      <p:graphicFrame>
        <p:nvGraphicFramePr>
          <p:cNvPr id="7" name="Content Placeholder 6">
            <a:extLst>
              <a:ext uri="{FF2B5EF4-FFF2-40B4-BE49-F238E27FC236}">
                <a16:creationId xmlns:a16="http://schemas.microsoft.com/office/drawing/2014/main" id="{EA8DF7A3-A463-1A24-F971-17B86C8D45D7}"/>
              </a:ext>
            </a:extLst>
          </p:cNvPr>
          <p:cNvGraphicFramePr>
            <a:graphicFrameLocks noGrp="1"/>
          </p:cNvGraphicFramePr>
          <p:nvPr>
            <p:ph idx="1"/>
            <p:extLst>
              <p:ext uri="{D42A27DB-BD31-4B8C-83A1-F6EECF244321}">
                <p14:modId xmlns:p14="http://schemas.microsoft.com/office/powerpoint/2010/main" val="1182948112"/>
              </p:ext>
            </p:extLst>
          </p:nvPr>
        </p:nvGraphicFramePr>
        <p:xfrm>
          <a:off x="6300488" y="1176461"/>
          <a:ext cx="5306667" cy="2890408"/>
        </p:xfrm>
        <a:graphic>
          <a:graphicData uri="http://schemas.openxmlformats.org/drawingml/2006/table">
            <a:tbl>
              <a:tblPr>
                <a:tableStyleId>{5C22544A-7EE6-4342-B048-85BDC9FD1C3A}</a:tableStyleId>
              </a:tblPr>
              <a:tblGrid>
                <a:gridCol w="2065094">
                  <a:extLst>
                    <a:ext uri="{9D8B030D-6E8A-4147-A177-3AD203B41FA5}">
                      <a16:colId xmlns:a16="http://schemas.microsoft.com/office/drawing/2014/main" val="2780452375"/>
                    </a:ext>
                  </a:extLst>
                </a:gridCol>
                <a:gridCol w="1088868">
                  <a:extLst>
                    <a:ext uri="{9D8B030D-6E8A-4147-A177-3AD203B41FA5}">
                      <a16:colId xmlns:a16="http://schemas.microsoft.com/office/drawing/2014/main" val="774452746"/>
                    </a:ext>
                  </a:extLst>
                </a:gridCol>
                <a:gridCol w="2152705">
                  <a:extLst>
                    <a:ext uri="{9D8B030D-6E8A-4147-A177-3AD203B41FA5}">
                      <a16:colId xmlns:a16="http://schemas.microsoft.com/office/drawing/2014/main" val="4265154431"/>
                    </a:ext>
                  </a:extLst>
                </a:gridCol>
              </a:tblGrid>
              <a:tr h="361301">
                <a:tc gridSpan="3">
                  <a:txBody>
                    <a:bodyPr/>
                    <a:lstStyle/>
                    <a:p>
                      <a:pPr algn="ctr" fontAlgn="ctr"/>
                      <a:r>
                        <a:rPr lang="en-US" sz="1200" b="1" u="none" strike="noStrike" dirty="0">
                          <a:effectLst/>
                          <a:latin typeface="Times New Roman" panose="02020603050405020304" pitchFamily="18" charset="0"/>
                          <a:cs typeface="Times New Roman" panose="02020603050405020304" pitchFamily="18" charset="0"/>
                        </a:rPr>
                        <a:t>Checkout Abandonment</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03051435"/>
                  </a:ext>
                </a:extLst>
              </a:tr>
              <a:tr h="361301">
                <a:tc>
                  <a:txBody>
                    <a:bodyPr/>
                    <a:lstStyle/>
                    <a:p>
                      <a:pPr algn="ctr" fontAlgn="ctr"/>
                      <a:r>
                        <a:rPr lang="en-US" sz="1200" b="1" u="none" strike="noStrike" dirty="0">
                          <a:effectLst/>
                          <a:latin typeface="Times New Roman" panose="02020603050405020304" pitchFamily="18" charset="0"/>
                          <a:cs typeface="Times New Roman" panose="02020603050405020304" pitchFamily="18" charset="0"/>
                        </a:rPr>
                        <a:t>User Type</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latin typeface="Times New Roman" panose="02020603050405020304" pitchFamily="18" charset="0"/>
                          <a:cs typeface="Times New Roman" panose="02020603050405020304" pitchFamily="18" charset="0"/>
                        </a:rPr>
                        <a:t>Date</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latin typeface="Times New Roman" panose="02020603050405020304" pitchFamily="18" charset="0"/>
                          <a:cs typeface="Times New Roman" panose="02020603050405020304" pitchFamily="18" charset="0"/>
                        </a:rPr>
                        <a:t>Check-out Abandonment</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4862417"/>
                  </a:ext>
                </a:extLst>
              </a:tr>
              <a:tr h="361301">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New Visitor</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ctr"/>
                      <a:r>
                        <a:rPr lang="en-US" sz="1200" u="none" strike="noStrike">
                          <a:effectLst/>
                          <a:latin typeface="Times New Roman" panose="02020603050405020304" pitchFamily="18" charset="0"/>
                          <a:cs typeface="Times New Roman" panose="02020603050405020304" pitchFamily="18" charset="0"/>
                        </a:rPr>
                        <a:t>Oct-22</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1200" u="none" strike="noStrike">
                          <a:effectLst/>
                          <a:latin typeface="Times New Roman" panose="02020603050405020304" pitchFamily="18" charset="0"/>
                          <a:cs typeface="Times New Roman" panose="02020603050405020304" pitchFamily="18" charset="0"/>
                        </a:rPr>
                        <a:t>491</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21100818"/>
                  </a:ext>
                </a:extLst>
              </a:tr>
              <a:tr h="361301">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New Visitor</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u="none" strike="noStrike">
                          <a:effectLst/>
                          <a:latin typeface="Times New Roman" panose="02020603050405020304" pitchFamily="18" charset="0"/>
                          <a:cs typeface="Times New Roman" panose="02020603050405020304" pitchFamily="18" charset="0"/>
                        </a:rPr>
                        <a:t>Oct-21</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200" u="none" strike="noStrike">
                          <a:effectLst/>
                          <a:latin typeface="Times New Roman" panose="02020603050405020304" pitchFamily="18" charset="0"/>
                          <a:cs typeface="Times New Roman" panose="02020603050405020304" pitchFamily="18" charset="0"/>
                        </a:rPr>
                        <a:t>318</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72199093"/>
                  </a:ext>
                </a:extLst>
              </a:tr>
              <a:tr h="361301">
                <a:tc gridSpan="2">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 Change</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a:txBody>
                    <a:bodyPr/>
                    <a:lstStyle/>
                    <a:p>
                      <a:pPr algn="ctr" fontAlgn="ctr"/>
                      <a:r>
                        <a:rPr lang="en-US" sz="1200" u="none" strike="noStrike">
                          <a:effectLst/>
                          <a:latin typeface="Times New Roman" panose="02020603050405020304" pitchFamily="18" charset="0"/>
                          <a:cs typeface="Times New Roman" panose="02020603050405020304" pitchFamily="18" charset="0"/>
                        </a:rPr>
                        <a:t>54.40%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6636912"/>
                  </a:ext>
                </a:extLst>
              </a:tr>
              <a:tr h="361301">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Returning Visitor</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u="none" strike="noStrike">
                          <a:effectLst/>
                          <a:latin typeface="Times New Roman" panose="02020603050405020304" pitchFamily="18" charset="0"/>
                          <a:cs typeface="Times New Roman" panose="02020603050405020304" pitchFamily="18" charset="0"/>
                        </a:rPr>
                        <a:t>Oct-22</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200" u="none" strike="noStrike">
                          <a:effectLst/>
                          <a:latin typeface="Times New Roman" panose="02020603050405020304" pitchFamily="18" charset="0"/>
                          <a:cs typeface="Times New Roman" panose="02020603050405020304" pitchFamily="18" charset="0"/>
                        </a:rPr>
                        <a:t>743</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47966587"/>
                  </a:ext>
                </a:extLst>
              </a:tr>
              <a:tr h="361301">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Returning Visitor</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u="none" strike="noStrike">
                          <a:effectLst/>
                          <a:latin typeface="Times New Roman" panose="02020603050405020304" pitchFamily="18" charset="0"/>
                          <a:cs typeface="Times New Roman" panose="02020603050405020304" pitchFamily="18" charset="0"/>
                        </a:rPr>
                        <a:t>Oct-21</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200" u="none" strike="noStrike">
                          <a:effectLst/>
                          <a:latin typeface="Times New Roman" panose="02020603050405020304" pitchFamily="18" charset="0"/>
                          <a:cs typeface="Times New Roman" panose="02020603050405020304" pitchFamily="18" charset="0"/>
                        </a:rPr>
                        <a:t>602</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21543777"/>
                  </a:ext>
                </a:extLst>
              </a:tr>
              <a:tr h="361301">
                <a:tc gridSpan="2">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 Change</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23.42%</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6565779"/>
                  </a:ext>
                </a:extLst>
              </a:tr>
            </a:tbl>
          </a:graphicData>
        </a:graphic>
      </p:graphicFrame>
      <p:pic>
        <p:nvPicPr>
          <p:cNvPr id="4" name="Picture 3">
            <a:extLst>
              <a:ext uri="{FF2B5EF4-FFF2-40B4-BE49-F238E27FC236}">
                <a16:creationId xmlns:a16="http://schemas.microsoft.com/office/drawing/2014/main" id="{45174BB2-1914-9CBD-A354-2226EE51FB06}"/>
              </a:ext>
            </a:extLst>
          </p:cNvPr>
          <p:cNvPicPr>
            <a:picLocks noChangeAspect="1"/>
          </p:cNvPicPr>
          <p:nvPr/>
        </p:nvPicPr>
        <p:blipFill>
          <a:blip r:embed="rId3"/>
          <a:stretch>
            <a:fillRect/>
          </a:stretch>
        </p:blipFill>
        <p:spPr>
          <a:xfrm>
            <a:off x="1091556" y="1176462"/>
            <a:ext cx="4799957" cy="2890410"/>
          </a:xfrm>
          <a:prstGeom prst="rect">
            <a:avLst/>
          </a:prstGeom>
          <a:ln>
            <a:solidFill>
              <a:schemeClr val="tx1"/>
            </a:solidFill>
          </a:ln>
        </p:spPr>
      </p:pic>
      <p:sp>
        <p:nvSpPr>
          <p:cNvPr id="8" name="TextBox 7">
            <a:extLst>
              <a:ext uri="{FF2B5EF4-FFF2-40B4-BE49-F238E27FC236}">
                <a16:creationId xmlns:a16="http://schemas.microsoft.com/office/drawing/2014/main" id="{8148BB83-7BA7-F84C-FDFA-6097C973B27B}"/>
              </a:ext>
            </a:extLst>
          </p:cNvPr>
          <p:cNvSpPr txBox="1"/>
          <p:nvPr/>
        </p:nvSpPr>
        <p:spPr>
          <a:xfrm>
            <a:off x="1091556" y="4340506"/>
            <a:ext cx="10515599"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Observations: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Comparing abandonment rate for October 2022 vs October 2021, we can see that, the abandonment rate and increased for both new and returning visitors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Further, we also infer that the rate is almost double for returning visitors compared to new visitors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Even though less brand loyalty is expected from a new visitor, an abandonment rate of ~50% for new visitors and ~20% for returning visitors is still very high and required investigation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4CF7EF51-3B98-49F5-75AF-129157219B46}"/>
              </a:ext>
            </a:extLst>
          </p:cNvPr>
          <p:cNvSpPr/>
          <p:nvPr/>
        </p:nvSpPr>
        <p:spPr>
          <a:xfrm>
            <a:off x="-1180617" y="5230382"/>
            <a:ext cx="2534855" cy="2512520"/>
          </a:xfrm>
          <a:prstGeom prst="ellipse">
            <a:avLst/>
          </a:prstGeom>
          <a:solidFill>
            <a:srgbClr val="005147">
              <a:alpha val="4271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5F8D097-7209-335C-05C7-F4D3C42E36F4}"/>
              </a:ext>
            </a:extLst>
          </p:cNvPr>
          <p:cNvSpPr/>
          <p:nvPr/>
        </p:nvSpPr>
        <p:spPr>
          <a:xfrm>
            <a:off x="1114705" y="6260936"/>
            <a:ext cx="486136" cy="451412"/>
          </a:xfrm>
          <a:prstGeom prst="ellipse">
            <a:avLst/>
          </a:prstGeom>
          <a:solidFill>
            <a:srgbClr val="F5DFBB">
              <a:alpha val="7462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634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2B4120B-F001-F08D-D6F3-BB6423A9EB04}"/>
              </a:ext>
            </a:extLst>
          </p:cNvPr>
          <p:cNvSpPr/>
          <p:nvPr/>
        </p:nvSpPr>
        <p:spPr>
          <a:xfrm>
            <a:off x="9074552" y="-1668459"/>
            <a:ext cx="4201610" cy="4146630"/>
          </a:xfrm>
          <a:prstGeom prst="ellipse">
            <a:avLst/>
          </a:prstGeom>
          <a:solidFill>
            <a:srgbClr val="005147">
              <a:alpha val="49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6AB0B2-CB46-CFE2-31D4-BF5D54AFDCB2}"/>
              </a:ext>
            </a:extLst>
          </p:cNvPr>
          <p:cNvSpPr>
            <a:spLocks noGrp="1"/>
          </p:cNvSpPr>
          <p:nvPr>
            <p:ph type="title"/>
          </p:nvPr>
        </p:nvSpPr>
        <p:spPr>
          <a:xfrm>
            <a:off x="838200" y="18255"/>
            <a:ext cx="10515600" cy="1325563"/>
          </a:xfrm>
        </p:spPr>
        <p:txBody>
          <a:bodyPr/>
          <a:lstStyle/>
          <a:p>
            <a:r>
              <a:rPr lang="en-US" sz="3600" dirty="0">
                <a:latin typeface="Hadassah Friedlaender" panose="02020603050405020304" pitchFamily="18" charset="-79"/>
                <a:cs typeface="Hadassah Friedlaender" panose="02020603050405020304" pitchFamily="18" charset="-79"/>
              </a:rPr>
              <a:t>BOUNCE RATE</a:t>
            </a:r>
          </a:p>
        </p:txBody>
      </p:sp>
      <p:sp>
        <p:nvSpPr>
          <p:cNvPr id="3" name="Content Placeholder 2">
            <a:extLst>
              <a:ext uri="{FF2B5EF4-FFF2-40B4-BE49-F238E27FC236}">
                <a16:creationId xmlns:a16="http://schemas.microsoft.com/office/drawing/2014/main" id="{01C6C2D8-DC4D-BC86-F000-2A203A8513BC}"/>
              </a:ext>
            </a:extLst>
          </p:cNvPr>
          <p:cNvSpPr>
            <a:spLocks noGrp="1"/>
          </p:cNvSpPr>
          <p:nvPr>
            <p:ph idx="1"/>
          </p:nvPr>
        </p:nvSpPr>
        <p:spPr>
          <a:xfrm>
            <a:off x="838200" y="5127582"/>
            <a:ext cx="10515600" cy="1325562"/>
          </a:xfrm>
        </p:spPr>
        <p:txBody>
          <a:bodyPr>
            <a:normAutofit lnSpcReduction="10000"/>
          </a:bodyPr>
          <a:lstStyle/>
          <a:p>
            <a:pPr marL="0" indent="0">
              <a:buNone/>
            </a:pPr>
            <a:r>
              <a:rPr lang="en-US" sz="2000" dirty="0">
                <a:latin typeface="Times New Roman" panose="02020603050405020304" pitchFamily="18" charset="0"/>
                <a:cs typeface="Times New Roman" panose="02020603050405020304" pitchFamily="18" charset="0"/>
              </a:rPr>
              <a:t>Observations:</a:t>
            </a:r>
          </a:p>
          <a:p>
            <a:r>
              <a:rPr lang="en-US" sz="2000" dirty="0">
                <a:latin typeface="Times New Roman" panose="02020603050405020304" pitchFamily="18" charset="0"/>
                <a:cs typeface="Times New Roman" panose="02020603050405020304" pitchFamily="18" charset="0"/>
              </a:rPr>
              <a:t>Bounce rate for desktop and mobile has reduced for Oct ‘22 compared to the previous period</a:t>
            </a:r>
          </a:p>
          <a:p>
            <a:r>
              <a:rPr lang="en-US" sz="2000" dirty="0">
                <a:latin typeface="Times New Roman" panose="02020603050405020304" pitchFamily="18" charset="0"/>
                <a:cs typeface="Times New Roman" panose="02020603050405020304" pitchFamily="18" charset="0"/>
              </a:rPr>
              <a:t>Tablet has seen a slight increase in bounce rate, but overall, we are are seeing a ~5% drop in bounce rate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323B57A-0DDC-5676-9494-A48084862E88}"/>
              </a:ext>
            </a:extLst>
          </p:cNvPr>
          <p:cNvPicPr>
            <a:picLocks noChangeAspect="1"/>
          </p:cNvPicPr>
          <p:nvPr/>
        </p:nvPicPr>
        <p:blipFill>
          <a:blip r:embed="rId3"/>
          <a:stretch>
            <a:fillRect/>
          </a:stretch>
        </p:blipFill>
        <p:spPr>
          <a:xfrm>
            <a:off x="2310563" y="1046143"/>
            <a:ext cx="7570874" cy="3965696"/>
          </a:xfrm>
          <a:prstGeom prst="rect">
            <a:avLst/>
          </a:prstGeom>
          <a:ln>
            <a:solidFill>
              <a:schemeClr val="tx1"/>
            </a:solidFill>
          </a:ln>
        </p:spPr>
      </p:pic>
      <p:sp>
        <p:nvSpPr>
          <p:cNvPr id="6" name="Oval 5">
            <a:extLst>
              <a:ext uri="{FF2B5EF4-FFF2-40B4-BE49-F238E27FC236}">
                <a16:creationId xmlns:a16="http://schemas.microsoft.com/office/drawing/2014/main" id="{549E58C7-388C-1CC9-B374-CC1F989F8655}"/>
              </a:ext>
            </a:extLst>
          </p:cNvPr>
          <p:cNvSpPr/>
          <p:nvPr/>
        </p:nvSpPr>
        <p:spPr>
          <a:xfrm>
            <a:off x="10498238" y="868101"/>
            <a:ext cx="2268638" cy="2268638"/>
          </a:xfrm>
          <a:prstGeom prst="ellipse">
            <a:avLst/>
          </a:prstGeom>
          <a:solidFill>
            <a:srgbClr val="F5DFBB">
              <a:alpha val="5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5050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TotalTime>
  <Words>1407</Words>
  <Application>Microsoft Macintosh PowerPoint</Application>
  <PresentationFormat>Widescreen</PresentationFormat>
  <Paragraphs>219</Paragraphs>
  <Slides>20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 Mono</vt:lpstr>
      <vt:lpstr>Arial</vt:lpstr>
      <vt:lpstr>Calibri</vt:lpstr>
      <vt:lpstr>Calibri Light</vt:lpstr>
      <vt:lpstr>Hadassah Friedlaender</vt:lpstr>
      <vt:lpstr>Times New Roman</vt:lpstr>
      <vt:lpstr>Office Theme</vt:lpstr>
      <vt:lpstr>PowerPoint Presentation</vt:lpstr>
      <vt:lpstr>NIKE</vt:lpstr>
      <vt:lpstr>COMPANY OVERVIEW</vt:lpstr>
      <vt:lpstr>BUSINESS OBJECTIVES</vt:lpstr>
      <vt:lpstr>PowerPoint Presentation</vt:lpstr>
      <vt:lpstr>CHECKOUT ABANDONMENT by Device</vt:lpstr>
      <vt:lpstr>CHECKOUT ABANDONMENT by Browser</vt:lpstr>
      <vt:lpstr>CHECKOUT ABANDONMENT by User Type</vt:lpstr>
      <vt:lpstr>BOUNCE RATE</vt:lpstr>
      <vt:lpstr>PowerPoint Presentation</vt:lpstr>
      <vt:lpstr>SESSIONS by Marketing Channel</vt:lpstr>
      <vt:lpstr>SESSIONS by Device</vt:lpstr>
      <vt:lpstr>SESSIONS by Page</vt:lpstr>
      <vt:lpstr>PowerPoint Presentation</vt:lpstr>
      <vt:lpstr>WATERFALL TABLE</vt:lpstr>
      <vt:lpstr>REVENUE by Product Category</vt:lpstr>
      <vt:lpstr>AVERAGE ORDER VALUE (AOV)</vt:lpstr>
      <vt:lpstr>CONVERSION RATE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Mehta, Natasha Kunal</dc:creator>
  <cp:lastModifiedBy>Mehta, Natasha Kunal</cp:lastModifiedBy>
  <cp:revision>13</cp:revision>
  <dcterms:created xsi:type="dcterms:W3CDTF">2023-11-29T02:07:08Z</dcterms:created>
  <dcterms:modified xsi:type="dcterms:W3CDTF">2023-11-30T03:26:27Z</dcterms:modified>
</cp:coreProperties>
</file>