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66" r:id="rId7"/>
    <p:sldId id="258" r:id="rId8"/>
    <p:sldId id="259" r:id="rId9"/>
    <p:sldId id="265"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59" autoAdjust="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54E9E-0EF8-4506-A8BF-ECB8D2847DE8}"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D5AE4-CC84-48E2-A7ED-5A5C33B9ED6A}" type="slidenum">
              <a:rPr lang="en-IN" smtClean="0"/>
              <a:t>‹#›</a:t>
            </a:fld>
            <a:endParaRPr lang="en-IN"/>
          </a:p>
        </p:txBody>
      </p:sp>
    </p:spTree>
    <p:extLst>
      <p:ext uri="{BB962C8B-B14F-4D97-AF65-F5344CB8AC3E}">
        <p14:creationId xmlns:p14="http://schemas.microsoft.com/office/powerpoint/2010/main" val="1384232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Naive Bayes: We used a Naive Bayes algorithm to classify tweets. This algorithm is simple and efficient and is useful for classifying text data as it assumes that the occurrence of each word in a tweet is independent of the occurrence of other words, which simplifies the </a:t>
            </a:r>
            <a:r>
              <a:rPr lang="en-IN" sz="1800" b="0" i="0" u="none" strike="noStrike" baseline="0" dirty="0">
                <a:latin typeface="NimbusRomNo9L-Regu"/>
              </a:rPr>
              <a:t>calculations.</a:t>
            </a:r>
          </a:p>
          <a:p>
            <a:pPr algn="l"/>
            <a:endParaRPr lang="en-IN" sz="1800" b="0" i="0" u="none" strike="noStrike" baseline="0" dirty="0">
              <a:latin typeface="NimbusRomNo9L-Regu"/>
            </a:endParaRPr>
          </a:p>
          <a:p>
            <a:pPr algn="l"/>
            <a:r>
              <a:rPr lang="en-US" sz="1800" b="0" i="0" u="none" strike="noStrike" baseline="0" dirty="0">
                <a:latin typeface="NimbusRomNo9L-Regu"/>
              </a:rPr>
              <a:t>Logistic Regression: We used a logistic regression algorithm to classify tweets as the algorithm was able to </a:t>
            </a:r>
            <a:r>
              <a:rPr lang="en-US" sz="1800" b="0" i="0" u="none" strike="noStrike" baseline="0" dirty="0" err="1">
                <a:latin typeface="NimbusRomNo9L-Regu"/>
              </a:rPr>
              <a:t>analyse</a:t>
            </a:r>
            <a:r>
              <a:rPr lang="en-US" sz="1800" b="0" i="0" u="none" strike="noStrike" baseline="0" dirty="0">
                <a:latin typeface="NimbusRomNo9L-Regu"/>
              </a:rPr>
              <a:t> the content of tweets and assign them to different categories based on the text. We used a set of labelled tweets to train the algorithm and then used it </a:t>
            </a:r>
            <a:r>
              <a:rPr lang="en-IN" sz="1800" b="0" i="0" u="none" strike="noStrike" baseline="0" dirty="0">
                <a:latin typeface="NimbusRomNo9L-Regu"/>
              </a:rPr>
              <a:t>to classify new tweets.</a:t>
            </a:r>
          </a:p>
          <a:p>
            <a:pPr algn="l"/>
            <a:endParaRPr lang="en-IN" sz="1800" b="0" i="0" u="none" strike="noStrike" baseline="0" dirty="0">
              <a:latin typeface="NimbusRomNo9L-Regu"/>
            </a:endParaRPr>
          </a:p>
          <a:p>
            <a:pPr algn="l"/>
            <a:r>
              <a:rPr lang="en-US" sz="1800" b="0" i="0" u="none" strike="noStrike" baseline="0" dirty="0">
                <a:latin typeface="NimbusRomNo9L-Regu"/>
              </a:rPr>
              <a:t>AdaBoost: We used a gradient boosting algorithm as this approach combines multiple weak learners to create a strong model that can accurately classify tweets into positive and negative categories. It is an effective way to classify text data as it can learn from past mistakes and quickly identify important features.</a:t>
            </a:r>
          </a:p>
          <a:p>
            <a:pPr algn="l"/>
            <a:endParaRPr lang="en-US" sz="1800" b="0" i="0" u="none" strike="noStrike" baseline="0" dirty="0">
              <a:latin typeface="NimbusRomNo9L-Regu"/>
            </a:endParaRPr>
          </a:p>
          <a:p>
            <a:pPr algn="l"/>
            <a:r>
              <a:rPr lang="en-US" b="0" i="0" dirty="0">
                <a:solidFill>
                  <a:srgbClr val="ECECEC"/>
                </a:solidFill>
                <a:effectLst/>
                <a:highlight>
                  <a:srgbClr val="212121"/>
                </a:highlight>
                <a:latin typeface="Söhne"/>
              </a:rPr>
              <a:t>Gradient boosting sequentially adds models to correct errors of previous ones, popular for its versatility in regression and classification tasks with algorithms like </a:t>
            </a:r>
            <a:r>
              <a:rPr lang="en-US" b="0" i="0" dirty="0" err="1">
                <a:solidFill>
                  <a:srgbClr val="ECECEC"/>
                </a:solidFill>
                <a:effectLst/>
                <a:highlight>
                  <a:srgbClr val="212121"/>
                </a:highlight>
                <a:latin typeface="Söhne"/>
              </a:rPr>
              <a:t>XGBoost</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LightGBM</a:t>
            </a:r>
            <a:r>
              <a:rPr lang="en-US" b="0" i="0" dirty="0">
                <a:solidFill>
                  <a:srgbClr val="ECECEC"/>
                </a:solidFill>
                <a:effectLst/>
                <a:highlight>
                  <a:srgbClr val="212121"/>
                </a:highlight>
                <a:latin typeface="Söhne"/>
              </a:rPr>
              <a:t>.</a:t>
            </a:r>
            <a:endParaRPr lang="en-IN" dirty="0"/>
          </a:p>
        </p:txBody>
      </p:sp>
      <p:sp>
        <p:nvSpPr>
          <p:cNvPr id="4" name="Slide Number Placeholder 3"/>
          <p:cNvSpPr>
            <a:spLocks noGrp="1"/>
          </p:cNvSpPr>
          <p:nvPr>
            <p:ph type="sldNum" sz="quarter" idx="5"/>
          </p:nvPr>
        </p:nvSpPr>
        <p:spPr/>
        <p:txBody>
          <a:bodyPr/>
          <a:lstStyle/>
          <a:p>
            <a:fld id="{25DD5AE4-CC84-48E2-A7ED-5A5C33B9ED6A}" type="slidenum">
              <a:rPr lang="en-IN" smtClean="0"/>
              <a:t>7</a:t>
            </a:fld>
            <a:endParaRPr lang="en-IN"/>
          </a:p>
        </p:txBody>
      </p:sp>
    </p:spTree>
    <p:extLst>
      <p:ext uri="{BB962C8B-B14F-4D97-AF65-F5344CB8AC3E}">
        <p14:creationId xmlns:p14="http://schemas.microsoft.com/office/powerpoint/2010/main" val="134736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To accomplish this, we take the average sentiment across all the tweets for each day and used the average sentiment to predict the change in stock trend. Therefore, if our hypothesis is correct, we would see the percent change in stock prices increase as the average sentiment increases and vice versa</a:t>
            </a:r>
            <a:endParaRPr lang="en-IN" dirty="0"/>
          </a:p>
        </p:txBody>
      </p:sp>
      <p:sp>
        <p:nvSpPr>
          <p:cNvPr id="4" name="Slide Number Placeholder 3"/>
          <p:cNvSpPr>
            <a:spLocks noGrp="1"/>
          </p:cNvSpPr>
          <p:nvPr>
            <p:ph type="sldNum" sz="quarter" idx="5"/>
          </p:nvPr>
        </p:nvSpPr>
        <p:spPr/>
        <p:txBody>
          <a:bodyPr/>
          <a:lstStyle/>
          <a:p>
            <a:fld id="{25DD5AE4-CC84-48E2-A7ED-5A5C33B9ED6A}" type="slidenum">
              <a:rPr lang="en-IN" smtClean="0"/>
              <a:t>8</a:t>
            </a:fld>
            <a:endParaRPr lang="en-IN"/>
          </a:p>
        </p:txBody>
      </p:sp>
    </p:spTree>
    <p:extLst>
      <p:ext uri="{BB962C8B-B14F-4D97-AF65-F5344CB8AC3E}">
        <p14:creationId xmlns:p14="http://schemas.microsoft.com/office/powerpoint/2010/main" val="142682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Finally, Our analysis does not take into account many factors, such as the lack of relation to the real public sentiment due to the dataset only considering those who use Twitter and</a:t>
            </a:r>
          </a:p>
          <a:p>
            <a:pPr algn="l"/>
            <a:r>
              <a:rPr lang="en-US" sz="1800" b="0" i="0" u="none" strike="noStrike" baseline="0" dirty="0">
                <a:latin typeface="NimbusRomNo9L-Regu"/>
              </a:rPr>
              <a:t>speak English. It is possible to observe a higher correlation if the actual mood is studied. It can be speculated that people’s moods indeed affect their investment decisions, thus leading</a:t>
            </a:r>
          </a:p>
          <a:p>
            <a:pPr algn="l"/>
            <a:r>
              <a:rPr lang="en-IN" sz="1800" b="0" i="0" u="none" strike="noStrike" baseline="0" dirty="0">
                <a:latin typeface="NimbusRomNo9L-Regu"/>
              </a:rPr>
              <a:t>to a correlation.</a:t>
            </a:r>
            <a:endParaRPr lang="en-IN" dirty="0"/>
          </a:p>
        </p:txBody>
      </p:sp>
      <p:sp>
        <p:nvSpPr>
          <p:cNvPr id="4" name="Slide Number Placeholder 3"/>
          <p:cNvSpPr>
            <a:spLocks noGrp="1"/>
          </p:cNvSpPr>
          <p:nvPr>
            <p:ph type="sldNum" sz="quarter" idx="5"/>
          </p:nvPr>
        </p:nvSpPr>
        <p:spPr/>
        <p:txBody>
          <a:bodyPr/>
          <a:lstStyle/>
          <a:p>
            <a:fld id="{25DD5AE4-CC84-48E2-A7ED-5A5C33B9ED6A}" type="slidenum">
              <a:rPr lang="en-IN" smtClean="0"/>
              <a:t>9</a:t>
            </a:fld>
            <a:endParaRPr lang="en-IN"/>
          </a:p>
        </p:txBody>
      </p:sp>
    </p:spTree>
    <p:extLst>
      <p:ext uri="{BB962C8B-B14F-4D97-AF65-F5344CB8AC3E}">
        <p14:creationId xmlns:p14="http://schemas.microsoft.com/office/powerpoint/2010/main" val="125497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01CD-0001-AEF0-6C66-8CFEFFE11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C4B37-EF51-0301-8716-71A1ED3931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CF3B08-FB64-CD05-37B2-C52D6C9E7958}"/>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298F6010-3B56-1E72-984F-51C0A45CD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1E52E-EAEB-0429-2CCF-51FDB746C935}"/>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197792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8C9A-DFB6-6EF6-5442-C406EE3C1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6A8D4-FCE6-6A51-C50C-C682936E74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6C0F-1773-B6C6-48DD-EC572CAB2E16}"/>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2205E911-D722-BC28-6B98-2E2D15A2C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94F7-66C3-3D1A-27C7-44AE681EC5D9}"/>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387324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99292-20A1-6CBA-AC0C-CB37D35755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3237B8-C9D9-BC2D-84C8-C0583BBC5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3D8C-83E1-0738-AB9D-4780A823AFE8}"/>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FB592D7A-893F-CC62-EE05-321C1C82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28777-FB87-3613-9689-7CE5D35CE3FA}"/>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241670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9881-D2BD-B739-6833-5EF0EAD6E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917D9-3BBA-ADD1-B16C-B5D429E0D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C078E-59A9-656A-63AE-EE581922AFAC}"/>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0FDBF514-9C14-921A-76A2-24B22279C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5D4DA-B865-4D60-C124-A64A467E9FE3}"/>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174192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C35D-1B2C-EA94-B861-9E462A7AD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700F7-0901-23BC-4853-4244DB1C4C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EDB34-6282-86F9-A3F4-A1E08EF3827C}"/>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4E42D8A2-C9D6-E342-DF28-7101CBD0D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3AD83-D53B-D846-619A-5488DD3E30EE}"/>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57963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9647-8B3E-4217-8B69-1EA872B09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7D08F-BA56-A341-F413-96A2BB725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B4C4F-9E06-751C-FE49-E1406952C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4D581-4F40-DF4B-382F-A0F4A0CE84D4}"/>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6" name="Footer Placeholder 5">
            <a:extLst>
              <a:ext uri="{FF2B5EF4-FFF2-40B4-BE49-F238E27FC236}">
                <a16:creationId xmlns:a16="http://schemas.microsoft.com/office/drawing/2014/main" id="{315511A8-90BA-9FB9-89D9-683FA1168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F65AD-3ED4-2CAE-6C3A-5E4DE9972C5A}"/>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261840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B181-18BC-E59B-AB60-A54B09B09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743404-2A32-9064-98CC-991E34316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C30430-AE28-A4EC-EB12-497EBCB98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D45B-BC1A-4FFA-256C-B8D281820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597BB-9B34-2EA3-71B5-F5B970CC5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1A64-3C20-43F3-3485-8F6A42354823}"/>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8" name="Footer Placeholder 7">
            <a:extLst>
              <a:ext uri="{FF2B5EF4-FFF2-40B4-BE49-F238E27FC236}">
                <a16:creationId xmlns:a16="http://schemas.microsoft.com/office/drawing/2014/main" id="{6548B3A2-246E-1987-82C6-C158DBD60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E1CB6-ADF5-3F0B-324B-14A4E388A971}"/>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244628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5DE3-4B42-E4D4-C6F3-EF2526547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EE7138-335E-64AE-B975-69EB501E2D47}"/>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4" name="Footer Placeholder 3">
            <a:extLst>
              <a:ext uri="{FF2B5EF4-FFF2-40B4-BE49-F238E27FC236}">
                <a16:creationId xmlns:a16="http://schemas.microsoft.com/office/drawing/2014/main" id="{07CFC0F3-8281-494D-004D-FED8F81DB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35EA2-2FD1-31AD-2451-FEE7B2AF7B8C}"/>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322250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65E53-244F-825A-325E-6F00AC92E3E8}"/>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3" name="Footer Placeholder 2">
            <a:extLst>
              <a:ext uri="{FF2B5EF4-FFF2-40B4-BE49-F238E27FC236}">
                <a16:creationId xmlns:a16="http://schemas.microsoft.com/office/drawing/2014/main" id="{3ECA38BA-EE0C-1959-19DA-AC2663826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46F05-5AF1-4CEB-8D00-EC1E50A3F9E5}"/>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180191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BECF-6E9E-36F0-9CEF-DB5941EB4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BE58-F585-A18F-041E-7FCFB18EF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4F0480-81D5-6D49-74C8-C6EBE1D16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3E685-0A8C-55EA-422F-71233EC50B8E}"/>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6" name="Footer Placeholder 5">
            <a:extLst>
              <a:ext uri="{FF2B5EF4-FFF2-40B4-BE49-F238E27FC236}">
                <a16:creationId xmlns:a16="http://schemas.microsoft.com/office/drawing/2014/main" id="{491F162C-5293-6C96-3BD4-64468973E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7AE6A-2FA2-891D-39F9-3ADF06DF4DE3}"/>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358893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3F83-E34E-E982-7D85-17A0F29E4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6D2F94-C997-DB42-0E1F-E1DA4368F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7A80C-79D9-4C70-63AC-129FC8C2C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77D36-AF11-57B6-ABD7-0A153E52BD5F}"/>
              </a:ext>
            </a:extLst>
          </p:cNvPr>
          <p:cNvSpPr>
            <a:spLocks noGrp="1"/>
          </p:cNvSpPr>
          <p:nvPr>
            <p:ph type="dt" sz="half" idx="10"/>
          </p:nvPr>
        </p:nvSpPr>
        <p:spPr/>
        <p:txBody>
          <a:bodyPr/>
          <a:lstStyle/>
          <a:p>
            <a:fld id="{DF27E567-5225-47C7-A7E1-A854CCF2A2F1}" type="datetimeFigureOut">
              <a:rPr lang="en-US" smtClean="0"/>
              <a:t>5/1/2024</a:t>
            </a:fld>
            <a:endParaRPr lang="en-US"/>
          </a:p>
        </p:txBody>
      </p:sp>
      <p:sp>
        <p:nvSpPr>
          <p:cNvPr id="6" name="Footer Placeholder 5">
            <a:extLst>
              <a:ext uri="{FF2B5EF4-FFF2-40B4-BE49-F238E27FC236}">
                <a16:creationId xmlns:a16="http://schemas.microsoft.com/office/drawing/2014/main" id="{0F5E47A1-3F20-B287-DC48-3ED76C877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CB6B-C631-59DC-A96E-21B596F60738}"/>
              </a:ext>
            </a:extLst>
          </p:cNvPr>
          <p:cNvSpPr>
            <a:spLocks noGrp="1"/>
          </p:cNvSpPr>
          <p:nvPr>
            <p:ph type="sldNum" sz="quarter" idx="12"/>
          </p:nvPr>
        </p:nvSpPr>
        <p:spPr/>
        <p:txBody>
          <a:bodyPr/>
          <a:lstStyle/>
          <a:p>
            <a:fld id="{84E1DD7E-CAAC-44B6-84EF-B5139FEA2F54}" type="slidenum">
              <a:rPr lang="en-US" smtClean="0"/>
              <a:t>‹#›</a:t>
            </a:fld>
            <a:endParaRPr lang="en-US"/>
          </a:p>
        </p:txBody>
      </p:sp>
    </p:spTree>
    <p:extLst>
      <p:ext uri="{BB962C8B-B14F-4D97-AF65-F5344CB8AC3E}">
        <p14:creationId xmlns:p14="http://schemas.microsoft.com/office/powerpoint/2010/main" val="67037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324EC-5324-ECEB-73AB-45FF3C804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6A9E1-EB18-A8B2-2798-200490B42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99A6C-FF3A-5E1E-F9D0-F821A1101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27E567-5225-47C7-A7E1-A854CCF2A2F1}" type="datetimeFigureOut">
              <a:rPr lang="en-US" smtClean="0"/>
              <a:t>5/1/2024</a:t>
            </a:fld>
            <a:endParaRPr lang="en-US"/>
          </a:p>
        </p:txBody>
      </p:sp>
      <p:sp>
        <p:nvSpPr>
          <p:cNvPr id="5" name="Footer Placeholder 4">
            <a:extLst>
              <a:ext uri="{FF2B5EF4-FFF2-40B4-BE49-F238E27FC236}">
                <a16:creationId xmlns:a16="http://schemas.microsoft.com/office/drawing/2014/main" id="{6983A3E3-F656-FC5B-DADC-E2515B572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EAD5F6-1840-E607-D839-D2008F426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E1DD7E-CAAC-44B6-84EF-B5139FEA2F54}" type="slidenum">
              <a:rPr lang="en-US" smtClean="0"/>
              <a:t>‹#›</a:t>
            </a:fld>
            <a:endParaRPr lang="en-US"/>
          </a:p>
        </p:txBody>
      </p:sp>
    </p:spTree>
    <p:extLst>
      <p:ext uri="{BB962C8B-B14F-4D97-AF65-F5344CB8AC3E}">
        <p14:creationId xmlns:p14="http://schemas.microsoft.com/office/powerpoint/2010/main" val="66726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coloured graphs and numbers">
            <a:extLst>
              <a:ext uri="{FF2B5EF4-FFF2-40B4-BE49-F238E27FC236}">
                <a16:creationId xmlns:a16="http://schemas.microsoft.com/office/drawing/2014/main" id="{95593A53-D071-1DE8-15FD-B4363F8C74B0}"/>
              </a:ext>
            </a:extLst>
          </p:cNvPr>
          <p:cNvPicPr>
            <a:picLocks noChangeAspect="1"/>
          </p:cNvPicPr>
          <p:nvPr/>
        </p:nvPicPr>
        <p:blipFill rotWithShape="1">
          <a:blip r:embed="rId2"/>
          <a:srcRect l="15095" t="6650" r="6144"/>
          <a:stretch/>
        </p:blipFill>
        <p:spPr>
          <a:xfrm>
            <a:off x="20" y="10"/>
            <a:ext cx="8668492" cy="6857990"/>
          </a:xfrm>
          <a:prstGeom prst="rect">
            <a:avLst/>
          </a:prstGeom>
        </p:spPr>
      </p:pic>
      <p:sp>
        <p:nvSpPr>
          <p:cNvPr id="18" name="Rectangle 1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290368-25B1-E5BC-E3BC-AC8F54640911}"/>
              </a:ext>
            </a:extLst>
          </p:cNvPr>
          <p:cNvSpPr>
            <a:spLocks noGrp="1"/>
          </p:cNvSpPr>
          <p:nvPr>
            <p:ph type="ctrTitle"/>
          </p:nvPr>
        </p:nvSpPr>
        <p:spPr>
          <a:xfrm>
            <a:off x="7848600" y="1122363"/>
            <a:ext cx="4023360" cy="3204134"/>
          </a:xfrm>
        </p:spPr>
        <p:txBody>
          <a:bodyPr anchor="b">
            <a:normAutofit/>
          </a:bodyPr>
          <a:lstStyle/>
          <a:p>
            <a:pPr algn="l"/>
            <a:r>
              <a:rPr lang="en-US" sz="4400" b="1" i="0">
                <a:effectLst/>
                <a:highlight>
                  <a:srgbClr val="FFFFFF"/>
                </a:highlight>
                <a:latin typeface="Helvetica Neue"/>
              </a:rPr>
              <a:t>Predicting Stock Trend based on Social Media Articles</a:t>
            </a:r>
          </a:p>
        </p:txBody>
      </p:sp>
      <p:sp>
        <p:nvSpPr>
          <p:cNvPr id="3" name="Subtitle 2">
            <a:extLst>
              <a:ext uri="{FF2B5EF4-FFF2-40B4-BE49-F238E27FC236}">
                <a16:creationId xmlns:a16="http://schemas.microsoft.com/office/drawing/2014/main" id="{D4D01C53-FA09-AC0C-4CDA-3AC2D0949C1C}"/>
              </a:ext>
            </a:extLst>
          </p:cNvPr>
          <p:cNvSpPr>
            <a:spLocks noGrp="1"/>
          </p:cNvSpPr>
          <p:nvPr>
            <p:ph type="subTitle" idx="1"/>
          </p:nvPr>
        </p:nvSpPr>
        <p:spPr>
          <a:xfrm>
            <a:off x="7758684" y="4565208"/>
            <a:ext cx="2701650" cy="1877594"/>
          </a:xfrm>
        </p:spPr>
        <p:txBody>
          <a:bodyPr>
            <a:noAutofit/>
          </a:bodyPr>
          <a:lstStyle/>
          <a:p>
            <a:pPr algn="l"/>
            <a:r>
              <a:rPr lang="en-US" sz="1400" b="1" dirty="0"/>
              <a:t>Group-8</a:t>
            </a:r>
          </a:p>
          <a:p>
            <a:pPr algn="l"/>
            <a:r>
              <a:rPr lang="en-US" sz="1400" dirty="0"/>
              <a:t>Prriyamvradha Parthasarathi</a:t>
            </a:r>
          </a:p>
          <a:p>
            <a:pPr algn="l"/>
            <a:r>
              <a:rPr lang="en-US" sz="1400" dirty="0"/>
              <a:t>Sri Sravya Perala</a:t>
            </a:r>
            <a:endParaRPr lang="en-IN" sz="1400" dirty="0"/>
          </a:p>
          <a:p>
            <a:pPr algn="l"/>
            <a:r>
              <a:rPr lang="en-US" sz="1400" dirty="0"/>
              <a:t>Sai Manikanta Anumalasetty</a:t>
            </a:r>
          </a:p>
          <a:p>
            <a:pPr algn="l"/>
            <a:r>
              <a:rPr lang="en-US" sz="1400" dirty="0"/>
              <a:t>Alina Adhikari</a:t>
            </a:r>
          </a:p>
          <a:p>
            <a:pPr algn="l"/>
            <a:r>
              <a:rPr lang="en-US" sz="1400" dirty="0"/>
              <a:t>Chaitanya Kommineni</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8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6A1AA-9F3E-668C-BD64-24AF83428852}"/>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Segoe UI" panose="020B0502040204020203" pitchFamily="34" charset="0"/>
                <a:ea typeface="Times New Roman" panose="02020603050405020304" pitchFamily="18" charset="0"/>
              </a:rPr>
              <a:t>D</a:t>
            </a:r>
            <a:r>
              <a:rPr lang="en-US" dirty="0">
                <a:solidFill>
                  <a:srgbClr val="FFFFFF"/>
                </a:solidFill>
                <a:effectLst/>
                <a:latin typeface="Segoe UI" panose="020B0502040204020203" pitchFamily="34" charset="0"/>
                <a:ea typeface="Times New Roman" panose="02020603050405020304" pitchFamily="18" charset="0"/>
              </a:rPr>
              <a:t>escription of the use case</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F7D83C4C-12BA-9158-F358-D58E547D45EE}"/>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b="1" dirty="0"/>
              <a:t>Objective:</a:t>
            </a:r>
            <a:r>
              <a:rPr lang="en-US" dirty="0"/>
              <a:t> Predict future stock trends by analyzing sentiment in social media discourse.</a:t>
            </a:r>
          </a:p>
          <a:p>
            <a:r>
              <a:rPr lang="en-US" dirty="0"/>
              <a:t>Dataset comprises social media articles tied to various stocks.</a:t>
            </a:r>
          </a:p>
          <a:p>
            <a:r>
              <a:rPr lang="en-US" dirty="0"/>
              <a:t>Each article is tagged with a stock ticker symbol and sentiment polarity.</a:t>
            </a:r>
          </a:p>
          <a:p>
            <a:r>
              <a:rPr lang="en-US" dirty="0"/>
              <a:t>Sentiment polarity indicates whether sentiment expressed is positive, negative, or neutral.</a:t>
            </a:r>
          </a:p>
          <a:p>
            <a:r>
              <a:rPr lang="en-US" dirty="0"/>
              <a:t>Natural Language Processing (NLP) techniques will be employed for sentiment analysis.</a:t>
            </a:r>
          </a:p>
        </p:txBody>
      </p:sp>
    </p:spTree>
    <p:extLst>
      <p:ext uri="{BB962C8B-B14F-4D97-AF65-F5344CB8AC3E}">
        <p14:creationId xmlns:p14="http://schemas.microsoft.com/office/powerpoint/2010/main" val="108584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07AE43-1ABE-9670-C827-2FB1A7A06F0E}"/>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Proposed Model</a:t>
            </a:r>
            <a:endParaRPr lang="en-IN" sz="5400">
              <a:solidFill>
                <a:srgbClr val="FFFFFF"/>
              </a:solidFill>
            </a:endParaRPr>
          </a:p>
        </p:txBody>
      </p:sp>
      <p:sp>
        <p:nvSpPr>
          <p:cNvPr id="4" name="Rectangle: Rounded Corners 3">
            <a:extLst>
              <a:ext uri="{FF2B5EF4-FFF2-40B4-BE49-F238E27FC236}">
                <a16:creationId xmlns:a16="http://schemas.microsoft.com/office/drawing/2014/main" id="{7A147B7A-B93E-82C1-5743-0CAB8CA7D31C}"/>
              </a:ext>
            </a:extLst>
          </p:cNvPr>
          <p:cNvSpPr/>
          <p:nvPr/>
        </p:nvSpPr>
        <p:spPr>
          <a:xfrm>
            <a:off x="5542672" y="1132664"/>
            <a:ext cx="1487729"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Data Collection</a:t>
            </a:r>
            <a:endParaRPr lang="en-IN" dirty="0">
              <a:solidFill>
                <a:schemeClr val="bg1"/>
              </a:solidFill>
            </a:endParaRPr>
          </a:p>
        </p:txBody>
      </p:sp>
      <p:sp>
        <p:nvSpPr>
          <p:cNvPr id="5" name="Rectangle: Rounded Corners 4">
            <a:extLst>
              <a:ext uri="{FF2B5EF4-FFF2-40B4-BE49-F238E27FC236}">
                <a16:creationId xmlns:a16="http://schemas.microsoft.com/office/drawing/2014/main" id="{C316B838-DEB3-43FB-F5A4-456233B47FA1}"/>
              </a:ext>
            </a:extLst>
          </p:cNvPr>
          <p:cNvSpPr/>
          <p:nvPr/>
        </p:nvSpPr>
        <p:spPr>
          <a:xfrm>
            <a:off x="7489700" y="1132664"/>
            <a:ext cx="1837195"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Pre-processing the data</a:t>
            </a:r>
            <a:endParaRPr lang="en-IN" dirty="0">
              <a:solidFill>
                <a:schemeClr val="bg1"/>
              </a:solidFill>
            </a:endParaRPr>
          </a:p>
        </p:txBody>
      </p:sp>
      <p:sp>
        <p:nvSpPr>
          <p:cNvPr id="6" name="Rectangle: Rounded Corners 5">
            <a:extLst>
              <a:ext uri="{FF2B5EF4-FFF2-40B4-BE49-F238E27FC236}">
                <a16:creationId xmlns:a16="http://schemas.microsoft.com/office/drawing/2014/main" id="{4F3C1630-03AA-9FC5-B624-CDEF5769C6CC}"/>
              </a:ext>
            </a:extLst>
          </p:cNvPr>
          <p:cNvSpPr/>
          <p:nvPr/>
        </p:nvSpPr>
        <p:spPr>
          <a:xfrm>
            <a:off x="7489700" y="2943077"/>
            <a:ext cx="1698656"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Stock Data</a:t>
            </a:r>
            <a:endParaRPr lang="en-IN" dirty="0">
              <a:solidFill>
                <a:schemeClr val="bg1"/>
              </a:solidFill>
            </a:endParaRPr>
          </a:p>
        </p:txBody>
      </p:sp>
      <p:sp>
        <p:nvSpPr>
          <p:cNvPr id="7" name="Rectangle: Rounded Corners 6">
            <a:extLst>
              <a:ext uri="{FF2B5EF4-FFF2-40B4-BE49-F238E27FC236}">
                <a16:creationId xmlns:a16="http://schemas.microsoft.com/office/drawing/2014/main" id="{AECC8547-AD7A-DA28-E4C7-C00287D906D0}"/>
              </a:ext>
            </a:extLst>
          </p:cNvPr>
          <p:cNvSpPr/>
          <p:nvPr/>
        </p:nvSpPr>
        <p:spPr>
          <a:xfrm>
            <a:off x="9655143" y="2943077"/>
            <a:ext cx="1698657"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prediction</a:t>
            </a:r>
            <a:endParaRPr lang="en-IN" dirty="0">
              <a:solidFill>
                <a:schemeClr val="bg1"/>
              </a:solidFill>
            </a:endParaRPr>
          </a:p>
        </p:txBody>
      </p:sp>
      <p:sp>
        <p:nvSpPr>
          <p:cNvPr id="8" name="Rectangle: Rounded Corners 7">
            <a:extLst>
              <a:ext uri="{FF2B5EF4-FFF2-40B4-BE49-F238E27FC236}">
                <a16:creationId xmlns:a16="http://schemas.microsoft.com/office/drawing/2014/main" id="{F29774F9-0D4D-AEFA-83F9-8E77175094A6}"/>
              </a:ext>
            </a:extLst>
          </p:cNvPr>
          <p:cNvSpPr/>
          <p:nvPr/>
        </p:nvSpPr>
        <p:spPr>
          <a:xfrm>
            <a:off x="9655143" y="1132664"/>
            <a:ext cx="1698657"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Classification</a:t>
            </a:r>
            <a:endParaRPr lang="en-IN" dirty="0">
              <a:solidFill>
                <a:schemeClr val="bg1"/>
              </a:solidFill>
            </a:endParaRPr>
          </a:p>
        </p:txBody>
      </p:sp>
      <p:sp>
        <p:nvSpPr>
          <p:cNvPr id="9" name="Rectangle: Rounded Corners 8">
            <a:extLst>
              <a:ext uri="{FF2B5EF4-FFF2-40B4-BE49-F238E27FC236}">
                <a16:creationId xmlns:a16="http://schemas.microsoft.com/office/drawing/2014/main" id="{C5241E2F-D9ED-A7AB-7387-B961F0F2AB4E}"/>
              </a:ext>
            </a:extLst>
          </p:cNvPr>
          <p:cNvSpPr/>
          <p:nvPr/>
        </p:nvSpPr>
        <p:spPr>
          <a:xfrm>
            <a:off x="9761232" y="4700184"/>
            <a:ext cx="1482737" cy="9285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US" sz="1818" kern="1200" dirty="0">
                <a:solidFill>
                  <a:schemeClr val="bg1"/>
                </a:solidFill>
                <a:latin typeface="+mn-lt"/>
                <a:ea typeface="+mn-ea"/>
                <a:cs typeface="+mn-cs"/>
              </a:rPr>
              <a:t>Output</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F3658228-459D-5D2E-1A65-B346D1CE5E06}"/>
              </a:ext>
            </a:extLst>
          </p:cNvPr>
          <p:cNvCxnSpPr>
            <a:stCxn id="4" idx="3"/>
            <a:endCxn id="5" idx="1"/>
          </p:cNvCxnSpPr>
          <p:nvPr/>
        </p:nvCxnSpPr>
        <p:spPr>
          <a:xfrm>
            <a:off x="7030401" y="1596955"/>
            <a:ext cx="45929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A6C9339-1173-D4D6-DEE8-18149C7A78C7}"/>
              </a:ext>
            </a:extLst>
          </p:cNvPr>
          <p:cNvCxnSpPr>
            <a:stCxn id="5" idx="3"/>
            <a:endCxn id="8" idx="1"/>
          </p:cNvCxnSpPr>
          <p:nvPr/>
        </p:nvCxnSpPr>
        <p:spPr>
          <a:xfrm>
            <a:off x="9326895" y="1596955"/>
            <a:ext cx="328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4F0360C-DACE-BF4D-856B-4BE25B4A4618}"/>
              </a:ext>
            </a:extLst>
          </p:cNvPr>
          <p:cNvCxnSpPr>
            <a:stCxn id="8" idx="2"/>
            <a:endCxn id="7" idx="0"/>
          </p:cNvCxnSpPr>
          <p:nvPr/>
        </p:nvCxnSpPr>
        <p:spPr>
          <a:xfrm>
            <a:off x="10504472" y="2061246"/>
            <a:ext cx="0" cy="881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2D0DC1-CA4F-190F-7EDE-3A1D78F32186}"/>
              </a:ext>
            </a:extLst>
          </p:cNvPr>
          <p:cNvCxnSpPr>
            <a:cxnSpLocks/>
            <a:stCxn id="7" idx="2"/>
            <a:endCxn id="9" idx="0"/>
          </p:cNvCxnSpPr>
          <p:nvPr/>
        </p:nvCxnSpPr>
        <p:spPr>
          <a:xfrm flipH="1">
            <a:off x="10502601" y="3871660"/>
            <a:ext cx="1872" cy="828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C134AC5-37D4-7252-9652-E3CF9AEF12A1}"/>
              </a:ext>
            </a:extLst>
          </p:cNvPr>
          <p:cNvCxnSpPr>
            <a:stCxn id="6" idx="3"/>
            <a:endCxn id="7" idx="1"/>
          </p:cNvCxnSpPr>
          <p:nvPr/>
        </p:nvCxnSpPr>
        <p:spPr>
          <a:xfrm>
            <a:off x="9188356" y="3407369"/>
            <a:ext cx="4667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7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79EA1-568A-233C-BFC6-49D0638758AB}"/>
              </a:ext>
            </a:extLst>
          </p:cNvPr>
          <p:cNvSpPr>
            <a:spLocks noGrp="1"/>
          </p:cNvSpPr>
          <p:nvPr>
            <p:ph type="title"/>
          </p:nvPr>
        </p:nvSpPr>
        <p:spPr>
          <a:xfrm>
            <a:off x="630936" y="640080"/>
            <a:ext cx="4818888" cy="1481328"/>
          </a:xfrm>
        </p:spPr>
        <p:txBody>
          <a:bodyPr anchor="b">
            <a:normAutofit/>
          </a:bodyPr>
          <a:lstStyle/>
          <a:p>
            <a:r>
              <a:rPr lang="en-US" sz="5400"/>
              <a:t>Methodology</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B96072-24A4-EC12-E4A1-4E382D3D3EFD}"/>
              </a:ext>
            </a:extLst>
          </p:cNvPr>
          <p:cNvSpPr>
            <a:spLocks noGrp="1"/>
          </p:cNvSpPr>
          <p:nvPr>
            <p:ph idx="1"/>
          </p:nvPr>
        </p:nvSpPr>
        <p:spPr>
          <a:xfrm>
            <a:off x="630936" y="2660904"/>
            <a:ext cx="4818888" cy="3547872"/>
          </a:xfrm>
        </p:spPr>
        <p:txBody>
          <a:bodyPr anchor="t">
            <a:normAutofit/>
          </a:bodyPr>
          <a:lstStyle/>
          <a:p>
            <a:pPr marL="0" indent="0">
              <a:buNone/>
            </a:pPr>
            <a:r>
              <a:rPr lang="en-US" sz="2200" b="1" u="sng" dirty="0"/>
              <a:t>1. Dataset used: </a:t>
            </a:r>
            <a:r>
              <a:rPr lang="en-US" sz="2200" dirty="0"/>
              <a:t>Publicly available tweets on Tesla Inc, collected from January 1,2019 to July 14, 2019. </a:t>
            </a:r>
            <a:endParaRPr lang="en-US" dirty="0"/>
          </a:p>
          <a:p>
            <a:pPr marL="0" indent="0">
              <a:buNone/>
            </a:pPr>
            <a:r>
              <a:rPr lang="en-US" sz="2200" dirty="0"/>
              <a:t>2. </a:t>
            </a:r>
            <a:r>
              <a:rPr lang="en-US" sz="2200" dirty="0">
                <a:ea typeface="+mn-lt"/>
                <a:cs typeface="+mn-lt"/>
              </a:rPr>
              <a:t>Tesla Stock Data Obtained from Yahoo Finance</a:t>
            </a:r>
            <a:endParaRPr lang="en-US" dirty="0">
              <a:ea typeface="+mn-lt"/>
              <a:cs typeface="+mn-lt"/>
            </a:endParaRPr>
          </a:p>
          <a:p>
            <a:pPr marL="0" indent="0">
              <a:buNone/>
            </a:pPr>
            <a:endParaRPr lang="en-US" sz="2200" dirty="0"/>
          </a:p>
          <a:p>
            <a:pPr marL="0" indent="0">
              <a:buNone/>
            </a:pPr>
            <a:endParaRPr lang="en-US" sz="2200"/>
          </a:p>
        </p:txBody>
      </p:sp>
      <p:pic>
        <p:nvPicPr>
          <p:cNvPr id="5" name="Picture 4" descr="A blue and orange pie chart with a percentage of data&#10;&#10;Description automatically generated">
            <a:extLst>
              <a:ext uri="{FF2B5EF4-FFF2-40B4-BE49-F238E27FC236}">
                <a16:creationId xmlns:a16="http://schemas.microsoft.com/office/drawing/2014/main" id="{0E289C1B-E1C6-5711-10A8-50375088C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388711"/>
            <a:ext cx="5458968" cy="4080577"/>
          </a:xfrm>
          <a:prstGeom prst="rect">
            <a:avLst/>
          </a:prstGeom>
        </p:spPr>
      </p:pic>
    </p:spTree>
    <p:extLst>
      <p:ext uri="{BB962C8B-B14F-4D97-AF65-F5344CB8AC3E}">
        <p14:creationId xmlns:p14="http://schemas.microsoft.com/office/powerpoint/2010/main" val="229045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671E4-15B1-2624-A395-3495076EC442}"/>
              </a:ext>
            </a:extLst>
          </p:cNvPr>
          <p:cNvSpPr>
            <a:spLocks noGrp="1"/>
          </p:cNvSpPr>
          <p:nvPr>
            <p:ph type="title"/>
          </p:nvPr>
        </p:nvSpPr>
        <p:spPr>
          <a:xfrm>
            <a:off x="1115568" y="548640"/>
            <a:ext cx="10168128" cy="1179576"/>
          </a:xfrm>
        </p:spPr>
        <p:txBody>
          <a:bodyPr>
            <a:normAutofit/>
          </a:bodyPr>
          <a:lstStyle/>
          <a:p>
            <a:r>
              <a:rPr lang="en-US" sz="4000" dirty="0"/>
              <a:t>Methodology</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B08AA6C-77ED-DDD5-85A1-AD222188B82C}"/>
              </a:ext>
            </a:extLst>
          </p:cNvPr>
          <p:cNvSpPr>
            <a:spLocks noGrp="1"/>
          </p:cNvSpPr>
          <p:nvPr>
            <p:ph idx="1"/>
          </p:nvPr>
        </p:nvSpPr>
        <p:spPr>
          <a:xfrm>
            <a:off x="1115568" y="2481943"/>
            <a:ext cx="10168128" cy="3695020"/>
          </a:xfrm>
        </p:spPr>
        <p:txBody>
          <a:bodyPr>
            <a:normAutofit/>
          </a:bodyPr>
          <a:lstStyle/>
          <a:p>
            <a:pPr marL="0" indent="0">
              <a:buNone/>
            </a:pPr>
            <a:r>
              <a:rPr lang="en-US" sz="2200" b="1" u="sng" dirty="0"/>
              <a:t>2. Data Preparation/Data cleaning:</a:t>
            </a:r>
          </a:p>
          <a:p>
            <a:r>
              <a:rPr lang="en-US" sz="2200" dirty="0"/>
              <a:t>Tokenization: tweets are converted into word tokens using </a:t>
            </a:r>
            <a:r>
              <a:rPr lang="en-US" sz="2200" dirty="0" err="1"/>
              <a:t>nltk</a:t>
            </a:r>
            <a:r>
              <a:rPr lang="en-US" sz="2200" dirty="0"/>
              <a:t> function.</a:t>
            </a:r>
          </a:p>
          <a:p>
            <a:r>
              <a:rPr lang="en-US" sz="2200" dirty="0"/>
              <a:t>Normalization: tags like http, email, numbers, currency symbols are removed, helps in simplifying the text and improving the efficiency of subsequent processing steps.</a:t>
            </a:r>
          </a:p>
          <a:p>
            <a:r>
              <a:rPr lang="en-US" sz="2200" dirty="0"/>
              <a:t>Removing stop words: Removing stop words helps in reducing noise in the text and focusing on the more meaningful content. </a:t>
            </a:r>
          </a:p>
          <a:p>
            <a:r>
              <a:rPr lang="en-US" sz="2200" dirty="0"/>
              <a:t>Stemming and Lemmatization:</a:t>
            </a:r>
            <a:r>
              <a:rPr lang="en-US" sz="2400" dirty="0"/>
              <a:t> </a:t>
            </a:r>
            <a:r>
              <a:rPr lang="en-US" sz="2200" dirty="0"/>
              <a:t>By reducing words to their base forms, stemming and lemmatization help in standardizing the vocabulary and consolidating similar words.</a:t>
            </a:r>
          </a:p>
        </p:txBody>
      </p:sp>
    </p:spTree>
    <p:extLst>
      <p:ext uri="{BB962C8B-B14F-4D97-AF65-F5344CB8AC3E}">
        <p14:creationId xmlns:p14="http://schemas.microsoft.com/office/powerpoint/2010/main" val="129313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671E4-15B1-2624-A395-3495076EC442}"/>
              </a:ext>
            </a:extLst>
          </p:cNvPr>
          <p:cNvSpPr>
            <a:spLocks noGrp="1"/>
          </p:cNvSpPr>
          <p:nvPr>
            <p:ph type="title"/>
          </p:nvPr>
        </p:nvSpPr>
        <p:spPr>
          <a:xfrm>
            <a:off x="1115568" y="548640"/>
            <a:ext cx="10168128" cy="1179576"/>
          </a:xfrm>
        </p:spPr>
        <p:txBody>
          <a:bodyPr>
            <a:normAutofit/>
          </a:bodyPr>
          <a:lstStyle/>
          <a:p>
            <a:r>
              <a:rPr lang="en-US" sz="4000" dirty="0"/>
              <a:t>Sentiment Classification</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B08AA6C-77ED-DDD5-85A1-AD222188B82C}"/>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endParaRPr lang="en-US" sz="2200" b="1" dirty="0">
              <a:solidFill>
                <a:srgbClr val="000000"/>
              </a:solidFill>
              <a:ea typeface="+mn-lt"/>
              <a:cs typeface="+mn-lt"/>
            </a:endParaRP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p:txBody>
      </p:sp>
      <p:pic>
        <p:nvPicPr>
          <p:cNvPr id="5" name="Picture 4" descr="A screenshot of a computer&#10;&#10;Description automatically generated">
            <a:extLst>
              <a:ext uri="{FF2B5EF4-FFF2-40B4-BE49-F238E27FC236}">
                <a16:creationId xmlns:a16="http://schemas.microsoft.com/office/drawing/2014/main" id="{4C757775-390D-CA93-D000-E7A044FB2F12}"/>
              </a:ext>
            </a:extLst>
          </p:cNvPr>
          <p:cNvPicPr>
            <a:picLocks noChangeAspect="1"/>
          </p:cNvPicPr>
          <p:nvPr/>
        </p:nvPicPr>
        <p:blipFill>
          <a:blip r:embed="rId2"/>
          <a:stretch>
            <a:fillRect/>
          </a:stretch>
        </p:blipFill>
        <p:spPr>
          <a:xfrm>
            <a:off x="765073" y="4752975"/>
            <a:ext cx="6028404" cy="1715113"/>
          </a:xfrm>
          <a:prstGeom prst="rect">
            <a:avLst/>
          </a:prstGeom>
        </p:spPr>
      </p:pic>
      <p:sp>
        <p:nvSpPr>
          <p:cNvPr id="6" name="TextBox 5">
            <a:extLst>
              <a:ext uri="{FF2B5EF4-FFF2-40B4-BE49-F238E27FC236}">
                <a16:creationId xmlns:a16="http://schemas.microsoft.com/office/drawing/2014/main" id="{FA3A57D9-82FA-CD76-B3E7-735540A0CC65}"/>
              </a:ext>
            </a:extLst>
          </p:cNvPr>
          <p:cNvSpPr txBox="1"/>
          <p:nvPr/>
        </p:nvSpPr>
        <p:spPr>
          <a:xfrm>
            <a:off x="768144" y="2289072"/>
            <a:ext cx="10953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a:t>
            </a:r>
            <a:r>
              <a:rPr lang="en-GB" dirty="0">
                <a:latin typeface="Arial"/>
                <a:ea typeface="+mn-lt"/>
                <a:cs typeface="Arial"/>
              </a:rPr>
              <a:t> </a:t>
            </a:r>
            <a:r>
              <a:rPr lang="en-GB" dirty="0">
                <a:ea typeface="+mn-lt"/>
                <a:cs typeface="+mn-lt"/>
              </a:rPr>
              <a:t>Sentiment analysis classification involves categorizing tweet data into predefined sentiment classes, such as positive, negative, to understand the emotional tone of the content.</a:t>
            </a:r>
            <a:br>
              <a:rPr lang="en-GB" dirty="0">
                <a:ea typeface="+mn-lt"/>
                <a:cs typeface="+mn-lt"/>
              </a:rPr>
            </a:br>
            <a:r>
              <a:rPr lang="en-GB" dirty="0">
                <a:ea typeface="+mn-lt"/>
                <a:cs typeface="+mn-lt"/>
              </a:rPr>
              <a:t> </a:t>
            </a:r>
            <a:br>
              <a:rPr lang="en-GB" dirty="0">
                <a:ea typeface="+mn-lt"/>
                <a:cs typeface="+mn-lt"/>
              </a:rPr>
            </a:br>
            <a:endParaRPr lang="en-GB" dirty="0">
              <a:ea typeface="+mn-lt"/>
              <a:cs typeface="+mn-lt"/>
            </a:endParaRPr>
          </a:p>
          <a:p>
            <a:pPr algn="l"/>
            <a:endParaRPr lang="en-GB" dirty="0"/>
          </a:p>
        </p:txBody>
      </p:sp>
      <p:pic>
        <p:nvPicPr>
          <p:cNvPr id="7" name="Picture 6" descr="A computer screen shot of a program&#10;&#10;Description automatically generated">
            <a:extLst>
              <a:ext uri="{FF2B5EF4-FFF2-40B4-BE49-F238E27FC236}">
                <a16:creationId xmlns:a16="http://schemas.microsoft.com/office/drawing/2014/main" id="{5E3991E2-A42A-24D6-FF5A-42A814C691B9}"/>
              </a:ext>
            </a:extLst>
          </p:cNvPr>
          <p:cNvPicPr>
            <a:picLocks noChangeAspect="1"/>
          </p:cNvPicPr>
          <p:nvPr/>
        </p:nvPicPr>
        <p:blipFill>
          <a:blip r:embed="rId3"/>
          <a:stretch>
            <a:fillRect/>
          </a:stretch>
        </p:blipFill>
        <p:spPr>
          <a:xfrm>
            <a:off x="6805766" y="3022651"/>
            <a:ext cx="5131210" cy="3442827"/>
          </a:xfrm>
          <a:prstGeom prst="rect">
            <a:avLst/>
          </a:prstGeom>
        </p:spPr>
      </p:pic>
      <p:sp>
        <p:nvSpPr>
          <p:cNvPr id="9" name="TextBox 8">
            <a:extLst>
              <a:ext uri="{FF2B5EF4-FFF2-40B4-BE49-F238E27FC236}">
                <a16:creationId xmlns:a16="http://schemas.microsoft.com/office/drawing/2014/main" id="{1A7AE1B0-30D5-C844-19DD-13DD3A0C043D}"/>
              </a:ext>
            </a:extLst>
          </p:cNvPr>
          <p:cNvSpPr txBox="1"/>
          <p:nvPr/>
        </p:nvSpPr>
        <p:spPr>
          <a:xfrm>
            <a:off x="765072" y="3029564"/>
            <a:ext cx="5684274" cy="14902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ea typeface="+mn-lt"/>
                <a:cs typeface="Arial"/>
              </a:rPr>
              <a:t>• </a:t>
            </a:r>
            <a:r>
              <a:rPr lang="en-GB" dirty="0">
                <a:ea typeface="+mn-lt"/>
                <a:cs typeface="+mn-lt"/>
              </a:rPr>
              <a:t>This implements the Naive Bayes algorithm for text classification by calculating class probabilities from word frequencies, applying Laplace smoothing, and using Bayes' theorem to predict the sentiment (positive/negative) of a new message.</a:t>
            </a:r>
            <a:endParaRPr lang="en-US"/>
          </a:p>
        </p:txBody>
      </p:sp>
    </p:spTree>
    <p:extLst>
      <p:ext uri="{BB962C8B-B14F-4D97-AF65-F5344CB8AC3E}">
        <p14:creationId xmlns:p14="http://schemas.microsoft.com/office/powerpoint/2010/main" val="270573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B16CC7-6134-8693-76F6-E99EBCD8CDC3}"/>
              </a:ext>
            </a:extLst>
          </p:cNvPr>
          <p:cNvSpPr>
            <a:spLocks noGrp="1"/>
          </p:cNvSpPr>
          <p:nvPr>
            <p:ph type="title"/>
          </p:nvPr>
        </p:nvSpPr>
        <p:spPr>
          <a:xfrm>
            <a:off x="1115568" y="548640"/>
            <a:ext cx="10168128" cy="1179576"/>
          </a:xfrm>
        </p:spPr>
        <p:txBody>
          <a:bodyPr>
            <a:normAutofit/>
          </a:bodyPr>
          <a:lstStyle/>
          <a:p>
            <a:r>
              <a:rPr lang="en-US" sz="4000"/>
              <a:t>Methodology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8F6F48-2D55-BE13-311F-5ECEF7521085}"/>
              </a:ext>
            </a:extLst>
          </p:cNvPr>
          <p:cNvSpPr>
            <a:spLocks noGrp="1"/>
          </p:cNvSpPr>
          <p:nvPr>
            <p:ph idx="1"/>
          </p:nvPr>
        </p:nvSpPr>
        <p:spPr>
          <a:xfrm>
            <a:off x="1115568" y="2481943"/>
            <a:ext cx="10168128" cy="3695020"/>
          </a:xfrm>
        </p:spPr>
        <p:txBody>
          <a:bodyPr>
            <a:normAutofit/>
          </a:bodyPr>
          <a:lstStyle/>
          <a:p>
            <a:pPr marL="0" indent="0">
              <a:buNone/>
            </a:pPr>
            <a:r>
              <a:rPr lang="en-US" sz="2200" b="1" u="sng" dirty="0"/>
              <a:t>3.Model Learning and Prediction</a:t>
            </a:r>
          </a:p>
          <a:p>
            <a:pPr marL="514350" indent="-514350">
              <a:buAutoNum type="alphaLcParenR"/>
            </a:pPr>
            <a:r>
              <a:rPr lang="en-US" sz="2200" dirty="0"/>
              <a:t>Naïve Bayes </a:t>
            </a:r>
            <a:r>
              <a:rPr lang="en-US" sz="2200" dirty="0" err="1"/>
              <a:t>classifer</a:t>
            </a:r>
            <a:r>
              <a:rPr lang="en-US" sz="2200" dirty="0"/>
              <a:t>: It was used to classify tweets, and the model was able to classify the tweets with 89.8% accuracy.</a:t>
            </a:r>
          </a:p>
          <a:p>
            <a:pPr marL="514350" indent="-514350">
              <a:buAutoNum type="alphaLcParenR"/>
            </a:pPr>
            <a:r>
              <a:rPr lang="en-US" sz="2200" dirty="0"/>
              <a:t>Logistic Regression: Used logistic regression which was able to classify the tweets with 84.25% accuracy.</a:t>
            </a:r>
          </a:p>
          <a:p>
            <a:pPr marL="514350" indent="-514350">
              <a:buAutoNum type="alphaLcParenR"/>
            </a:pPr>
            <a:r>
              <a:rPr lang="en-US" sz="2200" dirty="0"/>
              <a:t>Gradient Boost: Classification with 81.6% accuracy</a:t>
            </a:r>
          </a:p>
          <a:p>
            <a:pPr marL="514350" indent="-514350">
              <a:buAutoNum type="alphaLcParenR"/>
            </a:pPr>
            <a:r>
              <a:rPr lang="en-US" sz="2200" dirty="0" err="1"/>
              <a:t>Adaboost</a:t>
            </a:r>
            <a:r>
              <a:rPr lang="en-US" sz="2200" dirty="0"/>
              <a:t>: Classification with 83.75% accuracy.</a:t>
            </a:r>
          </a:p>
        </p:txBody>
      </p:sp>
    </p:spTree>
    <p:extLst>
      <p:ext uri="{BB962C8B-B14F-4D97-AF65-F5344CB8AC3E}">
        <p14:creationId xmlns:p14="http://schemas.microsoft.com/office/powerpoint/2010/main" val="113856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2A51BE-8371-4FA0-8537-44A21CA90837}"/>
              </a:ext>
            </a:extLst>
          </p:cNvPr>
          <p:cNvSpPr>
            <a:spLocks/>
          </p:cNvSpPr>
          <p:nvPr/>
        </p:nvSpPr>
        <p:spPr>
          <a:xfrm>
            <a:off x="643467" y="1673107"/>
            <a:ext cx="9103799" cy="3767137"/>
          </a:xfrm>
          <a:prstGeom prst="rect">
            <a:avLst/>
          </a:prstGeom>
        </p:spPr>
        <p:txBody>
          <a:bodyPr/>
          <a:lstStyle/>
          <a:p>
            <a:pPr defTabSz="781721">
              <a:spcAft>
                <a:spcPts val="498"/>
              </a:spcAft>
            </a:pPr>
            <a:endParaRPr lang="en-US" dirty="0"/>
          </a:p>
        </p:txBody>
      </p:sp>
      <p:sp>
        <p:nvSpPr>
          <p:cNvPr id="4" name="Content Placeholder 3">
            <a:extLst>
              <a:ext uri="{FF2B5EF4-FFF2-40B4-BE49-F238E27FC236}">
                <a16:creationId xmlns:a16="http://schemas.microsoft.com/office/drawing/2014/main" id="{EB0AE17E-37C9-4EE8-4409-077F52DFC20B}"/>
              </a:ext>
            </a:extLst>
          </p:cNvPr>
          <p:cNvSpPr>
            <a:spLocks/>
          </p:cNvSpPr>
          <p:nvPr/>
        </p:nvSpPr>
        <p:spPr>
          <a:xfrm>
            <a:off x="228600" y="482679"/>
            <a:ext cx="6156217" cy="5596573"/>
          </a:xfrm>
          <a:prstGeom prst="rect">
            <a:avLst/>
          </a:prstGeom>
        </p:spPr>
        <p:txBody>
          <a:bodyPr/>
          <a:lstStyle/>
          <a:p>
            <a:pPr defTabSz="797355">
              <a:spcAft>
                <a:spcPts val="508"/>
              </a:spcAft>
            </a:pPr>
            <a:r>
              <a:rPr lang="en-US" sz="1836" b="1" u="sng" kern="1200" dirty="0">
                <a:solidFill>
                  <a:schemeClr val="tx1"/>
                </a:solidFill>
                <a:latin typeface="+mn-lt"/>
                <a:ea typeface="+mn-ea"/>
                <a:cs typeface="+mn-cs"/>
              </a:rPr>
              <a:t>4. Testing and prediction:</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The approach involved averaging sentiment across all tweets daily.</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This average sentiment was then used to predict stock trend changes.</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Hypothesis: Stock price percent change correlates with average sentiment.</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Expected outcome: Increasing sentiment leads to higher stock prices, and vice versa.</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Perfect correlation would result in a straight diagonal line.</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Calculated correlation coefficient approximately 0.3.</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Conclusion: Stock prices show some correlation with sentiment, albeit not highly significant.</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Sentiment probabilities cannot be completely disregarded in stock trend analysis.</a:t>
            </a:r>
          </a:p>
          <a:p>
            <a:pPr marL="241916" indent="-241916" defTabSz="774131">
              <a:spcAft>
                <a:spcPts val="508"/>
              </a:spcAft>
              <a:buFont typeface="Arial" panose="020B0604020202020204" pitchFamily="34" charset="0"/>
              <a:buChar char="•"/>
            </a:pPr>
            <a:r>
              <a:rPr lang="en-US" sz="1836" kern="1200" dirty="0">
                <a:solidFill>
                  <a:schemeClr val="tx1"/>
                </a:solidFill>
                <a:latin typeface="+mn-lt"/>
                <a:ea typeface="+mn-ea"/>
                <a:cs typeface="+mn-cs"/>
              </a:rPr>
              <a:t>Overall, findings suggest a nuanced relationship between sentiment and stock prices.</a:t>
            </a:r>
          </a:p>
          <a:p>
            <a:endParaRPr lang="en-IN" dirty="0"/>
          </a:p>
        </p:txBody>
      </p:sp>
      <p:pic>
        <p:nvPicPr>
          <p:cNvPr id="5" name="Picture 4" descr="Correlation between tweets sentiments and closing stock price.">
            <a:extLst>
              <a:ext uri="{FF2B5EF4-FFF2-40B4-BE49-F238E27FC236}">
                <a16:creationId xmlns:a16="http://schemas.microsoft.com/office/drawing/2014/main" id="{DE188EFF-B281-01EA-D2CC-78A4B2735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055" y="1209476"/>
            <a:ext cx="5056145" cy="2795268"/>
          </a:xfrm>
          <a:prstGeom prst="rect">
            <a:avLst/>
          </a:prstGeom>
        </p:spPr>
      </p:pic>
      <p:sp>
        <p:nvSpPr>
          <p:cNvPr id="6" name="TextBox 5">
            <a:extLst>
              <a:ext uri="{FF2B5EF4-FFF2-40B4-BE49-F238E27FC236}">
                <a16:creationId xmlns:a16="http://schemas.microsoft.com/office/drawing/2014/main" id="{879183C0-6880-4DF5-874A-347A41856543}"/>
              </a:ext>
            </a:extLst>
          </p:cNvPr>
          <p:cNvSpPr txBox="1"/>
          <p:nvPr/>
        </p:nvSpPr>
        <p:spPr>
          <a:xfrm>
            <a:off x="7066413" y="4111620"/>
            <a:ext cx="4585430" cy="282494"/>
          </a:xfrm>
          <a:prstGeom prst="rect">
            <a:avLst/>
          </a:prstGeom>
          <a:noFill/>
        </p:spPr>
        <p:txBody>
          <a:bodyPr wrap="square" rtlCol="0">
            <a:spAutoFit/>
          </a:bodyPr>
          <a:lstStyle/>
          <a:p>
            <a:pPr defTabSz="797355">
              <a:spcAft>
                <a:spcPts val="508"/>
              </a:spcAft>
            </a:pPr>
            <a:r>
              <a:rPr lang="en-US" sz="1221" i="1" kern="1200">
                <a:solidFill>
                  <a:schemeClr val="tx1"/>
                </a:solidFill>
                <a:latin typeface="+mn-lt"/>
                <a:ea typeface="+mn-ea"/>
                <a:cs typeface="+mn-cs"/>
              </a:rPr>
              <a:t>Correlation between tweets sentiments and stock’s closing price</a:t>
            </a:r>
            <a:endParaRPr lang="en-US" sz="1400" i="1"/>
          </a:p>
        </p:txBody>
      </p:sp>
    </p:spTree>
    <p:extLst>
      <p:ext uri="{BB962C8B-B14F-4D97-AF65-F5344CB8AC3E}">
        <p14:creationId xmlns:p14="http://schemas.microsoft.com/office/powerpoint/2010/main" val="7131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23452B-881A-D681-2BDE-1DCAFB41ACEE}"/>
              </a:ext>
            </a:extLst>
          </p:cNvPr>
          <p:cNvSpPr>
            <a:spLocks noGrp="1"/>
          </p:cNvSpPr>
          <p:nvPr>
            <p:ph type="title"/>
          </p:nvPr>
        </p:nvSpPr>
        <p:spPr>
          <a:xfrm>
            <a:off x="1115568" y="548640"/>
            <a:ext cx="10168128" cy="1179576"/>
          </a:xfrm>
        </p:spPr>
        <p:txBody>
          <a:bodyPr>
            <a:normAutofit/>
          </a:bodyPr>
          <a:lstStyle/>
          <a:p>
            <a:r>
              <a:rPr lang="en-US" sz="4000" dirty="0"/>
              <a:t>Conclusion and Future Investigation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2DA514-2DBE-EDAA-39E3-9CB2EA94320E}"/>
              </a:ext>
            </a:extLst>
          </p:cNvPr>
          <p:cNvSpPr>
            <a:spLocks noGrp="1"/>
          </p:cNvSpPr>
          <p:nvPr>
            <p:ph idx="1"/>
          </p:nvPr>
        </p:nvSpPr>
        <p:spPr>
          <a:xfrm>
            <a:off x="1115568" y="2481943"/>
            <a:ext cx="10168128" cy="3695020"/>
          </a:xfrm>
        </p:spPr>
        <p:txBody>
          <a:bodyPr>
            <a:normAutofit lnSpcReduction="10000"/>
          </a:bodyPr>
          <a:lstStyle/>
          <a:p>
            <a:r>
              <a:rPr lang="en-US" sz="2200" dirty="0"/>
              <a:t>Our analysis, while insightful, overlooks factors such as the dataset's focus on English-speaking Twitter users, potentially limiting its relevance to broader public sentiment.</a:t>
            </a:r>
          </a:p>
          <a:p>
            <a:r>
              <a:rPr lang="en-US" sz="2200" dirty="0"/>
              <a:t>A broader study incorporating diverse sources of sentiment data could provide a more robust understanding of the correlation between sentiment and stock trends.</a:t>
            </a:r>
          </a:p>
          <a:p>
            <a:r>
              <a:rPr lang="en-US" sz="2200" dirty="0"/>
              <a:t>While speculation exists regarding the influence of mood on investment decisions, the direct correlation between stock investors and frequent Twitter users remains uncertain.</a:t>
            </a:r>
          </a:p>
          <a:p>
            <a:r>
              <a:rPr lang="en-US" sz="2200" dirty="0"/>
              <a:t>Future research should explore these areas further to deepen our understanding of the relationship between sentiment and stock market dynamics.</a:t>
            </a:r>
          </a:p>
        </p:txBody>
      </p:sp>
    </p:spTree>
    <p:extLst>
      <p:ext uri="{BB962C8B-B14F-4D97-AF65-F5344CB8AC3E}">
        <p14:creationId xmlns:p14="http://schemas.microsoft.com/office/powerpoint/2010/main" val="184342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a6d3683-376d-41c9-9533-446fd54bde4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7B22E154A06844B7B9AC4E001277CB" ma:contentTypeVersion="15" ma:contentTypeDescription="Create a new document." ma:contentTypeScope="" ma:versionID="9dca6ffb49c5d5a26d4cb7e20ee92424">
  <xsd:schema xmlns:xsd="http://www.w3.org/2001/XMLSchema" xmlns:xs="http://www.w3.org/2001/XMLSchema" xmlns:p="http://schemas.microsoft.com/office/2006/metadata/properties" xmlns:ns3="da6d3683-376d-41c9-9533-446fd54bde4c" xmlns:ns4="4dc19d22-3cd2-4c5a-a465-602a755d7b56" targetNamespace="http://schemas.microsoft.com/office/2006/metadata/properties" ma:root="true" ma:fieldsID="2c72c9fef83304206525c548c32f1ff4" ns3:_="" ns4:_="">
    <xsd:import namespace="da6d3683-376d-41c9-9533-446fd54bde4c"/>
    <xsd:import namespace="4dc19d22-3cd2-4c5a-a465-602a755d7b5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6d3683-376d-41c9-9533-446fd54bd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c19d22-3cd2-4c5a-a465-602a755d7b5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302081-51D9-49DE-BC3E-E7696E9BA4BD}">
  <ds:schemaRefs>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 ds:uri="4dc19d22-3cd2-4c5a-a465-602a755d7b56"/>
    <ds:schemaRef ds:uri="http://purl.org/dc/elements/1.1/"/>
    <ds:schemaRef ds:uri="http://schemas.openxmlformats.org/package/2006/metadata/core-properties"/>
    <ds:schemaRef ds:uri="da6d3683-376d-41c9-9533-446fd54bde4c"/>
    <ds:schemaRef ds:uri="http://schemas.microsoft.com/office/2006/metadata/properties"/>
  </ds:schemaRefs>
</ds:datastoreItem>
</file>

<file path=customXml/itemProps2.xml><?xml version="1.0" encoding="utf-8"?>
<ds:datastoreItem xmlns:ds="http://schemas.openxmlformats.org/officeDocument/2006/customXml" ds:itemID="{2479102D-A9E4-40FB-BC75-E96237A63F9F}">
  <ds:schemaRefs>
    <ds:schemaRef ds:uri="http://schemas.microsoft.com/sharepoint/v3/contenttype/forms"/>
  </ds:schemaRefs>
</ds:datastoreItem>
</file>

<file path=customXml/itemProps3.xml><?xml version="1.0" encoding="utf-8"?>
<ds:datastoreItem xmlns:ds="http://schemas.openxmlformats.org/officeDocument/2006/customXml" ds:itemID="{9E9D80CC-AED8-418B-902B-C43CB74CE3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6d3683-376d-41c9-9533-446fd54bde4c"/>
    <ds:schemaRef ds:uri="4dc19d22-3cd2-4c5a-a465-602a755d7b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1067</TotalTime>
  <Words>906</Words>
  <Application>Microsoft Office PowerPoint</Application>
  <PresentationFormat>Widescreen</PresentationFormat>
  <Paragraphs>73</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Aptos Display</vt:lpstr>
      <vt:lpstr>Arial</vt:lpstr>
      <vt:lpstr>Calibri</vt:lpstr>
      <vt:lpstr>Helvetica Neue</vt:lpstr>
      <vt:lpstr>NimbusRomNo9L-Regu</vt:lpstr>
      <vt:lpstr>Segoe UI</vt:lpstr>
      <vt:lpstr>Söhne</vt:lpstr>
      <vt:lpstr>Office Theme</vt:lpstr>
      <vt:lpstr>Predicting Stock Trend based on Social Media Articles</vt:lpstr>
      <vt:lpstr>Description of the use case</vt:lpstr>
      <vt:lpstr>Proposed Model</vt:lpstr>
      <vt:lpstr>Methodology</vt:lpstr>
      <vt:lpstr>Methodology</vt:lpstr>
      <vt:lpstr>Sentiment Classification</vt:lpstr>
      <vt:lpstr>Methodology</vt:lpstr>
      <vt:lpstr>PowerPoint Presentation</vt:lpstr>
      <vt:lpstr>Conclusion and Future Investigation</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Predicting-Stock-Trend-Based-on-Social-Media-Articles</dc:title>
  <dc:creator>Adhikari, Alina</dc:creator>
  <cp:lastModifiedBy>Parthasarathi, Prriyamvradha</cp:lastModifiedBy>
  <cp:revision>93</cp:revision>
  <dcterms:created xsi:type="dcterms:W3CDTF">2024-04-29T17:23:50Z</dcterms:created>
  <dcterms:modified xsi:type="dcterms:W3CDTF">2024-05-02T00:54:27Z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0x010100EF7B22E154A06844B7B9AC4E001277CB</vt:lpwstr>
  </property>
</Properties>
</file>