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20"/>
  </p:notesMasterIdLst>
  <p:sldIdLst>
    <p:sldId id="256" r:id="rId5"/>
    <p:sldId id="270" r:id="rId6"/>
    <p:sldId id="258" r:id="rId7"/>
    <p:sldId id="263" r:id="rId8"/>
    <p:sldId id="259" r:id="rId9"/>
    <p:sldId id="271" r:id="rId10"/>
    <p:sldId id="277" r:id="rId11"/>
    <p:sldId id="272" r:id="rId12"/>
    <p:sldId id="273" r:id="rId13"/>
    <p:sldId id="274" r:id="rId14"/>
    <p:sldId id="264" r:id="rId15"/>
    <p:sldId id="265" r:id="rId16"/>
    <p:sldId id="268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060E565-DE03-40A9-87C5-2AE7A35D2A63}">
          <p14:sldIdLst>
            <p14:sldId id="256"/>
            <p14:sldId id="270"/>
          </p14:sldIdLst>
        </p14:section>
        <p14:section name="Раздел без заголовка" id="{3EBD3524-7D3D-4A85-B41F-8E13E87BE379}">
          <p14:sldIdLst>
            <p14:sldId id="258"/>
          </p14:sldIdLst>
        </p14:section>
        <p14:section name="Раздел без заголовка" id="{E51131BB-1F70-4DC4-9946-5CF518F626E8}">
          <p14:sldIdLst>
            <p14:sldId id="263"/>
            <p14:sldId id="259"/>
            <p14:sldId id="271"/>
            <p14:sldId id="277"/>
            <p14:sldId id="272"/>
            <p14:sldId id="273"/>
            <p14:sldId id="274"/>
            <p14:sldId id="264"/>
            <p14:sldId id="265"/>
            <p14:sldId id="268"/>
            <p14:sldId id="26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гус Самира Муратовна" initials="БСМ" lastIdx="1" clrIdx="0">
    <p:extLst>
      <p:ext uri="{19B8F6BF-5375-455C-9EA6-DF929625EA0E}">
        <p15:presenceInfo xmlns:p15="http://schemas.microsoft.com/office/powerpoint/2012/main" userId="Богус Самира Муратов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A74AE-2F4F-4EA2-A123-58976713659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6362-1500-4561-8A9A-B7755A00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2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6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1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0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29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41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5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48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4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EBE2AF-913E-4BAE-94E1-2FA82F6CA4C1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C5CE95C-5B30-4794-8D4F-0D9A1A2FB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992ADF-6AAC-8347-9D97-4FE5D885C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38"/>
            <a:ext cx="12192000" cy="7030954"/>
          </a:xfrm>
          <a:prstGeom prst="rect">
            <a:avLst/>
          </a:prstGeom>
          <a:effectLst>
            <a:outerShdw blurRad="50800" dist="50800" dir="5400000" sx="94000" sy="94000" algn="ctr" rotWithShape="0">
              <a:srgbClr val="000000"/>
            </a:outerShdw>
          </a:effec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1BEF9D5-3AB7-4686-ACA2-FF4B481CF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2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102E45-5B8A-4E0A-BFF9-A0FDBAB9D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462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7C1D9C4-7A8B-4037-895A-06745A62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60" y="219091"/>
            <a:ext cx="462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AutoShape 2" descr="blob:https://web.telegram.org/db0e30fe-d784-431b-988e-b92204c4d1f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421C9B-2379-4063-B472-D2C576A94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0" y="1456619"/>
            <a:ext cx="10954198" cy="29755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0421C9B-2379-4063-B472-D2C576A94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0" y="5795167"/>
            <a:ext cx="12192000" cy="1396126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B8965-63B2-4001-AB3E-5E84DFC0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99" y="1811805"/>
            <a:ext cx="10954199" cy="297554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«Современные портативные устройства как инструмент социальной коммуникации для детей с особенностями речевого развития»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Номинация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инженерный проект</a:t>
            </a:r>
          </a:p>
          <a:p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D62B8965-63B2-4001-AB3E-5E84DFC0E2CB}"/>
              </a:ext>
            </a:extLst>
          </p:cNvPr>
          <p:cNvSpPr txBox="1">
            <a:spLocks/>
          </p:cNvSpPr>
          <p:nvPr/>
        </p:nvSpPr>
        <p:spPr>
          <a:xfrm>
            <a:off x="-12660" y="5853908"/>
            <a:ext cx="11731625" cy="14818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 ученики 10 класса ГБОУ Школы №109: Бойко Роман Александрович, Безруков Григорий Александрович</a:t>
            </a:r>
          </a:p>
          <a:p>
            <a:pPr algn="l">
              <a:defRPr sz="240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Чебыкин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Виталий Евгеньевич</a:t>
            </a:r>
          </a:p>
          <a:p>
            <a:pPr>
              <a:defRPr sz="240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pPr algn="l">
              <a:defRPr sz="2400"/>
            </a:pPr>
            <a:endParaRPr lang="ru-RU" dirty="0"/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0421C9B-2379-4063-B472-D2C576A94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0" y="15874"/>
            <a:ext cx="12192000" cy="1133751"/>
          </a:xfrm>
          <a:prstGeom prst="rect">
            <a:avLst/>
          </a:prstGeom>
        </p:spPr>
      </p:pic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D62B8965-63B2-4001-AB3E-5E84DFC0E2CB}"/>
              </a:ext>
            </a:extLst>
          </p:cNvPr>
          <p:cNvSpPr txBox="1">
            <a:spLocks/>
          </p:cNvSpPr>
          <p:nvPr/>
        </p:nvSpPr>
        <p:spPr>
          <a:xfrm>
            <a:off x="-25320" y="257129"/>
            <a:ext cx="12192000" cy="9305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общеобразовательное учреждение города Москвы «Школа № 109»</a:t>
            </a:r>
          </a:p>
          <a:p>
            <a:pPr>
              <a:spcBef>
                <a:spcPts val="0"/>
              </a:spcBef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Учебно-исследовательский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245447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F7BFA47-788A-A44A-80D0-DAE87827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09550"/>
            <a:ext cx="5537198" cy="6438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выступает механизм социальной коммуникация детей с особенностями речевого развития.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исследований является возможность применения портативных электронных устройств для коммуникации детей с особенностями речевого развития.</a:t>
            </a:r>
          </a:p>
          <a:p>
            <a:pPr marL="0" indent="0">
              <a:buNone/>
            </a:pPr>
            <a:endParaRPr lang="ru-RU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A2120E-E15A-C042-AF01-5ABB9CBAD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BE26A-30C4-40DF-AA16-3E33F44C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этап 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0A3F65C-EC53-4FC4-83C6-518526973FBD}"/>
              </a:ext>
            </a:extLst>
          </p:cNvPr>
          <p:cNvSpPr txBox="1">
            <a:spLocks/>
          </p:cNvSpPr>
          <p:nvPr/>
        </p:nvSpPr>
        <p:spPr>
          <a:xfrm>
            <a:off x="6096000" y="1165393"/>
            <a:ext cx="6096000" cy="321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B73C44D7-B003-4944-9DCA-8EC112D99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211355" cy="221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73A01-3457-419C-9BF5-DC45CA3E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25" y="1621766"/>
            <a:ext cx="6045201" cy="4867934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первом этапе исследуем факторы, ограничивающие гармоничное развитие и оказывающие влияние на социальную коммуникацию детей и взрослых и проанализируем доступные технологии создания портативных устройств, способных выступать инструментом социальной коммуникации.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53" y="1188720"/>
            <a:ext cx="5719947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E5EF5E-015E-40B9-9CE0-0641ECF2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2035834"/>
            <a:ext cx="5313873" cy="48221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втором этапе опишем процесс создания электронного устройства на базе программируемого микроконтроллера и продемонстрируем возможное практическое применение прототипа.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02BE26A-30C4-40DF-AA16-3E33F44C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этап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DE1F86-63CF-B644-BE84-95BDB54D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6" y="1188719"/>
            <a:ext cx="5957454" cy="56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4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E5EF5E-015E-40B9-9CE0-0641ECF2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28" y="6339252"/>
            <a:ext cx="10221926" cy="4388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опытного прототипа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https://disk.yandex.ru/d/rDd-wcbAm99v6g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38" y="2073194"/>
            <a:ext cx="4695092" cy="33815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8" y="1930790"/>
            <a:ext cx="5026817" cy="366639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3657E49-7468-934B-A0E7-469DAD73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8811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E5EF5E-015E-40B9-9CE0-0641ECF2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61" y="422853"/>
            <a:ext cx="5799700" cy="609887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исследованы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ограничивающие гармоничное развитие и оказывающие влияние на социальную коммуникацию детей и взрослых;</a:t>
            </a:r>
          </a:p>
          <a:p>
            <a:pPr marL="0" indent="0" algn="just">
              <a:buNone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проанализированы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доступные технологии создания современных электронных устройств с визуально-звуковым подкреплением для детей, испытывающих трудности социальной коммуникации;</a:t>
            </a:r>
          </a:p>
          <a:p>
            <a:pPr marL="0" indent="0" algn="just">
              <a:buNone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описан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создания портативного электронного устройства на базе программируемого микроконтроллера;</a:t>
            </a:r>
          </a:p>
          <a:p>
            <a:pPr marL="0" indent="0" algn="just">
              <a:buNone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продемонстрировано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практическое применение прототипа.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9" y="1394136"/>
            <a:ext cx="5450397" cy="41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507F86-4854-D14D-9741-55D94CE4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325917"/>
            <a:ext cx="10231122" cy="501449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Doheny 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// Использование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комментирования повышало эффективность терапии для развития речи [Электронный ресурс]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medicalxpress.com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/2014-07-ipads-boost-skills-kids-autism.html#nRlv</a:t>
            </a:r>
          </a:p>
          <a:p>
            <a:pPr lvl="0"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Асмолова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Г.А, / Ранняя диагностика нарушений развития речи. Особенности речевого развития у детей с последствиями перинатальной патологии нервной системы 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Асмолова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Заваденко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А.Н., [и др.] / Клинические рекомендации Российской академии наук. – М: РАН, 2015. – 35с.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Стребелева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Г.А. Мишина. Психолого-педагогическая диагностика нарушений развития детей раннего и дошкольного возраста. Учебное пособие. – М.: Мозаика-Синтез, 2016. – 200 с.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Нейробиологические основы возникновения и восстановительного лечения перинатального поражения центральной нервной системы у детей. – М.: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ПедиатрЪ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– 184 с.</a:t>
            </a:r>
          </a:p>
          <a:p>
            <a:endParaRPr lang="ru-RU" dirty="0" smtClean="0"/>
          </a:p>
          <a:p>
            <a:pPr marL="200526" indent="-200526">
              <a:buClrTx/>
              <a:buSzPct val="100000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KiCad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сервис, который совмещает в себе программное обеспечение для просмотра, создания и редактирования печатных плат, инженерный калькулятор.</a:t>
            </a:r>
          </a:p>
          <a:p>
            <a:pPr marL="200526" indent="-200526">
              <a:buClrTx/>
              <a:buSzPct val="100000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Компас 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трехмерного моделирования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0526" indent="-200526">
              <a:buClrTx/>
              <a:buSzPct val="100000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и инструмент прошивки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подобных плат.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9B1C74-CAB6-8E42-BEAA-3D272A9F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и программы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7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7D7145-6885-7D48-B789-2A62AC72F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4B2D16-A120-004C-8E5D-82E84D276754}"/>
              </a:ext>
            </a:extLst>
          </p:cNvPr>
          <p:cNvSpPr/>
          <p:nvPr/>
        </p:nvSpPr>
        <p:spPr>
          <a:xfrm>
            <a:off x="0" y="317300"/>
            <a:ext cx="12192000" cy="902525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40404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 lang="ru-RU" sz="3200" b="1" dirty="0" smtClean="0">
              <a:ln w="9525" cap="flat">
                <a:noFill/>
                <a:prstDash val="solid"/>
                <a:round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>
                <a:ln w="9525" cap="flat">
                  <a:solidFill>
                    <a:srgbClr val="40404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r>
              <a:rPr lang="ru-RU" sz="3200" b="1" dirty="0" smtClean="0">
                <a:ln w="9525" cap="flat">
                  <a:noFill/>
                  <a:prstDash val="solid"/>
                  <a:round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</a:t>
            </a:r>
            <a:endParaRPr lang="ru-RU" sz="3200" b="1" dirty="0">
              <a:ln w="9525" cap="flat">
                <a:noFill/>
                <a:prstDash val="solid"/>
                <a:round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>
                <a:ln w="9525" cap="flat">
                  <a:solidFill>
                    <a:srgbClr val="40404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r>
              <a:rPr lang="ru-RU" sz="3300" dirty="0"/>
              <a:t> </a:t>
            </a:r>
            <a:endParaRPr sz="3300" dirty="0"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D88259F9-D028-6F4B-A12A-75B6F74C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7125"/>
            <a:ext cx="12192000" cy="4787475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45719" rIns="45719" anchor="ctr">
            <a:normAutofit lnSpcReduction="10000"/>
          </a:bodyPr>
          <a:lstStyle/>
          <a:p>
            <a:pPr marL="36195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 заключается в исследовании возможности применения современных портативных устройств на основе бюджетных моделей для детей, испытывающих трудности социального взаимодействия.</a:t>
            </a:r>
          </a:p>
          <a:p>
            <a:pPr marL="36195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исследованы факторы, ограничивающие гармоничное развитие и оказывающие влияние на социальную коммуникацию детей и взрослых, и проанализированы доступные технологии создания портативных устройств, способных выступать инструментом социальной коммуникации.</a:t>
            </a:r>
          </a:p>
          <a:p>
            <a:pPr marL="36195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 процесс создания электронного устройства на базе программируемого микроконтроллера и продемонстрировано возможное практическое применение прототипа.</a:t>
            </a:r>
          </a:p>
          <a:p>
            <a:pPr marL="361950" inden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нашего проекта перед аналогами заключается в доступности, простоте в использовании и способности к модификации для особенностей каждого ребенка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61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D2FBC2-CFAE-473F-BC06-303ABBB7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0" y="443377"/>
            <a:ext cx="5520266" cy="57045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200" b="1" dirty="0"/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 заключается в возможности применения современных портативных электронных устройств на базе программируемых микроконтроллеров с визуально-звуковым подкреплением.</a:t>
            </a:r>
          </a:p>
        </p:txBody>
      </p:sp>
      <p:pic>
        <p:nvPicPr>
          <p:cNvPr id="2050" name="Picture 2" descr="Primeros pasos con Arduino - Blog de Javier Rguez">
            <a:extLst>
              <a:ext uri="{FF2B5EF4-FFF2-40B4-BE49-F238E27FC236}">
                <a16:creationId xmlns:a16="http://schemas.microsoft.com/office/drawing/2014/main" id="{64B7EEDA-DED4-46AB-99D8-1CA79D16B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62062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65DE17-3D8C-481B-9778-CDBB5A9B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419100"/>
            <a:ext cx="5393267" cy="553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  <a:p>
            <a:pPr marL="0" indent="0" algn="ctr">
              <a:buNone/>
            </a:pPr>
            <a:endParaRPr lang="ru-RU" sz="3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исследование технологий создания современных электронных устройств для детей, испытывающих трудности социального взаимодействия.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tatic.wixstatic.com/media/4f7df562c8e24f6ca270b20808afd4e6.jpg/v1/fill/w_1246,h_833,fp_0.50_0.50,q_85/4f7df562c8e24f6ca270b20808afd4e6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6242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5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707007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98"/>
            <a:ext cx="12192000" cy="559906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A351E87-6DC4-4DED-8D08-70BD2FD56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8816" y="3276600"/>
            <a:ext cx="2189584" cy="21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5DE17-3D8C-481B-9778-CDBB5A9B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481098"/>
            <a:ext cx="11591925" cy="55990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исследовать факторы, ограничивающих гармоничное развитие и оказывающих влияние на социальную коммуникацию детей и взрослых;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проанализировать доступные технологии создания современных электронных устройств с визуально-звуковым подкреплением для детей, испытывающих трудности социальной коммуникации;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описать процесс создания портативного электронного устройства на базе программируемого микроконтроллера;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продемонстрировать возможное практическое применение прототипа. </a:t>
            </a:r>
          </a:p>
        </p:txBody>
      </p:sp>
    </p:spTree>
    <p:extLst>
      <p:ext uri="{BB962C8B-B14F-4D97-AF65-F5344CB8AC3E}">
        <p14:creationId xmlns:p14="http://schemas.microsoft.com/office/powerpoint/2010/main" val="21735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441781-8F33-9F49-80C4-D1145181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C242301-5CBF-F64E-AF1D-5A8DF6886347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12192000" cy="1188720"/>
          </a:xfrm>
          <a:prstGeom prst="rect">
            <a:avLst/>
          </a:prstGeom>
          <a:solidFill>
            <a:schemeClr val="dk1">
              <a:alpha val="50000"/>
            </a:schemeClr>
          </a:solidFill>
          <a:ln w="3175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92607">
              <a:defRPr sz="2559">
                <a:effectLst>
                  <a:outerShdw blurRad="8128" dist="16256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Проектное решение </a:t>
            </a:r>
          </a:p>
          <a:p>
            <a:pPr defTabSz="292607">
              <a:defRPr sz="2559">
                <a:effectLst>
                  <a:outerShdw blurRad="8128" dist="16256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(принципиальная электрическая схема прототипа)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44E8EC-398F-D944-B046-C2C3164363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6182" y="1447513"/>
            <a:ext cx="9559636" cy="500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67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92137A-96B7-0A4B-9677-EFE825A74C77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12192000" cy="1188720"/>
          </a:xfrm>
          <a:prstGeom prst="rect">
            <a:avLst/>
          </a:prstGeom>
          <a:solidFill>
            <a:schemeClr val="dk1">
              <a:alpha val="50000"/>
            </a:schemeClr>
          </a:solidFill>
          <a:ln w="3175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92607">
              <a:defRPr sz="2559">
                <a:effectLst>
                  <a:outerShdw blurRad="8128" dist="16256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Эскиз конструкции прототипа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2E6467-2165-6549-8274-2AB9FDBA0B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837431" y="1057411"/>
            <a:ext cx="4517136" cy="59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9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D2A2CB9-A81D-DB4F-ACD1-5ED0679CEF57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12192000" cy="1188720"/>
          </a:xfrm>
          <a:prstGeom prst="rect">
            <a:avLst/>
          </a:prstGeom>
          <a:solidFill>
            <a:schemeClr val="dk1">
              <a:alpha val="50000"/>
            </a:schemeClr>
          </a:solidFill>
          <a:ln w="3175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92607">
              <a:defRPr sz="2559">
                <a:effectLst>
                  <a:outerShdw blurRad="8128" dist="16256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передачи данных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D4BD9F-E046-524C-8FF2-561DA821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2422178"/>
            <a:ext cx="8478982" cy="29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1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19148B-8AD6-7546-8DCA-45D6B5F2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757548"/>
            <a:ext cx="6020789" cy="510045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Габариты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252x175x53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кнопок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34x42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Автономность работы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6 часов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AC1D4A-A3A6-A94D-8B8B-B15D874B4C6A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12192000" cy="1188720"/>
          </a:xfrm>
          <a:prstGeom prst="rect">
            <a:avLst/>
          </a:prstGeom>
          <a:solidFill>
            <a:schemeClr val="dk1">
              <a:alpha val="50000"/>
            </a:schemeClr>
          </a:solidFill>
          <a:ln w="31750" cap="sq">
            <a:noFill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92607">
              <a:defRPr sz="2559">
                <a:effectLst>
                  <a:outerShdw blurRad="8128" dist="16256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3193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61F4DEB27BFD74D8FBB2D5F0665626A" ma:contentTypeVersion="2" ma:contentTypeDescription="Создание документа." ma:contentTypeScope="" ma:versionID="17575210c8d2f22409617744c9edcba5">
  <xsd:schema xmlns:xsd="http://www.w3.org/2001/XMLSchema" xmlns:xs="http://www.w3.org/2001/XMLSchema" xmlns:p="http://schemas.microsoft.com/office/2006/metadata/properties" xmlns:ns3="b01a14ba-743e-450d-a191-f99e9450cc2f" targetNamespace="http://schemas.microsoft.com/office/2006/metadata/properties" ma:root="true" ma:fieldsID="b98ff9c87c157f2ba5b937e99bb11209" ns3:_="">
    <xsd:import namespace="b01a14ba-743e-450d-a191-f99e9450cc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a14ba-743e-450d-a191-f99e9450c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32B695-4BAC-45D7-8C08-EBF5CA57F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1a14ba-743e-450d-a191-f99e9450c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C04BB6-A6A8-4B37-95CB-36F91DA98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870C61-77E6-44C2-B2D8-FC6346E3831B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01a14ba-743e-450d-a191-f99e9450cc2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434</TotalTime>
  <Words>560</Words>
  <Application>Microsoft Office PowerPoint</Application>
  <PresentationFormat>Широкоэкранный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ПЕРВЫЙ этап </vt:lpstr>
      <vt:lpstr>ВТОРОЙ этап </vt:lpstr>
      <vt:lpstr>Представление проекта</vt:lpstr>
      <vt:lpstr>Презентация PowerPoint</vt:lpstr>
      <vt:lpstr>Обеспечение проекта и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социального взаимодействия для детей с ограниченными возможностями здоровья</dc:title>
  <dc:creator>Богус Самира Муратовна</dc:creator>
  <cp:lastModifiedBy>Пользователь Windows</cp:lastModifiedBy>
  <cp:revision>58</cp:revision>
  <dcterms:created xsi:type="dcterms:W3CDTF">2021-12-05T11:10:03Z</dcterms:created>
  <dcterms:modified xsi:type="dcterms:W3CDTF">2022-02-14T19:49:29Z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0x010100C61F4DEB27BFD74D8FBB2D5F0665626A</vt:lpwstr>
  </property>
  <property fmtid="{D5CDD505-2E9C-101B-9397-08002B2CF9AE}" pid="3" name="NXPowerLiteLastOptimized">
    <vt:lpwstr>1490658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S9.1.2</vt:lpwstr>
  </property>
</Properties>
</file>