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Quattrocento Sans"/>
      <p:bold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QuattrocentoSans-bold.fntdata"/><Relationship Id="rId10" Type="http://schemas.openxmlformats.org/officeDocument/2006/relationships/slide" Target="slides/slide4.xml"/><Relationship Id="rId12" Type="http://schemas.openxmlformats.org/officeDocument/2006/relationships/font" Target="fonts/QuattrocentoSans-boldItalic.fnt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9961e850e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49961e850e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9961e850e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49961e850e_2_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9961e850e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49961e850e_2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9961e850e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49961e850e_2_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D6EE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3018234" y="89295"/>
            <a:ext cx="3107532" cy="437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blink</a:t>
            </a:r>
            <a:r>
              <a:rPr b="0" i="0" lang="en" sz="3000" u="none" cap="none" strike="noStrike">
                <a:solidFill>
                  <a:srgbClr val="6AA8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</a:t>
            </a:r>
            <a:r>
              <a:rPr b="0" i="0" lang="en" sz="3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" sz="3000" u="none" cap="none" strike="noStrike">
                <a:solidFill>
                  <a:srgbClr val="2E75B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  <a:endParaRPr sz="1100"/>
          </a:p>
        </p:txBody>
      </p:sp>
      <p:sp>
        <p:nvSpPr>
          <p:cNvPr id="130" name="Google Shape;130;p25"/>
          <p:cNvSpPr txBox="1"/>
          <p:nvPr/>
        </p:nvSpPr>
        <p:spPr>
          <a:xfrm>
            <a:off x="78580" y="742951"/>
            <a:ext cx="4293395" cy="437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2F5496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REQUIREMENT</a:t>
            </a:r>
            <a:endParaRPr sz="1100"/>
          </a:p>
        </p:txBody>
      </p:sp>
      <p:sp>
        <p:nvSpPr>
          <p:cNvPr id="131" name="Google Shape;131;p25"/>
          <p:cNvSpPr txBox="1"/>
          <p:nvPr/>
        </p:nvSpPr>
        <p:spPr>
          <a:xfrm>
            <a:off x="78580" y="1327711"/>
            <a:ext cx="8779670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b="1" sz="1400">
              <a:solidFill>
                <a:srgbClr val="3856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78580" y="1924346"/>
            <a:ext cx="4293395" cy="437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none">
                <a:solidFill>
                  <a:schemeClr val="lt1"/>
                </a:solidFill>
                <a:highlight>
                  <a:srgbClr val="000000"/>
                </a:highlight>
                <a:latin typeface="Arial Rounded"/>
                <a:ea typeface="Arial Rounded"/>
                <a:cs typeface="Arial Rounded"/>
                <a:sym typeface="Arial Rounded"/>
              </a:rPr>
              <a:t>KPI’s Requirements</a:t>
            </a:r>
            <a:endParaRPr sz="1100"/>
          </a:p>
        </p:txBody>
      </p:sp>
      <p:sp>
        <p:nvSpPr>
          <p:cNvPr id="133" name="Google Shape;133;p25"/>
          <p:cNvSpPr/>
          <p:nvPr/>
        </p:nvSpPr>
        <p:spPr>
          <a:xfrm>
            <a:off x="78580" y="2408426"/>
            <a:ext cx="5922170" cy="12772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Sales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overall revenue generated from all items sold.</a:t>
            </a:r>
            <a:endParaRPr sz="1100"/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Sales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average revenue per sale.</a:t>
            </a:r>
            <a:endParaRPr sz="1100"/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Items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total count of different items sold.</a:t>
            </a:r>
            <a:endParaRPr sz="1100"/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Rating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average customer rating for items sold. </a:t>
            </a:r>
            <a:endParaRPr sz="1100"/>
          </a:p>
        </p:txBody>
      </p:sp>
      <p:pic>
        <p:nvPicPr>
          <p:cNvPr descr="Azure SQL Logo - PNG Logo Vector Brand Downloads (SVG, EPS)"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34" y="32685"/>
            <a:ext cx="822047" cy="5957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oft SQL Server color icon in PNG, SVG" id="135" name="Google Shape;13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3383" y="4511805"/>
            <a:ext cx="631695" cy="631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D6EE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3018234" y="89295"/>
            <a:ext cx="3107532" cy="437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blink</a:t>
            </a:r>
            <a:r>
              <a:rPr lang="en" sz="3000">
                <a:solidFill>
                  <a:srgbClr val="6AA8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</a:t>
            </a:r>
            <a:r>
              <a:rPr lang="en" sz="3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3000">
                <a:solidFill>
                  <a:srgbClr val="2E75B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  <a:endParaRPr sz="1100"/>
          </a:p>
        </p:txBody>
      </p:sp>
      <p:sp>
        <p:nvSpPr>
          <p:cNvPr id="141" name="Google Shape;141;p26"/>
          <p:cNvSpPr txBox="1"/>
          <p:nvPr/>
        </p:nvSpPr>
        <p:spPr>
          <a:xfrm>
            <a:off x="78580" y="742951"/>
            <a:ext cx="4293395" cy="437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F5496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REQUIREMENT</a:t>
            </a:r>
            <a:endParaRPr sz="1100"/>
          </a:p>
        </p:txBody>
      </p:sp>
      <p:sp>
        <p:nvSpPr>
          <p:cNvPr id="142" name="Google Shape;142;p26"/>
          <p:cNvSpPr txBox="1"/>
          <p:nvPr/>
        </p:nvSpPr>
        <p:spPr>
          <a:xfrm>
            <a:off x="78580" y="1163135"/>
            <a:ext cx="4293395" cy="437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rgbClr val="000000"/>
                </a:highlight>
                <a:latin typeface="Arial Rounded"/>
                <a:ea typeface="Arial Rounded"/>
                <a:cs typeface="Arial Rounded"/>
                <a:sym typeface="Arial Rounded"/>
              </a:rPr>
              <a:t>Granular Requirements</a:t>
            </a:r>
            <a:endParaRPr sz="1100"/>
          </a:p>
        </p:txBody>
      </p:sp>
      <p:sp>
        <p:nvSpPr>
          <p:cNvPr id="143" name="Google Shape;143;p26"/>
          <p:cNvSpPr/>
          <p:nvPr/>
        </p:nvSpPr>
        <p:spPr>
          <a:xfrm>
            <a:off x="78580" y="1816311"/>
            <a:ext cx="8370994" cy="219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Total Sales by Fat Content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" sz="1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Analyze the impact of fat content on total sales.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Additional KPI Metrics: Assess how other KPIs (Average Sales, Number of Items, Average Rating) vary with fat content.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Total Sales by Item Type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1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Identify the performance of different item types in terms of total sales.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Additional KPI Metrics: Assess how other KPIs (Average Sales, Number of Items, Average Rating) vary with fat content.</a:t>
            </a:r>
            <a:endParaRPr b="1" sz="12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Fat Content by Outlet for Total Sales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1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Compare total sales across different outlets segmented by fat content.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Additional KPI Metrics: Assess how other KPIs (Average Sales, Number of Items, Average Rating) vary with fat content.</a:t>
            </a:r>
            <a:endParaRPr b="1" sz="12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Total Sales by Outlet Establishment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12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Evaluate how the age or type of outlet establishment influences total sales.</a:t>
            </a:r>
            <a:endParaRPr sz="1100"/>
          </a:p>
        </p:txBody>
      </p:sp>
      <p:pic>
        <p:nvPicPr>
          <p:cNvPr descr="Azure SQL Logo - PNG Logo Vector Brand Downloads (SVG, EPS)"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34" y="32685"/>
            <a:ext cx="822047" cy="5957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oft SQL Server color icon in PNG, SVG" id="145" name="Google Shape;14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3383" y="4511805"/>
            <a:ext cx="631695" cy="631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D6EE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3018234" y="89295"/>
            <a:ext cx="3107532" cy="437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blink</a:t>
            </a:r>
            <a:r>
              <a:rPr lang="en" sz="3000">
                <a:solidFill>
                  <a:srgbClr val="6AA8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</a:t>
            </a:r>
            <a:r>
              <a:rPr lang="en" sz="3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3000">
                <a:solidFill>
                  <a:srgbClr val="2E75B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  <a:endParaRPr sz="1100"/>
          </a:p>
        </p:txBody>
      </p:sp>
      <p:sp>
        <p:nvSpPr>
          <p:cNvPr id="151" name="Google Shape;151;p27"/>
          <p:cNvSpPr txBox="1"/>
          <p:nvPr/>
        </p:nvSpPr>
        <p:spPr>
          <a:xfrm>
            <a:off x="78580" y="742951"/>
            <a:ext cx="4293395" cy="437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2F5496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REQUIREMENT</a:t>
            </a:r>
            <a:endParaRPr sz="1100"/>
          </a:p>
        </p:txBody>
      </p:sp>
      <p:sp>
        <p:nvSpPr>
          <p:cNvPr id="152" name="Google Shape;152;p27"/>
          <p:cNvSpPr txBox="1"/>
          <p:nvPr/>
        </p:nvSpPr>
        <p:spPr>
          <a:xfrm>
            <a:off x="78580" y="1163135"/>
            <a:ext cx="4293395" cy="437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rgbClr val="000000"/>
                </a:highlight>
                <a:latin typeface="Arial Rounded"/>
                <a:ea typeface="Arial Rounded"/>
                <a:cs typeface="Arial Rounded"/>
                <a:sym typeface="Arial Rounded"/>
              </a:rPr>
              <a:t>Chart’s Requirements</a:t>
            </a:r>
            <a:endParaRPr sz="1100"/>
          </a:p>
        </p:txBody>
      </p:sp>
      <p:sp>
        <p:nvSpPr>
          <p:cNvPr id="153" name="Google Shape;153;p27"/>
          <p:cNvSpPr/>
          <p:nvPr/>
        </p:nvSpPr>
        <p:spPr>
          <a:xfrm>
            <a:off x="78580" y="1904367"/>
            <a:ext cx="7879289" cy="1823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Percentage of Sales by Outlet Size: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1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Analyze the correlation between outlet size and total sales.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Sales by Outlet Location: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1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Assess the geographic distribution of sales across different locations.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All Metrics by Outlet Type: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" sz="1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Provide a comprehensive view of all key metrics (Total Sales, Average Sales, Number of 	Items, Average Rating) broken down by different outlet types.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zure SQL Logo - PNG Logo Vector Brand Downloads (SVG, EPS)"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34" y="32685"/>
            <a:ext cx="822047" cy="5957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oft SQL Server color icon in PNG, SVG" id="155" name="Google Shape;15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3383" y="4511805"/>
            <a:ext cx="631695" cy="631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D6EE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/>
        </p:nvSpPr>
        <p:spPr>
          <a:xfrm>
            <a:off x="3018234" y="89295"/>
            <a:ext cx="3107532" cy="437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blink</a:t>
            </a:r>
            <a:r>
              <a:rPr lang="en" sz="3000">
                <a:solidFill>
                  <a:srgbClr val="6AA84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</a:t>
            </a:r>
            <a:r>
              <a:rPr lang="en" sz="3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3000">
                <a:solidFill>
                  <a:srgbClr val="2E75B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  <a:endParaRPr sz="1100"/>
          </a:p>
        </p:txBody>
      </p:sp>
      <p:pic>
        <p:nvPicPr>
          <p:cNvPr descr="Azure SQL Logo - PNG Logo Vector Brand Downloads (SVG, EPS)"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34" y="32685"/>
            <a:ext cx="822047" cy="5957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oft SQL Server color icon in PNG, SVG" id="162" name="Google Shape;16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3383" y="4511805"/>
            <a:ext cx="631695" cy="63169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1728750" y="1461100"/>
            <a:ext cx="56865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7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