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68" r:id="rId3"/>
    <p:sldId id="269" r:id="rId4"/>
    <p:sldId id="256" r:id="rId5"/>
    <p:sldId id="257" r:id="rId6"/>
    <p:sldId id="270" r:id="rId7"/>
    <p:sldId id="260" r:id="rId8"/>
    <p:sldId id="261" r:id="rId9"/>
    <p:sldId id="259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5F87-B594-4B85-8D69-942415DCC1EF}" type="datetimeFigureOut">
              <a:rPr lang="en-IN" smtClean="0"/>
              <a:t>2024-07-18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CEF9-150B-4838-B99E-042B4BB8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66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5F87-B594-4B85-8D69-942415DCC1EF}" type="datetimeFigureOut">
              <a:rPr lang="en-IN" smtClean="0"/>
              <a:t>2024-07-18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CEF9-150B-4838-B99E-042B4BB8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94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5F87-B594-4B85-8D69-942415DCC1EF}" type="datetimeFigureOut">
              <a:rPr lang="en-IN" smtClean="0"/>
              <a:t>2024-07-18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CEF9-150B-4838-B99E-042B4BB8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801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5F87-B594-4B85-8D69-942415DCC1EF}" type="datetimeFigureOut">
              <a:rPr lang="en-IN" smtClean="0"/>
              <a:t>2024-07-18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CEF9-150B-4838-B99E-042B4BB8E47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2259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5F87-B594-4B85-8D69-942415DCC1EF}" type="datetimeFigureOut">
              <a:rPr lang="en-IN" smtClean="0"/>
              <a:t>2024-07-18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CEF9-150B-4838-B99E-042B4BB8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830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5F87-B594-4B85-8D69-942415DCC1EF}" type="datetimeFigureOut">
              <a:rPr lang="en-IN" smtClean="0"/>
              <a:t>2024-07-18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CEF9-150B-4838-B99E-042B4BB8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407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5F87-B594-4B85-8D69-942415DCC1EF}" type="datetimeFigureOut">
              <a:rPr lang="en-IN" smtClean="0"/>
              <a:t>2024-07-18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CEF9-150B-4838-B99E-042B4BB8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163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5F87-B594-4B85-8D69-942415DCC1EF}" type="datetimeFigureOut">
              <a:rPr lang="en-IN" smtClean="0"/>
              <a:t>2024-07-18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CEF9-150B-4838-B99E-042B4BB8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924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5F87-B594-4B85-8D69-942415DCC1EF}" type="datetimeFigureOut">
              <a:rPr lang="en-IN" smtClean="0"/>
              <a:t>2024-07-18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CEF9-150B-4838-B99E-042B4BB8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08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5F87-B594-4B85-8D69-942415DCC1EF}" type="datetimeFigureOut">
              <a:rPr lang="en-IN" smtClean="0"/>
              <a:t>2024-07-18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CEF9-150B-4838-B99E-042B4BB8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202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5F87-B594-4B85-8D69-942415DCC1EF}" type="datetimeFigureOut">
              <a:rPr lang="en-IN" smtClean="0"/>
              <a:t>2024-07-18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CEF9-150B-4838-B99E-042B4BB8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113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5F87-B594-4B85-8D69-942415DCC1EF}" type="datetimeFigureOut">
              <a:rPr lang="en-IN" smtClean="0"/>
              <a:t>2024-07-18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CEF9-150B-4838-B99E-042B4BB8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383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5F87-B594-4B85-8D69-942415DCC1EF}" type="datetimeFigureOut">
              <a:rPr lang="en-IN" smtClean="0"/>
              <a:t>2024-07-18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CEF9-150B-4838-B99E-042B4BB8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824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5F87-B594-4B85-8D69-942415DCC1EF}" type="datetimeFigureOut">
              <a:rPr lang="en-IN" smtClean="0"/>
              <a:t>2024-07-18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CEF9-150B-4838-B99E-042B4BB8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655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5F87-B594-4B85-8D69-942415DCC1EF}" type="datetimeFigureOut">
              <a:rPr lang="en-IN" smtClean="0"/>
              <a:t>2024-07-18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CEF9-150B-4838-B99E-042B4BB8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522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5F87-B594-4B85-8D69-942415DCC1EF}" type="datetimeFigureOut">
              <a:rPr lang="en-IN" smtClean="0"/>
              <a:t>2024-07-18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CEF9-150B-4838-B99E-042B4BB8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977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5F87-B594-4B85-8D69-942415DCC1EF}" type="datetimeFigureOut">
              <a:rPr lang="en-IN" smtClean="0"/>
              <a:t>2024-07-18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CEF9-150B-4838-B99E-042B4BB8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691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D0E5F87-B594-4B85-8D69-942415DCC1EF}" type="datetimeFigureOut">
              <a:rPr lang="en-IN" smtClean="0"/>
              <a:t>2024-07-18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3A1CEF9-150B-4838-B99E-042B4BB8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6344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5F9FC87-5F46-F2E3-5E65-77D1639830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D83AFD-24CF-A462-50B4-5FBB6ECC0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755" y="2702900"/>
            <a:ext cx="11277600" cy="3914209"/>
          </a:xfr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>
            <a:normAutofit/>
          </a:bodyPr>
          <a:lstStyle/>
          <a:p>
            <a:r>
              <a:rPr sz="4400" dirty="0">
                <a:solidFill>
                  <a:schemeClr val="accent2"/>
                </a:solidFill>
              </a:rPr>
              <a:t>Ad Hoc Request Analysis using </a:t>
            </a:r>
            <a:br>
              <a:rPr lang="en-US" sz="4400" dirty="0">
                <a:solidFill>
                  <a:schemeClr val="accent2"/>
                </a:solidFill>
              </a:rPr>
            </a:br>
            <a:r>
              <a:rPr sz="4400" dirty="0">
                <a:solidFill>
                  <a:schemeClr val="accent2"/>
                </a:solidFill>
              </a:rPr>
              <a:t>SQL </a:t>
            </a:r>
            <a:r>
              <a:rPr lang="en-US" sz="4400" dirty="0">
                <a:solidFill>
                  <a:schemeClr val="accent2"/>
                </a:solidFill>
              </a:rPr>
              <a:t>&amp;</a:t>
            </a:r>
            <a:r>
              <a:rPr sz="4400" dirty="0">
                <a:solidFill>
                  <a:schemeClr val="accent2"/>
                </a:solidFill>
              </a:rPr>
              <a:t> </a:t>
            </a:r>
            <a:br>
              <a:rPr lang="en-US" sz="4400" dirty="0">
                <a:solidFill>
                  <a:schemeClr val="accent2"/>
                </a:solidFill>
              </a:rPr>
            </a:br>
            <a:r>
              <a:rPr sz="4400" dirty="0">
                <a:solidFill>
                  <a:schemeClr val="accent2"/>
                </a:solidFill>
              </a:rPr>
              <a:t>Power BI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D50B9-736D-5B56-29AD-5BF5541F6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483" y="2047081"/>
            <a:ext cx="10353762" cy="970451"/>
          </a:xfrm>
        </p:spPr>
        <p:txBody>
          <a:bodyPr/>
          <a:lstStyle/>
          <a:p>
            <a:r>
              <a:rPr sz="18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For ATLIQ HARDWARE</a:t>
            </a:r>
          </a:p>
          <a:p>
            <a:r>
              <a:rPr sz="18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Prepared By: Pratik Shukla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6E5FA6-81D4-43C6-8C58-83C08343D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611" y="132457"/>
            <a:ext cx="815184" cy="5558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36954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BA39A-3BD4-A6BA-E89E-5F6C5C514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647" y="196646"/>
            <a:ext cx="11729884" cy="1189703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Arial"/>
              </a:rPr>
              <a:t>Query 7 : Trend of Gross Sales for AtliQ Exclusive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BC494-70D2-6CEB-5CA7-2B62C1D40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47" y="1582993"/>
            <a:ext cx="5899353" cy="5171768"/>
          </a:xfrm>
        </p:spPr>
        <p:txBody>
          <a:bodyPr>
            <a:normAutofit fontScale="92500"/>
          </a:bodyPr>
          <a:lstStyle/>
          <a:p>
            <a:r>
              <a:rPr lang="en-US" sz="14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• Problem Statement: </a:t>
            </a:r>
            <a:r>
              <a:rPr lang="en-IN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Generate 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the complete report of the Gross sales amount for the customer  “</a:t>
            </a:r>
            <a:r>
              <a:rPr 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Atliq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 Exclusive”  for each month. Which will helps to  get an idea of low and -- high-performing months and take strategic decisions. </a:t>
            </a:r>
          </a:p>
          <a:p>
            <a:r>
              <a:rPr lang="en-US" sz="14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• SQL Query:</a:t>
            </a:r>
          </a:p>
          <a:p>
            <a:endParaRPr lang="en-US" sz="1300" dirty="0">
              <a:solidFill>
                <a:schemeClr val="accent1">
                  <a:lumMod val="40000"/>
                  <a:lumOff val="60000"/>
                </a:schemeClr>
              </a:solidFill>
              <a:latin typeface="Arial"/>
            </a:endParaRPr>
          </a:p>
          <a:p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SELECT 	</a:t>
            </a:r>
          </a:p>
          <a:p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	month(</a:t>
            </a:r>
            <a:r>
              <a:rPr 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sm.date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) as </a:t>
            </a:r>
            <a:r>
              <a:rPr 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month,sm.fiscal_year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 as year,     	Round(sum(</a:t>
            </a:r>
            <a:r>
              <a:rPr 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sm.sold_quantity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 * </a:t>
            </a:r>
            <a:r>
              <a:rPr 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gp.gross_price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)/1000000,2) as 	</a:t>
            </a:r>
            <a:r>
              <a:rPr 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gross_sales_amount_mln</a:t>
            </a:r>
            <a:endParaRPr lang="en-US" sz="1400" dirty="0">
              <a:solidFill>
                <a:schemeClr val="accent1">
                  <a:lumMod val="40000"/>
                  <a:lumOff val="60000"/>
                </a:schemeClr>
              </a:solidFill>
              <a:latin typeface="Arial"/>
            </a:endParaRPr>
          </a:p>
          <a:p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From </a:t>
            </a:r>
            <a:r>
              <a:rPr 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fact_sales_monthly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 </a:t>
            </a:r>
            <a:r>
              <a:rPr 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sm</a:t>
            </a:r>
            <a:endParaRPr lang="en-US" sz="1400" dirty="0">
              <a:solidFill>
                <a:schemeClr val="accent1">
                  <a:lumMod val="40000"/>
                  <a:lumOff val="60000"/>
                </a:schemeClr>
              </a:solidFill>
              <a:latin typeface="Arial"/>
            </a:endParaRPr>
          </a:p>
          <a:p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Join dim_customer c</a:t>
            </a:r>
          </a:p>
          <a:p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On </a:t>
            </a:r>
            <a:r>
              <a:rPr 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c.customer_code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 = </a:t>
            </a:r>
            <a:r>
              <a:rPr 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sm.customer_code</a:t>
            </a:r>
            <a:endParaRPr lang="en-US" sz="1400" dirty="0">
              <a:solidFill>
                <a:schemeClr val="accent1">
                  <a:lumMod val="40000"/>
                  <a:lumOff val="60000"/>
                </a:schemeClr>
              </a:solidFill>
              <a:latin typeface="Arial"/>
            </a:endParaRPr>
          </a:p>
          <a:p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Join </a:t>
            </a:r>
            <a:r>
              <a:rPr 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fact_gross_price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 </a:t>
            </a:r>
            <a:r>
              <a:rPr 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gp</a:t>
            </a:r>
            <a:endParaRPr lang="en-US" sz="1400" dirty="0">
              <a:solidFill>
                <a:schemeClr val="accent1">
                  <a:lumMod val="40000"/>
                  <a:lumOff val="60000"/>
                </a:schemeClr>
              </a:solidFill>
              <a:latin typeface="Arial"/>
            </a:endParaRPr>
          </a:p>
          <a:p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On </a:t>
            </a:r>
            <a:r>
              <a:rPr 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sm.product_code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 = </a:t>
            </a:r>
            <a:r>
              <a:rPr 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gp.product_code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 and </a:t>
            </a:r>
          </a:p>
          <a:p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	</a:t>
            </a:r>
            <a:r>
              <a:rPr 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sm.fiscal_year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 = </a:t>
            </a:r>
            <a:r>
              <a:rPr 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gp.fiscal_year</a:t>
            </a:r>
            <a:endParaRPr lang="en-US" sz="1400" dirty="0">
              <a:solidFill>
                <a:schemeClr val="accent1">
                  <a:lumMod val="40000"/>
                  <a:lumOff val="60000"/>
                </a:schemeClr>
              </a:solidFill>
              <a:latin typeface="Arial"/>
            </a:endParaRPr>
          </a:p>
          <a:p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Where </a:t>
            </a:r>
            <a:r>
              <a:rPr 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c.customer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 = '</a:t>
            </a:r>
            <a:r>
              <a:rPr 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Atliq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 Exclusive’</a:t>
            </a:r>
          </a:p>
          <a:p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Group by </a:t>
            </a:r>
            <a:r>
              <a:rPr 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month,year</a:t>
            </a:r>
            <a:endParaRPr lang="en-US" sz="1400" dirty="0">
              <a:solidFill>
                <a:schemeClr val="accent1">
                  <a:lumMod val="40000"/>
                  <a:lumOff val="60000"/>
                </a:schemeClr>
              </a:solidFill>
              <a:latin typeface="Arial"/>
            </a:endParaRPr>
          </a:p>
          <a:p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Order by year;</a:t>
            </a:r>
            <a:endParaRPr lang="en-IN" sz="1400" dirty="0">
              <a:solidFill>
                <a:schemeClr val="accent1">
                  <a:lumMod val="40000"/>
                  <a:lumOff val="60000"/>
                </a:schemeClr>
              </a:solidFill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E34702-30F7-5EA4-E798-70E0166EA4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50000" r="37903" b="24079"/>
          <a:stretch/>
        </p:blipFill>
        <p:spPr>
          <a:xfrm>
            <a:off x="5761704" y="2340079"/>
            <a:ext cx="6302477" cy="28316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BE49BF-1941-44C8-ADEC-A3AAF4553290}"/>
              </a:ext>
            </a:extLst>
          </p:cNvPr>
          <p:cNvSpPr txBox="1"/>
          <p:nvPr/>
        </p:nvSpPr>
        <p:spPr>
          <a:xfrm>
            <a:off x="5761704" y="5657671"/>
            <a:ext cx="61156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• </a:t>
            </a:r>
            <a:r>
              <a:rPr lang="en-US" sz="1800" b="0" dirty="0">
                <a:solidFill>
                  <a:schemeClr val="tx1">
                    <a:lumMod val="85000"/>
                  </a:schemeClr>
                </a:solidFill>
                <a:latin typeface="Arial"/>
              </a:rPr>
              <a:t>Explanation: This query Results in a Trend of Gross Sales Amount for AtliQ Exclusive over a period. We can see a drop at every 4 months in 2021 and have highs on every 3</a:t>
            </a:r>
            <a:r>
              <a:rPr lang="en-US" sz="1800" b="0" baseline="30000" dirty="0">
                <a:solidFill>
                  <a:schemeClr val="tx1">
                    <a:lumMod val="85000"/>
                  </a:schemeClr>
                </a:solidFill>
                <a:latin typeface="Arial"/>
              </a:rPr>
              <a:t>rd</a:t>
            </a:r>
            <a:r>
              <a:rPr lang="en-US" sz="1800" b="0" dirty="0">
                <a:solidFill>
                  <a:schemeClr val="tx1">
                    <a:lumMod val="85000"/>
                  </a:schemeClr>
                </a:solidFill>
                <a:latin typeface="Arial"/>
              </a:rPr>
              <a:t> month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1748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BA39A-3BD4-A6BA-E89E-5F6C5C514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646" y="1"/>
            <a:ext cx="11729884" cy="904568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Arial"/>
              </a:rPr>
              <a:t>Query 8: Quarterly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BC494-70D2-6CEB-5CA7-2B62C1D40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18" y="1209367"/>
            <a:ext cx="6056670" cy="5171768"/>
          </a:xfrm>
        </p:spPr>
        <p:txBody>
          <a:bodyPr>
            <a:normAutofit/>
          </a:bodyPr>
          <a:lstStyle/>
          <a:p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• Problem Statement: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In which quarter of 2020, got the maximum </a:t>
            </a: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total_sold_quantity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? </a:t>
            </a:r>
          </a:p>
          <a:p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• SQL Query:</a:t>
            </a:r>
          </a:p>
          <a:p>
            <a:endParaRPr lang="en-US" sz="1300" dirty="0">
              <a:solidFill>
                <a:schemeClr val="accent1">
                  <a:lumMod val="40000"/>
                  <a:lumOff val="60000"/>
                </a:schemeClr>
              </a:solidFill>
              <a:latin typeface="Arial"/>
            </a:endParaRP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SELECT     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CASE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 WHEN MONTH(date) IN (9, 10, 11) THEN 'Q1'      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 WHEN MONTH(date) IN (12, 1, 2) THEN 'Q2'        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WHEN MONTH(date) IN (3, 4, 5) THEN 'Q3'        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 WHEN MONTH(date) IN (6, 7, 8) THEN 'Q4'    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END AS Quarter,   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Sum (</a:t>
            </a:r>
            <a:r>
              <a:rPr lang="en-US" sz="13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sold_quantity</a:t>
            </a:r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) AS </a:t>
            </a:r>
            <a:r>
              <a:rPr lang="en-US" sz="13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total_sold_quantity</a:t>
            </a:r>
            <a:endParaRPr lang="en-US" sz="1300" dirty="0">
              <a:solidFill>
                <a:schemeClr val="accent1">
                  <a:lumMod val="40000"/>
                  <a:lumOff val="60000"/>
                </a:schemeClr>
              </a:solidFill>
              <a:latin typeface="Arial"/>
            </a:endParaRP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From     </a:t>
            </a:r>
            <a:r>
              <a:rPr lang="en-US" sz="13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fact_sales_monthly</a:t>
            </a:r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 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Where     </a:t>
            </a:r>
            <a:r>
              <a:rPr lang="en-US" sz="13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fiscal_year</a:t>
            </a:r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 = 2020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Group By  Quarter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Order By  </a:t>
            </a:r>
            <a:r>
              <a:rPr lang="en-US" sz="13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total_sold_quantity</a:t>
            </a:r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 DESC    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LIMIT 1;</a:t>
            </a:r>
            <a:endParaRPr lang="en-IN" sz="1300" dirty="0">
              <a:solidFill>
                <a:schemeClr val="accent1">
                  <a:lumMod val="40000"/>
                  <a:lumOff val="60000"/>
                </a:schemeClr>
              </a:solidFill>
              <a:latin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57CE80-C0D2-1DA5-8EC5-AD3C60B011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4" t="23703" r="70484" b="51467"/>
          <a:stretch/>
        </p:blipFill>
        <p:spPr>
          <a:xfrm>
            <a:off x="6454878" y="1688690"/>
            <a:ext cx="5294760" cy="34806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BFD1D6-B497-8664-6ACF-319B58FB992D}"/>
              </a:ext>
            </a:extLst>
          </p:cNvPr>
          <p:cNvSpPr txBox="1"/>
          <p:nvPr/>
        </p:nvSpPr>
        <p:spPr>
          <a:xfrm>
            <a:off x="226142" y="6135329"/>
            <a:ext cx="9851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Explanation : This Query results in Total Qty Sold by Quarters in a year. From the Bar chart we can clearly understand that Q1 brings the maximum sold Qty for </a:t>
            </a:r>
            <a:r>
              <a:rPr lang="en-US" dirty="0" err="1"/>
              <a:t>Atliq</a:t>
            </a:r>
            <a:r>
              <a:rPr lang="en-US" dirty="0"/>
              <a:t> </a:t>
            </a:r>
            <a:r>
              <a:rPr lang="en-US" dirty="0" err="1"/>
              <a:t>hardwares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599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BA39A-3BD4-A6BA-E89E-5F6C5C514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471" y="157317"/>
            <a:ext cx="11808542" cy="914400"/>
          </a:xfrm>
        </p:spPr>
        <p:txBody>
          <a:bodyPr anchor="t">
            <a:no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Arial"/>
              </a:rPr>
              <a:t>Query 9: Channel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BC494-70D2-6CEB-5CA7-2B62C1D40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071717"/>
            <a:ext cx="6381136" cy="5997677"/>
          </a:xfrm>
        </p:spPr>
        <p:txBody>
          <a:bodyPr>
            <a:normAutofit fontScale="92500" lnSpcReduction="10000"/>
          </a:bodyPr>
          <a:lstStyle/>
          <a:p>
            <a:r>
              <a:rPr lang="en-US" sz="14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• Problem Statement: 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Which channel helped to bring more gross sales in the fiscal year 2021 and the percentage of contribution? </a:t>
            </a:r>
          </a:p>
          <a:p>
            <a:r>
              <a:rPr lang="en-US" sz="14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• SQL Query:</a:t>
            </a:r>
          </a:p>
          <a:p>
            <a:endParaRPr lang="en-US" sz="1300" dirty="0">
              <a:solidFill>
                <a:schemeClr val="accent1">
                  <a:lumMod val="40000"/>
                  <a:lumOff val="60000"/>
                </a:schemeClr>
              </a:solidFill>
              <a:latin typeface="Arial"/>
            </a:endParaRP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with </a:t>
            </a:r>
            <a:r>
              <a:rPr lang="en-US" sz="13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channel_sales</a:t>
            </a:r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 as ( 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SELECT 	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	</a:t>
            </a:r>
            <a:r>
              <a:rPr lang="en-US" sz="13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c.channel</a:t>
            </a:r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, sum(</a:t>
            </a:r>
            <a:r>
              <a:rPr lang="en-US" sz="13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sm.sold_quantity</a:t>
            </a:r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 * </a:t>
            </a:r>
            <a:r>
              <a:rPr lang="en-US" sz="13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gp.gross_price</a:t>
            </a:r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)/1000000 as </a:t>
            </a:r>
            <a:r>
              <a:rPr lang="en-US" sz="13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gross_sales_mln</a:t>
            </a:r>
            <a:endParaRPr lang="en-US" sz="1300" dirty="0">
              <a:solidFill>
                <a:schemeClr val="accent1">
                  <a:lumMod val="40000"/>
                  <a:lumOff val="60000"/>
                </a:schemeClr>
              </a:solidFill>
              <a:latin typeface="Arial"/>
            </a:endParaRP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From </a:t>
            </a:r>
            <a:r>
              <a:rPr lang="en-US" sz="13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fact_sales_monthly</a:t>
            </a:r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 </a:t>
            </a:r>
            <a:r>
              <a:rPr lang="en-US" sz="13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sm</a:t>
            </a:r>
            <a:endParaRPr lang="en-US" sz="1300" dirty="0">
              <a:solidFill>
                <a:schemeClr val="accent1">
                  <a:lumMod val="40000"/>
                  <a:lumOff val="60000"/>
                </a:schemeClr>
              </a:solidFill>
              <a:latin typeface="Arial"/>
            </a:endParaRP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Join dim_customer c 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On </a:t>
            </a:r>
            <a:r>
              <a:rPr lang="en-US" sz="13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c.customer_code</a:t>
            </a:r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 = </a:t>
            </a:r>
            <a:r>
              <a:rPr lang="en-US" sz="13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sm.customer_code</a:t>
            </a:r>
            <a:endParaRPr lang="en-US" sz="1300" dirty="0">
              <a:solidFill>
                <a:schemeClr val="accent1">
                  <a:lumMod val="40000"/>
                  <a:lumOff val="60000"/>
                </a:schemeClr>
              </a:solidFill>
              <a:latin typeface="Arial"/>
            </a:endParaRP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Join </a:t>
            </a:r>
            <a:r>
              <a:rPr lang="en-US" sz="13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fact_gross_price</a:t>
            </a:r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 </a:t>
            </a:r>
            <a:r>
              <a:rPr lang="en-US" sz="13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gp</a:t>
            </a:r>
            <a:endParaRPr lang="en-US" sz="1300" dirty="0">
              <a:solidFill>
                <a:schemeClr val="accent1">
                  <a:lumMod val="40000"/>
                  <a:lumOff val="60000"/>
                </a:schemeClr>
              </a:solidFill>
              <a:latin typeface="Arial"/>
            </a:endParaRP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On </a:t>
            </a:r>
            <a:r>
              <a:rPr lang="en-US" sz="13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gp.product_code</a:t>
            </a:r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 = </a:t>
            </a:r>
            <a:r>
              <a:rPr lang="en-US" sz="13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sm.product_code</a:t>
            </a:r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 and </a:t>
            </a:r>
            <a:r>
              <a:rPr lang="en-US" sz="13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gp.fiscal_year</a:t>
            </a:r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 = </a:t>
            </a:r>
            <a:r>
              <a:rPr lang="en-US" sz="13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sm.fiscal_year</a:t>
            </a:r>
            <a:endParaRPr lang="en-US" sz="1300" dirty="0">
              <a:solidFill>
                <a:schemeClr val="accent1">
                  <a:lumMod val="40000"/>
                  <a:lumOff val="60000"/>
                </a:schemeClr>
              </a:solidFill>
              <a:latin typeface="Arial"/>
            </a:endParaRP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Where </a:t>
            </a:r>
            <a:r>
              <a:rPr lang="en-US" sz="13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sm.fiscal_year</a:t>
            </a:r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 = 2021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Group By </a:t>
            </a:r>
            <a:r>
              <a:rPr lang="en-US" sz="13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c.channel</a:t>
            </a:r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),</a:t>
            </a:r>
          </a:p>
          <a:p>
            <a:r>
              <a:rPr lang="en-US" sz="13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total_sales</a:t>
            </a:r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 as (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	SELECT  sum(</a:t>
            </a:r>
            <a:r>
              <a:rPr lang="en-US" sz="13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gross_sales_mln</a:t>
            </a:r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) as </a:t>
            </a:r>
            <a:r>
              <a:rPr lang="en-US" sz="13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total_gross_sales</a:t>
            </a:r>
            <a:endParaRPr lang="en-US" sz="1300" dirty="0">
              <a:solidFill>
                <a:schemeClr val="accent1">
                  <a:lumMod val="40000"/>
                  <a:lumOff val="60000"/>
                </a:schemeClr>
              </a:solidFill>
              <a:latin typeface="Arial"/>
            </a:endParaRP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from </a:t>
            </a:r>
            <a:r>
              <a:rPr lang="en-US" sz="13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channel_sales</a:t>
            </a:r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) 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select channel,  Round (gross_sales_mln,2) as </a:t>
            </a:r>
            <a:r>
              <a:rPr lang="en-US" sz="13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gross_sales_mln</a:t>
            </a:r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,   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Round((</a:t>
            </a:r>
            <a:r>
              <a:rPr lang="en-US" sz="13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gross_sales_mln</a:t>
            </a:r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/</a:t>
            </a:r>
            <a:r>
              <a:rPr lang="en-US" sz="13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total_gross_sales</a:t>
            </a:r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)*100,2) as percentage    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From </a:t>
            </a:r>
            <a:r>
              <a:rPr lang="en-US" sz="13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channel_sales</a:t>
            </a:r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, </a:t>
            </a:r>
            <a:r>
              <a:rPr lang="en-US" sz="13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total_sales</a:t>
            </a:r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    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Order by </a:t>
            </a:r>
            <a:r>
              <a:rPr lang="en-US" sz="13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gross_sales_mln</a:t>
            </a:r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 desc;</a:t>
            </a:r>
            <a:endParaRPr lang="en-IN" sz="1300" dirty="0">
              <a:solidFill>
                <a:schemeClr val="accent1">
                  <a:lumMod val="40000"/>
                  <a:lumOff val="60000"/>
                </a:schemeClr>
              </a:solidFill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A0C1C9-46FC-E4B6-B151-828183EB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2" t="49926" r="50000" b="20165"/>
          <a:stretch/>
        </p:blipFill>
        <p:spPr>
          <a:xfrm>
            <a:off x="6312310" y="1641340"/>
            <a:ext cx="5761703" cy="28372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7E232D-635C-DA50-0DD4-D7DED6098334}"/>
              </a:ext>
            </a:extLst>
          </p:cNvPr>
          <p:cNvSpPr txBox="1"/>
          <p:nvPr/>
        </p:nvSpPr>
        <p:spPr>
          <a:xfrm>
            <a:off x="6597445" y="5614219"/>
            <a:ext cx="5476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Explanation: This Query results in Understanding the Gross Sales and Contribution % across the channels. we can see that </a:t>
            </a:r>
            <a:r>
              <a:rPr lang="en-US" dirty="0">
                <a:solidFill>
                  <a:srgbClr val="92D050"/>
                </a:solidFill>
              </a:rPr>
              <a:t>“Retailer” </a:t>
            </a:r>
            <a:r>
              <a:rPr lang="en-US" dirty="0"/>
              <a:t>is the Highest contributor for AtliQ </a:t>
            </a:r>
            <a:r>
              <a:rPr lang="en-US" dirty="0" err="1"/>
              <a:t>Hardwares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0330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BA39A-3BD4-A6BA-E89E-5F6C5C514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471" y="157316"/>
            <a:ext cx="11808542" cy="1120877"/>
          </a:xfrm>
        </p:spPr>
        <p:txBody>
          <a:bodyPr anchor="t">
            <a:no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Arial"/>
              </a:rPr>
              <a:t>Query 10: Analysis by Division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626BF6-54E7-F81F-E593-1C3522C357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9" t="27164" r="44517" b="42890"/>
          <a:stretch/>
        </p:blipFill>
        <p:spPr>
          <a:xfrm>
            <a:off x="5771536" y="1725562"/>
            <a:ext cx="6302477" cy="30185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DBC494-70D2-6CEB-5CA7-2B62C1D40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472" y="1376517"/>
            <a:ext cx="5653548" cy="5997677"/>
          </a:xfrm>
        </p:spPr>
        <p:txBody>
          <a:bodyPr>
            <a:normAutofit/>
          </a:bodyPr>
          <a:lstStyle/>
          <a:p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• Problem Statement: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Get the Top 3 products in each division that have a high </a:t>
            </a: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total_sold_quantity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 in the </a:t>
            </a: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fiscal_year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 2021? </a:t>
            </a:r>
          </a:p>
          <a:p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• SQL Query:</a:t>
            </a:r>
          </a:p>
          <a:p>
            <a:pPr>
              <a:lnSpc>
                <a:spcPct val="90000"/>
              </a:lnSpc>
            </a:pPr>
            <a:endParaRPr lang="en-US" sz="1200" dirty="0">
              <a:solidFill>
                <a:schemeClr val="accent1">
                  <a:lumMod val="40000"/>
                  <a:lumOff val="60000"/>
                </a:schemeClr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with </a:t>
            </a: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cte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 as (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SELECT 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	</a:t>
            </a: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p.division,p.product_code,p.product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,   SUM(</a:t>
            </a: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sm.sold_quantity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) as </a:t>
            </a: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total_sold_quantity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,   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	RANK() over(partition by </a:t>
            </a: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p.division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 order by SUM(</a:t>
            </a: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sm.sold_quantity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) desc) as </a:t>
            </a: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rank_order</a:t>
            </a:r>
            <a:endParaRPr lang="en-US" sz="1200" dirty="0">
              <a:solidFill>
                <a:schemeClr val="accent1">
                  <a:lumMod val="40000"/>
                  <a:lumOff val="60000"/>
                </a:schemeClr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From dim_product p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Join </a:t>
            </a: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fact_sales_monthly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 </a:t>
            </a: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sm</a:t>
            </a:r>
            <a:endParaRPr lang="en-US" sz="1200" dirty="0">
              <a:solidFill>
                <a:schemeClr val="accent1">
                  <a:lumMod val="40000"/>
                  <a:lumOff val="60000"/>
                </a:schemeClr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On </a:t>
            </a: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sm.product_code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 = p.product_code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Where </a:t>
            </a: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sm.fiscal_year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 = 2021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Group By </a:t>
            </a: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p.division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, </a:t>
            </a: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p.product_code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, </a:t>
            </a: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p.product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SELECT 	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	division, </a:t>
            </a: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product_code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, product, </a:t>
            </a: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total_sold_quantity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	</a:t>
            </a: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rank_order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  From </a:t>
            </a: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cte</a:t>
            </a:r>
            <a:endParaRPr lang="en-US" sz="1200" dirty="0">
              <a:solidFill>
                <a:schemeClr val="accent1">
                  <a:lumMod val="40000"/>
                  <a:lumOff val="60000"/>
                </a:schemeClr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Where </a:t>
            </a: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rank_order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 &lt;=3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Order By </a:t>
            </a: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total_sold_quantity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 desc;</a:t>
            </a:r>
            <a:endParaRPr lang="en-IN" sz="1200" dirty="0">
              <a:solidFill>
                <a:schemeClr val="accent1">
                  <a:lumMod val="40000"/>
                  <a:lumOff val="60000"/>
                </a:schemeClr>
              </a:solid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925FDD-81F7-5A70-C52E-CF6C57CC9D3E}"/>
              </a:ext>
            </a:extLst>
          </p:cNvPr>
          <p:cNvSpPr txBox="1"/>
          <p:nvPr/>
        </p:nvSpPr>
        <p:spPr>
          <a:xfrm>
            <a:off x="5771536" y="5456903"/>
            <a:ext cx="60665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Explanation: This query results in Top 3 products from each division having High Sold qty in FY 2021. We can observe that N&amp; S division tops the list with the Product pen drive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1844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48D78-2B9C-EBF1-BA34-F7387EA04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260501"/>
            <a:ext cx="10353762" cy="4058751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THANK YOU!</a:t>
            </a:r>
            <a:endParaRPr lang="en-IN" sz="32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9986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B35BB-3CD1-49D8-C4FA-6EF6ABF6F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75008"/>
            <a:ext cx="10353762" cy="970450"/>
          </a:xfrm>
        </p:spPr>
        <p:txBody>
          <a:bodyPr/>
          <a:lstStyle/>
          <a:p>
            <a:r>
              <a:rPr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3EF98-0D6A-542C-710B-4B6AC7A0A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53791"/>
            <a:ext cx="10353762" cy="4058751"/>
          </a:xfrm>
        </p:spPr>
        <p:txBody>
          <a:bodyPr>
            <a:normAutofit/>
          </a:bodyPr>
          <a:lstStyle/>
          <a:p>
            <a:r>
              <a:rPr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• AtliQ Hardware is a leading computer hardware producer in India and other countries.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Arial"/>
            </a:endParaRPr>
          </a:p>
          <a:p>
            <a:endParaRPr dirty="0">
              <a:solidFill>
                <a:schemeClr val="accent1">
                  <a:lumMod val="40000"/>
                  <a:lumOff val="60000"/>
                </a:schemeClr>
              </a:solidFill>
              <a:latin typeface="Arial"/>
            </a:endParaRPr>
          </a:p>
          <a:p>
            <a:r>
              <a:rPr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• Management lacks insights for quick, data-informed decisions.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Arial"/>
            </a:endParaRPr>
          </a:p>
          <a:p>
            <a:endParaRPr dirty="0">
              <a:solidFill>
                <a:schemeClr val="accent1">
                  <a:lumMod val="40000"/>
                  <a:lumOff val="60000"/>
                </a:schemeClr>
              </a:solidFill>
              <a:latin typeface="Arial"/>
            </a:endParaRPr>
          </a:p>
          <a:p>
            <a:r>
              <a:rPr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• Aim to expand the data analytics team with junior data analysts.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Arial"/>
            </a:endParaRPr>
          </a:p>
          <a:p>
            <a:endParaRPr dirty="0">
              <a:solidFill>
                <a:schemeClr val="accent1">
                  <a:lumMod val="40000"/>
                  <a:lumOff val="60000"/>
                </a:schemeClr>
              </a:solidFill>
              <a:latin typeface="Arial"/>
            </a:endParaRPr>
          </a:p>
          <a:p>
            <a:r>
              <a:rPr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• Conducted a SQL challenge to facilitate data-driven decisions.</a:t>
            </a:r>
          </a:p>
        </p:txBody>
      </p:sp>
    </p:spTree>
    <p:extLst>
      <p:ext uri="{BB962C8B-B14F-4D97-AF65-F5344CB8AC3E}">
        <p14:creationId xmlns:p14="http://schemas.microsoft.com/office/powerpoint/2010/main" val="1809767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B31F9-5FBC-4727-06FD-93FB5F0EE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317" y="2585883"/>
            <a:ext cx="10353762" cy="1484671"/>
          </a:xfrm>
        </p:spPr>
        <p:txBody>
          <a:bodyPr/>
          <a:lstStyle/>
          <a:p>
            <a:r>
              <a:t>Query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8DD378-4BD9-1522-FF8A-550D7ABDFF1A}"/>
              </a:ext>
            </a:extLst>
          </p:cNvPr>
          <p:cNvSpPr txBox="1"/>
          <p:nvPr/>
        </p:nvSpPr>
        <p:spPr>
          <a:xfrm>
            <a:off x="707317" y="698090"/>
            <a:ext cx="606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0">
                <a:solidFill>
                  <a:srgbClr val="000000"/>
                </a:solidFill>
                <a:latin typeface="Arial"/>
              </a:rPr>
              <a:t>We conducted several SQL queries to gather insights about AtliQ Hardware's business operations.</a:t>
            </a:r>
          </a:p>
        </p:txBody>
      </p:sp>
    </p:spTree>
    <p:extLst>
      <p:ext uri="{BB962C8B-B14F-4D97-AF65-F5344CB8AC3E}">
        <p14:creationId xmlns:p14="http://schemas.microsoft.com/office/powerpoint/2010/main" val="898088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BA39A-3BD4-A6BA-E89E-5F6C5C514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767" y="158058"/>
            <a:ext cx="10087897" cy="1011237"/>
          </a:xfrm>
        </p:spPr>
        <p:txBody>
          <a:bodyPr>
            <a:noAutofit/>
          </a:bodyPr>
          <a:lstStyle/>
          <a:p>
            <a:r>
              <a:rPr dirty="0"/>
              <a:t>Query 1: Market </a:t>
            </a:r>
            <a:r>
              <a:rPr sz="4000" dirty="0"/>
              <a:t>Analysis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BC494-70D2-6CEB-5CA7-2B62C1D40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1821425"/>
            <a:ext cx="6489290" cy="4372898"/>
          </a:xfrm>
        </p:spPr>
        <p:txBody>
          <a:bodyPr>
            <a:normAutofit/>
          </a:bodyPr>
          <a:lstStyle/>
          <a:p>
            <a:r>
              <a:rPr sz="18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• Problem Statement: Identify the markets where '</a:t>
            </a:r>
            <a:r>
              <a:rPr sz="18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Atliq</a:t>
            </a:r>
            <a:r>
              <a:rPr sz="18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 Exclusive' operates in the APAC region.</a:t>
            </a:r>
          </a:p>
          <a:p>
            <a:r>
              <a:rPr sz="18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• SQL Query:</a:t>
            </a:r>
            <a:endParaRPr lang="en-US" sz="1800" b="0" dirty="0">
              <a:solidFill>
                <a:schemeClr val="accent1">
                  <a:lumMod val="40000"/>
                  <a:lumOff val="60000"/>
                </a:schemeClr>
              </a:solidFill>
              <a:latin typeface="Arial"/>
            </a:endParaRPr>
          </a:p>
          <a:p>
            <a:endParaRPr sz="1800" b="0" dirty="0">
              <a:solidFill>
                <a:schemeClr val="accent1">
                  <a:lumMod val="40000"/>
                  <a:lumOff val="60000"/>
                </a:schemeClr>
              </a:solidFill>
              <a:latin typeface="Arial"/>
            </a:endParaRPr>
          </a:p>
          <a:p>
            <a:r>
              <a:rPr sz="18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SELECT DISTINCT market</a:t>
            </a:r>
          </a:p>
          <a:p>
            <a:r>
              <a:rPr sz="18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FROM dim_customer</a:t>
            </a:r>
          </a:p>
          <a:p>
            <a:r>
              <a:rPr sz="18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WHERE region = 'APAC' AND customer = '</a:t>
            </a:r>
            <a:r>
              <a:rPr sz="18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Atliq</a:t>
            </a:r>
            <a:r>
              <a:rPr sz="18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 Exclusive';</a:t>
            </a:r>
          </a:p>
          <a:p>
            <a:pPr algn="l"/>
            <a:endParaRPr sz="1800" b="0" dirty="0">
              <a:solidFill>
                <a:schemeClr val="accent1">
                  <a:lumMod val="40000"/>
                  <a:lumOff val="60000"/>
                </a:schemeClr>
              </a:solidFill>
              <a:latin typeface="Arial"/>
            </a:endParaRPr>
          </a:p>
          <a:p>
            <a:pPr algn="l"/>
            <a:r>
              <a:rPr sz="18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• </a:t>
            </a:r>
            <a:r>
              <a:rPr sz="1800" b="0" dirty="0">
                <a:solidFill>
                  <a:schemeClr val="tx1">
                    <a:lumMod val="85000"/>
                  </a:schemeClr>
                </a:solidFill>
                <a:latin typeface="Arial"/>
              </a:rPr>
              <a:t>Explanation: This query lists all the unique markets where the customer '</a:t>
            </a:r>
            <a:r>
              <a:rPr sz="1800" b="0" dirty="0" err="1">
                <a:solidFill>
                  <a:schemeClr val="tx1">
                    <a:lumMod val="85000"/>
                  </a:schemeClr>
                </a:solidFill>
                <a:latin typeface="Arial"/>
              </a:rPr>
              <a:t>Atliq</a:t>
            </a:r>
            <a:r>
              <a:rPr sz="1800" b="0" dirty="0">
                <a:solidFill>
                  <a:schemeClr val="tx1">
                    <a:lumMod val="85000"/>
                  </a:schemeClr>
                </a:solidFill>
                <a:latin typeface="Arial"/>
              </a:rPr>
              <a:t> Exclusive' is active within the APAC region</a:t>
            </a:r>
            <a:r>
              <a:rPr sz="18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DD590C-EE39-DFA6-E42D-668125E34C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77" t="42397" r="36936" b="15831"/>
          <a:stretch/>
        </p:blipFill>
        <p:spPr>
          <a:xfrm>
            <a:off x="6371303" y="1894850"/>
            <a:ext cx="5604387" cy="422604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583355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BA39A-3BD4-A6BA-E89E-5F6C5C514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68827"/>
            <a:ext cx="10087897" cy="1307690"/>
          </a:xfrm>
        </p:spPr>
        <p:txBody>
          <a:bodyPr>
            <a:noAutofit/>
          </a:bodyPr>
          <a:lstStyle/>
          <a:p>
            <a:r>
              <a:rPr sz="4400" dirty="0"/>
              <a:t>Query 2: </a:t>
            </a:r>
            <a:br>
              <a:rPr lang="en-US" sz="4400" dirty="0"/>
            </a:br>
            <a:r>
              <a:rPr lang="en-US" sz="4400" dirty="0"/>
              <a:t>Unique </a:t>
            </a:r>
            <a:r>
              <a:rPr sz="4400" dirty="0"/>
              <a:t>Product Increase Percentage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BC494-70D2-6CEB-5CA7-2B62C1D40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147" y="1376514"/>
            <a:ext cx="7570839" cy="5481485"/>
          </a:xfrm>
        </p:spPr>
        <p:txBody>
          <a:bodyPr>
            <a:normAutofit lnSpcReduction="10000"/>
          </a:bodyPr>
          <a:lstStyle/>
          <a:p>
            <a:r>
              <a:rPr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• Problem Statement: What is the percentage of unique product increase in 2021 vs. 2020?</a:t>
            </a:r>
          </a:p>
          <a:p>
            <a:endParaRPr sz="1200" b="0" dirty="0">
              <a:solidFill>
                <a:schemeClr val="accent1">
                  <a:lumMod val="40000"/>
                  <a:lumOff val="60000"/>
                </a:schemeClr>
              </a:solidFill>
              <a:latin typeface="Arial"/>
            </a:endParaRPr>
          </a:p>
          <a:p>
            <a:r>
              <a:rPr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• SQL Query:</a:t>
            </a:r>
            <a:endParaRPr lang="en-US" sz="1200" b="0" dirty="0">
              <a:solidFill>
                <a:schemeClr val="accent1">
                  <a:lumMod val="40000"/>
                  <a:lumOff val="60000"/>
                </a:schemeClr>
              </a:solidFill>
              <a:latin typeface="Arial"/>
            </a:endParaRPr>
          </a:p>
          <a:p>
            <a:endParaRPr sz="1200" b="0" dirty="0">
              <a:solidFill>
                <a:schemeClr val="accent1">
                  <a:lumMod val="40000"/>
                  <a:lumOff val="60000"/>
                </a:schemeClr>
              </a:solidFill>
              <a:latin typeface="Arial"/>
            </a:endParaRPr>
          </a:p>
          <a:p>
            <a:r>
              <a:rPr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WITH unique_products_2020 AS (</a:t>
            </a:r>
          </a:p>
          <a:p>
            <a:r>
              <a:rPr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    SELECT COUNT(DISTINCT p.product_code) AS Total_unique_products_2020</a:t>
            </a:r>
          </a:p>
          <a:p>
            <a:r>
              <a:rPr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    FROM dim_product p</a:t>
            </a:r>
          </a:p>
          <a:p>
            <a:r>
              <a:rPr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    JOIN </a:t>
            </a:r>
            <a:r>
              <a:rPr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fact_gross_price</a:t>
            </a:r>
            <a:r>
              <a:rPr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 </a:t>
            </a:r>
            <a:r>
              <a:rPr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gp</a:t>
            </a:r>
            <a:r>
              <a:rPr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 ON p.product_code = </a:t>
            </a:r>
            <a:r>
              <a:rPr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gp.product_code</a:t>
            </a:r>
            <a:endParaRPr sz="1200" b="0" dirty="0">
              <a:solidFill>
                <a:schemeClr val="accent1">
                  <a:lumMod val="40000"/>
                  <a:lumOff val="60000"/>
                </a:schemeClr>
              </a:solidFill>
              <a:latin typeface="Arial"/>
            </a:endParaRPr>
          </a:p>
          <a:p>
            <a:r>
              <a:rPr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    WHERE </a:t>
            </a:r>
            <a:r>
              <a:rPr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gp.fiscal_year</a:t>
            </a:r>
            <a:r>
              <a:rPr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 = 2020),</a:t>
            </a:r>
          </a:p>
          <a:p>
            <a:r>
              <a:rPr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unique_products_2021 AS (</a:t>
            </a:r>
          </a:p>
          <a:p>
            <a:r>
              <a:rPr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    SELECT COUNT(DISTINCT p.product_code) AS Total_unique_products_2021</a:t>
            </a:r>
          </a:p>
          <a:p>
            <a:r>
              <a:rPr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    FROM dim_product p</a:t>
            </a:r>
          </a:p>
          <a:p>
            <a:r>
              <a:rPr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    JOIN </a:t>
            </a:r>
            <a:r>
              <a:rPr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fact_gross_price</a:t>
            </a:r>
            <a:r>
              <a:rPr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 </a:t>
            </a:r>
            <a:r>
              <a:rPr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gp</a:t>
            </a:r>
            <a:r>
              <a:rPr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 ON p.product_code = </a:t>
            </a:r>
            <a:r>
              <a:rPr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gp.product_code</a:t>
            </a:r>
            <a:endParaRPr sz="1200" b="0" dirty="0">
              <a:solidFill>
                <a:schemeClr val="accent1">
                  <a:lumMod val="40000"/>
                  <a:lumOff val="60000"/>
                </a:schemeClr>
              </a:solidFill>
              <a:latin typeface="Arial"/>
            </a:endParaRPr>
          </a:p>
          <a:p>
            <a:r>
              <a:rPr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    WHERE </a:t>
            </a:r>
            <a:r>
              <a:rPr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gp.fiscal_year</a:t>
            </a:r>
            <a:r>
              <a:rPr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 = 2021)</a:t>
            </a:r>
          </a:p>
          <a:p>
            <a:r>
              <a:rPr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SELECT ROUND((u21.Total_unique_products_2021 - u20.Total_unique_products_2020) / u20.Total_unique_products_2020 * 100, 2) AS </a:t>
            </a:r>
            <a:r>
              <a:rPr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pct_change</a:t>
            </a:r>
            <a:endParaRPr sz="1200" b="0" dirty="0">
              <a:solidFill>
                <a:schemeClr val="accent1">
                  <a:lumMod val="40000"/>
                  <a:lumOff val="60000"/>
                </a:schemeClr>
              </a:solidFill>
              <a:latin typeface="Arial"/>
            </a:endParaRPr>
          </a:p>
          <a:p>
            <a:r>
              <a:rPr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FROM unique_products_2021 u21, unique_products_2020 u20;</a:t>
            </a:r>
          </a:p>
          <a:p>
            <a:endParaRPr sz="1200" b="0" dirty="0">
              <a:solidFill>
                <a:schemeClr val="tx1">
                  <a:lumMod val="85000"/>
                </a:schemeClr>
              </a:solidFill>
              <a:latin typeface="Arial"/>
            </a:endParaRPr>
          </a:p>
          <a:p>
            <a:r>
              <a:rPr sz="1200" b="0" dirty="0">
                <a:solidFill>
                  <a:schemeClr val="tx1">
                    <a:lumMod val="85000"/>
                  </a:schemeClr>
                </a:solidFill>
                <a:latin typeface="Arial"/>
              </a:rPr>
              <a:t>• Explanation: This query calculates the percentage increase in unique products from 2020 to 2021</a:t>
            </a:r>
            <a:r>
              <a:rPr sz="1000" b="0" dirty="0">
                <a:solidFill>
                  <a:schemeClr val="tx1">
                    <a:lumMod val="85000"/>
                  </a:schemeClr>
                </a:solidFill>
                <a:latin typeface="Arial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5EC4CF-05E9-A569-D049-62A09DBAAA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74" t="33936" r="53790" b="25132"/>
          <a:stretch/>
        </p:blipFill>
        <p:spPr>
          <a:xfrm>
            <a:off x="7138219" y="1582993"/>
            <a:ext cx="4699819" cy="389849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perspectiveContrastingLeftFacing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301173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BA39A-3BD4-A6BA-E89E-5F6C5C514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37651"/>
            <a:ext cx="10087897" cy="1238865"/>
          </a:xfrm>
        </p:spPr>
        <p:txBody>
          <a:bodyPr anchor="ctr">
            <a:noAutofit/>
          </a:bodyPr>
          <a:lstStyle/>
          <a:p>
            <a:r>
              <a:rPr sz="4000" dirty="0"/>
              <a:t>Query </a:t>
            </a:r>
            <a:r>
              <a:rPr lang="en-US" sz="4000" dirty="0"/>
              <a:t>3</a:t>
            </a:r>
            <a:r>
              <a:rPr sz="4000" dirty="0"/>
              <a:t>: </a:t>
            </a:r>
            <a:r>
              <a:rPr lang="en-US" sz="4000" dirty="0"/>
              <a:t>Unique Products Count by Segment</a:t>
            </a:r>
            <a:endParaRPr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BC494-70D2-6CEB-5CA7-2B62C1D40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1821425"/>
            <a:ext cx="6489290" cy="4372898"/>
          </a:xfrm>
        </p:spPr>
        <p:txBody>
          <a:bodyPr>
            <a:normAutofit fontScale="92500" lnSpcReduction="10000"/>
          </a:bodyPr>
          <a:lstStyle/>
          <a:p>
            <a:r>
              <a:rPr sz="18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• Problem Statement: 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Provide a report with all the unique product counts for each  segment in descending</a:t>
            </a:r>
          </a:p>
          <a:p>
            <a:r>
              <a:rPr sz="18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• SQL Query:</a:t>
            </a:r>
            <a:endParaRPr lang="en-US" sz="1800" b="0" dirty="0">
              <a:solidFill>
                <a:schemeClr val="accent1">
                  <a:lumMod val="40000"/>
                  <a:lumOff val="60000"/>
                </a:schemeClr>
              </a:solidFill>
              <a:latin typeface="Arial"/>
            </a:endParaRPr>
          </a:p>
          <a:p>
            <a:endParaRPr sz="1800" b="0" dirty="0">
              <a:solidFill>
                <a:schemeClr val="accent1">
                  <a:lumMod val="40000"/>
                  <a:lumOff val="60000"/>
                </a:schemeClr>
              </a:solidFill>
              <a:latin typeface="Arial"/>
            </a:endParaRPr>
          </a:p>
          <a:p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select 	</a:t>
            </a:r>
          </a:p>
          <a:p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segment, Count(distinct(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product_code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)) as 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product_count</a:t>
            </a:r>
            <a:endParaRPr lang="en-US" sz="1800" dirty="0">
              <a:solidFill>
                <a:schemeClr val="accent1">
                  <a:lumMod val="40000"/>
                  <a:lumOff val="60000"/>
                </a:schemeClr>
              </a:solidFill>
              <a:latin typeface="Arial"/>
            </a:endParaRPr>
          </a:p>
          <a:p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from dim_product</a:t>
            </a:r>
          </a:p>
          <a:p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group by segment</a:t>
            </a:r>
          </a:p>
          <a:p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order by 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product_count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 desc;</a:t>
            </a:r>
            <a:endParaRPr lang="en-IN" sz="1800" dirty="0">
              <a:solidFill>
                <a:schemeClr val="accent1">
                  <a:lumMod val="40000"/>
                  <a:lumOff val="60000"/>
                </a:schemeClr>
              </a:solidFill>
              <a:latin typeface="Arial"/>
            </a:endParaRPr>
          </a:p>
          <a:p>
            <a:pPr algn="l"/>
            <a:endParaRPr sz="1800" b="0" dirty="0">
              <a:solidFill>
                <a:schemeClr val="accent1">
                  <a:lumMod val="40000"/>
                  <a:lumOff val="60000"/>
                </a:schemeClr>
              </a:solidFill>
              <a:latin typeface="Arial"/>
            </a:endParaRPr>
          </a:p>
          <a:p>
            <a:pPr algn="l"/>
            <a:r>
              <a:rPr sz="18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• </a:t>
            </a:r>
            <a:r>
              <a:rPr sz="1800" b="0" dirty="0">
                <a:solidFill>
                  <a:schemeClr val="tx1">
                    <a:lumMod val="85000"/>
                  </a:schemeClr>
                </a:solidFill>
                <a:latin typeface="Arial"/>
              </a:rPr>
              <a:t>Explanation: This query lists all the unique </a:t>
            </a:r>
            <a:r>
              <a:rPr lang="en-US" sz="1800" b="0" dirty="0">
                <a:solidFill>
                  <a:schemeClr val="tx1">
                    <a:lumMod val="85000"/>
                  </a:schemeClr>
                </a:solidFill>
                <a:latin typeface="Arial"/>
              </a:rPr>
              <a:t>Products Count by each segment and sort them in descending order of Products count</a:t>
            </a:r>
            <a:endParaRPr sz="1800" b="0" dirty="0">
              <a:solidFill>
                <a:schemeClr val="accent1">
                  <a:lumMod val="40000"/>
                  <a:lumOff val="60000"/>
                </a:schemeClr>
              </a:solidFill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992350-1A39-8E15-0223-972C51D74A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3" t="54251" r="61209" b="16705"/>
          <a:stretch/>
        </p:blipFill>
        <p:spPr>
          <a:xfrm>
            <a:off x="6400801" y="2078037"/>
            <a:ext cx="5525730" cy="34314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79720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DBC494-70D2-6CEB-5CA7-2B62C1D40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582994"/>
            <a:ext cx="7108723" cy="5647145"/>
          </a:xfrm>
        </p:spPr>
        <p:txBody>
          <a:bodyPr>
            <a:normAutofit fontScale="25000" lnSpcReduction="20000"/>
          </a:bodyPr>
          <a:lstStyle/>
          <a:p>
            <a:r>
              <a:rPr lang="en-US" sz="6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Problem Statement : Which segment had the most increase in unique products in 2021 vs 2020? </a:t>
            </a:r>
          </a:p>
          <a:p>
            <a:r>
              <a:rPr lang="en-IN" sz="48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• SQL Query:</a:t>
            </a:r>
            <a:endParaRPr lang="en-US" sz="2400" dirty="0"/>
          </a:p>
          <a:p>
            <a:endParaRPr lang="en-US" sz="2400" dirty="0"/>
          </a:p>
          <a:p>
            <a:r>
              <a:rPr lang="en-US" sz="52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WITH unique_product_2020 AS ( SELECT         </a:t>
            </a:r>
          </a:p>
          <a:p>
            <a:r>
              <a:rPr lang="en-US" sz="52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	</a:t>
            </a:r>
            <a:r>
              <a:rPr lang="en-US" sz="5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p.segment</a:t>
            </a:r>
            <a:r>
              <a:rPr lang="en-US" sz="52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, Count(Distinct p.product_code) AS product_count_2020    </a:t>
            </a:r>
          </a:p>
          <a:p>
            <a:r>
              <a:rPr lang="en-US" sz="52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From dim_product p    </a:t>
            </a:r>
          </a:p>
          <a:p>
            <a:r>
              <a:rPr lang="en-US" sz="52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Join </a:t>
            </a:r>
            <a:r>
              <a:rPr lang="en-US" sz="5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fact_gross_price</a:t>
            </a:r>
            <a:r>
              <a:rPr lang="en-US" sz="52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 </a:t>
            </a:r>
            <a:r>
              <a:rPr lang="en-US" sz="5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gp</a:t>
            </a:r>
            <a:r>
              <a:rPr lang="en-US" sz="52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 On p.product_code = </a:t>
            </a:r>
            <a:r>
              <a:rPr lang="en-US" sz="5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gp.product_code</a:t>
            </a:r>
            <a:r>
              <a:rPr lang="en-US" sz="52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    </a:t>
            </a:r>
          </a:p>
          <a:p>
            <a:r>
              <a:rPr lang="en-US" sz="52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Where </a:t>
            </a:r>
            <a:r>
              <a:rPr lang="en-US" sz="5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gp.fiscal_year</a:t>
            </a:r>
            <a:r>
              <a:rPr lang="en-US" sz="52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 = 2020   Group by </a:t>
            </a:r>
            <a:r>
              <a:rPr lang="en-US" sz="5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p.segment</a:t>
            </a:r>
            <a:r>
              <a:rPr lang="en-US" sz="52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),</a:t>
            </a:r>
          </a:p>
          <a:p>
            <a:r>
              <a:rPr lang="en-US" sz="52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unique_product_2021 AS ( SELECT         </a:t>
            </a:r>
          </a:p>
          <a:p>
            <a:r>
              <a:rPr lang="en-US" sz="52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	</a:t>
            </a:r>
            <a:r>
              <a:rPr lang="en-US" sz="5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p.segment</a:t>
            </a:r>
            <a:r>
              <a:rPr lang="en-US" sz="52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 Count(Distinct p.product_code) AS product_count_2021    FROM dim_product p    </a:t>
            </a:r>
          </a:p>
          <a:p>
            <a:r>
              <a:rPr lang="en-US" sz="52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Join </a:t>
            </a:r>
            <a:r>
              <a:rPr lang="en-US" sz="5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fact_gross_price</a:t>
            </a:r>
            <a:r>
              <a:rPr lang="en-US" sz="52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 </a:t>
            </a:r>
            <a:r>
              <a:rPr lang="en-US" sz="5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gp</a:t>
            </a:r>
            <a:r>
              <a:rPr lang="en-US" sz="52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  On p.product_code = </a:t>
            </a:r>
            <a:r>
              <a:rPr lang="en-US" sz="5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gp.product_code</a:t>
            </a:r>
            <a:r>
              <a:rPr lang="en-US" sz="52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    </a:t>
            </a:r>
          </a:p>
          <a:p>
            <a:r>
              <a:rPr lang="en-US" sz="52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Where </a:t>
            </a:r>
            <a:r>
              <a:rPr lang="en-US" sz="5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gp.fiscal_year</a:t>
            </a:r>
            <a:r>
              <a:rPr lang="en-US" sz="52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 = 2021    Group by </a:t>
            </a:r>
            <a:r>
              <a:rPr lang="en-US" sz="5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p.segment</a:t>
            </a:r>
            <a:r>
              <a:rPr lang="en-US" sz="52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)</a:t>
            </a:r>
          </a:p>
          <a:p>
            <a:r>
              <a:rPr lang="en-US" sz="52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SELECT    </a:t>
            </a:r>
          </a:p>
          <a:p>
            <a:pPr>
              <a:lnSpc>
                <a:spcPct val="120000"/>
              </a:lnSpc>
            </a:pPr>
            <a:r>
              <a:rPr lang="en-US" sz="52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	 u21.segment , u20.product_count_2020 , u21.product_count_2021,    	(u21.product_count_2021 -  u20.product_count_2020)  AS difference</a:t>
            </a:r>
            <a:br>
              <a:rPr lang="en-US" sz="52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</a:br>
            <a:r>
              <a:rPr lang="en-US" sz="52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From     unique_product_2020 u20</a:t>
            </a:r>
          </a:p>
          <a:p>
            <a:r>
              <a:rPr lang="en-US" sz="52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Join     unique_product_2021 u21 On u20.segment = u21.segment</a:t>
            </a:r>
          </a:p>
          <a:p>
            <a:r>
              <a:rPr lang="en-US" sz="52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Order by     difference DESC;</a:t>
            </a:r>
            <a:endParaRPr lang="en-IN" sz="5200" dirty="0">
              <a:solidFill>
                <a:schemeClr val="accent1">
                  <a:lumMod val="40000"/>
                  <a:lumOff val="60000"/>
                </a:schemeClr>
              </a:solidFill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118FC0-FF10-43B8-5CAA-C148422D3B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7" t="21695" r="63548" b="46351"/>
          <a:stretch/>
        </p:blipFill>
        <p:spPr>
          <a:xfrm>
            <a:off x="6695768" y="2228570"/>
            <a:ext cx="5256204" cy="29137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C90E0C-96AF-94F8-736A-8F934DFB96D5}"/>
              </a:ext>
            </a:extLst>
          </p:cNvPr>
          <p:cNvSpPr txBox="1"/>
          <p:nvPr/>
        </p:nvSpPr>
        <p:spPr>
          <a:xfrm>
            <a:off x="226142" y="94309"/>
            <a:ext cx="11582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Query 4 : Unique Product Increase in 2021 Vs 2020 by Segment</a:t>
            </a:r>
            <a:endParaRPr lang="en-IN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564C7A-2434-FA44-A253-24E8D356E178}"/>
              </a:ext>
            </a:extLst>
          </p:cNvPr>
          <p:cNvSpPr txBox="1"/>
          <p:nvPr/>
        </p:nvSpPr>
        <p:spPr>
          <a:xfrm>
            <a:off x="6695768" y="5840361"/>
            <a:ext cx="5191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• </a:t>
            </a:r>
            <a:r>
              <a:rPr lang="en-US" sz="1800" b="0" dirty="0">
                <a:solidFill>
                  <a:schemeClr val="tx1">
                    <a:lumMod val="85000"/>
                  </a:schemeClr>
                </a:solidFill>
                <a:latin typeface="Arial"/>
              </a:rPr>
              <a:t>Explanation: This query lists all the Unique Products in 2021 compared to 2020 &amp; the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Arial"/>
              </a:rPr>
              <a:t>Difference between them </a:t>
            </a:r>
            <a:r>
              <a:rPr lang="en-US" sz="1800" b="0" dirty="0">
                <a:solidFill>
                  <a:schemeClr val="tx1">
                    <a:lumMod val="85000"/>
                  </a:schemeClr>
                </a:solidFill>
                <a:latin typeface="Arial"/>
              </a:rPr>
              <a:t>by segments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3102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BA39A-3BD4-A6BA-E89E-5F6C5C514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986" y="-165766"/>
            <a:ext cx="11808542" cy="914400"/>
          </a:xfrm>
        </p:spPr>
        <p:txBody>
          <a:bodyPr anchor="t">
            <a:no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Arial"/>
              </a:rPr>
              <a:t>Query 5 : Products with High-Low Manufacturing Costs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BC494-70D2-6CEB-5CA7-2B62C1D40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471" y="1071717"/>
            <a:ext cx="7393858" cy="5997677"/>
          </a:xfrm>
        </p:spPr>
        <p:txBody>
          <a:bodyPr>
            <a:normAutofit lnSpcReduction="10000"/>
          </a:bodyPr>
          <a:lstStyle/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Problem Statement : Get the products that have the highest and lowest manufacturing costs. </a:t>
            </a:r>
          </a:p>
          <a:p>
            <a:r>
              <a:rPr lang="en-IN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• SQL Query:</a:t>
            </a:r>
            <a:endParaRPr lang="en-US" sz="1300" dirty="0">
              <a:solidFill>
                <a:schemeClr val="accent1">
                  <a:lumMod val="40000"/>
                  <a:lumOff val="60000"/>
                </a:schemeClr>
              </a:solidFill>
              <a:latin typeface="Arial"/>
            </a:endParaRPr>
          </a:p>
          <a:p>
            <a:r>
              <a:rPr lang="en-US" sz="1050" dirty="0"/>
              <a:t>(</a:t>
            </a:r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SELECT     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	</a:t>
            </a:r>
            <a:r>
              <a:rPr lang="en-US" sz="13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sub.product_code</a:t>
            </a:r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, </a:t>
            </a:r>
            <a:r>
              <a:rPr lang="en-US" sz="13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sub.product</a:t>
            </a:r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, </a:t>
            </a:r>
            <a:r>
              <a:rPr lang="en-US" sz="13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sub.manufacturing_cost</a:t>
            </a:r>
            <a:endParaRPr lang="en-US" sz="1300" dirty="0">
              <a:solidFill>
                <a:schemeClr val="accent1">
                  <a:lumMod val="40000"/>
                  <a:lumOff val="60000"/>
                </a:schemeClr>
              </a:solidFill>
              <a:latin typeface="Arial"/>
            </a:endParaRP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From ( SELECT    </a:t>
            </a:r>
            <a:r>
              <a:rPr lang="en-US" sz="13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p.product_code</a:t>
            </a:r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, </a:t>
            </a:r>
            <a:r>
              <a:rPr lang="en-US" sz="13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p.product</a:t>
            </a:r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, </a:t>
            </a:r>
            <a:r>
              <a:rPr lang="en-US" sz="13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mc.manufacturing_cost</a:t>
            </a:r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, 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ROW_NUMBER() OVER (PARTITION BY </a:t>
            </a:r>
            <a:r>
              <a:rPr lang="en-US" sz="13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p.product</a:t>
            </a:r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 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	ORDER BY </a:t>
            </a:r>
            <a:r>
              <a:rPr lang="en-US" sz="13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mc.manufacturing_cost</a:t>
            </a:r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  DESC) as </a:t>
            </a:r>
            <a:r>
              <a:rPr lang="en-US" sz="13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rnk</a:t>
            </a:r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    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	From dim_product p     Join </a:t>
            </a:r>
            <a:r>
              <a:rPr lang="en-US" sz="13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fact_manufacturing_cost</a:t>
            </a:r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 mc 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 On p.product_code = </a:t>
            </a:r>
            <a:r>
              <a:rPr lang="en-US" sz="13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mc.product_code</a:t>
            </a:r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) sub Where </a:t>
            </a:r>
            <a:r>
              <a:rPr lang="en-US" sz="13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sub.rnk</a:t>
            </a:r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 = 1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Order by </a:t>
            </a:r>
            <a:r>
              <a:rPr lang="en-US" sz="13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sub.manufacturing_cost</a:t>
            </a:r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 DESC LIMIT 5) -- # Get Products with Highest manufacturing costs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UNION ALL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 (SELECT  </a:t>
            </a:r>
            <a:r>
              <a:rPr lang="en-US" sz="13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sub.product_code</a:t>
            </a:r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, </a:t>
            </a:r>
            <a:r>
              <a:rPr lang="en-US" sz="13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sub.product</a:t>
            </a:r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, </a:t>
            </a:r>
            <a:r>
              <a:rPr lang="en-US" sz="13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sub.manufacturing_cost</a:t>
            </a:r>
            <a:endParaRPr lang="en-US" sz="1300" dirty="0">
              <a:solidFill>
                <a:schemeClr val="accent1">
                  <a:lumMod val="40000"/>
                  <a:lumOff val="60000"/>
                </a:schemeClr>
              </a:solidFill>
              <a:latin typeface="Arial"/>
            </a:endParaRP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FROM ( SELECT  </a:t>
            </a:r>
            <a:r>
              <a:rPr lang="en-US" sz="13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p.product_code</a:t>
            </a:r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, </a:t>
            </a:r>
            <a:r>
              <a:rPr lang="en-US" sz="13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p.product</a:t>
            </a:r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, </a:t>
            </a:r>
            <a:r>
              <a:rPr lang="en-US" sz="13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mc.manufacturing_cost</a:t>
            </a:r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,        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	ROW_NUMBER() OVER (PARTITION BY </a:t>
            </a:r>
            <a:r>
              <a:rPr lang="en-US" sz="13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p.product</a:t>
            </a:r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  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ORDER BY  </a:t>
            </a:r>
            <a:r>
              <a:rPr lang="en-US" sz="13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mc.manufacturing_cost</a:t>
            </a:r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  ASC) as  </a:t>
            </a:r>
            <a:r>
              <a:rPr lang="en-US" sz="13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rnk</a:t>
            </a:r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    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	From dim_product p     Join </a:t>
            </a:r>
            <a:r>
              <a:rPr lang="en-US" sz="13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fact_manufacturing_cost</a:t>
            </a:r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 mc 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 On p.product_code = </a:t>
            </a:r>
            <a:r>
              <a:rPr lang="en-US" sz="13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mc.product_code</a:t>
            </a:r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) sub</a:t>
            </a:r>
          </a:p>
          <a:p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	Where </a:t>
            </a:r>
            <a:r>
              <a:rPr lang="en-US" sz="13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sub.rnk</a:t>
            </a:r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 = 1 Order by </a:t>
            </a:r>
            <a:r>
              <a:rPr lang="en-US" sz="13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sub.manufacturing_cost</a:t>
            </a:r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 ASC  LIMIT 5); --#  Get Products with lowest manufacturing costs</a:t>
            </a:r>
          </a:p>
          <a:p>
            <a:pPr algn="l"/>
            <a:endParaRPr lang="en-IN" sz="1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DBC7F0-8667-C230-5D12-B2706F09C6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7" t="24004" r="69677" b="43341"/>
          <a:stretch/>
        </p:blipFill>
        <p:spPr>
          <a:xfrm>
            <a:off x="7757651" y="1221558"/>
            <a:ext cx="4168878" cy="26350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DEB6CD-1232-CF66-C7BE-A8AAE9766F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86" t="23853" r="38226" b="44546"/>
          <a:stretch/>
        </p:blipFill>
        <p:spPr>
          <a:xfrm>
            <a:off x="7757651" y="4006444"/>
            <a:ext cx="4168877" cy="26350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75230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BA39A-3BD4-A6BA-E89E-5F6C5C514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646" y="186813"/>
            <a:ext cx="11729884" cy="1189703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Arial"/>
              </a:rPr>
              <a:t>Query 6 : Top 5 Customers by High Avg Price Discount in Indian Market</a:t>
            </a:r>
            <a:endParaRPr lang="en-IN" sz="4000" b="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BC494-70D2-6CEB-5CA7-2B62C1D40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76516"/>
            <a:ext cx="7266038" cy="5171768"/>
          </a:xfrm>
        </p:spPr>
        <p:txBody>
          <a:bodyPr>
            <a:normAutofit/>
          </a:bodyPr>
          <a:lstStyle/>
          <a:p>
            <a:r>
              <a:rPr lang="en-US" sz="14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• Problem Statement: </a:t>
            </a:r>
            <a:r>
              <a:rPr lang="en-IN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Generate a report which contains the top 5 customers who received an average high  </a:t>
            </a:r>
            <a:r>
              <a:rPr lang="en-IN" sz="1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pre_invoice_discount_pct</a:t>
            </a:r>
            <a:r>
              <a:rPr lang="en-IN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  for the  fiscal  year 2021  and in the -- Indian  market. </a:t>
            </a:r>
            <a:endParaRPr lang="en-US" sz="1400" dirty="0">
              <a:solidFill>
                <a:schemeClr val="accent1">
                  <a:lumMod val="40000"/>
                  <a:lumOff val="60000"/>
                </a:schemeClr>
              </a:solidFill>
              <a:latin typeface="Arial"/>
            </a:endParaRPr>
          </a:p>
          <a:p>
            <a:r>
              <a:rPr lang="en-US" sz="14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• SQL Query:</a:t>
            </a:r>
          </a:p>
          <a:p>
            <a:r>
              <a:rPr lang="en-IN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with </a:t>
            </a:r>
            <a:r>
              <a:rPr lang="en-IN" sz="13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cte_avg_disc</a:t>
            </a:r>
            <a:r>
              <a:rPr lang="en-IN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 as (</a:t>
            </a:r>
          </a:p>
          <a:p>
            <a:r>
              <a:rPr lang="en-IN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SELECT </a:t>
            </a:r>
            <a:r>
              <a:rPr lang="en-IN" sz="13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c.customer_code,c.customer</a:t>
            </a:r>
            <a:r>
              <a:rPr lang="en-IN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,    </a:t>
            </a:r>
          </a:p>
          <a:p>
            <a:r>
              <a:rPr lang="en-IN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Round(</a:t>
            </a:r>
            <a:r>
              <a:rPr lang="en-IN" sz="13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Avg</a:t>
            </a:r>
            <a:r>
              <a:rPr lang="en-IN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(</a:t>
            </a:r>
            <a:r>
              <a:rPr lang="en-IN" sz="13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pid.pre_invoice_discount_pct</a:t>
            </a:r>
            <a:r>
              <a:rPr lang="en-IN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),2) as </a:t>
            </a:r>
            <a:r>
              <a:rPr lang="en-IN" sz="13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avg_pre_inv_disc_pct</a:t>
            </a:r>
            <a:r>
              <a:rPr lang="en-IN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, </a:t>
            </a:r>
          </a:p>
          <a:p>
            <a:r>
              <a:rPr lang="en-IN" sz="13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dense_rank</a:t>
            </a:r>
            <a:r>
              <a:rPr lang="en-IN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() over(order by AVG(</a:t>
            </a:r>
            <a:r>
              <a:rPr lang="en-IN" sz="13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pid.pre_invoice_discount_pct</a:t>
            </a:r>
            <a:r>
              <a:rPr lang="en-IN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) </a:t>
            </a:r>
            <a:r>
              <a:rPr lang="en-IN" sz="13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desc</a:t>
            </a:r>
            <a:r>
              <a:rPr lang="en-IN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) as drank</a:t>
            </a:r>
          </a:p>
          <a:p>
            <a:r>
              <a:rPr lang="en-IN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From dim_customer c </a:t>
            </a:r>
          </a:p>
          <a:p>
            <a:r>
              <a:rPr lang="en-IN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Join </a:t>
            </a:r>
            <a:r>
              <a:rPr lang="en-IN" sz="13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fact_pre_invoice_deductions</a:t>
            </a:r>
            <a:r>
              <a:rPr lang="en-IN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 </a:t>
            </a:r>
            <a:r>
              <a:rPr lang="en-IN" sz="13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pid</a:t>
            </a:r>
            <a:endParaRPr lang="en-IN" sz="1300" dirty="0">
              <a:solidFill>
                <a:schemeClr val="accent1">
                  <a:lumMod val="40000"/>
                  <a:lumOff val="60000"/>
                </a:schemeClr>
              </a:solidFill>
              <a:latin typeface="Arial"/>
            </a:endParaRPr>
          </a:p>
          <a:p>
            <a:r>
              <a:rPr lang="en-IN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On </a:t>
            </a:r>
            <a:r>
              <a:rPr lang="en-IN" sz="13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c.customer_code</a:t>
            </a:r>
            <a:r>
              <a:rPr lang="en-IN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 = </a:t>
            </a:r>
            <a:r>
              <a:rPr lang="en-IN" sz="13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pid.customer_code</a:t>
            </a:r>
            <a:endParaRPr lang="en-IN" sz="1300" dirty="0">
              <a:solidFill>
                <a:schemeClr val="accent1">
                  <a:lumMod val="40000"/>
                  <a:lumOff val="60000"/>
                </a:schemeClr>
              </a:solidFill>
              <a:latin typeface="Arial"/>
            </a:endParaRPr>
          </a:p>
          <a:p>
            <a:r>
              <a:rPr lang="en-IN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where </a:t>
            </a:r>
            <a:r>
              <a:rPr lang="en-IN" sz="13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pid.fiscal_year</a:t>
            </a:r>
            <a:r>
              <a:rPr lang="en-IN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 = 2021 and </a:t>
            </a:r>
            <a:r>
              <a:rPr lang="en-IN" sz="13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c.market</a:t>
            </a:r>
            <a:r>
              <a:rPr lang="en-IN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 = "India“</a:t>
            </a:r>
          </a:p>
          <a:p>
            <a:r>
              <a:rPr lang="en-IN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group by </a:t>
            </a:r>
            <a:r>
              <a:rPr lang="en-IN" sz="13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c.customer_code,c.customer</a:t>
            </a:r>
            <a:r>
              <a:rPr lang="en-IN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)</a:t>
            </a:r>
          </a:p>
          <a:p>
            <a:r>
              <a:rPr lang="en-IN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Select  </a:t>
            </a:r>
            <a:r>
              <a:rPr lang="en-IN" sz="13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customer_code,customer,avg_pre_inv_disc_pct</a:t>
            </a:r>
            <a:endParaRPr lang="en-IN" sz="1300" dirty="0">
              <a:solidFill>
                <a:schemeClr val="accent1">
                  <a:lumMod val="40000"/>
                  <a:lumOff val="60000"/>
                </a:schemeClr>
              </a:solidFill>
              <a:latin typeface="Arial"/>
            </a:endParaRPr>
          </a:p>
          <a:p>
            <a:r>
              <a:rPr lang="en-IN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from </a:t>
            </a:r>
            <a:r>
              <a:rPr lang="en-IN" sz="13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cte_avg_disc</a:t>
            </a:r>
            <a:r>
              <a:rPr lang="en-IN" sz="13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  where drank &lt;=5;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08354F-5980-30FF-1E37-DC8041380A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2" t="48533" r="69194" b="27991"/>
          <a:stretch/>
        </p:blipFill>
        <p:spPr>
          <a:xfrm>
            <a:off x="6597446" y="2030361"/>
            <a:ext cx="5417575" cy="30971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92F677-335A-BEDD-62CD-6B2750971F09}"/>
              </a:ext>
            </a:extLst>
          </p:cNvPr>
          <p:cNvSpPr txBox="1"/>
          <p:nvPr/>
        </p:nvSpPr>
        <p:spPr>
          <a:xfrm>
            <a:off x="5771535" y="5840361"/>
            <a:ext cx="61156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</a:rPr>
              <a:t>• </a:t>
            </a:r>
            <a:r>
              <a:rPr lang="en-US" sz="1800" b="0" dirty="0">
                <a:solidFill>
                  <a:schemeClr val="tx1">
                    <a:lumMod val="85000"/>
                  </a:schemeClr>
                </a:solidFill>
                <a:latin typeface="Arial"/>
              </a:rPr>
              <a:t>Explanation: This query lists Top 5 Customers who received an Avg High Pre </a:t>
            </a:r>
            <a:r>
              <a:rPr lang="en-US" sz="1800" b="0" dirty="0" err="1">
                <a:solidFill>
                  <a:schemeClr val="tx1">
                    <a:lumMod val="85000"/>
                  </a:schemeClr>
                </a:solidFill>
                <a:latin typeface="Arial"/>
              </a:rPr>
              <a:t>Invoive</a:t>
            </a:r>
            <a:r>
              <a:rPr lang="en-US" sz="1800" b="0" dirty="0">
                <a:solidFill>
                  <a:schemeClr val="tx1">
                    <a:lumMod val="85000"/>
                  </a:schemeClr>
                </a:solidFill>
                <a:latin typeface="Arial"/>
              </a:rPr>
              <a:t> Discount % in FY 2021 &amp; in the Indian market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51001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620</TotalTime>
  <Words>2067</Words>
  <Application>Microsoft Office PowerPoint</Application>
  <PresentationFormat>Widescreen</PresentationFormat>
  <Paragraphs>180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Calisto MT</vt:lpstr>
      <vt:lpstr>Wingdings 2</vt:lpstr>
      <vt:lpstr>Slate</vt:lpstr>
      <vt:lpstr>Ad Hoc Request Analysis using  SQL &amp;  Power BI</vt:lpstr>
      <vt:lpstr>Problem Statement</vt:lpstr>
      <vt:lpstr>Query Analysis</vt:lpstr>
      <vt:lpstr>Query 1: Market Analysis</vt:lpstr>
      <vt:lpstr>Query 2:  Unique Product Increase Percentage</vt:lpstr>
      <vt:lpstr>Query 3: Unique Products Count by Segment</vt:lpstr>
      <vt:lpstr>PowerPoint Presentation</vt:lpstr>
      <vt:lpstr>Query 5 : Products with High-Low Manufacturing Costs</vt:lpstr>
      <vt:lpstr>Query 6 : Top 5 Customers by High Avg Price Discount in Indian Market</vt:lpstr>
      <vt:lpstr>Query 7 : Trend of Gross Sales for AtliQ Exclusive</vt:lpstr>
      <vt:lpstr>Query 8: Quarterly Analysis</vt:lpstr>
      <vt:lpstr>Query 9: Channel Analysis</vt:lpstr>
      <vt:lpstr>Query 10: Analysis by Division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Nikhil Shukla</dc:creator>
  <cp:lastModifiedBy>Nikhil Shukla</cp:lastModifiedBy>
  <cp:revision>28</cp:revision>
  <dcterms:created xsi:type="dcterms:W3CDTF">2024-07-17T08:54:15Z</dcterms:created>
  <dcterms:modified xsi:type="dcterms:W3CDTF">2024-07-18T09:15:48Z</dcterms:modified>
</cp:coreProperties>
</file>