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2" r:id="rId8"/>
    <p:sldId id="265" r:id="rId9"/>
    <p:sldId id="263" r:id="rId10"/>
    <p:sldId id="264" r:id="rId11"/>
    <p:sldId id="267" r:id="rId12"/>
    <p:sldId id="270" r:id="rId13"/>
    <p:sldId id="268" r:id="rId14"/>
    <p:sldId id="269" r:id="rId15"/>
    <p:sldId id="272" r:id="rId16"/>
    <p:sldId id="261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0EB000-3B4B-BDC7-61BD-746B3C784C90}" v="284" dt="2023-11-19T19:42:41.6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D06F75-9CE8-43DF-8452-9CCD08CA768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7511DA-17C3-4F99-AB54-7ABE8E8338A4}">
      <dgm:prSet phldrT="[Text]"/>
      <dgm:spPr/>
      <dgm:t>
        <a:bodyPr/>
        <a:lstStyle/>
        <a:p>
          <a:r>
            <a:rPr lang="en-US" dirty="0"/>
            <a:t>Sleep detect </a:t>
          </a:r>
        </a:p>
      </dgm:t>
    </dgm:pt>
    <dgm:pt modelId="{30E166A5-ADE8-4EED-A669-EC2D66D8AEB9}" type="parTrans" cxnId="{257C1F06-8960-4144-968A-2FFA37BE35A5}">
      <dgm:prSet/>
      <dgm:spPr/>
      <dgm:t>
        <a:bodyPr/>
        <a:lstStyle/>
        <a:p>
          <a:endParaRPr lang="en-US"/>
        </a:p>
      </dgm:t>
    </dgm:pt>
    <dgm:pt modelId="{B0E8A482-A544-4F92-946D-C1DF82992E4A}" type="sibTrans" cxnId="{257C1F06-8960-4144-968A-2FFA37BE35A5}">
      <dgm:prSet/>
      <dgm:spPr/>
      <dgm:t>
        <a:bodyPr/>
        <a:lstStyle/>
        <a:p>
          <a:endParaRPr lang="en-US"/>
        </a:p>
      </dgm:t>
    </dgm:pt>
    <dgm:pt modelId="{23FDDB4C-35CB-4843-9EFD-35066F5EAC70}">
      <dgm:prSet phldrT="[Text]"/>
      <dgm:spPr/>
      <dgm:t>
        <a:bodyPr/>
        <a:lstStyle/>
        <a:p>
          <a:r>
            <a:rPr lang="en-US" dirty="0"/>
            <a:t>Willing to sleep</a:t>
          </a:r>
        </a:p>
      </dgm:t>
    </dgm:pt>
    <dgm:pt modelId="{14FE7A6B-D935-4DEA-BB47-DA10A0EB6CA9}" type="parTrans" cxnId="{E14EF898-0F3F-4B39-9501-010F1CCEBB6C}">
      <dgm:prSet/>
      <dgm:spPr/>
      <dgm:t>
        <a:bodyPr/>
        <a:lstStyle/>
        <a:p>
          <a:endParaRPr lang="en-US"/>
        </a:p>
      </dgm:t>
    </dgm:pt>
    <dgm:pt modelId="{20C75477-6264-4CA9-9ED6-58D9E2B53F1B}" type="sibTrans" cxnId="{E14EF898-0F3F-4B39-9501-010F1CCEBB6C}">
      <dgm:prSet/>
      <dgm:spPr/>
      <dgm:t>
        <a:bodyPr/>
        <a:lstStyle/>
        <a:p>
          <a:endParaRPr lang="en-US"/>
        </a:p>
      </dgm:t>
    </dgm:pt>
    <dgm:pt modelId="{0BE3E7C8-BB2F-494E-A253-9EC0F9FE7865}">
      <dgm:prSet phldrT="[Text]"/>
      <dgm:spPr/>
      <dgm:t>
        <a:bodyPr/>
        <a:lstStyle/>
        <a:p>
          <a:r>
            <a:rPr lang="en-US" dirty="0"/>
            <a:t>Willing to wake up</a:t>
          </a:r>
        </a:p>
      </dgm:t>
    </dgm:pt>
    <dgm:pt modelId="{A9E78B9C-1DD2-4BD5-8135-F5C8FCF03BE0}" type="parTrans" cxnId="{3591FC48-72E6-4B0E-B73E-927725D95016}">
      <dgm:prSet/>
      <dgm:spPr/>
      <dgm:t>
        <a:bodyPr/>
        <a:lstStyle/>
        <a:p>
          <a:endParaRPr lang="en-US"/>
        </a:p>
      </dgm:t>
    </dgm:pt>
    <dgm:pt modelId="{23C6B4F8-0207-4A98-98B3-AE1412677A20}" type="sibTrans" cxnId="{3591FC48-72E6-4B0E-B73E-927725D95016}">
      <dgm:prSet/>
      <dgm:spPr/>
      <dgm:t>
        <a:bodyPr/>
        <a:lstStyle/>
        <a:p>
          <a:endParaRPr lang="en-US"/>
        </a:p>
      </dgm:t>
    </dgm:pt>
    <dgm:pt modelId="{F5522118-4D18-49C2-B776-D6E6CEB34ADF}">
      <dgm:prSet phldrT="[Text]"/>
      <dgm:spPr/>
      <dgm:t>
        <a:bodyPr/>
        <a:lstStyle/>
        <a:p>
          <a:r>
            <a:rPr lang="en-US" dirty="0"/>
            <a:t>Awake</a:t>
          </a:r>
        </a:p>
      </dgm:t>
    </dgm:pt>
    <dgm:pt modelId="{98266795-DC37-4581-940C-6B263C5FEF4C}" type="parTrans" cxnId="{92803310-3A4C-46E5-8CCB-0F2071842ACF}">
      <dgm:prSet/>
      <dgm:spPr/>
      <dgm:t>
        <a:bodyPr/>
        <a:lstStyle/>
        <a:p>
          <a:endParaRPr lang="en-US"/>
        </a:p>
      </dgm:t>
    </dgm:pt>
    <dgm:pt modelId="{8F2C5096-DA47-4ACD-AC9C-74EF684AA9DB}" type="sibTrans" cxnId="{92803310-3A4C-46E5-8CCB-0F2071842ACF}">
      <dgm:prSet/>
      <dgm:spPr/>
      <dgm:t>
        <a:bodyPr/>
        <a:lstStyle/>
        <a:p>
          <a:endParaRPr lang="en-US"/>
        </a:p>
      </dgm:t>
    </dgm:pt>
    <dgm:pt modelId="{FB9529FA-74A6-459D-8108-B5CD2A5BEB15}">
      <dgm:prSet phldrT="[Text]"/>
      <dgm:spPr/>
      <dgm:t>
        <a:bodyPr/>
        <a:lstStyle/>
        <a:p>
          <a:r>
            <a:rPr lang="en-US" dirty="0"/>
            <a:t>sleep</a:t>
          </a:r>
        </a:p>
      </dgm:t>
    </dgm:pt>
    <dgm:pt modelId="{238F3A25-7BF9-4B9A-8BB1-CEAB744E0334}" type="parTrans" cxnId="{B0884FE5-F86B-40C5-BE51-95A06E584CE6}">
      <dgm:prSet/>
      <dgm:spPr/>
      <dgm:t>
        <a:bodyPr/>
        <a:lstStyle/>
        <a:p>
          <a:endParaRPr lang="en-US"/>
        </a:p>
      </dgm:t>
    </dgm:pt>
    <dgm:pt modelId="{B5FA65D8-96CC-4B7E-B932-8E4A3F5101CA}" type="sibTrans" cxnId="{B0884FE5-F86B-40C5-BE51-95A06E584CE6}">
      <dgm:prSet/>
      <dgm:spPr/>
      <dgm:t>
        <a:bodyPr/>
        <a:lstStyle/>
        <a:p>
          <a:endParaRPr lang="en-US"/>
        </a:p>
      </dgm:t>
    </dgm:pt>
    <dgm:pt modelId="{74FCCF01-038F-42E4-9C2B-734595461A49}" type="pres">
      <dgm:prSet presAssocID="{F2D06F75-9CE8-43DF-8452-9CCD08CA76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8D6A46-2F24-40D2-8172-AA37EA76CFBE}" type="pres">
      <dgm:prSet presAssocID="{657511DA-17C3-4F99-AB54-7ABE8E8338A4}" presName="hierRoot1" presStyleCnt="0"/>
      <dgm:spPr/>
    </dgm:pt>
    <dgm:pt modelId="{982C0532-0406-4442-AA34-69B563F31DEC}" type="pres">
      <dgm:prSet presAssocID="{657511DA-17C3-4F99-AB54-7ABE8E8338A4}" presName="composite" presStyleCnt="0"/>
      <dgm:spPr/>
    </dgm:pt>
    <dgm:pt modelId="{4C57A663-B232-40D3-A000-77CEAE10CF68}" type="pres">
      <dgm:prSet presAssocID="{657511DA-17C3-4F99-AB54-7ABE8E8338A4}" presName="background" presStyleLbl="node0" presStyleIdx="0" presStyleCnt="1"/>
      <dgm:spPr/>
    </dgm:pt>
    <dgm:pt modelId="{48305870-8E4F-4CCA-BB0C-861EAA36CAE6}" type="pres">
      <dgm:prSet presAssocID="{657511DA-17C3-4F99-AB54-7ABE8E8338A4}" presName="text" presStyleLbl="fgAcc0" presStyleIdx="0" presStyleCnt="1">
        <dgm:presLayoutVars>
          <dgm:chPref val="3"/>
        </dgm:presLayoutVars>
      </dgm:prSet>
      <dgm:spPr/>
    </dgm:pt>
    <dgm:pt modelId="{ACD18E44-0798-4935-A97E-2407B30018D2}" type="pres">
      <dgm:prSet presAssocID="{657511DA-17C3-4F99-AB54-7ABE8E8338A4}" presName="hierChild2" presStyleCnt="0"/>
      <dgm:spPr/>
    </dgm:pt>
    <dgm:pt modelId="{AB9A3DCE-AF29-49B9-933A-9F2C1112BC19}" type="pres">
      <dgm:prSet presAssocID="{14FE7A6B-D935-4DEA-BB47-DA10A0EB6CA9}" presName="Name10" presStyleLbl="parChTrans1D2" presStyleIdx="0" presStyleCnt="4"/>
      <dgm:spPr/>
    </dgm:pt>
    <dgm:pt modelId="{C4D056A4-3D2A-4592-AC0B-2687BF880845}" type="pres">
      <dgm:prSet presAssocID="{23FDDB4C-35CB-4843-9EFD-35066F5EAC70}" presName="hierRoot2" presStyleCnt="0"/>
      <dgm:spPr/>
    </dgm:pt>
    <dgm:pt modelId="{73E6E758-28C4-413D-AB73-F5DD97F43D32}" type="pres">
      <dgm:prSet presAssocID="{23FDDB4C-35CB-4843-9EFD-35066F5EAC70}" presName="composite2" presStyleCnt="0"/>
      <dgm:spPr/>
    </dgm:pt>
    <dgm:pt modelId="{AFBD506A-97DD-4CA9-AE35-BAB5D46EB26B}" type="pres">
      <dgm:prSet presAssocID="{23FDDB4C-35CB-4843-9EFD-35066F5EAC70}" presName="background2" presStyleLbl="node2" presStyleIdx="0" presStyleCnt="4"/>
      <dgm:spPr/>
    </dgm:pt>
    <dgm:pt modelId="{D4FED85F-A086-4553-B120-1FC0685A9647}" type="pres">
      <dgm:prSet presAssocID="{23FDDB4C-35CB-4843-9EFD-35066F5EAC70}" presName="text2" presStyleLbl="fgAcc2" presStyleIdx="0" presStyleCnt="4">
        <dgm:presLayoutVars>
          <dgm:chPref val="3"/>
        </dgm:presLayoutVars>
      </dgm:prSet>
      <dgm:spPr/>
    </dgm:pt>
    <dgm:pt modelId="{4178731D-648F-432F-8CFB-9D3EFAC27561}" type="pres">
      <dgm:prSet presAssocID="{23FDDB4C-35CB-4843-9EFD-35066F5EAC70}" presName="hierChild3" presStyleCnt="0"/>
      <dgm:spPr/>
    </dgm:pt>
    <dgm:pt modelId="{6E626BC6-A299-4722-A5B5-F0DCCB966192}" type="pres">
      <dgm:prSet presAssocID="{238F3A25-7BF9-4B9A-8BB1-CEAB744E0334}" presName="Name10" presStyleLbl="parChTrans1D2" presStyleIdx="1" presStyleCnt="4"/>
      <dgm:spPr/>
    </dgm:pt>
    <dgm:pt modelId="{60CF81D1-29E7-4D96-8586-0D97A2195A00}" type="pres">
      <dgm:prSet presAssocID="{FB9529FA-74A6-459D-8108-B5CD2A5BEB15}" presName="hierRoot2" presStyleCnt="0"/>
      <dgm:spPr/>
    </dgm:pt>
    <dgm:pt modelId="{3CE287B6-1CD4-4171-8D30-B36472CCA6FD}" type="pres">
      <dgm:prSet presAssocID="{FB9529FA-74A6-459D-8108-B5CD2A5BEB15}" presName="composite2" presStyleCnt="0"/>
      <dgm:spPr/>
    </dgm:pt>
    <dgm:pt modelId="{18E807F4-DB16-4B69-8A09-F653126869F6}" type="pres">
      <dgm:prSet presAssocID="{FB9529FA-74A6-459D-8108-B5CD2A5BEB15}" presName="background2" presStyleLbl="node2" presStyleIdx="1" presStyleCnt="4"/>
      <dgm:spPr/>
    </dgm:pt>
    <dgm:pt modelId="{751C2736-7E8D-48A6-B7B8-BB2FEA30FD76}" type="pres">
      <dgm:prSet presAssocID="{FB9529FA-74A6-459D-8108-B5CD2A5BEB15}" presName="text2" presStyleLbl="fgAcc2" presStyleIdx="1" presStyleCnt="4">
        <dgm:presLayoutVars>
          <dgm:chPref val="3"/>
        </dgm:presLayoutVars>
      </dgm:prSet>
      <dgm:spPr/>
    </dgm:pt>
    <dgm:pt modelId="{D13846D1-963C-4314-A6C5-D88F276EC12F}" type="pres">
      <dgm:prSet presAssocID="{FB9529FA-74A6-459D-8108-B5CD2A5BEB15}" presName="hierChild3" presStyleCnt="0"/>
      <dgm:spPr/>
    </dgm:pt>
    <dgm:pt modelId="{98CA8B4D-09C0-4799-91A8-C64C416BF1C8}" type="pres">
      <dgm:prSet presAssocID="{A9E78B9C-1DD2-4BD5-8135-F5C8FCF03BE0}" presName="Name10" presStyleLbl="parChTrans1D2" presStyleIdx="2" presStyleCnt="4"/>
      <dgm:spPr/>
    </dgm:pt>
    <dgm:pt modelId="{6DF1AD32-C3D9-480C-8083-AEA368D05B83}" type="pres">
      <dgm:prSet presAssocID="{0BE3E7C8-BB2F-494E-A253-9EC0F9FE7865}" presName="hierRoot2" presStyleCnt="0"/>
      <dgm:spPr/>
    </dgm:pt>
    <dgm:pt modelId="{8993E63C-1CAB-4062-B2F0-9A83658E119E}" type="pres">
      <dgm:prSet presAssocID="{0BE3E7C8-BB2F-494E-A253-9EC0F9FE7865}" presName="composite2" presStyleCnt="0"/>
      <dgm:spPr/>
    </dgm:pt>
    <dgm:pt modelId="{E94E9F59-BBD0-4653-8C5E-FDCC03339760}" type="pres">
      <dgm:prSet presAssocID="{0BE3E7C8-BB2F-494E-A253-9EC0F9FE7865}" presName="background2" presStyleLbl="node2" presStyleIdx="2" presStyleCnt="4"/>
      <dgm:spPr/>
    </dgm:pt>
    <dgm:pt modelId="{C274C6CD-CBC1-420F-AE72-2B3655BCFF9F}" type="pres">
      <dgm:prSet presAssocID="{0BE3E7C8-BB2F-494E-A253-9EC0F9FE7865}" presName="text2" presStyleLbl="fgAcc2" presStyleIdx="2" presStyleCnt="4">
        <dgm:presLayoutVars>
          <dgm:chPref val="3"/>
        </dgm:presLayoutVars>
      </dgm:prSet>
      <dgm:spPr/>
    </dgm:pt>
    <dgm:pt modelId="{21031BE3-DF4C-4115-B1C8-145A2E40A4D1}" type="pres">
      <dgm:prSet presAssocID="{0BE3E7C8-BB2F-494E-A253-9EC0F9FE7865}" presName="hierChild3" presStyleCnt="0"/>
      <dgm:spPr/>
    </dgm:pt>
    <dgm:pt modelId="{CB4B274C-8535-4C2C-B803-FB6531AB4D5D}" type="pres">
      <dgm:prSet presAssocID="{98266795-DC37-4581-940C-6B263C5FEF4C}" presName="Name10" presStyleLbl="parChTrans1D2" presStyleIdx="3" presStyleCnt="4"/>
      <dgm:spPr/>
    </dgm:pt>
    <dgm:pt modelId="{54197FF7-C713-436E-87B4-11CF164457B8}" type="pres">
      <dgm:prSet presAssocID="{F5522118-4D18-49C2-B776-D6E6CEB34ADF}" presName="hierRoot2" presStyleCnt="0"/>
      <dgm:spPr/>
    </dgm:pt>
    <dgm:pt modelId="{2ED6CC8F-27FA-4ECD-9232-86674277CECF}" type="pres">
      <dgm:prSet presAssocID="{F5522118-4D18-49C2-B776-D6E6CEB34ADF}" presName="composite2" presStyleCnt="0"/>
      <dgm:spPr/>
    </dgm:pt>
    <dgm:pt modelId="{C8B860A1-F6CB-4E3E-8CA4-BF368748DE3B}" type="pres">
      <dgm:prSet presAssocID="{F5522118-4D18-49C2-B776-D6E6CEB34ADF}" presName="background2" presStyleLbl="node2" presStyleIdx="3" presStyleCnt="4"/>
      <dgm:spPr/>
    </dgm:pt>
    <dgm:pt modelId="{C7C7C82F-2C0F-448C-A619-89813BD0DD69}" type="pres">
      <dgm:prSet presAssocID="{F5522118-4D18-49C2-B776-D6E6CEB34ADF}" presName="text2" presStyleLbl="fgAcc2" presStyleIdx="3" presStyleCnt="4">
        <dgm:presLayoutVars>
          <dgm:chPref val="3"/>
        </dgm:presLayoutVars>
      </dgm:prSet>
      <dgm:spPr/>
    </dgm:pt>
    <dgm:pt modelId="{E908FDBB-D325-4826-B967-ACD56B1C52DF}" type="pres">
      <dgm:prSet presAssocID="{F5522118-4D18-49C2-B776-D6E6CEB34ADF}" presName="hierChild3" presStyleCnt="0"/>
      <dgm:spPr/>
    </dgm:pt>
  </dgm:ptLst>
  <dgm:cxnLst>
    <dgm:cxn modelId="{61A57100-0EE6-4D82-8E2C-2EF2507AA2DA}" type="presOf" srcId="{F5522118-4D18-49C2-B776-D6E6CEB34ADF}" destId="{C7C7C82F-2C0F-448C-A619-89813BD0DD69}" srcOrd="0" destOrd="0" presId="urn:microsoft.com/office/officeart/2005/8/layout/hierarchy1"/>
    <dgm:cxn modelId="{257C1F06-8960-4144-968A-2FFA37BE35A5}" srcId="{F2D06F75-9CE8-43DF-8452-9CCD08CA7681}" destId="{657511DA-17C3-4F99-AB54-7ABE8E8338A4}" srcOrd="0" destOrd="0" parTransId="{30E166A5-ADE8-4EED-A669-EC2D66D8AEB9}" sibTransId="{B0E8A482-A544-4F92-946D-C1DF82992E4A}"/>
    <dgm:cxn modelId="{92803310-3A4C-46E5-8CCB-0F2071842ACF}" srcId="{657511DA-17C3-4F99-AB54-7ABE8E8338A4}" destId="{F5522118-4D18-49C2-B776-D6E6CEB34ADF}" srcOrd="3" destOrd="0" parTransId="{98266795-DC37-4581-940C-6B263C5FEF4C}" sibTransId="{8F2C5096-DA47-4ACD-AC9C-74EF684AA9DB}"/>
    <dgm:cxn modelId="{80044523-00FC-4980-891F-759657DBFEFB}" type="presOf" srcId="{14FE7A6B-D935-4DEA-BB47-DA10A0EB6CA9}" destId="{AB9A3DCE-AF29-49B9-933A-9F2C1112BC19}" srcOrd="0" destOrd="0" presId="urn:microsoft.com/office/officeart/2005/8/layout/hierarchy1"/>
    <dgm:cxn modelId="{2572772D-DEF3-40E7-97DE-3A31A01AA350}" type="presOf" srcId="{FB9529FA-74A6-459D-8108-B5CD2A5BEB15}" destId="{751C2736-7E8D-48A6-B7B8-BB2FEA30FD76}" srcOrd="0" destOrd="0" presId="urn:microsoft.com/office/officeart/2005/8/layout/hierarchy1"/>
    <dgm:cxn modelId="{9EFA8448-AA05-4A3F-9576-9371244596B4}" type="presOf" srcId="{98266795-DC37-4581-940C-6B263C5FEF4C}" destId="{CB4B274C-8535-4C2C-B803-FB6531AB4D5D}" srcOrd="0" destOrd="0" presId="urn:microsoft.com/office/officeart/2005/8/layout/hierarchy1"/>
    <dgm:cxn modelId="{3591FC48-72E6-4B0E-B73E-927725D95016}" srcId="{657511DA-17C3-4F99-AB54-7ABE8E8338A4}" destId="{0BE3E7C8-BB2F-494E-A253-9EC0F9FE7865}" srcOrd="2" destOrd="0" parTransId="{A9E78B9C-1DD2-4BD5-8135-F5C8FCF03BE0}" sibTransId="{23C6B4F8-0207-4A98-98B3-AE1412677A20}"/>
    <dgm:cxn modelId="{F8C32057-0DB1-4925-AF99-1A52E10A592A}" type="presOf" srcId="{F2D06F75-9CE8-43DF-8452-9CCD08CA7681}" destId="{74FCCF01-038F-42E4-9C2B-734595461A49}" srcOrd="0" destOrd="0" presId="urn:microsoft.com/office/officeart/2005/8/layout/hierarchy1"/>
    <dgm:cxn modelId="{4812BE85-AD34-4EDC-8520-2725ED62DF9B}" type="presOf" srcId="{238F3A25-7BF9-4B9A-8BB1-CEAB744E0334}" destId="{6E626BC6-A299-4722-A5B5-F0DCCB966192}" srcOrd="0" destOrd="0" presId="urn:microsoft.com/office/officeart/2005/8/layout/hierarchy1"/>
    <dgm:cxn modelId="{E14EF898-0F3F-4B39-9501-010F1CCEBB6C}" srcId="{657511DA-17C3-4F99-AB54-7ABE8E8338A4}" destId="{23FDDB4C-35CB-4843-9EFD-35066F5EAC70}" srcOrd="0" destOrd="0" parTransId="{14FE7A6B-D935-4DEA-BB47-DA10A0EB6CA9}" sibTransId="{20C75477-6264-4CA9-9ED6-58D9E2B53F1B}"/>
    <dgm:cxn modelId="{9745FFAD-FDD5-4807-BFF2-02E04F10E89B}" type="presOf" srcId="{23FDDB4C-35CB-4843-9EFD-35066F5EAC70}" destId="{D4FED85F-A086-4553-B120-1FC0685A9647}" srcOrd="0" destOrd="0" presId="urn:microsoft.com/office/officeart/2005/8/layout/hierarchy1"/>
    <dgm:cxn modelId="{CB30B4D2-9807-4764-B8CF-D099F4F2F4B7}" type="presOf" srcId="{657511DA-17C3-4F99-AB54-7ABE8E8338A4}" destId="{48305870-8E4F-4CCA-BB0C-861EAA36CAE6}" srcOrd="0" destOrd="0" presId="urn:microsoft.com/office/officeart/2005/8/layout/hierarchy1"/>
    <dgm:cxn modelId="{51B79EE1-696A-488A-AFDC-90437B31567F}" type="presOf" srcId="{0BE3E7C8-BB2F-494E-A253-9EC0F9FE7865}" destId="{C274C6CD-CBC1-420F-AE72-2B3655BCFF9F}" srcOrd="0" destOrd="0" presId="urn:microsoft.com/office/officeart/2005/8/layout/hierarchy1"/>
    <dgm:cxn modelId="{B0884FE5-F86B-40C5-BE51-95A06E584CE6}" srcId="{657511DA-17C3-4F99-AB54-7ABE8E8338A4}" destId="{FB9529FA-74A6-459D-8108-B5CD2A5BEB15}" srcOrd="1" destOrd="0" parTransId="{238F3A25-7BF9-4B9A-8BB1-CEAB744E0334}" sibTransId="{B5FA65D8-96CC-4B7E-B932-8E4A3F5101CA}"/>
    <dgm:cxn modelId="{795012E8-6F90-4544-81A8-24E84EDCA342}" type="presOf" srcId="{A9E78B9C-1DD2-4BD5-8135-F5C8FCF03BE0}" destId="{98CA8B4D-09C0-4799-91A8-C64C416BF1C8}" srcOrd="0" destOrd="0" presId="urn:microsoft.com/office/officeart/2005/8/layout/hierarchy1"/>
    <dgm:cxn modelId="{7F317730-334C-43F2-87B7-660B88B8F132}" type="presParOf" srcId="{74FCCF01-038F-42E4-9C2B-734595461A49}" destId="{AC8D6A46-2F24-40D2-8172-AA37EA76CFBE}" srcOrd="0" destOrd="0" presId="urn:microsoft.com/office/officeart/2005/8/layout/hierarchy1"/>
    <dgm:cxn modelId="{F71D6595-41F0-439C-A8DE-DE5FD7BA9617}" type="presParOf" srcId="{AC8D6A46-2F24-40D2-8172-AA37EA76CFBE}" destId="{982C0532-0406-4442-AA34-69B563F31DEC}" srcOrd="0" destOrd="0" presId="urn:microsoft.com/office/officeart/2005/8/layout/hierarchy1"/>
    <dgm:cxn modelId="{9A58AE8F-41F6-4ECC-968F-502599EB1D1B}" type="presParOf" srcId="{982C0532-0406-4442-AA34-69B563F31DEC}" destId="{4C57A663-B232-40D3-A000-77CEAE10CF68}" srcOrd="0" destOrd="0" presId="urn:microsoft.com/office/officeart/2005/8/layout/hierarchy1"/>
    <dgm:cxn modelId="{401178FA-8921-463A-8D8D-2C17ACB42D41}" type="presParOf" srcId="{982C0532-0406-4442-AA34-69B563F31DEC}" destId="{48305870-8E4F-4CCA-BB0C-861EAA36CAE6}" srcOrd="1" destOrd="0" presId="urn:microsoft.com/office/officeart/2005/8/layout/hierarchy1"/>
    <dgm:cxn modelId="{9FCEB785-7B09-4CC0-B614-7A7AED6046A7}" type="presParOf" srcId="{AC8D6A46-2F24-40D2-8172-AA37EA76CFBE}" destId="{ACD18E44-0798-4935-A97E-2407B30018D2}" srcOrd="1" destOrd="0" presId="urn:microsoft.com/office/officeart/2005/8/layout/hierarchy1"/>
    <dgm:cxn modelId="{115710FF-19F1-4BA0-9E16-25439E65D117}" type="presParOf" srcId="{ACD18E44-0798-4935-A97E-2407B30018D2}" destId="{AB9A3DCE-AF29-49B9-933A-9F2C1112BC19}" srcOrd="0" destOrd="0" presId="urn:microsoft.com/office/officeart/2005/8/layout/hierarchy1"/>
    <dgm:cxn modelId="{5B1DC730-904A-4EBC-AD91-3A92C41834E4}" type="presParOf" srcId="{ACD18E44-0798-4935-A97E-2407B30018D2}" destId="{C4D056A4-3D2A-4592-AC0B-2687BF880845}" srcOrd="1" destOrd="0" presId="urn:microsoft.com/office/officeart/2005/8/layout/hierarchy1"/>
    <dgm:cxn modelId="{D7ABAD3B-B9B4-4748-9A75-165E30A09A83}" type="presParOf" srcId="{C4D056A4-3D2A-4592-AC0B-2687BF880845}" destId="{73E6E758-28C4-413D-AB73-F5DD97F43D32}" srcOrd="0" destOrd="0" presId="urn:microsoft.com/office/officeart/2005/8/layout/hierarchy1"/>
    <dgm:cxn modelId="{475D194A-E2FC-4DE2-85B8-E19CAAF59F6E}" type="presParOf" srcId="{73E6E758-28C4-413D-AB73-F5DD97F43D32}" destId="{AFBD506A-97DD-4CA9-AE35-BAB5D46EB26B}" srcOrd="0" destOrd="0" presId="urn:microsoft.com/office/officeart/2005/8/layout/hierarchy1"/>
    <dgm:cxn modelId="{F6783135-A759-4C18-BAE4-FED3E377DF22}" type="presParOf" srcId="{73E6E758-28C4-413D-AB73-F5DD97F43D32}" destId="{D4FED85F-A086-4553-B120-1FC0685A9647}" srcOrd="1" destOrd="0" presId="urn:microsoft.com/office/officeart/2005/8/layout/hierarchy1"/>
    <dgm:cxn modelId="{F95A5EB0-E1CD-4FB9-88AA-3647084C6143}" type="presParOf" srcId="{C4D056A4-3D2A-4592-AC0B-2687BF880845}" destId="{4178731D-648F-432F-8CFB-9D3EFAC27561}" srcOrd="1" destOrd="0" presId="urn:microsoft.com/office/officeart/2005/8/layout/hierarchy1"/>
    <dgm:cxn modelId="{F297FAD3-AFB8-404A-8DC3-8F5CB81D7EEB}" type="presParOf" srcId="{ACD18E44-0798-4935-A97E-2407B30018D2}" destId="{6E626BC6-A299-4722-A5B5-F0DCCB966192}" srcOrd="2" destOrd="0" presId="urn:microsoft.com/office/officeart/2005/8/layout/hierarchy1"/>
    <dgm:cxn modelId="{75523CE9-96AB-4D05-AAFB-41824559EBAB}" type="presParOf" srcId="{ACD18E44-0798-4935-A97E-2407B30018D2}" destId="{60CF81D1-29E7-4D96-8586-0D97A2195A00}" srcOrd="3" destOrd="0" presId="urn:microsoft.com/office/officeart/2005/8/layout/hierarchy1"/>
    <dgm:cxn modelId="{06E01089-5292-46B3-902F-FBAF89D658EC}" type="presParOf" srcId="{60CF81D1-29E7-4D96-8586-0D97A2195A00}" destId="{3CE287B6-1CD4-4171-8D30-B36472CCA6FD}" srcOrd="0" destOrd="0" presId="urn:microsoft.com/office/officeart/2005/8/layout/hierarchy1"/>
    <dgm:cxn modelId="{54DB1E75-D80B-4A58-B23A-E1CD53BE87B9}" type="presParOf" srcId="{3CE287B6-1CD4-4171-8D30-B36472CCA6FD}" destId="{18E807F4-DB16-4B69-8A09-F653126869F6}" srcOrd="0" destOrd="0" presId="urn:microsoft.com/office/officeart/2005/8/layout/hierarchy1"/>
    <dgm:cxn modelId="{8E2A2CE5-C415-4B90-9E31-966BB41A34D4}" type="presParOf" srcId="{3CE287B6-1CD4-4171-8D30-B36472CCA6FD}" destId="{751C2736-7E8D-48A6-B7B8-BB2FEA30FD76}" srcOrd="1" destOrd="0" presId="urn:microsoft.com/office/officeart/2005/8/layout/hierarchy1"/>
    <dgm:cxn modelId="{82A73D9B-003B-4A6F-8B17-37520677D8B5}" type="presParOf" srcId="{60CF81D1-29E7-4D96-8586-0D97A2195A00}" destId="{D13846D1-963C-4314-A6C5-D88F276EC12F}" srcOrd="1" destOrd="0" presId="urn:microsoft.com/office/officeart/2005/8/layout/hierarchy1"/>
    <dgm:cxn modelId="{5A703B9F-6078-4407-BBD2-D9D930BD1293}" type="presParOf" srcId="{ACD18E44-0798-4935-A97E-2407B30018D2}" destId="{98CA8B4D-09C0-4799-91A8-C64C416BF1C8}" srcOrd="4" destOrd="0" presId="urn:microsoft.com/office/officeart/2005/8/layout/hierarchy1"/>
    <dgm:cxn modelId="{24D65EDD-7CB5-431F-B169-F6738E80E06B}" type="presParOf" srcId="{ACD18E44-0798-4935-A97E-2407B30018D2}" destId="{6DF1AD32-C3D9-480C-8083-AEA368D05B83}" srcOrd="5" destOrd="0" presId="urn:microsoft.com/office/officeart/2005/8/layout/hierarchy1"/>
    <dgm:cxn modelId="{B1363CEC-DE88-4AAF-9409-39DEFAC278F1}" type="presParOf" srcId="{6DF1AD32-C3D9-480C-8083-AEA368D05B83}" destId="{8993E63C-1CAB-4062-B2F0-9A83658E119E}" srcOrd="0" destOrd="0" presId="urn:microsoft.com/office/officeart/2005/8/layout/hierarchy1"/>
    <dgm:cxn modelId="{A2B5FAB7-DDEE-444D-AE66-618D4BEBFBB7}" type="presParOf" srcId="{8993E63C-1CAB-4062-B2F0-9A83658E119E}" destId="{E94E9F59-BBD0-4653-8C5E-FDCC03339760}" srcOrd="0" destOrd="0" presId="urn:microsoft.com/office/officeart/2005/8/layout/hierarchy1"/>
    <dgm:cxn modelId="{27380FA3-6D2E-4618-809F-4206105D3C18}" type="presParOf" srcId="{8993E63C-1CAB-4062-B2F0-9A83658E119E}" destId="{C274C6CD-CBC1-420F-AE72-2B3655BCFF9F}" srcOrd="1" destOrd="0" presId="urn:microsoft.com/office/officeart/2005/8/layout/hierarchy1"/>
    <dgm:cxn modelId="{9AAFBAA8-55FE-4F0E-89AB-08E1FB4AA168}" type="presParOf" srcId="{6DF1AD32-C3D9-480C-8083-AEA368D05B83}" destId="{21031BE3-DF4C-4115-B1C8-145A2E40A4D1}" srcOrd="1" destOrd="0" presId="urn:microsoft.com/office/officeart/2005/8/layout/hierarchy1"/>
    <dgm:cxn modelId="{CC0E239F-4637-44B5-9996-C61C11ADA09C}" type="presParOf" srcId="{ACD18E44-0798-4935-A97E-2407B30018D2}" destId="{CB4B274C-8535-4C2C-B803-FB6531AB4D5D}" srcOrd="6" destOrd="0" presId="urn:microsoft.com/office/officeart/2005/8/layout/hierarchy1"/>
    <dgm:cxn modelId="{02DEA3E0-54BC-4595-A8CA-1B6E9A4A9786}" type="presParOf" srcId="{ACD18E44-0798-4935-A97E-2407B30018D2}" destId="{54197FF7-C713-436E-87B4-11CF164457B8}" srcOrd="7" destOrd="0" presId="urn:microsoft.com/office/officeart/2005/8/layout/hierarchy1"/>
    <dgm:cxn modelId="{B33E8D99-2C0E-4F73-BAD0-FDA13C7A9388}" type="presParOf" srcId="{54197FF7-C713-436E-87B4-11CF164457B8}" destId="{2ED6CC8F-27FA-4ECD-9232-86674277CECF}" srcOrd="0" destOrd="0" presId="urn:microsoft.com/office/officeart/2005/8/layout/hierarchy1"/>
    <dgm:cxn modelId="{CBAB304A-808F-4325-A2D4-B7DE4AC7A9BD}" type="presParOf" srcId="{2ED6CC8F-27FA-4ECD-9232-86674277CECF}" destId="{C8B860A1-F6CB-4E3E-8CA4-BF368748DE3B}" srcOrd="0" destOrd="0" presId="urn:microsoft.com/office/officeart/2005/8/layout/hierarchy1"/>
    <dgm:cxn modelId="{F5BE7672-C969-4EA5-AB1A-565C1C801C53}" type="presParOf" srcId="{2ED6CC8F-27FA-4ECD-9232-86674277CECF}" destId="{C7C7C82F-2C0F-448C-A619-89813BD0DD69}" srcOrd="1" destOrd="0" presId="urn:microsoft.com/office/officeart/2005/8/layout/hierarchy1"/>
    <dgm:cxn modelId="{CCF978BD-B7B9-4134-B5DA-9C6A5DAF50CC}" type="presParOf" srcId="{54197FF7-C713-436E-87B4-11CF164457B8}" destId="{E908FDBB-D325-4826-B967-ACD56B1C52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B274C-8535-4C2C-B803-FB6531AB4D5D}">
      <dsp:nvSpPr>
        <dsp:cNvPr id="0" name=""/>
        <dsp:cNvSpPr/>
      </dsp:nvSpPr>
      <dsp:spPr>
        <a:xfrm>
          <a:off x="4702068" y="1270224"/>
          <a:ext cx="3664475" cy="581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6152"/>
              </a:lnTo>
              <a:lnTo>
                <a:pt x="3664475" y="396152"/>
              </a:lnTo>
              <a:lnTo>
                <a:pt x="3664475" y="5813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A8B4D-09C0-4799-91A8-C64C416BF1C8}">
      <dsp:nvSpPr>
        <dsp:cNvPr id="0" name=""/>
        <dsp:cNvSpPr/>
      </dsp:nvSpPr>
      <dsp:spPr>
        <a:xfrm>
          <a:off x="4702068" y="1270224"/>
          <a:ext cx="1221491" cy="581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6152"/>
              </a:lnTo>
              <a:lnTo>
                <a:pt x="1221491" y="396152"/>
              </a:lnTo>
              <a:lnTo>
                <a:pt x="1221491" y="5813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26BC6-A299-4722-A5B5-F0DCCB966192}">
      <dsp:nvSpPr>
        <dsp:cNvPr id="0" name=""/>
        <dsp:cNvSpPr/>
      </dsp:nvSpPr>
      <dsp:spPr>
        <a:xfrm>
          <a:off x="3480576" y="1270224"/>
          <a:ext cx="1221491" cy="581319"/>
        </a:xfrm>
        <a:custGeom>
          <a:avLst/>
          <a:gdLst/>
          <a:ahLst/>
          <a:cxnLst/>
          <a:rect l="0" t="0" r="0" b="0"/>
          <a:pathLst>
            <a:path>
              <a:moveTo>
                <a:pt x="1221491" y="0"/>
              </a:moveTo>
              <a:lnTo>
                <a:pt x="1221491" y="396152"/>
              </a:lnTo>
              <a:lnTo>
                <a:pt x="0" y="396152"/>
              </a:lnTo>
              <a:lnTo>
                <a:pt x="0" y="5813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A3DCE-AF29-49B9-933A-9F2C1112BC19}">
      <dsp:nvSpPr>
        <dsp:cNvPr id="0" name=""/>
        <dsp:cNvSpPr/>
      </dsp:nvSpPr>
      <dsp:spPr>
        <a:xfrm>
          <a:off x="1037592" y="1270224"/>
          <a:ext cx="3664475" cy="581319"/>
        </a:xfrm>
        <a:custGeom>
          <a:avLst/>
          <a:gdLst/>
          <a:ahLst/>
          <a:cxnLst/>
          <a:rect l="0" t="0" r="0" b="0"/>
          <a:pathLst>
            <a:path>
              <a:moveTo>
                <a:pt x="3664475" y="0"/>
              </a:moveTo>
              <a:lnTo>
                <a:pt x="3664475" y="396152"/>
              </a:lnTo>
              <a:lnTo>
                <a:pt x="0" y="396152"/>
              </a:lnTo>
              <a:lnTo>
                <a:pt x="0" y="5813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7A663-B232-40D3-A000-77CEAE10CF68}">
      <dsp:nvSpPr>
        <dsp:cNvPr id="0" name=""/>
        <dsp:cNvSpPr/>
      </dsp:nvSpPr>
      <dsp:spPr>
        <a:xfrm>
          <a:off x="3702665" y="983"/>
          <a:ext cx="1998804" cy="1269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05870-8E4F-4CCA-BB0C-861EAA36CAE6}">
      <dsp:nvSpPr>
        <dsp:cNvPr id="0" name=""/>
        <dsp:cNvSpPr/>
      </dsp:nvSpPr>
      <dsp:spPr>
        <a:xfrm>
          <a:off x="3924755" y="211968"/>
          <a:ext cx="1998804" cy="1269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Sleep detect </a:t>
          </a:r>
        </a:p>
      </dsp:txBody>
      <dsp:txXfrm>
        <a:off x="3961930" y="249143"/>
        <a:ext cx="1924454" cy="1194891"/>
      </dsp:txXfrm>
    </dsp:sp>
    <dsp:sp modelId="{AFBD506A-97DD-4CA9-AE35-BAB5D46EB26B}">
      <dsp:nvSpPr>
        <dsp:cNvPr id="0" name=""/>
        <dsp:cNvSpPr/>
      </dsp:nvSpPr>
      <dsp:spPr>
        <a:xfrm>
          <a:off x="38189" y="1851543"/>
          <a:ext cx="1998804" cy="1269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ED85F-A086-4553-B120-1FC0685A9647}">
      <dsp:nvSpPr>
        <dsp:cNvPr id="0" name=""/>
        <dsp:cNvSpPr/>
      </dsp:nvSpPr>
      <dsp:spPr>
        <a:xfrm>
          <a:off x="260279" y="2062528"/>
          <a:ext cx="1998804" cy="1269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Willing to sleep</a:t>
          </a:r>
        </a:p>
      </dsp:txBody>
      <dsp:txXfrm>
        <a:off x="297454" y="2099703"/>
        <a:ext cx="1924454" cy="1194891"/>
      </dsp:txXfrm>
    </dsp:sp>
    <dsp:sp modelId="{18E807F4-DB16-4B69-8A09-F653126869F6}">
      <dsp:nvSpPr>
        <dsp:cNvPr id="0" name=""/>
        <dsp:cNvSpPr/>
      </dsp:nvSpPr>
      <dsp:spPr>
        <a:xfrm>
          <a:off x="2481173" y="1851543"/>
          <a:ext cx="1998804" cy="1269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C2736-7E8D-48A6-B7B8-BB2FEA30FD76}">
      <dsp:nvSpPr>
        <dsp:cNvPr id="0" name=""/>
        <dsp:cNvSpPr/>
      </dsp:nvSpPr>
      <dsp:spPr>
        <a:xfrm>
          <a:off x="2703263" y="2062528"/>
          <a:ext cx="1998804" cy="1269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sleep</a:t>
          </a:r>
        </a:p>
      </dsp:txBody>
      <dsp:txXfrm>
        <a:off x="2740438" y="2099703"/>
        <a:ext cx="1924454" cy="1194891"/>
      </dsp:txXfrm>
    </dsp:sp>
    <dsp:sp modelId="{E94E9F59-BBD0-4653-8C5E-FDCC03339760}">
      <dsp:nvSpPr>
        <dsp:cNvPr id="0" name=""/>
        <dsp:cNvSpPr/>
      </dsp:nvSpPr>
      <dsp:spPr>
        <a:xfrm>
          <a:off x="4924157" y="1851543"/>
          <a:ext cx="1998804" cy="1269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4C6CD-CBC1-420F-AE72-2B3655BCFF9F}">
      <dsp:nvSpPr>
        <dsp:cNvPr id="0" name=""/>
        <dsp:cNvSpPr/>
      </dsp:nvSpPr>
      <dsp:spPr>
        <a:xfrm>
          <a:off x="5146247" y="2062528"/>
          <a:ext cx="1998804" cy="1269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Willing to wake up</a:t>
          </a:r>
        </a:p>
      </dsp:txBody>
      <dsp:txXfrm>
        <a:off x="5183422" y="2099703"/>
        <a:ext cx="1924454" cy="1194891"/>
      </dsp:txXfrm>
    </dsp:sp>
    <dsp:sp modelId="{C8B860A1-F6CB-4E3E-8CA4-BF368748DE3B}">
      <dsp:nvSpPr>
        <dsp:cNvPr id="0" name=""/>
        <dsp:cNvSpPr/>
      </dsp:nvSpPr>
      <dsp:spPr>
        <a:xfrm>
          <a:off x="7367141" y="1851543"/>
          <a:ext cx="1998804" cy="1269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7C82F-2C0F-448C-A619-89813BD0DD69}">
      <dsp:nvSpPr>
        <dsp:cNvPr id="0" name=""/>
        <dsp:cNvSpPr/>
      </dsp:nvSpPr>
      <dsp:spPr>
        <a:xfrm>
          <a:off x="7589231" y="2062528"/>
          <a:ext cx="1998804" cy="1269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Awake</a:t>
          </a:r>
        </a:p>
      </dsp:txBody>
      <dsp:txXfrm>
        <a:off x="7626406" y="2099703"/>
        <a:ext cx="1924454" cy="1194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0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9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7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8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5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5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0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1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11/28/23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01647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ubmed.ncbi.nlm.nih.gov/?term=Zheng%20T%5BAuthor%5D" TargetMode="External"/><Relationship Id="rId3" Type="http://schemas.openxmlformats.org/officeDocument/2006/relationships/image" Target="../media/image17.jpg"/><Relationship Id="rId7" Type="http://schemas.openxmlformats.org/officeDocument/2006/relationships/hyperlink" Target="https://pubmed.ncbi.nlm.nih.gov/?term=Xiao%20A%5BAuthor%5D" TargetMode="External"/><Relationship Id="rId12" Type="http://schemas.openxmlformats.org/officeDocument/2006/relationships/image" Target="../media/image20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med.ncbi.nlm.nih.gov/?term=Zhang%20Y%5BAuthor%5D" TargetMode="External"/><Relationship Id="rId11" Type="http://schemas.openxmlformats.org/officeDocument/2006/relationships/hyperlink" Target="Data%20Challenge%20(2)%20(1).pptx" TargetMode="External"/><Relationship Id="rId5" Type="http://schemas.openxmlformats.org/officeDocument/2006/relationships/image" Target="../media/image19.jpg"/><Relationship Id="rId10" Type="http://schemas.openxmlformats.org/officeDocument/2006/relationships/hyperlink" Target="https://pubmed.ncbi.nlm.nih.gov/?term=Huang%20R%5BAuthor%5D" TargetMode="External"/><Relationship Id="rId4" Type="http://schemas.openxmlformats.org/officeDocument/2006/relationships/image" Target="../media/image18.jpg"/><Relationship Id="rId9" Type="http://schemas.openxmlformats.org/officeDocument/2006/relationships/hyperlink" Target="https://pubmed.ncbi.nlm.nih.gov/?term=Xiao%20H%5BAuthor%5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sa/3.0/" TargetMode="External"/><Relationship Id="rId3" Type="http://schemas.openxmlformats.org/officeDocument/2006/relationships/hyperlink" Target="https://archive.fosdem.org/2020/schedule/event/duckdb/" TargetMode="External"/><Relationship Id="rId7" Type="http://schemas.openxmlformats.org/officeDocument/2006/relationships/hyperlink" Target="https://www.digitalocean.com/community/tutorials/how-to-set-up-a-jupyter-notebook-to-run-ipython-on-ubuntu-16-0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11" Type="http://schemas.openxmlformats.org/officeDocument/2006/relationships/image" Target="../media/image7.png"/><Relationship Id="rId5" Type="http://schemas.openxmlformats.org/officeDocument/2006/relationships/hyperlink" Target="https://opensource.com/article/21/7/python-3" TargetMode="External"/><Relationship Id="rId10" Type="http://schemas.openxmlformats.org/officeDocument/2006/relationships/hyperlink" Target="https://libtechnophile.blogspot.com/2020/05/install-and-configure-dbeaver-on.html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child-mind-institute-detect-sleep-states/overview/evalu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do.dev/tutorials/python-pandas-large-dataset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7662" y="2147586"/>
            <a:ext cx="4766388" cy="2246060"/>
          </a:xfrm>
        </p:spPr>
        <p:txBody>
          <a:bodyPr>
            <a:normAutofit fontScale="90000"/>
          </a:bodyPr>
          <a:lstStyle/>
          <a:p>
            <a:r>
              <a:rPr lang="en-US" sz="3200" b="1" i="0" dirty="0"/>
              <a:t>Advance Data Challenge Project. </a:t>
            </a:r>
            <a:br>
              <a:rPr lang="en-US" sz="3200" b="1" i="0" dirty="0"/>
            </a:br>
            <a:r>
              <a:rPr lang="en-US" sz="3200" b="1" i="0" dirty="0"/>
              <a:t>Presented By: </a:t>
            </a:r>
            <a:br>
              <a:rPr lang="en-US" sz="3200" b="1" i="0" dirty="0"/>
            </a:br>
            <a:r>
              <a:rPr lang="en-US" sz="3200" i="0" dirty="0">
                <a:ea typeface="+mj-lt"/>
                <a:cs typeface="+mj-lt"/>
              </a:rPr>
              <a:t>1)Partow Khushkanab Moradi</a:t>
            </a:r>
            <a:br>
              <a:rPr lang="en-US" sz="3200" i="0" dirty="0">
                <a:ea typeface="+mj-lt"/>
                <a:cs typeface="+mj-lt"/>
              </a:rPr>
            </a:br>
            <a:r>
              <a:rPr lang="en-US" sz="3200" i="0" dirty="0">
                <a:ea typeface="+mj-lt"/>
                <a:cs typeface="+mj-lt"/>
              </a:rPr>
              <a:t>2) Ankitha Kakade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272" y="597282"/>
            <a:ext cx="5730777" cy="132024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ea typeface="+mn-lt"/>
                <a:cs typeface="+mn-lt"/>
              </a:rPr>
              <a:t>Child Mind Institute - Detect Sleep States</a:t>
            </a:r>
            <a:endParaRPr lang="en-US" sz="3200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endParaRPr lang="en-US" sz="3200" dirty="0">
              <a:ea typeface="+mn-lt"/>
              <a:cs typeface="+mn-lt"/>
            </a:endParaRPr>
          </a:p>
          <a:p>
            <a:endParaRPr lang="en-US" sz="320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8" name="Picture 47" descr="Abstract background of mesh">
            <a:extLst>
              <a:ext uri="{FF2B5EF4-FFF2-40B4-BE49-F238E27FC236}">
                <a16:creationId xmlns:a16="http://schemas.microsoft.com/office/drawing/2014/main" id="{E05C6159-8160-3DAE-29B8-21D8D9F98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1" r="-2" b="-2"/>
          <a:stretch/>
        </p:blipFill>
        <p:spPr>
          <a:xfrm>
            <a:off x="-220318" y="367227"/>
            <a:ext cx="6857980" cy="684882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45425-1C48-65C7-C642-489AEB60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sz="4200"/>
              <a:t>Are those vital features correlated?</a:t>
            </a:r>
            <a:br>
              <a:rPr lang="en-US" sz="4200"/>
            </a:br>
            <a:r>
              <a:rPr lang="en-US" sz="4200"/>
              <a:t>Let’s See!</a:t>
            </a:r>
          </a:p>
        </p:txBody>
      </p:sp>
      <p:pic>
        <p:nvPicPr>
          <p:cNvPr id="5" name="Content Placeholder 4" descr="A graph with a blue line&#10;&#10;Description automatically generated">
            <a:extLst>
              <a:ext uri="{FF2B5EF4-FFF2-40B4-BE49-F238E27FC236}">
                <a16:creationId xmlns:a16="http://schemas.microsoft.com/office/drawing/2014/main" id="{B6213351-392C-F3CB-BC52-C3FE521C4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80" y="355599"/>
            <a:ext cx="6049714" cy="42362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E3D662-6E8B-6B83-B2BE-744CA46AD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435408"/>
            <a:ext cx="4537073" cy="2988748"/>
          </a:xfrm>
        </p:spPr>
        <p:txBody>
          <a:bodyPr anchor="t">
            <a:normAutofit/>
          </a:bodyPr>
          <a:lstStyle/>
          <a:p>
            <a:r>
              <a:rPr lang="en-US" dirty="0"/>
              <a:t>Sadly or happily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This value indicates a very weak negative correlation between the two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negative sign suggests that as one variable increases, the other tends to decrease slightly, but the correlation is not strong.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74CFBA-6BD2-F9D2-BD2A-DB05821AB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2" y="4557683"/>
            <a:ext cx="6049714" cy="20575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2966B6-F21D-A743-E726-3708C85AC1F1}"/>
              </a:ext>
            </a:extLst>
          </p:cNvPr>
          <p:cNvSpPr txBox="1"/>
          <p:nvPr/>
        </p:nvSpPr>
        <p:spPr>
          <a:xfrm>
            <a:off x="7207465" y="5278167"/>
            <a:ext cx="477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 not get tired we found something interesting, Let’s see next Slide.</a:t>
            </a:r>
          </a:p>
        </p:txBody>
      </p:sp>
      <p:pic>
        <p:nvPicPr>
          <p:cNvPr id="11" name="Picture 10" descr="Reading cartoon bee">
            <a:extLst>
              <a:ext uri="{FF2B5EF4-FFF2-40B4-BE49-F238E27FC236}">
                <a16:creationId xmlns:a16="http://schemas.microsoft.com/office/drawing/2014/main" id="{BE7733E7-04B2-3E87-813B-DA9C40C205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970" y="5047435"/>
            <a:ext cx="1371135" cy="182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6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9D81-86F9-5B91-FE32-CCE624A83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528888"/>
            <a:ext cx="8110941" cy="1343866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P-value: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1.169002779443373e-54The p-value is extremely small (close to 0), indicating strong evidence against the null hypothesis.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 practice, this often means that the observed correlation is statistically significant.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99A2B-E86C-6582-8CEB-D97A9E16B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30" y="254624"/>
            <a:ext cx="5513870" cy="2057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D52C0A-9F47-4BD3-193C-81515C5E6B8D}"/>
              </a:ext>
            </a:extLst>
          </p:cNvPr>
          <p:cNvSpPr txBox="1"/>
          <p:nvPr/>
        </p:nvSpPr>
        <p:spPr>
          <a:xfrm>
            <a:off x="582130" y="3872754"/>
            <a:ext cx="806881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For series ID 03d92c9f6f8a: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Correlation Coefficient: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-0.10337603822387606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Similar to the first series ID, this value also indicates a very weak negative correlation.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P-value: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0.0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p-value is reported as 0.0, which is likely due to numerical precision limitations.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This implies very strong evidence against the null hypothesis, supporting the significance of the observed correlation.</a:t>
            </a:r>
          </a:p>
        </p:txBody>
      </p:sp>
      <p:pic>
        <p:nvPicPr>
          <p:cNvPr id="8" name="Picture 7" descr="Cartoon bee with megaphone">
            <a:extLst>
              <a:ext uri="{FF2B5EF4-FFF2-40B4-BE49-F238E27FC236}">
                <a16:creationId xmlns:a16="http://schemas.microsoft.com/office/drawing/2014/main" id="{2892AB8A-24F6-F708-8DBD-2EB8DFBD2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800" y="1788213"/>
            <a:ext cx="2392777" cy="23086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ED4DB8-FC2E-E71B-7F1F-CC21CDF33AFA}"/>
              </a:ext>
            </a:extLst>
          </p:cNvPr>
          <p:cNvSpPr txBox="1"/>
          <p:nvPr/>
        </p:nvSpPr>
        <p:spPr>
          <a:xfrm>
            <a:off x="9066961" y="1066800"/>
            <a:ext cx="2392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Easy </a:t>
            </a:r>
            <a:r>
              <a:rPr lang="en-US" b="1" dirty="0" err="1"/>
              <a:t>Peasy</a:t>
            </a:r>
            <a:r>
              <a:rPr lang="en-US" b="1" dirty="0"/>
              <a:t> Then we will work on one</a:t>
            </a:r>
          </a:p>
          <a:p>
            <a:r>
              <a:rPr lang="en-US" b="1" dirty="0"/>
              <a:t>Of them</a:t>
            </a:r>
          </a:p>
        </p:txBody>
      </p:sp>
    </p:spTree>
    <p:extLst>
      <p:ext uri="{BB962C8B-B14F-4D97-AF65-F5344CB8AC3E}">
        <p14:creationId xmlns:p14="http://schemas.microsoft.com/office/powerpoint/2010/main" val="223837625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B0FD-CBB5-26B8-4FF1-A23E6C4C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867459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ask From Mrs. Bee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Cartoon bee with pencil">
            <a:extLst>
              <a:ext uri="{FF2B5EF4-FFF2-40B4-BE49-F238E27FC236}">
                <a16:creationId xmlns:a16="http://schemas.microsoft.com/office/drawing/2014/main" id="{0ECE06DC-FB74-3972-197A-F9847655F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75" y="1558303"/>
            <a:ext cx="1888201" cy="2026749"/>
          </a:xfrm>
        </p:spPr>
      </p:pic>
      <p:pic>
        <p:nvPicPr>
          <p:cNvPr id="7" name="Picture 6" descr="A math equation with a square root&#10;&#10;Description automatically generated with medium confidence">
            <a:extLst>
              <a:ext uri="{FF2B5EF4-FFF2-40B4-BE49-F238E27FC236}">
                <a16:creationId xmlns:a16="http://schemas.microsoft.com/office/drawing/2014/main" id="{757657DC-6388-C04D-E7A9-90C1644A66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92" y="4617635"/>
            <a:ext cx="3408681" cy="1700365"/>
          </a:xfrm>
          <a:prstGeom prst="rect">
            <a:avLst/>
          </a:prstGeom>
        </p:spPr>
      </p:pic>
      <p:pic>
        <p:nvPicPr>
          <p:cNvPr id="9" name="Picture 8" descr="A math equation with square and square symbols&#10;&#10;Description automatically generated with medium confidence">
            <a:extLst>
              <a:ext uri="{FF2B5EF4-FFF2-40B4-BE49-F238E27FC236}">
                <a16:creationId xmlns:a16="http://schemas.microsoft.com/office/drawing/2014/main" id="{692D3B06-8BD1-EAB8-CD55-C6047DB98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39" y="4617635"/>
            <a:ext cx="3408681" cy="1700365"/>
          </a:xfrm>
          <a:prstGeom prst="rect">
            <a:avLst/>
          </a:prstGeom>
        </p:spPr>
      </p:pic>
      <p:pic>
        <p:nvPicPr>
          <p:cNvPr id="11" name="Picture 10" descr="A diagram of a computer chip&#10;&#10;Description automatically generated">
            <a:extLst>
              <a:ext uri="{FF2B5EF4-FFF2-40B4-BE49-F238E27FC236}">
                <a16:creationId xmlns:a16="http://schemas.microsoft.com/office/drawing/2014/main" id="{7846A7E2-F631-7F70-34FB-8945DDE93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886" y="4617635"/>
            <a:ext cx="3615979" cy="17003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67CA8A-9189-34EA-086A-5249E3BE9CBC}"/>
              </a:ext>
            </a:extLst>
          </p:cNvPr>
          <p:cNvSpPr txBox="1"/>
          <p:nvPr/>
        </p:nvSpPr>
        <p:spPr>
          <a:xfrm>
            <a:off x="5411876" y="1558303"/>
            <a:ext cx="4798924" cy="926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50"/>
              </a:lnSpc>
              <a:spcBef>
                <a:spcPts val="2000"/>
              </a:spcBef>
              <a:spcAft>
                <a:spcPts val="1000"/>
              </a:spcAft>
            </a:pPr>
            <a:r>
              <a:rPr lang="en-US" sz="1000" b="0" i="0" dirty="0">
                <a:effectLst/>
                <a:latin typeface="Cambria" panose="02040503050406030204" pitchFamily="18" charset="0"/>
              </a:rPr>
              <a:t>The Relationship between Sleeping Position and Sleep Quality: A Flexible Sensor-Based </a:t>
            </a:r>
            <a:r>
              <a:rPr lang="en-US" sz="1000" b="0" i="0" dirty="0" err="1">
                <a:effectLst/>
                <a:latin typeface="Cambria" panose="02040503050406030204" pitchFamily="18" charset="0"/>
              </a:rPr>
              <a:t>Study</a:t>
            </a:r>
            <a:r>
              <a:rPr lang="en-US" sz="1000" b="0" i="0" u="sng" dirty="0" err="1">
                <a:effectLst/>
                <a:latin typeface="Helvetica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Yuan</a:t>
            </a:r>
            <a:r>
              <a:rPr lang="en-US" sz="1000" b="0" i="0" u="sng" dirty="0">
                <a:effectLst/>
                <a:latin typeface="Helvetica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Zhang</a:t>
            </a:r>
            <a:r>
              <a:rPr lang="en-US" sz="1000" b="0" i="0" dirty="0">
                <a:effectLst/>
                <a:latin typeface="Helvetica Neue"/>
              </a:rPr>
              <a:t>,</a:t>
            </a:r>
            <a:r>
              <a:rPr lang="en-US" sz="1000" b="0" i="0" baseline="30000" dirty="0">
                <a:effectLst/>
                <a:latin typeface="Helvetica Neue"/>
              </a:rPr>
              <a:t>1</a:t>
            </a:r>
            <a:r>
              <a:rPr lang="en-US" sz="1000" b="0" i="0" dirty="0">
                <a:effectLst/>
                <a:latin typeface="Helvetica Neue"/>
              </a:rPr>
              <a:t> </a:t>
            </a:r>
            <a:r>
              <a:rPr lang="en-US" sz="1000" b="0" i="0" u="sng" dirty="0" err="1">
                <a:effectLst/>
                <a:latin typeface="Helvetica Neu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Aiping</a:t>
            </a:r>
            <a:r>
              <a:rPr lang="en-US" sz="1000" b="0" i="0" u="sng" dirty="0">
                <a:effectLst/>
                <a:latin typeface="Helvetica Neu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Xiao</a:t>
            </a:r>
            <a:r>
              <a:rPr lang="en-US" sz="1000" b="0" i="0" dirty="0">
                <a:effectLst/>
                <a:latin typeface="Helvetica Neue"/>
              </a:rPr>
              <a:t>,</a:t>
            </a:r>
            <a:r>
              <a:rPr lang="en-US" sz="1000" b="0" i="0" baseline="30000" dirty="0">
                <a:effectLst/>
                <a:latin typeface="Helvetica Neue"/>
              </a:rPr>
              <a:t>1,*</a:t>
            </a:r>
            <a:r>
              <a:rPr lang="en-US" sz="1000" b="0" i="0" dirty="0">
                <a:effectLst/>
                <a:latin typeface="Helvetica Neue"/>
              </a:rPr>
              <a:t> </a:t>
            </a:r>
            <a:r>
              <a:rPr lang="en-US" sz="1000" b="0" i="0" u="sng" dirty="0" err="1">
                <a:effectLst/>
                <a:latin typeface="Helvetica Neue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Tianhao</a:t>
            </a:r>
            <a:r>
              <a:rPr lang="en-US" sz="1000" b="0" i="0" u="sng" dirty="0">
                <a:effectLst/>
                <a:latin typeface="Helvetica Neue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Zheng</a:t>
            </a:r>
            <a:r>
              <a:rPr lang="en-US" sz="1000" b="0" i="0" dirty="0">
                <a:effectLst/>
                <a:latin typeface="Helvetica Neue"/>
              </a:rPr>
              <a:t>,</a:t>
            </a:r>
            <a:r>
              <a:rPr lang="en-US" sz="1000" b="0" i="0" baseline="30000" dirty="0">
                <a:effectLst/>
                <a:latin typeface="Helvetica Neue"/>
              </a:rPr>
              <a:t>1</a:t>
            </a:r>
            <a:r>
              <a:rPr lang="en-US" sz="1000" b="0" i="0" dirty="0">
                <a:effectLst/>
                <a:latin typeface="Helvetica Neue"/>
              </a:rPr>
              <a:t> </a:t>
            </a:r>
            <a:r>
              <a:rPr lang="en-US" sz="1000" b="0" i="0" u="sng" dirty="0" err="1">
                <a:effectLst/>
                <a:latin typeface="Helvetica Neue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Huafei</a:t>
            </a:r>
            <a:r>
              <a:rPr lang="en-US" sz="1000" b="0" i="0" u="sng" dirty="0">
                <a:effectLst/>
                <a:latin typeface="Helvetica Neue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Xiao</a:t>
            </a:r>
            <a:r>
              <a:rPr lang="en-US" sz="1000" b="0" i="0" dirty="0">
                <a:effectLst/>
                <a:latin typeface="Helvetica Neue"/>
              </a:rPr>
              <a:t>,</a:t>
            </a:r>
            <a:r>
              <a:rPr lang="en-US" sz="1000" b="0" i="0" baseline="30000" dirty="0">
                <a:effectLst/>
                <a:latin typeface="Helvetica Neue"/>
              </a:rPr>
              <a:t>2</a:t>
            </a:r>
            <a:r>
              <a:rPr lang="en-US" sz="1000" b="0" i="0" dirty="0">
                <a:effectLst/>
                <a:latin typeface="Helvetica Neue"/>
              </a:rPr>
              <a:t> and </a:t>
            </a:r>
            <a:r>
              <a:rPr lang="en-US" sz="1000" b="0" i="0" u="sng" dirty="0" err="1">
                <a:effectLst/>
                <a:latin typeface="Helvetica Neue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Ruiyan</a:t>
            </a:r>
            <a:r>
              <a:rPr lang="en-US" sz="1000" b="0" i="0" u="sng" dirty="0">
                <a:effectLst/>
                <a:latin typeface="Helvetica Neue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Huang</a:t>
            </a:r>
            <a:r>
              <a:rPr lang="en-US" sz="1000" b="0" i="0" baseline="30000" dirty="0">
                <a:effectLst/>
                <a:latin typeface="Helvetica Neue"/>
                <a:hlinkClick r:id="rId11" action="ppaction://hlinkpres?slideindex=1&amp;slidetitle="/>
              </a:rPr>
              <a:t>https://www.ncbi.nlm.nih.gov/pmc/articles/PMC9416198/1</a:t>
            </a:r>
            <a:endParaRPr lang="en-US" sz="1000" b="0" i="0" dirty="0">
              <a:effectLst/>
              <a:latin typeface="Helvetica Neue"/>
            </a:endParaRP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D8193D2C-B5CB-A370-92FB-AEA5548EC940}"/>
              </a:ext>
            </a:extLst>
          </p:cNvPr>
          <p:cNvSpPr/>
          <p:nvPr/>
        </p:nvSpPr>
        <p:spPr>
          <a:xfrm>
            <a:off x="2240576" y="1351042"/>
            <a:ext cx="2779659" cy="145424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has been proved by:</a:t>
            </a:r>
          </a:p>
        </p:txBody>
      </p:sp>
      <p:pic>
        <p:nvPicPr>
          <p:cNvPr id="16" name="Picture 15" descr="A graph of two people&#10;&#10;Description automatically generated with medium confidence">
            <a:extLst>
              <a:ext uri="{FF2B5EF4-FFF2-40B4-BE49-F238E27FC236}">
                <a16:creationId xmlns:a16="http://schemas.microsoft.com/office/drawing/2014/main" id="{70FE488B-26E3-9452-D060-AE5E1EB0DF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35" y="2560557"/>
            <a:ext cx="5567598" cy="181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98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D90E-FEFA-FFD7-565A-D15180AE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1" y="540000"/>
            <a:ext cx="7331012" cy="1055718"/>
          </a:xfrm>
        </p:spPr>
        <p:txBody>
          <a:bodyPr>
            <a:noAutofit/>
          </a:bodyPr>
          <a:lstStyle/>
          <a:p>
            <a:pPr fontAlgn="base"/>
            <a:r>
              <a:rPr lang="en-US" sz="3200" b="1" i="0" dirty="0">
                <a:solidFill>
                  <a:srgbClr val="FFFFFF"/>
                </a:solidFill>
                <a:effectLst/>
                <a:latin typeface="Nunito" pitchFamily="2" charset="0"/>
              </a:rPr>
              <a:t>Pattern Evaluation</a:t>
            </a:r>
            <a:br>
              <a:rPr lang="en-US" sz="3200" b="1" i="0" dirty="0">
                <a:solidFill>
                  <a:srgbClr val="FFFFFF"/>
                </a:solidFill>
                <a:effectLst/>
                <a:latin typeface="Nunito" pitchFamily="2" charset="0"/>
              </a:rPr>
            </a:br>
            <a:r>
              <a:rPr lang="en-US" sz="3200" b="1" i="0" dirty="0">
                <a:solidFill>
                  <a:srgbClr val="FFFFFF"/>
                </a:solidFill>
                <a:effectLst/>
                <a:latin typeface="Nunito" pitchFamily="2" charset="0"/>
              </a:rPr>
              <a:t>not Completely but Future it will be</a:t>
            </a:r>
            <a:br>
              <a:rPr lang="en-US" sz="3200" b="1" i="0" dirty="0">
                <a:solidFill>
                  <a:srgbClr val="FFFFFF"/>
                </a:solidFill>
                <a:effectLst/>
                <a:latin typeface="Nunito" pitchFamily="2" charset="0"/>
              </a:rPr>
            </a:br>
            <a:br>
              <a:rPr lang="en-US" sz="3200" dirty="0"/>
            </a:br>
            <a:endParaRPr lang="en-US" sz="3200" dirty="0"/>
          </a:p>
        </p:txBody>
      </p:sp>
      <p:pic>
        <p:nvPicPr>
          <p:cNvPr id="5" name="Content Placeholder 4" descr="Well Bee">
            <a:extLst>
              <a:ext uri="{FF2B5EF4-FFF2-40B4-BE49-F238E27FC236}">
                <a16:creationId xmlns:a16="http://schemas.microsoft.com/office/drawing/2014/main" id="{93E5D05C-8768-CBC7-C2E0-BE51295B0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246" y="395289"/>
            <a:ext cx="1921192" cy="192119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5C44C1-781D-F377-064C-FA26C2C3A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09" y="1595718"/>
            <a:ext cx="8552968" cy="46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95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2DE162-55E9-5F8D-6616-EFC36906DBEB}"/>
              </a:ext>
            </a:extLst>
          </p:cNvPr>
          <p:cNvSpPr txBox="1"/>
          <p:nvPr/>
        </p:nvSpPr>
        <p:spPr>
          <a:xfrm>
            <a:off x="982607" y="502024"/>
            <a:ext cx="590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will show you the pattern only in two </a:t>
            </a:r>
            <a:r>
              <a:rPr lang="en-US" dirty="0" err="1"/>
              <a:t>series_id</a:t>
            </a:r>
            <a:endParaRPr lang="en-US" dirty="0"/>
          </a:p>
        </p:txBody>
      </p:sp>
      <p:pic>
        <p:nvPicPr>
          <p:cNvPr id="10" name="Content Placeholder 9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236C5AF8-91DA-6ED0-C144-A5A55F91C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61" y="1018301"/>
            <a:ext cx="9624854" cy="2410699"/>
          </a:xfrm>
        </p:spPr>
      </p:pic>
      <p:pic>
        <p:nvPicPr>
          <p:cNvPr id="12" name="Picture 11" descr="A graph showing a line of blue and green lines&#10;&#10;Description automatically generated with medium confidence">
            <a:extLst>
              <a:ext uri="{FF2B5EF4-FFF2-40B4-BE49-F238E27FC236}">
                <a16:creationId xmlns:a16="http://schemas.microsoft.com/office/drawing/2014/main" id="{D17900E8-47F3-C528-4DD7-A4B187B9B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61" y="3575945"/>
            <a:ext cx="9624854" cy="2410700"/>
          </a:xfrm>
          <a:prstGeom prst="rect">
            <a:avLst/>
          </a:prstGeom>
        </p:spPr>
      </p:pic>
      <p:pic>
        <p:nvPicPr>
          <p:cNvPr id="14" name="Picture 13" descr="Hi Bee">
            <a:extLst>
              <a:ext uri="{FF2B5EF4-FFF2-40B4-BE49-F238E27FC236}">
                <a16:creationId xmlns:a16="http://schemas.microsoft.com/office/drawing/2014/main" id="{F3D0AAB5-5213-F317-66DB-C001D8DF62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5" y="2265680"/>
            <a:ext cx="1635760" cy="1635760"/>
          </a:xfrm>
          <a:prstGeom prst="rect">
            <a:avLst/>
          </a:prstGeom>
        </p:spPr>
      </p:pic>
      <p:pic>
        <p:nvPicPr>
          <p:cNvPr id="15" name="Picture 14" descr="Hi Bee">
            <a:extLst>
              <a:ext uri="{FF2B5EF4-FFF2-40B4-BE49-F238E27FC236}">
                <a16:creationId xmlns:a16="http://schemas.microsoft.com/office/drawing/2014/main" id="{2BDB3AF1-0AB6-3D17-6344-C003297CAE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73" y="4330939"/>
            <a:ext cx="1635760" cy="16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8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9797-C304-9B35-07F6-69E5052B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expect to do for Future?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FDC33A-C193-CA3B-E23E-4DB9C3EE807A}"/>
              </a:ext>
            </a:extLst>
          </p:cNvPr>
          <p:cNvSpPr/>
          <p:nvPr/>
        </p:nvSpPr>
        <p:spPr>
          <a:xfrm>
            <a:off x="8122025" y="3755464"/>
            <a:ext cx="2671481" cy="164290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LCM or Decision Tree</a:t>
            </a:r>
          </a:p>
          <a:p>
            <a:pPr algn="ctr"/>
            <a:r>
              <a:rPr lang="en-US" b="1" dirty="0">
                <a:solidFill>
                  <a:schemeClr val="bg2"/>
                </a:solidFill>
              </a:rPr>
              <a:t>We should test both!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593841-D528-BDDB-3E6F-F1165324D580}"/>
              </a:ext>
            </a:extLst>
          </p:cNvPr>
          <p:cNvSpPr/>
          <p:nvPr/>
        </p:nvSpPr>
        <p:spPr>
          <a:xfrm>
            <a:off x="995082" y="1786092"/>
            <a:ext cx="2931459" cy="16429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Estimating the average of </a:t>
            </a:r>
            <a:r>
              <a:rPr lang="en-US" b="1" dirty="0" err="1">
                <a:solidFill>
                  <a:schemeClr val="bg2"/>
                </a:solidFill>
              </a:rPr>
              <a:t>enmo</a:t>
            </a:r>
            <a:r>
              <a:rPr lang="en-US" b="1" dirty="0">
                <a:solidFill>
                  <a:schemeClr val="bg2"/>
                </a:solidFill>
              </a:rPr>
              <a:t> or </a:t>
            </a:r>
            <a:r>
              <a:rPr lang="en-US" b="1" dirty="0" err="1">
                <a:solidFill>
                  <a:schemeClr val="bg2"/>
                </a:solidFill>
              </a:rPr>
              <a:t>anglez</a:t>
            </a:r>
            <a:r>
              <a:rPr lang="en-US" b="1" dirty="0">
                <a:solidFill>
                  <a:schemeClr val="bg2"/>
                </a:solidFill>
              </a:rPr>
              <a:t> for prediction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5EB8AB-215A-30CC-30D4-E5C9EF32AA4C}"/>
              </a:ext>
            </a:extLst>
          </p:cNvPr>
          <p:cNvSpPr/>
          <p:nvPr/>
        </p:nvSpPr>
        <p:spPr>
          <a:xfrm>
            <a:off x="3774142" y="2865593"/>
            <a:ext cx="2832847" cy="16429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Event Probability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C7B981-4D05-B12B-DD1E-9E585C2261E3}"/>
              </a:ext>
            </a:extLst>
          </p:cNvPr>
          <p:cNvCxnSpPr>
            <a:stCxn id="6" idx="6"/>
            <a:endCxn id="4" idx="2"/>
          </p:cNvCxnSpPr>
          <p:nvPr/>
        </p:nvCxnSpPr>
        <p:spPr>
          <a:xfrm>
            <a:off x="6606989" y="3687047"/>
            <a:ext cx="1515036" cy="8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BD4053D-A954-D92E-81A4-DB75E8C55DF3}"/>
              </a:ext>
            </a:extLst>
          </p:cNvPr>
          <p:cNvSpPr/>
          <p:nvPr/>
        </p:nvSpPr>
        <p:spPr>
          <a:xfrm>
            <a:off x="6920752" y="2522009"/>
            <a:ext cx="2097742" cy="992529"/>
          </a:xfrm>
          <a:prstGeom prst="cloudCallout">
            <a:avLst>
              <a:gd name="adj1" fmla="val -36333"/>
              <a:gd name="adj2" fmla="val 10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modeling</a:t>
            </a:r>
          </a:p>
        </p:txBody>
      </p:sp>
    </p:spTree>
    <p:extLst>
      <p:ext uri="{BB962C8B-B14F-4D97-AF65-F5344CB8AC3E}">
        <p14:creationId xmlns:p14="http://schemas.microsoft.com/office/powerpoint/2010/main" val="3359677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D98A-15A3-2DDF-5854-59727D96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 Faced: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2AFD-6C36-92B0-5ED1-4A5F79C9C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81829"/>
            <a:ext cx="11101136" cy="43177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en-US" dirty="0"/>
              <a:t>The files we downloaded from Kaggle was in the format of ".parquet", we could access the file in </a:t>
            </a:r>
            <a:r>
              <a:rPr lang="en-US" dirty="0" err="1"/>
              <a:t>DBeaver</a:t>
            </a:r>
            <a:r>
              <a:rPr lang="en-US" dirty="0"/>
              <a:t>. </a:t>
            </a:r>
          </a:p>
          <a:p>
            <a:pPr marL="269875" indent="-269875"/>
            <a:r>
              <a:rPr lang="en-US" dirty="0"/>
              <a:t>Changes were made for the attributes from String to Timestamp (Date). </a:t>
            </a:r>
          </a:p>
          <a:p>
            <a:pPr marL="269875" indent="-269875"/>
            <a:endParaRPr lang="en-US" dirty="0"/>
          </a:p>
          <a:p>
            <a:pPr marL="269875" indent="-269875"/>
            <a:endParaRPr lang="en-US" dirty="0"/>
          </a:p>
          <a:p>
            <a:pPr marL="269875" indent="-26987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03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8059-D6FC-67E9-E713-6A3D2737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660" y="647576"/>
            <a:ext cx="7770282" cy="1809500"/>
          </a:xfrm>
        </p:spPr>
        <p:txBody>
          <a:bodyPr/>
          <a:lstStyle/>
          <a:p>
            <a:r>
              <a:rPr lang="en-US" dirty="0"/>
              <a:t>Thanks For Watching</a:t>
            </a:r>
          </a:p>
        </p:txBody>
      </p:sp>
      <p:pic>
        <p:nvPicPr>
          <p:cNvPr id="5" name="Content Placeholder 4" descr="OMW Bee">
            <a:extLst>
              <a:ext uri="{FF2B5EF4-FFF2-40B4-BE49-F238E27FC236}">
                <a16:creationId xmlns:a16="http://schemas.microsoft.com/office/drawing/2014/main" id="{7FAEFAB8-93D3-75D8-63CE-D3C208099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82" y="2071688"/>
            <a:ext cx="3779837" cy="3779837"/>
          </a:xfrm>
        </p:spPr>
      </p:pic>
    </p:spTree>
    <p:extLst>
      <p:ext uri="{BB962C8B-B14F-4D97-AF65-F5344CB8AC3E}">
        <p14:creationId xmlns:p14="http://schemas.microsoft.com/office/powerpoint/2010/main" val="76231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379BE-0DA8-6F15-5102-ED94D6BB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US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43817-5493-C0A3-5CFC-A31AE4F6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663" y="2225314"/>
            <a:ext cx="4500562" cy="33616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69875" indent="-269875"/>
            <a:r>
              <a:rPr lang="en-US" sz="3200" dirty="0"/>
              <a:t>Overview </a:t>
            </a:r>
          </a:p>
          <a:p>
            <a:pPr marL="269875" indent="-269875"/>
            <a:r>
              <a:rPr lang="en-US" sz="3200" dirty="0"/>
              <a:t>Data Understanding</a:t>
            </a:r>
          </a:p>
          <a:p>
            <a:pPr marL="269875" indent="-269875"/>
            <a:r>
              <a:rPr lang="en-US" sz="3200" dirty="0"/>
              <a:t>Difficulty faced</a:t>
            </a:r>
          </a:p>
          <a:p>
            <a:pPr marL="269875" indent="-269875"/>
            <a:r>
              <a:rPr lang="en-US" sz="3200" dirty="0"/>
              <a:t>What is done so far!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0A5F84-BD20-4A3E-81BA-9F444410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62F19C-23B5-44FC-88CF-01A43087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2D9667-DCFB-45CA-8EDC-7E5E0EE42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E8752FF-502D-43D5-9828-8C421664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400CD4F5-9FCA-7627-390A-9C04C8445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44" r="14704" b="-3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64235536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F3F5-F4BD-B2E3-A66D-605664C2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Overview/ </a:t>
            </a:r>
            <a:r>
              <a:rPr lang="en-US" b="1" dirty="0"/>
              <a:t>Description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8C36C-9321-70BA-F04C-01AAA5EA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endParaRPr lang="en-US" dirty="0"/>
          </a:p>
          <a:p>
            <a:pPr marL="269875" indent="-269875"/>
            <a:r>
              <a:rPr lang="en-US" sz="2000" dirty="0">
                <a:latin typeface="Arial"/>
                <a:cs typeface="Arial"/>
              </a:rPr>
              <a:t>AIM:  To detect the occurrence of these two events in the accelerometer series. </a:t>
            </a:r>
            <a:br>
              <a:rPr lang="en-US" dirty="0"/>
            </a:br>
            <a:endParaRPr lang="en-US" dirty="0"/>
          </a:p>
          <a:p>
            <a:pPr marL="269875" indent="-269875"/>
            <a:r>
              <a:rPr lang="en-US" sz="2000" dirty="0">
                <a:ea typeface="+mn-lt"/>
                <a:cs typeface="+mn-lt"/>
              </a:rPr>
              <a:t>The dataset comprises about 500 multi-day recordings of wrist-worn accelerometer data annotated with two event types: </a:t>
            </a:r>
            <a:r>
              <a:rPr lang="en-US" sz="2000" i="1" dirty="0">
                <a:ea typeface="+mn-lt"/>
                <a:cs typeface="+mn-lt"/>
              </a:rPr>
              <a:t>onset</a:t>
            </a:r>
            <a:r>
              <a:rPr lang="en-US" sz="2000" dirty="0">
                <a:ea typeface="+mn-lt"/>
                <a:cs typeface="+mn-lt"/>
              </a:rPr>
              <a:t>, the beginning of sleep, and </a:t>
            </a:r>
            <a:r>
              <a:rPr lang="en-US" sz="2000" i="1" dirty="0">
                <a:ea typeface="+mn-lt"/>
                <a:cs typeface="+mn-lt"/>
              </a:rPr>
              <a:t>wakeup</a:t>
            </a:r>
            <a:r>
              <a:rPr lang="en-US" sz="2000" dirty="0">
                <a:ea typeface="+mn-lt"/>
                <a:cs typeface="+mn-lt"/>
              </a:rPr>
              <a:t>, the end of sleep.</a:t>
            </a:r>
            <a:endParaRPr lang="en-US" dirty="0"/>
          </a:p>
          <a:p>
            <a:pPr marL="269875" indent="-269875"/>
            <a:endParaRPr lang="en-US" sz="2000" dirty="0"/>
          </a:p>
          <a:p>
            <a:pPr marL="269875" indent="-269875"/>
            <a:endParaRPr lang="en-US" sz="2000" dirty="0"/>
          </a:p>
          <a:p>
            <a:pPr marL="269875" indent="-269875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652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DE59CF68-BABE-4C2C-8CF4-65074F93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E1D28A9-431E-4E55-ADE3-161D757A2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CEE02A-6F09-45F4-B9A5-7C18CC77D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8156EC-CE46-48E4-9D85-95D9D8BEB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B9DDD85-3F41-4B1D-9372-0773066B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1131344-09B5-4648-B3ED-C0DCDA592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83500BA-71FE-4DAF-BE27-C182514DC0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B5220F2-0C35-4C88-8E51-ECBD8A66D0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7B188C7-435E-43E1-92A9-8C3870670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B3992E9-AE5B-4001-81F2-F0257DA37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A9B8F0F-31BC-431F-A85C-5BAA30B9F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A5E54EA-3C4C-4DAB-9DD7-8ADFC0CC1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92723215-36CB-4E08-A75E-75D77CA52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01CD1-28A9-F925-7694-5006F07E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503" y="1300523"/>
            <a:ext cx="9217026" cy="1769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What Tools? </a:t>
            </a:r>
          </a:p>
        </p:txBody>
      </p:sp>
      <p:pic>
        <p:nvPicPr>
          <p:cNvPr id="12" name="Content Placeholder 11" descr="A white silhouette of a duck&#10;&#10;Description automatically generated">
            <a:extLst>
              <a:ext uri="{FF2B5EF4-FFF2-40B4-BE49-F238E27FC236}">
                <a16:creationId xmlns:a16="http://schemas.microsoft.com/office/drawing/2014/main" id="{828B46F2-D1FE-5E60-B302-0D5029BFE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94496" y="3321116"/>
            <a:ext cx="3040148" cy="3040148"/>
          </a:xfrm>
          <a:prstGeom prst="rect">
            <a:avLst/>
          </a:prstGeom>
        </p:spPr>
      </p:pic>
      <p:pic>
        <p:nvPicPr>
          <p:cNvPr id="8" name="Content Placeholder 7" descr="A logo with question marks&#10;&#10;Description automatically generated">
            <a:extLst>
              <a:ext uri="{FF2B5EF4-FFF2-40B4-BE49-F238E27FC236}">
                <a16:creationId xmlns:a16="http://schemas.microsoft.com/office/drawing/2014/main" id="{6E80F83F-1DFA-D1E2-3898-AA5B118C0C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6601" r="20541"/>
          <a:stretch/>
        </p:blipFill>
        <p:spPr>
          <a:xfrm>
            <a:off x="8800130" y="3290554"/>
            <a:ext cx="2856820" cy="30401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6C8464B-37AA-776B-D3D2-F6A1FD59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flipV="1">
            <a:off x="554240" y="3225471"/>
            <a:ext cx="3213756" cy="313536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F04653E-5754-CF74-CE1E-0C639E402F00}"/>
              </a:ext>
            </a:extLst>
          </p:cNvPr>
          <p:cNvSpPr txBox="1"/>
          <p:nvPr/>
        </p:nvSpPr>
        <p:spPr>
          <a:xfrm flipV="1">
            <a:off x="245611" y="8520435"/>
            <a:ext cx="243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7" tooltip="https://www.digitalocean.com/community/tutorials/how-to-set-up-a-jupyter-notebook-to-run-ipython-on-ubuntu-16-04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8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46" name="Picture 4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614D458A-343C-7F9D-46FA-E5AE83F448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650107" y="394978"/>
            <a:ext cx="3048000" cy="1190625"/>
          </a:xfrm>
          <a:prstGeom prst="rect">
            <a:avLst/>
          </a:prstGeom>
        </p:spPr>
      </p:pic>
      <p:pic>
        <p:nvPicPr>
          <p:cNvPr id="62" name="Picture 61" descr="OMG Bee">
            <a:extLst>
              <a:ext uri="{FF2B5EF4-FFF2-40B4-BE49-F238E27FC236}">
                <a16:creationId xmlns:a16="http://schemas.microsoft.com/office/drawing/2014/main" id="{A50930BC-35F3-ECBE-625F-05CCBD34CF7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44" y="964146"/>
            <a:ext cx="2365532" cy="23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01298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C020-2AF6-A354-10C9-1CC90CC1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61478-0AAC-1AFF-A7F6-B97A5FD11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29535"/>
            <a:ext cx="11101136" cy="457918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69875" indent="-269875"/>
            <a:r>
              <a:rPr lang="en-US" sz="2600" b="1" dirty="0"/>
              <a:t>Files and Field Descriptions: </a:t>
            </a:r>
            <a:endParaRPr lang="en-US" sz="2600" dirty="0"/>
          </a:p>
          <a:p>
            <a:pPr marL="719455" lvl="1" indent="-269875"/>
            <a:r>
              <a:rPr lang="en-US" sz="1600" b="1" err="1">
                <a:latin typeface="Verdana"/>
                <a:ea typeface="+mn-lt"/>
                <a:cs typeface="+mn-lt"/>
              </a:rPr>
              <a:t>train_series.parquet</a:t>
            </a:r>
            <a:r>
              <a:rPr lang="en-US" sz="1600" dirty="0">
                <a:latin typeface="Verdana"/>
                <a:ea typeface="+mn-lt"/>
                <a:cs typeface="+mn-lt"/>
              </a:rPr>
              <a:t> - Series to be used as training data. Each series is a continuous recording of accelerometer data for a single subject spanning many days.</a:t>
            </a:r>
            <a:endParaRPr lang="en-US" sz="1600" dirty="0">
              <a:latin typeface="Verdana"/>
            </a:endParaRPr>
          </a:p>
          <a:p>
            <a:pPr marL="719455" lvl="1" indent="-269875"/>
            <a:endParaRPr lang="en-US" sz="1600" dirty="0">
              <a:latin typeface="Verdana"/>
              <a:ea typeface="+mn-lt"/>
              <a:cs typeface="+mn-lt"/>
            </a:endParaRPr>
          </a:p>
          <a:p>
            <a:pPr marL="719455" indent="-269875"/>
            <a:r>
              <a:rPr lang="en-US" sz="1600" b="1" err="1">
                <a:latin typeface="Verdana"/>
                <a:ea typeface="+mn-lt"/>
                <a:cs typeface="+mn-lt"/>
              </a:rPr>
              <a:t>test_series.parquet</a:t>
            </a:r>
            <a:r>
              <a:rPr lang="en-US" sz="1600" dirty="0">
                <a:latin typeface="Verdana"/>
                <a:ea typeface="+mn-lt"/>
                <a:cs typeface="+mn-lt"/>
              </a:rPr>
              <a:t> - Series to be used as the test data, containing the same fields as above. You will predict event occurrences for series in this file.</a:t>
            </a:r>
            <a:endParaRPr lang="en-US" sz="1600">
              <a:latin typeface="Verdana"/>
              <a:ea typeface="Verdana"/>
            </a:endParaRPr>
          </a:p>
          <a:p>
            <a:pPr marL="719455" indent="-269875"/>
            <a:endParaRPr lang="en-US" sz="1600" dirty="0">
              <a:latin typeface="Verdana"/>
              <a:ea typeface="+mn-lt"/>
              <a:cs typeface="+mn-lt"/>
            </a:endParaRPr>
          </a:p>
          <a:p>
            <a:pPr marL="719455" lvl="1" indent="-269875"/>
            <a:r>
              <a:rPr lang="en-US" sz="1600" b="1" dirty="0">
                <a:latin typeface="Verdana"/>
                <a:ea typeface="+mn-lt"/>
                <a:cs typeface="+mn-lt"/>
              </a:rPr>
              <a:t>train_events.csv</a:t>
            </a:r>
            <a:r>
              <a:rPr lang="en-US" sz="1600" dirty="0">
                <a:latin typeface="Verdana"/>
                <a:ea typeface="+mn-lt"/>
                <a:cs typeface="+mn-lt"/>
              </a:rPr>
              <a:t> - Sleep logs for series in the training set recording onset and wake events</a:t>
            </a:r>
            <a:endParaRPr lang="en-US" sz="1600" dirty="0">
              <a:latin typeface="Verdana"/>
            </a:endParaRPr>
          </a:p>
          <a:p>
            <a:pPr marL="719455" lvl="1" indent="-269875"/>
            <a:endParaRPr lang="en-US" sz="1600" dirty="0">
              <a:latin typeface="Verdana"/>
              <a:ea typeface="+mn-lt"/>
              <a:cs typeface="+mn-lt"/>
            </a:endParaRPr>
          </a:p>
          <a:p>
            <a:pPr marL="719455" indent="-269875"/>
            <a:r>
              <a:rPr lang="en-US" sz="1600" b="1" dirty="0">
                <a:latin typeface="Verdana"/>
                <a:ea typeface="+mn-lt"/>
                <a:cs typeface="+mn-lt"/>
              </a:rPr>
              <a:t>sample_submission.csv</a:t>
            </a:r>
            <a:r>
              <a:rPr lang="en-US" sz="1600" dirty="0">
                <a:latin typeface="Verdana"/>
                <a:ea typeface="+mn-lt"/>
                <a:cs typeface="+mn-lt"/>
              </a:rPr>
              <a:t> - A sample submission file in the correct format. See the </a:t>
            </a:r>
            <a:r>
              <a:rPr lang="en-US" sz="1600" b="1" dirty="0">
                <a:latin typeface="Verdana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Evaluation</a:t>
            </a:r>
            <a:r>
              <a:rPr lang="en-US" sz="1600" dirty="0">
                <a:latin typeface="Verdana"/>
                <a:ea typeface="+mn-lt"/>
                <a:cs typeface="+mn-lt"/>
              </a:rPr>
              <a:t> page for more details.</a:t>
            </a:r>
            <a:endParaRPr lang="en-US" sz="1600">
              <a:latin typeface="Verdana"/>
              <a:ea typeface="Verdana"/>
            </a:endParaRPr>
          </a:p>
          <a:p>
            <a:pPr marL="719455" lvl="1" indent="-269875"/>
            <a:endParaRPr lang="en-US" sz="1100" dirty="0">
              <a:solidFill>
                <a:srgbClr val="3C4043"/>
              </a:solidFill>
            </a:endParaRPr>
          </a:p>
          <a:p>
            <a:pPr marL="269875" indent="-269875"/>
            <a:br>
              <a:rPr lang="en-US" dirty="0"/>
            </a:br>
            <a:endParaRPr lang="en-US" dirty="0"/>
          </a:p>
          <a:p>
            <a:pPr marL="269875" indent="-26987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AFC7F7-CAFA-40BB-852A-7D9EFC5E3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B923F4B-C29A-4282-9487-E3F24533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0450CDD-550A-490C-A481-1ADB6F8F8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B2B96CA-1A36-4632-AB34-AB21755DD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pic>
        <p:nvPicPr>
          <p:cNvPr id="8" name="Picture 7" descr="A screenshot of a data&#10;&#10;Description automatically generated">
            <a:extLst>
              <a:ext uri="{FF2B5EF4-FFF2-40B4-BE49-F238E27FC236}">
                <a16:creationId xmlns:a16="http://schemas.microsoft.com/office/drawing/2014/main" id="{59A9FC60-2C1A-3F8F-C168-8E9AEC20E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0" y="1523083"/>
            <a:ext cx="5458061" cy="41148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AFD2664-A45B-7780-8C7C-D112C93A0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614" y="1527483"/>
            <a:ext cx="5692049" cy="40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9116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A524-0FE2-844C-487F-EEB1E977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69C5-DC17-3703-6407-13B804E63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5" y="1475155"/>
            <a:ext cx="11101136" cy="1469371"/>
          </a:xfrm>
        </p:spPr>
        <p:txBody>
          <a:bodyPr/>
          <a:lstStyle/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Cleaning in case of </a:t>
            </a:r>
            <a:r>
              <a:rPr lang="en-US" b="1" i="0" dirty="0">
                <a:solidFill>
                  <a:srgbClr val="FFFFFF"/>
                </a:solidFill>
                <a:effectLst/>
                <a:latin typeface="Nunito" pitchFamily="2" charset="0"/>
              </a:rPr>
              <a:t>Missing values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.</a:t>
            </a: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Cleaning </a:t>
            </a:r>
            <a:r>
              <a:rPr lang="en-US" b="1" i="0" dirty="0">
                <a:solidFill>
                  <a:srgbClr val="FFFFFF"/>
                </a:solidFill>
                <a:effectLst/>
                <a:latin typeface="Nunito" pitchFamily="2" charset="0"/>
              </a:rPr>
              <a:t>noisy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 data, where noise is a random or variance error.</a:t>
            </a: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Cleaning with </a:t>
            </a:r>
            <a:r>
              <a:rPr lang="en-US" b="1" i="0" dirty="0">
                <a:solidFill>
                  <a:srgbClr val="FFFFFF"/>
                </a:solidFill>
                <a:effectLst/>
                <a:latin typeface="Nunito" pitchFamily="2" charset="0"/>
              </a:rPr>
              <a:t>Data discrepancy detection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 and </a:t>
            </a:r>
            <a:r>
              <a:rPr lang="en-US" b="1" i="0" dirty="0">
                <a:solidFill>
                  <a:srgbClr val="FFFFFF"/>
                </a:solidFill>
                <a:effectLst/>
                <a:latin typeface="Nunito" pitchFamily="2" charset="0"/>
              </a:rPr>
              <a:t>Data transformation tools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026A387-D5CB-1E0B-516A-96A2E3E32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410421"/>
              </p:ext>
            </p:extLst>
          </p:nvPr>
        </p:nvGraphicFramePr>
        <p:xfrm>
          <a:off x="539999" y="3133736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723078919"/>
                    </a:ext>
                  </a:extLst>
                </a:gridCol>
              </a:tblGrid>
              <a:tr h="6250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series_copy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=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train_series.copy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events_copy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=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train_events.copy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135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E02A11-2F29-D533-7877-2A7A567DB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013250"/>
              </p:ext>
            </p:extLst>
          </p:nvPr>
        </p:nvGraphicFramePr>
        <p:xfrm>
          <a:off x="539999" y="3963026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087767374"/>
                    </a:ext>
                  </a:extLst>
                </a:gridCol>
              </a:tblGrid>
              <a:tr h="15508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_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train_series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=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series_copy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series_copy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['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series_id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']==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series_id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_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train_events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=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events_copy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events_copy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['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series_id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']==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series_id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_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train_series.index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=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pd.to_datetime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(_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train_series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['timestamp'],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utc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=True)#indexing means interchanging the column for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standardisation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_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train_events.index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=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pd.to_datetime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(_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train_events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['timestamp'],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utc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=True)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99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02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C108-F9C5-5449-1321-509F2F38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want to Integrate Data?</a:t>
            </a:r>
            <a:br>
              <a:rPr lang="en-US" dirty="0"/>
            </a:br>
            <a:r>
              <a:rPr lang="en-US" dirty="0"/>
              <a:t>which one?</a:t>
            </a:r>
          </a:p>
        </p:txBody>
      </p:sp>
      <p:pic>
        <p:nvPicPr>
          <p:cNvPr id="10" name="Content Placeholder 9" descr="A logo with a snake&#10;&#10;Description automatically generated with medium confidence">
            <a:extLst>
              <a:ext uri="{FF2B5EF4-FFF2-40B4-BE49-F238E27FC236}">
                <a16:creationId xmlns:a16="http://schemas.microsoft.com/office/drawing/2014/main" id="{53EC0488-FA83-90EC-603B-05E9C43C6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04159" y="2759720"/>
            <a:ext cx="3589161" cy="2513321"/>
          </a:xfrm>
        </p:spPr>
      </p:pic>
      <p:pic>
        <p:nvPicPr>
          <p:cNvPr id="25" name="Picture 24" descr="A yellow circle with a black background&#10;&#10;Description automatically generated">
            <a:extLst>
              <a:ext uri="{FF2B5EF4-FFF2-40B4-BE49-F238E27FC236}">
                <a16:creationId xmlns:a16="http://schemas.microsoft.com/office/drawing/2014/main" id="{77858DC6-838D-42FF-9913-1BAB94AA5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80" y="2759720"/>
            <a:ext cx="3337560" cy="27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3866-9FC7-0A94-5E07-580F1E99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Selection</a:t>
            </a:r>
            <a:br>
              <a:rPr lang="en-US" dirty="0"/>
            </a:br>
            <a:r>
              <a:rPr lang="en-US" dirty="0"/>
              <a:t>of course ! </a:t>
            </a:r>
            <a:r>
              <a:rPr lang="en-US" b="1" i="0" dirty="0">
                <a:solidFill>
                  <a:srgbClr val="FFFFFF"/>
                </a:solidFill>
                <a:effectLst/>
                <a:latin typeface="Nunito" pitchFamily="2" charset="0"/>
              </a:rPr>
              <a:t>Regression</a:t>
            </a:r>
            <a:br>
              <a:rPr lang="en-US" b="1" i="0" dirty="0">
                <a:solidFill>
                  <a:srgbClr val="FFFFFF"/>
                </a:solidFill>
                <a:effectLst/>
                <a:latin typeface="Nunito" pitchFamily="2" charset="0"/>
              </a:rPr>
            </a:br>
            <a:r>
              <a:rPr lang="en-US" b="1" i="0" dirty="0">
                <a:solidFill>
                  <a:srgbClr val="FFFFFF"/>
                </a:solidFill>
                <a:effectLst/>
                <a:latin typeface="Nunito" pitchFamily="2" charset="0"/>
              </a:rPr>
              <a:t>in future decision Tree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FD811F-949B-A550-BC59-3204EE37B0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611783"/>
              </p:ext>
            </p:extLst>
          </p:nvPr>
        </p:nvGraphicFramePr>
        <p:xfrm>
          <a:off x="1525869" y="2842122"/>
          <a:ext cx="9626226" cy="3332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31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736</Words>
  <Application>Microsoft Macintosh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Avenir Next LT Pro</vt:lpstr>
      <vt:lpstr>Bell MT</vt:lpstr>
      <vt:lpstr>Cambria</vt:lpstr>
      <vt:lpstr>Helvetica Neue</vt:lpstr>
      <vt:lpstr>Nunito</vt:lpstr>
      <vt:lpstr>Söhne</vt:lpstr>
      <vt:lpstr>Verdana</vt:lpstr>
      <vt:lpstr>GlowVTI</vt:lpstr>
      <vt:lpstr>Advance Data Challenge Project.  Presented By:  1)Partow Khushkanab Moradi 2) Ankitha Kakade</vt:lpstr>
      <vt:lpstr>Contents:</vt:lpstr>
      <vt:lpstr>Overview/ Description </vt:lpstr>
      <vt:lpstr>What Tools? </vt:lpstr>
      <vt:lpstr>Data Understanding</vt:lpstr>
      <vt:lpstr>PowerPoint Presentation</vt:lpstr>
      <vt:lpstr>Data Cleaning:</vt:lpstr>
      <vt:lpstr>Do you want to Integrate Data? which one?</vt:lpstr>
      <vt:lpstr>Data Selection of course ! Regression in future decision Tree</vt:lpstr>
      <vt:lpstr>Are those vital features correlated? Let’s See!</vt:lpstr>
      <vt:lpstr>PowerPoint Presentation</vt:lpstr>
      <vt:lpstr>Let’s ask From Mrs. Bee </vt:lpstr>
      <vt:lpstr>Pattern Evaluation not Completely but Future it will be  </vt:lpstr>
      <vt:lpstr>PowerPoint Presentation</vt:lpstr>
      <vt:lpstr>What we expect to do for Future?</vt:lpstr>
      <vt:lpstr>Difficulty Faced:  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Kakade Ankitha</cp:lastModifiedBy>
  <cp:revision>180</cp:revision>
  <dcterms:created xsi:type="dcterms:W3CDTF">2023-11-13T20:42:04Z</dcterms:created>
  <dcterms:modified xsi:type="dcterms:W3CDTF">2023-11-28T14:23:36Z</dcterms:modified>
</cp:coreProperties>
</file>