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matic SC"/>
      <p:regular r:id="rId40"/>
      <p:bold r:id="rId41"/>
    </p:embeddedFont>
    <p:embeddedFont>
      <p:font typeface="Source Code Pro"/>
      <p:regular r:id="rId42"/>
      <p:bold r:id="rId43"/>
      <p:italic r:id="rId44"/>
      <p:boldItalic r:id="rId45"/>
    </p:embeddedFont>
    <p:embeddedFont>
      <p:font typeface="Source Code Pro SemiBold"/>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maticSC-regular.fntdata"/><Relationship Id="rId42" Type="http://schemas.openxmlformats.org/officeDocument/2006/relationships/font" Target="fonts/SourceCodePro-regular.fntdata"/><Relationship Id="rId41" Type="http://schemas.openxmlformats.org/officeDocument/2006/relationships/font" Target="fonts/AmaticSC-bold.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SourceCodeProSemiBold-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SemiBold-italic.fntdata"/><Relationship Id="rId47" Type="http://schemas.openxmlformats.org/officeDocument/2006/relationships/font" Target="fonts/SourceCodeProSemiBold-bold.fntdata"/><Relationship Id="rId49" Type="http://schemas.openxmlformats.org/officeDocument/2006/relationships/font" Target="fonts/SourceCodePro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5e8d8e28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5e8d8e28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5e8d8e28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5e8d8e28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a5e8d8e28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5e8d8e28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a5e8d8e28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a5e8d8e28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a5e8d8e28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5e8d8e28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a5e8d8e28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5e8d8e28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a5e8d8e28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5e8d8e28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a5e8d8e28_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5e8d8e28_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a5e8d8e28_3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a5e8d8e28_3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a5e8d8e28_3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5e8d8e28_3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66c1dd9fc32431a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66c1dd9fc32431a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a5e8d8e28_3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5e8d8e28_3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a5e8d8e28_3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5e8d8e28_3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1130e6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130e6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1130e69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1130e69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1130e69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130e69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1130e69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1130e694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1130e694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1130e694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1130e694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1130e694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a5e8d8e28_3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a5e8d8e28_3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3d003092f92a5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3d003092f92a5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11272c628dd258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11272c628dd258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11ae2e9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11ae2e9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11ae2e9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11ae2e9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11ae2e9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11ae2e9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11ae2e9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1ae2e9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9c36a5e0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9c36a5e0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152d4e95f1c71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152d4e95f1c71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66c1dd9fc32431a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66c1dd9fc32431a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a5e8d8e2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a5e8d8e2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a5e8d8e28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5e8d8e28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a5e8d8e2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a5e8d8e2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a5e8d8e2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5e8d8e28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ciar2018-challenge.grand-challeng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88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Source Code Pro"/>
                <a:ea typeface="Source Code Pro"/>
                <a:cs typeface="Source Code Pro"/>
                <a:sym typeface="Source Code Pro"/>
              </a:rPr>
              <a:t>Breast cancer histology image classification using CNN</a:t>
            </a:r>
            <a:endParaRPr sz="4800">
              <a:latin typeface="Source Code Pro"/>
              <a:ea typeface="Source Code Pro"/>
              <a:cs typeface="Source Code Pro"/>
              <a:sym typeface="Source Code Pro"/>
            </a:endParaRPr>
          </a:p>
        </p:txBody>
      </p:sp>
      <p:sp>
        <p:nvSpPr>
          <p:cNvPr id="57" name="Google Shape;57;p13"/>
          <p:cNvSpPr txBox="1"/>
          <p:nvPr>
            <p:ph idx="1" type="subTitle"/>
          </p:nvPr>
        </p:nvSpPr>
        <p:spPr>
          <a:xfrm>
            <a:off x="311700" y="3426650"/>
            <a:ext cx="8520600" cy="135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a:t>
            </a:r>
            <a:endParaRPr/>
          </a:p>
          <a:p>
            <a:pPr indent="0" lvl="0" marL="0" rtl="0" algn="ctr">
              <a:spcBef>
                <a:spcPts val="0"/>
              </a:spcBef>
              <a:spcAft>
                <a:spcPts val="0"/>
              </a:spcAft>
              <a:buNone/>
            </a:pPr>
            <a:r>
              <a:rPr lang="en"/>
              <a:t>Ch. Prudhvi Sairam (B160555CS)</a:t>
            </a:r>
            <a:endParaRPr/>
          </a:p>
          <a:p>
            <a:pPr indent="0" lvl="0" marL="0" rtl="0" algn="ctr">
              <a:spcBef>
                <a:spcPts val="0"/>
              </a:spcBef>
              <a:spcAft>
                <a:spcPts val="0"/>
              </a:spcAft>
              <a:buNone/>
            </a:pPr>
            <a:r>
              <a:rPr lang="en"/>
              <a:t>J. Vishnu Vardhan Sai (B160733CS)</a:t>
            </a:r>
            <a:endParaRPr/>
          </a:p>
          <a:p>
            <a:pPr indent="0" lvl="0" marL="0" rtl="0" algn="ctr">
              <a:spcBef>
                <a:spcPts val="0"/>
              </a:spcBef>
              <a:spcAft>
                <a:spcPts val="0"/>
              </a:spcAft>
              <a:buNone/>
            </a:pPr>
            <a:r>
              <a:rPr lang="en"/>
              <a:t>G. Hemanth Nath Chowdary (B160747CS)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Code Pro"/>
                <a:ea typeface="Source Code Pro"/>
                <a:cs typeface="Source Code Pro"/>
                <a:sym typeface="Source Code Pro"/>
              </a:rPr>
              <a:t>Division of images into patches</a:t>
            </a:r>
            <a:endParaRPr sz="3000">
              <a:latin typeface="Source Code Pro"/>
              <a:ea typeface="Source Code Pro"/>
              <a:cs typeface="Source Code Pro"/>
              <a:sym typeface="Source Code Pro"/>
            </a:endParaRPr>
          </a:p>
        </p:txBody>
      </p:sp>
      <p:sp>
        <p:nvSpPr>
          <p:cNvPr id="115" name="Google Shape;115;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train a cnn model with our dataset without doing any resizing or dividing it into patches, we may loose </a:t>
            </a:r>
            <a:r>
              <a:rPr lang="en"/>
              <a:t>nuclei level information and tissue level information.</a:t>
            </a:r>
            <a:r>
              <a:rPr lang="en">
                <a:solidFill>
                  <a:srgbClr val="CC4125"/>
                </a:solidFill>
              </a:rPr>
              <a:t>[4]</a:t>
            </a:r>
            <a:endParaRPr>
              <a:solidFill>
                <a:srgbClr val="CC4125"/>
              </a:solidFill>
            </a:endParaRPr>
          </a:p>
          <a:p>
            <a:pPr indent="0" lvl="0" marL="0" rtl="0" algn="l">
              <a:spcBef>
                <a:spcPts val="1600"/>
              </a:spcBef>
              <a:spcAft>
                <a:spcPts val="0"/>
              </a:spcAft>
              <a:buNone/>
            </a:pPr>
            <a:r>
              <a:rPr lang="en"/>
              <a:t>Due to loss of information, accuracy will be decreased.</a:t>
            </a:r>
            <a:endParaRPr/>
          </a:p>
          <a:p>
            <a:pPr indent="0" lvl="0" marL="0" rtl="0" algn="l">
              <a:spcBef>
                <a:spcPts val="1600"/>
              </a:spcBef>
              <a:spcAft>
                <a:spcPts val="1600"/>
              </a:spcAft>
              <a:buNone/>
            </a:pPr>
            <a:r>
              <a:rPr lang="en"/>
              <a:t>So, we will divide the patches into different sizes and extracted patches are given the same label as the corresponding histology image.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Data Augmentation</a:t>
            </a:r>
            <a:endParaRPr>
              <a:latin typeface="Source Code Pro"/>
              <a:ea typeface="Source Code Pro"/>
              <a:cs typeface="Source Code Pro"/>
              <a:sym typeface="Source Code Pro"/>
            </a:endParaRPr>
          </a:p>
        </p:txBody>
      </p:sp>
      <p:sp>
        <p:nvSpPr>
          <p:cNvPr id="121" name="Google Shape;121;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preprocessing</a:t>
            </a:r>
            <a:r>
              <a:rPr lang="en"/>
              <a:t> is mainly used to increase the input dataset images.</a:t>
            </a:r>
            <a:endParaRPr/>
          </a:p>
          <a:p>
            <a:pPr indent="0" lvl="0" marL="0" rtl="0" algn="l">
              <a:spcBef>
                <a:spcPts val="1600"/>
              </a:spcBef>
              <a:spcAft>
                <a:spcPts val="0"/>
              </a:spcAft>
              <a:buNone/>
            </a:pPr>
            <a:r>
              <a:rPr lang="en"/>
              <a:t>we will apply data augmentation to each patch by either rotating or flipping the patch at different angles.</a:t>
            </a:r>
            <a:endParaRPr/>
          </a:p>
          <a:p>
            <a:pPr indent="0" lvl="0" marL="0" rtl="0" algn="l">
              <a:spcBef>
                <a:spcPts val="1600"/>
              </a:spcBef>
              <a:spcAft>
                <a:spcPts val="1600"/>
              </a:spcAft>
              <a:buNone/>
            </a:pPr>
            <a:r>
              <a:rPr lang="en"/>
              <a:t>After applying the data augmentation, each patch will be transformed into more patches.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flipH="1" rot="10800000">
            <a:off x="311700" y="99250"/>
            <a:ext cx="8520600" cy="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txBox="1"/>
          <p:nvPr>
            <p:ph idx="1" type="body"/>
          </p:nvPr>
        </p:nvSpPr>
        <p:spPr>
          <a:xfrm>
            <a:off x="311700" y="267775"/>
            <a:ext cx="8520600" cy="430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1143000" y="415675"/>
            <a:ext cx="6858000" cy="41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Resizing the patches</a:t>
            </a:r>
            <a:endParaRPr>
              <a:latin typeface="Source Code Pro"/>
              <a:ea typeface="Source Code Pro"/>
              <a:cs typeface="Source Code Pro"/>
              <a:sym typeface="Source Code Pro"/>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cnn architecture is </a:t>
            </a:r>
            <a:r>
              <a:rPr lang="en"/>
              <a:t>pretrained</a:t>
            </a:r>
            <a:r>
              <a:rPr lang="en"/>
              <a:t> with a set of images of some fixed size of either (299*299 or 224*224)</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As our dataset contains patches of different size, we have to resize the patches into the size that fits the cnn architecture.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Training</a:t>
            </a:r>
            <a:endParaRPr>
              <a:latin typeface="Source Code Pro"/>
              <a:ea typeface="Source Code Pro"/>
              <a:cs typeface="Source Code Pro"/>
              <a:sym typeface="Source Code Pro"/>
            </a:endParaRPr>
          </a:p>
        </p:txBody>
      </p:sp>
      <p:sp>
        <p:nvSpPr>
          <p:cNvPr id="140" name="Google Shape;140;p26"/>
          <p:cNvSpPr txBox="1"/>
          <p:nvPr>
            <p:ph idx="1" type="body"/>
          </p:nvPr>
        </p:nvSpPr>
        <p:spPr>
          <a:xfrm>
            <a:off x="311700" y="1228675"/>
            <a:ext cx="8520600" cy="38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After applying the different pre-processing techniques, </a:t>
            </a:r>
            <a:r>
              <a:rPr lang="en">
                <a:solidFill>
                  <a:schemeClr val="accent1"/>
                </a:solidFill>
              </a:rPr>
              <a:t>we will train three models using the patches obtained  from the pre-processing stage using transfer learning.</a:t>
            </a:r>
            <a:endParaRPr>
              <a:solidFill>
                <a:schemeClr val="accent1"/>
              </a:solidFill>
            </a:endParaRPr>
          </a:p>
          <a:p>
            <a:pPr indent="0" lvl="0" marL="0" rtl="0" algn="l">
              <a:spcBef>
                <a:spcPts val="1600"/>
              </a:spcBef>
              <a:spcAft>
                <a:spcPts val="0"/>
              </a:spcAft>
              <a:buNone/>
            </a:pPr>
            <a:r>
              <a:rPr lang="en">
                <a:solidFill>
                  <a:schemeClr val="accent1"/>
                </a:solidFill>
              </a:rPr>
              <a:t>We will train the three models using three different cnn architectures</a:t>
            </a:r>
            <a:endParaRPr>
              <a:solidFill>
                <a:schemeClr val="accent1"/>
              </a:solidFill>
            </a:endParaRPr>
          </a:p>
          <a:p>
            <a:pPr indent="0" lvl="0" marL="0" rtl="0" algn="l">
              <a:spcBef>
                <a:spcPts val="1600"/>
              </a:spcBef>
              <a:spcAft>
                <a:spcPts val="0"/>
              </a:spcAft>
              <a:buNone/>
            </a:pPr>
            <a:r>
              <a:rPr lang="en">
                <a:solidFill>
                  <a:schemeClr val="accent1"/>
                </a:solidFill>
              </a:rPr>
              <a:t>1.</a:t>
            </a:r>
            <a:r>
              <a:rPr lang="en">
                <a:solidFill>
                  <a:schemeClr val="accent1"/>
                </a:solidFill>
              </a:rPr>
              <a:t>RESNET 52 </a:t>
            </a:r>
            <a:endParaRPr>
              <a:solidFill>
                <a:schemeClr val="accent1"/>
              </a:solidFill>
            </a:endParaRPr>
          </a:p>
          <a:p>
            <a:pPr indent="0" lvl="0" marL="0" rtl="0" algn="l">
              <a:spcBef>
                <a:spcPts val="1600"/>
              </a:spcBef>
              <a:spcAft>
                <a:spcPts val="0"/>
              </a:spcAft>
              <a:buNone/>
            </a:pPr>
            <a:r>
              <a:rPr lang="en">
                <a:solidFill>
                  <a:schemeClr val="accent1"/>
                </a:solidFill>
              </a:rPr>
              <a:t>2.DENSENET 169</a:t>
            </a:r>
            <a:endParaRPr>
              <a:solidFill>
                <a:schemeClr val="accent1"/>
              </a:solidFill>
            </a:endParaRPr>
          </a:p>
          <a:p>
            <a:pPr indent="0" lvl="0" marL="0" rtl="0" algn="l">
              <a:spcBef>
                <a:spcPts val="1600"/>
              </a:spcBef>
              <a:spcAft>
                <a:spcPts val="1600"/>
              </a:spcAft>
              <a:buNone/>
            </a:pPr>
            <a:r>
              <a:rPr lang="en">
                <a:solidFill>
                  <a:schemeClr val="accent1"/>
                </a:solidFill>
              </a:rPr>
              <a:t>3.DENSENET 201</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Classification</a:t>
            </a:r>
            <a:endParaRPr>
              <a:latin typeface="Source Code Pro"/>
              <a:ea typeface="Source Code Pro"/>
              <a:cs typeface="Source Code Pro"/>
              <a:sym typeface="Source Code Pro"/>
            </a:endParaRPr>
          </a:p>
        </p:txBody>
      </p:sp>
      <p:sp>
        <p:nvSpPr>
          <p:cNvPr id="146" name="Google Shape;146;p27"/>
          <p:cNvSpPr txBox="1"/>
          <p:nvPr>
            <p:ph idx="1" type="body"/>
          </p:nvPr>
        </p:nvSpPr>
        <p:spPr>
          <a:xfrm>
            <a:off x="-2149586"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PATCH WISE CLASSIFICATION:</a:t>
            </a:r>
            <a:endParaRPr b="1"/>
          </a:p>
          <a:p>
            <a:pPr indent="0" lvl="0" marL="0" rtl="0" algn="l">
              <a:spcBef>
                <a:spcPts val="1600"/>
              </a:spcBef>
              <a:spcAft>
                <a:spcPts val="0"/>
              </a:spcAft>
              <a:buNone/>
            </a:pPr>
            <a:r>
              <a:rPr lang="en"/>
              <a:t>In patch wise classification</a:t>
            </a:r>
            <a:r>
              <a:rPr b="1" lang="en"/>
              <a:t>, </a:t>
            </a:r>
            <a:r>
              <a:rPr lang="en"/>
              <a:t>each stain normalized microscopy image is divided into patches.These patches are augmented and resized according to the CNN architecture.</a:t>
            </a:r>
            <a:endParaRPr/>
          </a:p>
          <a:p>
            <a:pPr indent="0" lvl="0" marL="0" rtl="0" algn="l">
              <a:spcBef>
                <a:spcPts val="1600"/>
              </a:spcBef>
              <a:spcAft>
                <a:spcPts val="0"/>
              </a:spcAft>
              <a:buNone/>
            </a:pPr>
            <a:r>
              <a:rPr lang="en"/>
              <a:t>Now,these patches are classified using model trained using the training data.</a:t>
            </a:r>
            <a:endParaRPr/>
          </a:p>
          <a:p>
            <a:pPr indent="0" lvl="0" marL="0" rtl="0" algn="l">
              <a:spcBef>
                <a:spcPts val="1600"/>
              </a:spcBef>
              <a:spcAft>
                <a:spcPts val="160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flipH="1" rot="10800000">
            <a:off x="311700" y="1000"/>
            <a:ext cx="8520600" cy="1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45900"/>
            <a:ext cx="8520600" cy="44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IMAGE WISE CLASSIFICATION:</a:t>
            </a:r>
            <a:endParaRPr b="1"/>
          </a:p>
          <a:p>
            <a:pPr indent="0" lvl="0" marL="0" rtl="0" algn="l">
              <a:spcBef>
                <a:spcPts val="1600"/>
              </a:spcBef>
              <a:spcAft>
                <a:spcPts val="0"/>
              </a:spcAft>
              <a:buNone/>
            </a:pPr>
            <a:r>
              <a:rPr lang="en"/>
              <a:t>We combined the patch-based predictions using majority voting to determine the class of the entire image.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Now again we will use majority voting to determine the label of the image based on the predictions of three models trained during the training stage.</a:t>
            </a:r>
            <a:r>
              <a:rPr lang="en">
                <a:solidFill>
                  <a:srgbClr val="CC4125"/>
                </a:solidFill>
              </a:rPr>
              <a:t>[1]</a:t>
            </a:r>
            <a:endParaRPr>
              <a:solidFill>
                <a:srgbClr val="CC412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flipH="1" rot="10800000">
            <a:off x="311700" y="20225"/>
            <a:ext cx="8520600" cy="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521925"/>
            <a:ext cx="8520600" cy="304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sz="3000"/>
          </a:p>
        </p:txBody>
      </p:sp>
      <p:pic>
        <p:nvPicPr>
          <p:cNvPr id="159" name="Google Shape;159;p29"/>
          <p:cNvPicPr preferRelativeResize="0"/>
          <p:nvPr/>
        </p:nvPicPr>
        <p:blipFill>
          <a:blip r:embed="rId3">
            <a:alphaModFix/>
          </a:blip>
          <a:stretch>
            <a:fillRect/>
          </a:stretch>
        </p:blipFill>
        <p:spPr>
          <a:xfrm>
            <a:off x="0" y="1104245"/>
            <a:ext cx="9143999" cy="2935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Work done		</a:t>
            </a:r>
            <a:endParaRPr>
              <a:latin typeface="Source Code Pro"/>
              <a:ea typeface="Source Code Pro"/>
              <a:cs typeface="Source Code Pro"/>
              <a:sym typeface="Source Code Pro"/>
            </a:endParaRPr>
          </a:p>
        </p:txBody>
      </p:sp>
      <p:sp>
        <p:nvSpPr>
          <p:cNvPr id="165" name="Google Shape;165;p30"/>
          <p:cNvSpPr txBox="1"/>
          <p:nvPr>
            <p:ph idx="1" type="body"/>
          </p:nvPr>
        </p:nvSpPr>
        <p:spPr>
          <a:xfrm>
            <a:off x="311700" y="1419425"/>
            <a:ext cx="8520600" cy="344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downloaded dataset from </a:t>
            </a:r>
            <a:r>
              <a:rPr lang="en" u="sng">
                <a:solidFill>
                  <a:schemeClr val="hlink"/>
                </a:solidFill>
                <a:hlinkClick r:id="rId3"/>
              </a:rPr>
              <a:t>ICIAR 2018</a:t>
            </a:r>
            <a:r>
              <a:rPr lang="en"/>
              <a:t>.</a:t>
            </a:r>
            <a:endParaRPr/>
          </a:p>
          <a:p>
            <a:pPr indent="-342900" lvl="0" marL="457200" rtl="0" algn="l">
              <a:spcBef>
                <a:spcPts val="0"/>
              </a:spcBef>
              <a:spcAft>
                <a:spcPts val="0"/>
              </a:spcAft>
              <a:buSzPts val="1800"/>
              <a:buAutoNum type="arabicPeriod"/>
            </a:pPr>
            <a:r>
              <a:rPr lang="en"/>
              <a:t>We split data into training data (80%) and Validation data(20%) and we have a seperate set of 100 Images for testing.</a:t>
            </a:r>
            <a:endParaRPr/>
          </a:p>
          <a:p>
            <a:pPr indent="-342900" lvl="0" marL="457200" rtl="0" algn="l">
              <a:spcBef>
                <a:spcPts val="0"/>
              </a:spcBef>
              <a:spcAft>
                <a:spcPts val="0"/>
              </a:spcAft>
              <a:buSzPts val="1800"/>
              <a:buAutoNum type="arabicPeriod"/>
            </a:pPr>
            <a:r>
              <a:rPr lang="en"/>
              <a:t>We built 3 models of different CNN architectures without any preprocessing techniques but just by resize large image to size of 299*299 using fastai deep learning library on google colaboratory</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92850"/>
            <a:ext cx="85206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RESNET 50</a:t>
            </a:r>
            <a:endParaRPr>
              <a:latin typeface="Source Code Pro"/>
              <a:ea typeface="Source Code Pro"/>
              <a:cs typeface="Source Code Pro"/>
              <a:sym typeface="Source Code Pro"/>
            </a:endParaRPr>
          </a:p>
        </p:txBody>
      </p:sp>
      <p:sp>
        <p:nvSpPr>
          <p:cNvPr id="171" name="Google Shape;171;p31"/>
          <p:cNvSpPr txBox="1"/>
          <p:nvPr>
            <p:ph idx="1" type="body"/>
          </p:nvPr>
        </p:nvSpPr>
        <p:spPr>
          <a:xfrm>
            <a:off x="311700" y="1031500"/>
            <a:ext cx="8520600" cy="40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Imagesize : 299*299</a:t>
            </a:r>
            <a:endParaRPr/>
          </a:p>
          <a:p>
            <a:pPr indent="0" lvl="0" marL="0" rtl="0" algn="l">
              <a:spcBef>
                <a:spcPts val="1600"/>
              </a:spcBef>
              <a:spcAft>
                <a:spcPts val="0"/>
              </a:spcAft>
              <a:buNone/>
            </a:pPr>
            <a:r>
              <a:rPr b="1" lang="en"/>
              <a:t>Accuracy : 80%</a:t>
            </a:r>
            <a:r>
              <a:rPr lang="en"/>
              <a:t> (On Test Dataset)</a:t>
            </a:r>
            <a:endParaRPr/>
          </a:p>
          <a:p>
            <a:pPr indent="0" lvl="0" marL="0" rtl="0" algn="l">
              <a:spcBef>
                <a:spcPts val="1600"/>
              </a:spcBef>
              <a:spcAft>
                <a:spcPts val="0"/>
              </a:spcAft>
              <a:buNone/>
            </a:pPr>
            <a:r>
              <a:rPr lang="en"/>
              <a:t>Epochs : 60 (Unfreeze) + 60 (freeze)</a:t>
            </a:r>
            <a:endParaRPr/>
          </a:p>
          <a:p>
            <a:pPr indent="0" lvl="0" marL="0" rtl="0" algn="l">
              <a:spcBef>
                <a:spcPts val="1600"/>
              </a:spcBef>
              <a:spcAft>
                <a:spcPts val="1600"/>
              </a:spcAft>
              <a:buNone/>
            </a:pPr>
            <a:r>
              <a:t/>
            </a:r>
            <a:endParaRPr/>
          </a:p>
        </p:txBody>
      </p:sp>
      <p:pic>
        <p:nvPicPr>
          <p:cNvPr id="172" name="Google Shape;172;p31"/>
          <p:cNvPicPr preferRelativeResize="0"/>
          <p:nvPr/>
        </p:nvPicPr>
        <p:blipFill>
          <a:blip r:embed="rId3">
            <a:alphaModFix/>
          </a:blip>
          <a:stretch>
            <a:fillRect/>
          </a:stretch>
        </p:blipFill>
        <p:spPr>
          <a:xfrm>
            <a:off x="311700" y="2634475"/>
            <a:ext cx="3856075" cy="2327825"/>
          </a:xfrm>
          <a:prstGeom prst="rect">
            <a:avLst/>
          </a:prstGeom>
          <a:noFill/>
          <a:ln>
            <a:noFill/>
          </a:ln>
        </p:spPr>
      </p:pic>
      <p:pic>
        <p:nvPicPr>
          <p:cNvPr id="173" name="Google Shape;173;p31"/>
          <p:cNvPicPr preferRelativeResize="0"/>
          <p:nvPr/>
        </p:nvPicPr>
        <p:blipFill>
          <a:blip r:embed="rId4">
            <a:alphaModFix/>
          </a:blip>
          <a:stretch>
            <a:fillRect/>
          </a:stretch>
        </p:blipFill>
        <p:spPr>
          <a:xfrm>
            <a:off x="4572000" y="2704175"/>
            <a:ext cx="3765375" cy="232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Problem Statement</a:t>
            </a:r>
            <a:endParaRPr>
              <a:latin typeface="Source Code Pro"/>
              <a:ea typeface="Source Code Pro"/>
              <a:cs typeface="Source Code Pro"/>
              <a:sym typeface="Source Code Pro"/>
            </a:endParaRPr>
          </a:p>
        </p:txBody>
      </p:sp>
      <p:sp>
        <p:nvSpPr>
          <p:cNvPr id="63" name="Google Shape;63;p14"/>
          <p:cNvSpPr txBox="1"/>
          <p:nvPr>
            <p:ph idx="1" type="body"/>
          </p:nvPr>
        </p:nvSpPr>
        <p:spPr>
          <a:xfrm>
            <a:off x="510918" y="2022928"/>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SemiBold"/>
                <a:ea typeface="Source Code Pro SemiBold"/>
                <a:cs typeface="Source Code Pro SemiBold"/>
                <a:sym typeface="Source Code Pro SemiBold"/>
              </a:rPr>
              <a:t>To develop a convolutional neural network model with good accuracy score to classify the H&amp;E stained breast histology microscopic images in to four classes:</a:t>
            </a:r>
            <a:endParaRPr>
              <a:latin typeface="Source Code Pro SemiBold"/>
              <a:ea typeface="Source Code Pro SemiBold"/>
              <a:cs typeface="Source Code Pro SemiBold"/>
              <a:sym typeface="Source Code Pro SemiBold"/>
            </a:endParaRPr>
          </a:p>
          <a:p>
            <a:pPr indent="0" lvl="0" marL="0" rtl="0" algn="l">
              <a:spcBef>
                <a:spcPts val="1600"/>
              </a:spcBef>
              <a:spcAft>
                <a:spcPts val="0"/>
              </a:spcAft>
              <a:buNone/>
            </a:pPr>
            <a:r>
              <a:rPr lang="en">
                <a:latin typeface="Source Code Pro SemiBold"/>
                <a:ea typeface="Source Code Pro SemiBold"/>
                <a:cs typeface="Source Code Pro SemiBold"/>
                <a:sym typeface="Source Code Pro SemiBold"/>
              </a:rPr>
              <a:t>NORMAL , BENIGN, IN-SITU carcinoma and INVASIVE carcinoma classes.</a:t>
            </a:r>
            <a:endParaRPr>
              <a:latin typeface="Source Code Pro SemiBold"/>
              <a:ea typeface="Source Code Pro SemiBold"/>
              <a:cs typeface="Source Code Pro SemiBold"/>
              <a:sym typeface="Source Code Pro SemiBold"/>
            </a:endParaRPr>
          </a:p>
          <a:p>
            <a:pPr indent="0" lvl="0" marL="0" rtl="0" algn="l">
              <a:spcBef>
                <a:spcPts val="1600"/>
              </a:spcBef>
              <a:spcAft>
                <a:spcPts val="1600"/>
              </a:spcAft>
              <a:buNone/>
            </a:pPr>
            <a:r>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92850"/>
            <a:ext cx="85206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DENSENET 169</a:t>
            </a:r>
            <a:endParaRPr>
              <a:latin typeface="Source Code Pro"/>
              <a:ea typeface="Source Code Pro"/>
              <a:cs typeface="Source Code Pro"/>
              <a:sym typeface="Source Code Pro"/>
            </a:endParaRPr>
          </a:p>
        </p:txBody>
      </p:sp>
      <p:sp>
        <p:nvSpPr>
          <p:cNvPr id="179" name="Google Shape;179;p32"/>
          <p:cNvSpPr txBox="1"/>
          <p:nvPr>
            <p:ph idx="1" type="body"/>
          </p:nvPr>
        </p:nvSpPr>
        <p:spPr>
          <a:xfrm>
            <a:off x="311700" y="959450"/>
            <a:ext cx="8520600" cy="41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Imagesize : 299*299</a:t>
            </a:r>
            <a:endParaRPr/>
          </a:p>
          <a:p>
            <a:pPr indent="0" lvl="0" marL="0" rtl="0" algn="l">
              <a:spcBef>
                <a:spcPts val="1600"/>
              </a:spcBef>
              <a:spcAft>
                <a:spcPts val="0"/>
              </a:spcAft>
              <a:buNone/>
            </a:pPr>
            <a:r>
              <a:rPr b="1" lang="en"/>
              <a:t>Accuracy : 81%</a:t>
            </a:r>
            <a:r>
              <a:rPr lang="en"/>
              <a:t> </a:t>
            </a:r>
            <a:endParaRPr/>
          </a:p>
          <a:p>
            <a:pPr indent="0" lvl="0" marL="0" rtl="0" algn="l">
              <a:spcBef>
                <a:spcPts val="1600"/>
              </a:spcBef>
              <a:spcAft>
                <a:spcPts val="0"/>
              </a:spcAft>
              <a:buNone/>
            </a:pPr>
            <a:r>
              <a:rPr lang="en"/>
              <a:t>Epochs : 60 (Unfreeze) + 60 (freeze)</a:t>
            </a:r>
            <a:endParaRPr/>
          </a:p>
          <a:p>
            <a:pPr indent="0" lvl="0" marL="0" rtl="0" algn="l">
              <a:spcBef>
                <a:spcPts val="1600"/>
              </a:spcBef>
              <a:spcAft>
                <a:spcPts val="1600"/>
              </a:spcAft>
              <a:buNone/>
            </a:pPr>
            <a:r>
              <a:t/>
            </a:r>
            <a:endParaRPr/>
          </a:p>
        </p:txBody>
      </p:sp>
      <p:pic>
        <p:nvPicPr>
          <p:cNvPr id="180" name="Google Shape;180;p32"/>
          <p:cNvPicPr preferRelativeResize="0"/>
          <p:nvPr/>
        </p:nvPicPr>
        <p:blipFill>
          <a:blip r:embed="rId3">
            <a:alphaModFix/>
          </a:blip>
          <a:stretch>
            <a:fillRect/>
          </a:stretch>
        </p:blipFill>
        <p:spPr>
          <a:xfrm>
            <a:off x="562600" y="2494150"/>
            <a:ext cx="3633050" cy="2496025"/>
          </a:xfrm>
          <a:prstGeom prst="rect">
            <a:avLst/>
          </a:prstGeom>
          <a:noFill/>
          <a:ln>
            <a:noFill/>
          </a:ln>
        </p:spPr>
      </p:pic>
      <p:pic>
        <p:nvPicPr>
          <p:cNvPr id="181" name="Google Shape;181;p32"/>
          <p:cNvPicPr preferRelativeResize="0"/>
          <p:nvPr/>
        </p:nvPicPr>
        <p:blipFill>
          <a:blip r:embed="rId4">
            <a:alphaModFix/>
          </a:blip>
          <a:stretch>
            <a:fillRect/>
          </a:stretch>
        </p:blipFill>
        <p:spPr>
          <a:xfrm>
            <a:off x="5016175" y="2571750"/>
            <a:ext cx="3528450" cy="234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92850"/>
            <a:ext cx="85206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DENSENET 201</a:t>
            </a:r>
            <a:endParaRPr>
              <a:latin typeface="Source Code Pro"/>
              <a:ea typeface="Source Code Pro"/>
              <a:cs typeface="Source Code Pro"/>
              <a:sym typeface="Source Code Pro"/>
            </a:endParaRPr>
          </a:p>
        </p:txBody>
      </p:sp>
      <p:sp>
        <p:nvSpPr>
          <p:cNvPr id="187" name="Google Shape;187;p33"/>
          <p:cNvSpPr txBox="1"/>
          <p:nvPr>
            <p:ph idx="1" type="body"/>
          </p:nvPr>
        </p:nvSpPr>
        <p:spPr>
          <a:xfrm>
            <a:off x="311700" y="945500"/>
            <a:ext cx="8520600" cy="41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Imagesize : 299*299</a:t>
            </a:r>
            <a:endParaRPr/>
          </a:p>
          <a:p>
            <a:pPr indent="0" lvl="0" marL="0" rtl="0" algn="l">
              <a:spcBef>
                <a:spcPts val="1600"/>
              </a:spcBef>
              <a:spcAft>
                <a:spcPts val="0"/>
              </a:spcAft>
              <a:buNone/>
            </a:pPr>
            <a:r>
              <a:rPr b="1" lang="en"/>
              <a:t>Accuracy : 88%</a:t>
            </a:r>
            <a:r>
              <a:rPr lang="en"/>
              <a:t> </a:t>
            </a:r>
            <a:endParaRPr/>
          </a:p>
          <a:p>
            <a:pPr indent="0" lvl="0" marL="0" rtl="0" algn="l">
              <a:spcBef>
                <a:spcPts val="1600"/>
              </a:spcBef>
              <a:spcAft>
                <a:spcPts val="0"/>
              </a:spcAft>
              <a:buNone/>
            </a:pPr>
            <a:r>
              <a:rPr lang="en"/>
              <a:t>Epochs : 60 (Unfreeze) + 60 (freeze)</a:t>
            </a:r>
            <a:endParaRPr/>
          </a:p>
          <a:p>
            <a:pPr indent="0" lvl="0" marL="0" rtl="0" algn="l">
              <a:spcBef>
                <a:spcPts val="1600"/>
              </a:spcBef>
              <a:spcAft>
                <a:spcPts val="1600"/>
              </a:spcAft>
              <a:buNone/>
            </a:pPr>
            <a:r>
              <a:t/>
            </a:r>
            <a:endParaRPr/>
          </a:p>
        </p:txBody>
      </p:sp>
      <p:pic>
        <p:nvPicPr>
          <p:cNvPr id="188" name="Google Shape;188;p33"/>
          <p:cNvPicPr preferRelativeResize="0"/>
          <p:nvPr/>
        </p:nvPicPr>
        <p:blipFill>
          <a:blip r:embed="rId3">
            <a:alphaModFix/>
          </a:blip>
          <a:stretch>
            <a:fillRect/>
          </a:stretch>
        </p:blipFill>
        <p:spPr>
          <a:xfrm>
            <a:off x="598475" y="2410500"/>
            <a:ext cx="3290525" cy="2507600"/>
          </a:xfrm>
          <a:prstGeom prst="rect">
            <a:avLst/>
          </a:prstGeom>
          <a:noFill/>
          <a:ln>
            <a:noFill/>
          </a:ln>
        </p:spPr>
      </p:pic>
      <p:pic>
        <p:nvPicPr>
          <p:cNvPr id="189" name="Google Shape;189;p33"/>
          <p:cNvPicPr preferRelativeResize="0"/>
          <p:nvPr/>
        </p:nvPicPr>
        <p:blipFill>
          <a:blip r:embed="rId4">
            <a:alphaModFix/>
          </a:blip>
          <a:stretch>
            <a:fillRect/>
          </a:stretch>
        </p:blipFill>
        <p:spPr>
          <a:xfrm>
            <a:off x="4572000" y="2556875"/>
            <a:ext cx="3525650" cy="236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Code Pro"/>
                <a:ea typeface="Source Code Pro"/>
                <a:cs typeface="Source Code Pro"/>
                <a:sym typeface="Source Code Pro"/>
              </a:rPr>
              <a:t>A</a:t>
            </a:r>
            <a:r>
              <a:rPr lang="en" sz="3000">
                <a:latin typeface="Source Code Pro"/>
                <a:ea typeface="Source Code Pro"/>
                <a:cs typeface="Source Code Pro"/>
                <a:sym typeface="Source Code Pro"/>
              </a:rPr>
              <a:t>pplying preprocessing techniques</a:t>
            </a:r>
            <a:endParaRPr sz="3000">
              <a:latin typeface="Source Code Pro"/>
              <a:ea typeface="Source Code Pro"/>
              <a:cs typeface="Source Code Pro"/>
              <a:sym typeface="Source Code Pro"/>
            </a:endParaRPr>
          </a:p>
        </p:txBody>
      </p:sp>
      <p:sp>
        <p:nvSpPr>
          <p:cNvPr id="195" name="Google Shape;195;p34"/>
          <p:cNvSpPr txBox="1"/>
          <p:nvPr>
            <p:ph idx="1" type="body"/>
          </p:nvPr>
        </p:nvSpPr>
        <p:spPr>
          <a:xfrm>
            <a:off x="311700" y="12615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applied colour normalization for the original data.We used Reinhard normalization technique[3] for this.</a:t>
            </a:r>
            <a:endParaRPr/>
          </a:p>
          <a:p>
            <a:pPr indent="0" lvl="0" marL="0" rtl="0" algn="l">
              <a:spcBef>
                <a:spcPts val="1600"/>
              </a:spcBef>
              <a:spcAft>
                <a:spcPts val="0"/>
              </a:spcAft>
              <a:buNone/>
            </a:pPr>
            <a:r>
              <a:rPr lang="en"/>
              <a:t>We used staintools package in python for doing the tissue-image stain normalization.</a:t>
            </a:r>
            <a:endParaRPr/>
          </a:p>
          <a:p>
            <a:pPr indent="0" lvl="0" marL="0" rtl="0" algn="l">
              <a:spcBef>
                <a:spcPts val="1600"/>
              </a:spcBef>
              <a:spcAft>
                <a:spcPts val="0"/>
              </a:spcAft>
              <a:buNone/>
            </a:pPr>
            <a:r>
              <a:rPr lang="en"/>
              <a:t>Also we used SPAMS(SPArse modelling software) toolbox which is used for various estimation problems.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Code Pro"/>
                <a:ea typeface="Source Code Pro"/>
                <a:cs typeface="Source Code Pro"/>
                <a:sym typeface="Source Code Pro"/>
              </a:rPr>
              <a:t>Images after normalization</a:t>
            </a:r>
            <a:endParaRPr sz="3000">
              <a:latin typeface="Source Code Pro"/>
              <a:ea typeface="Source Code Pro"/>
              <a:cs typeface="Source Code Pro"/>
              <a:sym typeface="Source Code Pro"/>
            </a:endParaRPr>
          </a:p>
        </p:txBody>
      </p:sp>
      <p:sp>
        <p:nvSpPr>
          <p:cNvPr id="201" name="Google Shape;201;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5"/>
          <p:cNvPicPr preferRelativeResize="0"/>
          <p:nvPr/>
        </p:nvPicPr>
        <p:blipFill>
          <a:blip r:embed="rId3">
            <a:alphaModFix/>
          </a:blip>
          <a:stretch>
            <a:fillRect/>
          </a:stretch>
        </p:blipFill>
        <p:spPr>
          <a:xfrm>
            <a:off x="228600" y="1257300"/>
            <a:ext cx="8686800" cy="262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PATCH WISE DIVISION</a:t>
            </a:r>
            <a:endParaRPr>
              <a:latin typeface="Source Code Pro"/>
              <a:ea typeface="Source Code Pro"/>
              <a:cs typeface="Source Code Pro"/>
              <a:sym typeface="Source Code Pro"/>
            </a:endParaRPr>
          </a:p>
        </p:txBody>
      </p:sp>
      <p:sp>
        <p:nvSpPr>
          <p:cNvPr id="208" name="Google Shape;208;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divided the images into patches.</a:t>
            </a:r>
            <a:r>
              <a:rPr lang="en">
                <a:solidFill>
                  <a:srgbClr val="CC4125"/>
                </a:solidFill>
              </a:rPr>
              <a:t>[4]</a:t>
            </a:r>
            <a:endParaRPr>
              <a:solidFill>
                <a:srgbClr val="CC4125"/>
              </a:solidFill>
            </a:endParaRPr>
          </a:p>
          <a:p>
            <a:pPr indent="0" lvl="0" marL="0" rtl="0" algn="l">
              <a:spcBef>
                <a:spcPts val="1600"/>
              </a:spcBef>
              <a:spcAft>
                <a:spcPts val="0"/>
              </a:spcAft>
              <a:buNone/>
            </a:pPr>
            <a:r>
              <a:rPr lang="en"/>
              <a:t>Each image is divided into 35 patches.</a:t>
            </a:r>
            <a:endParaRPr/>
          </a:p>
          <a:p>
            <a:pPr indent="0" lvl="0" marL="0" rtl="0" algn="l">
              <a:spcBef>
                <a:spcPts val="1600"/>
              </a:spcBef>
              <a:spcAft>
                <a:spcPts val="0"/>
              </a:spcAft>
              <a:buNone/>
            </a:pPr>
            <a:r>
              <a:rPr lang="en"/>
              <a:t>Each patch is of size 512px*512px and we applied a stride of 256px for dividing the image into patches.</a:t>
            </a:r>
            <a:endParaRPr/>
          </a:p>
          <a:p>
            <a:pPr indent="0" lvl="0" marL="0" rtl="0" algn="l">
              <a:spcBef>
                <a:spcPts val="1600"/>
              </a:spcBef>
              <a:spcAft>
                <a:spcPts val="0"/>
              </a:spcAft>
              <a:buNone/>
            </a:pPr>
            <a:r>
              <a:rPr lang="en"/>
              <a:t>After dividing the 400 images into patches, we got 14000 patches. Out of which 10500 are used for training and remaining 3500 for validation.</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colour normalization and dividing the images into patches, we trained DENSENET-201 model on this patches.</a:t>
            </a:r>
            <a:endParaRPr/>
          </a:p>
          <a:p>
            <a:pPr indent="0" lvl="0" marL="0" rtl="0" algn="l">
              <a:spcBef>
                <a:spcPts val="1600"/>
              </a:spcBef>
              <a:spcAft>
                <a:spcPts val="0"/>
              </a:spcAft>
              <a:buNone/>
            </a:pPr>
            <a:r>
              <a:rPr lang="en"/>
              <a:t>We trained the DENSENET-201 model upto 10 epochs.</a:t>
            </a:r>
            <a:endParaRPr/>
          </a:p>
          <a:p>
            <a:pPr indent="0" lvl="0" marL="0" rtl="0" algn="l">
              <a:spcBef>
                <a:spcPts val="1600"/>
              </a:spcBef>
              <a:spcAft>
                <a:spcPts val="1600"/>
              </a:spcAft>
              <a:buNone/>
            </a:pPr>
            <a:r>
              <a:t/>
            </a:r>
            <a:endParaRPr/>
          </a:p>
        </p:txBody>
      </p:sp>
      <p:pic>
        <p:nvPicPr>
          <p:cNvPr id="215" name="Google Shape;215;p37"/>
          <p:cNvPicPr preferRelativeResize="0"/>
          <p:nvPr/>
        </p:nvPicPr>
        <p:blipFill>
          <a:blip r:embed="rId3">
            <a:alphaModFix/>
          </a:blip>
          <a:stretch>
            <a:fillRect/>
          </a:stretch>
        </p:blipFill>
        <p:spPr>
          <a:xfrm>
            <a:off x="1460050" y="2571750"/>
            <a:ext cx="5353050" cy="246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8"/>
          <p:cNvPicPr preferRelativeResize="0"/>
          <p:nvPr/>
        </p:nvPicPr>
        <p:blipFill>
          <a:blip r:embed="rId3">
            <a:alphaModFix/>
          </a:blip>
          <a:stretch>
            <a:fillRect/>
          </a:stretch>
        </p:blipFill>
        <p:spPr>
          <a:xfrm>
            <a:off x="82275" y="149000"/>
            <a:ext cx="8979451" cy="4994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accuracy on test dataset was around 81%.</a:t>
            </a:r>
            <a:endParaRPr/>
          </a:p>
          <a:p>
            <a:pPr indent="0" lvl="0" marL="0" rtl="0" algn="l">
              <a:spcBef>
                <a:spcPts val="1600"/>
              </a:spcBef>
              <a:spcAft>
                <a:spcPts val="0"/>
              </a:spcAft>
              <a:buNone/>
            </a:pPr>
            <a:r>
              <a:rPr lang="en"/>
              <a:t>The accuracy has not increased as expected as we have trained the model for very less number of epochs.</a:t>
            </a:r>
            <a:endParaRPr/>
          </a:p>
          <a:p>
            <a:pPr indent="0" lvl="0" marL="0" rtl="0" algn="l">
              <a:spcBef>
                <a:spcPts val="1600"/>
              </a:spcBef>
              <a:spcAft>
                <a:spcPts val="0"/>
              </a:spcAft>
              <a:buNone/>
            </a:pPr>
            <a:r>
              <a:rPr lang="en"/>
              <a:t>We also need to remove some of the patches which doesn’t contain any information about nuclues.</a:t>
            </a:r>
            <a:endParaRPr/>
          </a:p>
          <a:p>
            <a:pPr indent="0" lvl="0" marL="0" rtl="0" algn="l">
              <a:spcBef>
                <a:spcPts val="1600"/>
              </a:spcBef>
              <a:spcAft>
                <a:spcPts val="1600"/>
              </a:spcAft>
              <a:buNone/>
            </a:pPr>
            <a:r>
              <a:rPr lang="en"/>
              <a:t>We should consider only nuclei concentrated patches.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Conclusion </a:t>
            </a:r>
            <a:endParaRPr>
              <a:latin typeface="Source Code Pro"/>
              <a:ea typeface="Source Code Pro"/>
              <a:cs typeface="Source Code Pro"/>
              <a:sym typeface="Source Code Pro"/>
            </a:endParaRPr>
          </a:p>
        </p:txBody>
      </p:sp>
      <p:sp>
        <p:nvSpPr>
          <p:cNvPr id="234" name="Google Shape;234;p4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trained DenseNet201 model on patches divided from original images and trained up too 10 epochs.we got an accuracy of 81%.</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have got many patches which doesn’t contain any information about nuclei which could deviate the result of test images due to majority voting scheme based on patches.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0"/>
            <a:ext cx="8520600" cy="3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40" name="Google Shape;240;p41"/>
          <p:cNvSpPr txBox="1"/>
          <p:nvPr>
            <p:ph idx="1" type="body"/>
          </p:nvPr>
        </p:nvSpPr>
        <p:spPr>
          <a:xfrm>
            <a:off x="311700" y="54150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past, where the doctors need to perorm the classification of the histology images has been huge time consuming task and also the after this manual task was around 75%. </a:t>
            </a:r>
            <a:endParaRPr/>
          </a:p>
          <a:p>
            <a:pPr indent="0" lvl="0" marL="0" rtl="0" algn="l">
              <a:spcBef>
                <a:spcPts val="1600"/>
              </a:spcBef>
              <a:spcAft>
                <a:spcPts val="0"/>
              </a:spcAft>
              <a:buNone/>
            </a:pPr>
            <a:r>
              <a:rPr lang="en"/>
              <a:t>Convolution neural networks has made this task automated with a classification accuracy better than the accuracy achieved by manual task. We trained three cnn models using </a:t>
            </a:r>
            <a:r>
              <a:rPr lang="en"/>
              <a:t>Densenet201 architecture and performed majority voting on these three models. We got accuracy of 88% for the classification.</a:t>
            </a:r>
            <a:endParaRPr/>
          </a:p>
          <a:p>
            <a:pPr indent="0" lvl="0" marL="0" rtl="0" algn="l">
              <a:spcBef>
                <a:spcPts val="1600"/>
              </a:spcBef>
              <a:spcAft>
                <a:spcPts val="1600"/>
              </a:spcAft>
              <a:buNone/>
            </a:pPr>
            <a:r>
              <a:rPr lang="en"/>
              <a:t> We can further increase this accuracy by applying different preprocessing techniques like data augmentation, which can make the manual work of classification by doctors fully automated and much easier.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 </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Aditya golatkar et al proposed a patch level classifier with Inception v3 architecture. They </a:t>
            </a:r>
            <a:r>
              <a:rPr lang="en"/>
              <a:t>have achieved a classification accuracy of 79% at patch level. They have done image level classification accuracy of 85% using majority voting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Work to be done</a:t>
            </a:r>
            <a:endParaRPr>
              <a:latin typeface="Source Code Pro"/>
              <a:ea typeface="Source Code Pro"/>
              <a:cs typeface="Source Code Pro"/>
              <a:sym typeface="Source Code Pro"/>
            </a:endParaRPr>
          </a:p>
        </p:txBody>
      </p:sp>
      <p:sp>
        <p:nvSpPr>
          <p:cNvPr id="246" name="Google Shape;246;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raining the Patch wise classification even more epochs.</a:t>
            </a:r>
            <a:endParaRPr/>
          </a:p>
          <a:p>
            <a:pPr indent="0" lvl="0" marL="0" rtl="0" algn="l">
              <a:spcBef>
                <a:spcPts val="1600"/>
              </a:spcBef>
              <a:spcAft>
                <a:spcPts val="0"/>
              </a:spcAft>
              <a:buNone/>
            </a:pPr>
            <a:r>
              <a:rPr lang="en"/>
              <a:t>Using image processing technique to remove confusing data in patches and select nuclei concentrated patches for training.</a:t>
            </a:r>
            <a:endParaRPr/>
          </a:p>
          <a:p>
            <a:pPr indent="0" lvl="0" marL="0" rtl="0" algn="l">
              <a:spcBef>
                <a:spcPts val="1600"/>
              </a:spcBef>
              <a:spcAft>
                <a:spcPts val="0"/>
              </a:spcAft>
              <a:buNone/>
            </a:pPr>
            <a:r>
              <a:rPr lang="en"/>
              <a:t>Generalizing model even further by using more data obtained from data augmentation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References</a:t>
            </a:r>
            <a:endParaRPr>
              <a:latin typeface="Source Code Pro"/>
              <a:ea typeface="Source Code Pro"/>
              <a:cs typeface="Source Code Pro"/>
              <a:sym typeface="Source Code Pro"/>
            </a:endParaRPr>
          </a:p>
        </p:txBody>
      </p:sp>
      <p:sp>
        <p:nvSpPr>
          <p:cNvPr id="252" name="Google Shape;252;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1.Aditya Golatkar, Deepak Anand, and Amit Sethi Classification of Breast Cancer Histology using Deep Learning.</a:t>
            </a:r>
            <a:endParaRPr sz="1400"/>
          </a:p>
          <a:p>
            <a:pPr indent="0" lvl="0" marL="0" rtl="0" algn="l">
              <a:spcBef>
                <a:spcPts val="1600"/>
              </a:spcBef>
              <a:spcAft>
                <a:spcPts val="0"/>
              </a:spcAft>
              <a:buNone/>
            </a:pPr>
            <a:r>
              <a:rPr lang="en" sz="1400"/>
              <a:t>2.Araújo, Teresa et al. “Classification of breast cancer histology images using Convolutional Neural Networks.” PloS one vol. 12,6 e0177544. 1 Jun. 2017, doi:10.1371/journal.pone.0177544</a:t>
            </a:r>
            <a:endParaRPr sz="1400"/>
          </a:p>
          <a:p>
            <a:pPr indent="0" lvl="0" marL="0" rtl="0" algn="l">
              <a:spcBef>
                <a:spcPts val="1600"/>
              </a:spcBef>
              <a:spcAft>
                <a:spcPts val="0"/>
              </a:spcAft>
              <a:buNone/>
            </a:pPr>
            <a:r>
              <a:rPr lang="en" sz="1400"/>
              <a:t>3.A Non-Linear Mapping Approach to Stain Normalisation in Digital Histopathology Images using Image-Speciﬁc Colour Deconvolution - Scientific Figure on ResearchGate.</a:t>
            </a:r>
            <a:endParaRPr sz="1400"/>
          </a:p>
          <a:p>
            <a:pPr indent="0" lvl="0" marL="0" rtl="0" algn="l">
              <a:spcBef>
                <a:spcPts val="1600"/>
              </a:spcBef>
              <a:spcAft>
                <a:spcPts val="0"/>
              </a:spcAft>
              <a:buNone/>
            </a:pPr>
            <a:r>
              <a:rPr lang="en" sz="1400"/>
              <a:t>4."Classification of Breast Cancer Histology images using Multi-Size and Discriminative patches Based on deep learning" , yuqian li,junmun wu.</a:t>
            </a:r>
            <a:endParaRPr sz="1400"/>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5.K. He, X. Zhang, S. Ren and J. Sun, "Deep Residual Learning for Image Recognition," 2016 IEEE Conference on Computer Vision and Pattern Recognition (CVPR), Las Vegas, NV, 2016, pp. 770-778.</a:t>
            </a:r>
            <a:endParaRPr/>
          </a:p>
          <a:p>
            <a:pPr indent="0" lvl="0" marL="0" rtl="0" algn="l">
              <a:spcBef>
                <a:spcPts val="1600"/>
              </a:spcBef>
              <a:spcAft>
                <a:spcPts val="0"/>
              </a:spcAft>
              <a:buNone/>
            </a:pPr>
            <a:r>
              <a:rPr lang="en"/>
              <a:t>6.Huang, G., Liu, Z., van der Maaten, L., Weinberger, K.Q., 2017. Densely Connected Convolutional Networks.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l">
              <a:spcBef>
                <a:spcPts val="1600"/>
              </a:spcBef>
              <a:spcAft>
                <a:spcPts val="1600"/>
              </a:spcAft>
              <a:buNone/>
            </a:pPr>
            <a:r>
              <a:rPr lang="en"/>
              <a:t>                   </a:t>
            </a:r>
            <a:r>
              <a:rPr lang="en" sz="4800"/>
              <a:t>THANK YOU</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Densenet201 </a:t>
            </a:r>
            <a:endParaRPr/>
          </a:p>
        </p:txBody>
      </p:sp>
      <p:sp>
        <p:nvSpPr>
          <p:cNvPr id="75" name="Google Shape;75;p16"/>
          <p:cNvSpPr txBox="1"/>
          <p:nvPr>
            <p:ph idx="1" type="body"/>
          </p:nvPr>
        </p:nvSpPr>
        <p:spPr>
          <a:xfrm>
            <a:off x="311700" y="918525"/>
            <a:ext cx="8520600" cy="4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standard cnn, input image goes through multiple convolution and obtain high level features.</a:t>
            </a:r>
            <a:endParaRPr/>
          </a:p>
          <a:p>
            <a:pPr indent="0" lvl="0" marL="0" rtl="0" algn="l">
              <a:spcBef>
                <a:spcPts val="1600"/>
              </a:spcBef>
              <a:spcAft>
                <a:spcPts val="0"/>
              </a:spcAft>
              <a:buNone/>
            </a:pPr>
            <a:r>
              <a:rPr lang="en"/>
              <a:t>DenseNet, each layer obtains additional inputs from all preceding layers and passes on its own feature-maps to all subsequent layers. Concatenation is used. Each layer is receiving a “collective knowledge” from all preceding layers.</a:t>
            </a:r>
            <a:endParaRPr/>
          </a:p>
          <a:p>
            <a:pPr indent="0" lvl="0" marL="0" rtl="0" algn="l">
              <a:spcBef>
                <a:spcPts val="1600"/>
              </a:spcBef>
              <a:spcAft>
                <a:spcPts val="1600"/>
              </a:spcAft>
              <a:buNone/>
            </a:pPr>
            <a:r>
              <a:rPr lang="en"/>
              <a:t>Since each layer receives feature maps from all preceding layers, network can be thinner and compact, i.e. number of channels can be fewer. So, it has higher computational efficiency and memory efficiency.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Dataset Description</a:t>
            </a:r>
            <a:endParaRPr>
              <a:latin typeface="Source Code Pro"/>
              <a:ea typeface="Source Code Pro"/>
              <a:cs typeface="Source Code Pro"/>
              <a:sym typeface="Source Code Pro"/>
            </a:endParaRPr>
          </a:p>
        </p:txBody>
      </p:sp>
      <p:sp>
        <p:nvSpPr>
          <p:cNvPr id="81" name="Google Shape;81;p17"/>
          <p:cNvSpPr txBox="1"/>
          <p:nvPr>
            <p:ph idx="1" type="body"/>
          </p:nvPr>
        </p:nvSpPr>
        <p:spPr>
          <a:xfrm>
            <a:off x="311700" y="1228675"/>
            <a:ext cx="8520600" cy="36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SemiBold"/>
                <a:ea typeface="Source Code Pro SemiBold"/>
                <a:cs typeface="Source Code Pro SemiBold"/>
                <a:sym typeface="Source Code Pro SemiBold"/>
              </a:rPr>
              <a:t>The dataset consists of HE stained breast histology microscopy images in four classes: normal, benign,in situ carcinoma and invasive carcinoma.</a:t>
            </a:r>
            <a:endParaRPr>
              <a:latin typeface="Source Code Pro SemiBold"/>
              <a:ea typeface="Source Code Pro SemiBold"/>
              <a:cs typeface="Source Code Pro SemiBold"/>
              <a:sym typeface="Source Code Pro SemiBold"/>
            </a:endParaRPr>
          </a:p>
          <a:p>
            <a:pPr indent="0" lvl="0" marL="0" rtl="0" algn="l">
              <a:spcBef>
                <a:spcPts val="1600"/>
              </a:spcBef>
              <a:spcAft>
                <a:spcPts val="0"/>
              </a:spcAft>
              <a:buNone/>
            </a:pPr>
            <a:r>
              <a:rPr lang="en">
                <a:latin typeface="Source Code Pro SemiBold"/>
                <a:ea typeface="Source Code Pro SemiBold"/>
                <a:cs typeface="Source Code Pro SemiBold"/>
                <a:sym typeface="Source Code Pro SemiBold"/>
              </a:rPr>
              <a:t>The dataset contains a total of 400 microscopy images, distributed equally among all the classes.</a:t>
            </a:r>
            <a:endParaRPr>
              <a:latin typeface="Source Code Pro SemiBold"/>
              <a:ea typeface="Source Code Pro SemiBold"/>
              <a:cs typeface="Source Code Pro SemiBold"/>
              <a:sym typeface="Source Code Pro SemiBold"/>
            </a:endParaRPr>
          </a:p>
          <a:p>
            <a:pPr indent="0" lvl="0" marL="0" rtl="0" algn="l">
              <a:spcBef>
                <a:spcPts val="1600"/>
              </a:spcBef>
              <a:spcAft>
                <a:spcPts val="0"/>
              </a:spcAft>
              <a:buNone/>
            </a:pPr>
            <a:r>
              <a:rPr lang="en">
                <a:latin typeface="Source Code Pro SemiBold"/>
                <a:ea typeface="Source Code Pro SemiBold"/>
                <a:cs typeface="Source Code Pro SemiBold"/>
                <a:sym typeface="Source Code Pro SemiBold"/>
              </a:rPr>
              <a:t>Microscopy images have the following specifications:</a:t>
            </a:r>
            <a:endParaRPr>
              <a:latin typeface="Source Code Pro SemiBold"/>
              <a:ea typeface="Source Code Pro SemiBold"/>
              <a:cs typeface="Source Code Pro SemiBold"/>
              <a:sym typeface="Source Code Pro SemiBold"/>
            </a:endParaRPr>
          </a:p>
          <a:p>
            <a:pPr indent="0" lvl="0" marL="0" rtl="0" algn="l">
              <a:spcBef>
                <a:spcPts val="1600"/>
              </a:spcBef>
              <a:spcAft>
                <a:spcPts val="0"/>
              </a:spcAft>
              <a:buNone/>
            </a:pPr>
            <a:r>
              <a:rPr lang="en">
                <a:latin typeface="Source Code Pro SemiBold"/>
                <a:ea typeface="Source Code Pro SemiBold"/>
                <a:cs typeface="Source Code Pro SemiBold"/>
                <a:sym typeface="Source Code Pro SemiBold"/>
              </a:rPr>
              <a:t> Color model:R(ed)G(reen)B(lue) </a:t>
            </a:r>
            <a:endParaRPr>
              <a:latin typeface="Source Code Pro SemiBold"/>
              <a:ea typeface="Source Code Pro SemiBold"/>
              <a:cs typeface="Source Code Pro SemiBold"/>
              <a:sym typeface="Source Code Pro SemiBold"/>
            </a:endParaRPr>
          </a:p>
          <a:p>
            <a:pPr indent="0" lvl="0" marL="0" rtl="0" algn="l">
              <a:spcBef>
                <a:spcPts val="1600"/>
              </a:spcBef>
              <a:spcAft>
                <a:spcPts val="1600"/>
              </a:spcAft>
              <a:buNone/>
            </a:pPr>
            <a:r>
              <a:rPr lang="en">
                <a:latin typeface="Source Code Pro SemiBold"/>
                <a:ea typeface="Source Code Pro SemiBold"/>
                <a:cs typeface="Source Code Pro SemiBold"/>
                <a:sym typeface="Source Code Pro SemiBold"/>
              </a:rPr>
              <a:t> Size:2048 x 1536 pixels </a:t>
            </a:r>
            <a:endParaRPr>
              <a:latin typeface="Source Code Pro SemiBold"/>
              <a:ea typeface="Source Code Pro SemiBold"/>
              <a:cs typeface="Source Code Pro SemiBold"/>
              <a:sym typeface="Source Code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flipH="1" rot="10800000">
            <a:off x="311700" y="77800"/>
            <a:ext cx="8520600" cy="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316275"/>
            <a:ext cx="8520600" cy="425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961800" y="316275"/>
            <a:ext cx="7331926" cy="2111000"/>
          </a:xfrm>
          <a:prstGeom prst="rect">
            <a:avLst/>
          </a:prstGeom>
          <a:noFill/>
          <a:ln>
            <a:noFill/>
          </a:ln>
        </p:spPr>
      </p:pic>
      <p:pic>
        <p:nvPicPr>
          <p:cNvPr id="89" name="Google Shape;89;p18"/>
          <p:cNvPicPr preferRelativeResize="0"/>
          <p:nvPr/>
        </p:nvPicPr>
        <p:blipFill>
          <a:blip r:embed="rId4">
            <a:alphaModFix/>
          </a:blip>
          <a:stretch>
            <a:fillRect/>
          </a:stretch>
        </p:blipFill>
        <p:spPr>
          <a:xfrm>
            <a:off x="1045425" y="2427275"/>
            <a:ext cx="7248300" cy="211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Design</a:t>
            </a:r>
            <a:endParaRPr>
              <a:latin typeface="Source Code Pro"/>
              <a:ea typeface="Source Code Pro"/>
              <a:cs typeface="Source Code Pro"/>
              <a:sym typeface="Source Code Pro"/>
            </a:endParaRPr>
          </a:p>
        </p:txBody>
      </p:sp>
      <p:sp>
        <p:nvSpPr>
          <p:cNvPr id="95" name="Google Shape;95;p19"/>
          <p:cNvSpPr txBox="1"/>
          <p:nvPr>
            <p:ph idx="1" type="body"/>
          </p:nvPr>
        </p:nvSpPr>
        <p:spPr>
          <a:xfrm>
            <a:off x="311700" y="1963050"/>
            <a:ext cx="8520600" cy="24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consists of three steps:</a:t>
            </a:r>
            <a:endParaRPr/>
          </a:p>
          <a:p>
            <a:pPr indent="-342900" lvl="0" marL="457200" rtl="0" algn="l">
              <a:spcBef>
                <a:spcPts val="1600"/>
              </a:spcBef>
              <a:spcAft>
                <a:spcPts val="0"/>
              </a:spcAft>
              <a:buSzPts val="1800"/>
              <a:buAutoNum type="arabicParenR"/>
            </a:pPr>
            <a:r>
              <a:rPr lang="en"/>
              <a:t>Data Pre-processing</a:t>
            </a:r>
            <a:endParaRPr/>
          </a:p>
          <a:p>
            <a:pPr indent="-342900" lvl="0" marL="457200" rtl="0" algn="l">
              <a:spcBef>
                <a:spcPts val="0"/>
              </a:spcBef>
              <a:spcAft>
                <a:spcPts val="0"/>
              </a:spcAft>
              <a:buSzPts val="1800"/>
              <a:buAutoNum type="arabicParenR"/>
            </a:pPr>
            <a:r>
              <a:rPr lang="en"/>
              <a:t>Training</a:t>
            </a:r>
            <a:endParaRPr/>
          </a:p>
          <a:p>
            <a:pPr indent="-342900" lvl="0" marL="457200" rtl="0" algn="l">
              <a:spcBef>
                <a:spcPts val="0"/>
              </a:spcBef>
              <a:spcAft>
                <a:spcPts val="0"/>
              </a:spcAft>
              <a:buSzPts val="1800"/>
              <a:buAutoNum type="arabicParenR"/>
            </a:pPr>
            <a:r>
              <a:rPr lang="en"/>
              <a:t>Classification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10975"/>
            <a:ext cx="85206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Data Preprocessing</a:t>
            </a:r>
            <a:endParaRPr>
              <a:latin typeface="Source Code Pro"/>
              <a:ea typeface="Source Code Pro"/>
              <a:cs typeface="Source Code Pro"/>
              <a:sym typeface="Source Code Pro"/>
            </a:endParaRPr>
          </a:p>
        </p:txBody>
      </p:sp>
      <p:sp>
        <p:nvSpPr>
          <p:cNvPr id="101" name="Google Shape;101;p20"/>
          <p:cNvSpPr txBox="1"/>
          <p:nvPr>
            <p:ph idx="1" type="body"/>
          </p:nvPr>
        </p:nvSpPr>
        <p:spPr>
          <a:xfrm>
            <a:off x="311700" y="763500"/>
            <a:ext cx="8520600" cy="43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data </a:t>
            </a:r>
            <a:r>
              <a:rPr lang="en"/>
              <a:t>preprocessing</a:t>
            </a:r>
            <a:r>
              <a:rPr lang="en"/>
              <a:t> we apply following techniques:</a:t>
            </a:r>
            <a:endParaRPr/>
          </a:p>
          <a:p>
            <a:pPr indent="-342900" lvl="0" marL="457200" rtl="0" algn="l">
              <a:spcBef>
                <a:spcPts val="1600"/>
              </a:spcBef>
              <a:spcAft>
                <a:spcPts val="0"/>
              </a:spcAft>
              <a:buSzPts val="1800"/>
              <a:buAutoNum type="arabicParenR"/>
            </a:pPr>
            <a:r>
              <a:rPr b="1" lang="en"/>
              <a:t>COLOUR NORMALIZATION: </a:t>
            </a:r>
            <a:endParaRPr b="1"/>
          </a:p>
          <a:p>
            <a:pPr indent="0" lvl="0" marL="457200" rtl="0" algn="l">
              <a:spcBef>
                <a:spcPts val="1600"/>
              </a:spcBef>
              <a:spcAft>
                <a:spcPts val="0"/>
              </a:spcAft>
              <a:buNone/>
            </a:pPr>
            <a:r>
              <a:rPr lang="en"/>
              <a:t>Stain inconsistency in histology images will affect the performance of image analysis.</a:t>
            </a:r>
            <a:endParaRPr/>
          </a:p>
          <a:p>
            <a:pPr indent="0" lvl="0" marL="457200" rtl="0" algn="l">
              <a:spcBef>
                <a:spcPts val="1600"/>
              </a:spcBef>
              <a:spcAft>
                <a:spcPts val="0"/>
              </a:spcAft>
              <a:buNone/>
            </a:pPr>
            <a:r>
              <a:rPr lang="en"/>
              <a:t>To reduce the stain inconsistency we will use colour normalization.</a:t>
            </a:r>
            <a:r>
              <a:rPr lang="en">
                <a:solidFill>
                  <a:srgbClr val="CC4125"/>
                </a:solidFill>
              </a:rPr>
              <a:t>[3]</a:t>
            </a:r>
            <a:endParaRPr>
              <a:solidFill>
                <a:srgbClr val="CC4125"/>
              </a:solidFill>
            </a:endParaRPr>
          </a:p>
          <a:p>
            <a:pPr indent="0" lvl="0" marL="457200" rtl="0" algn="l">
              <a:spcBef>
                <a:spcPts val="1600"/>
              </a:spcBef>
              <a:spcAft>
                <a:spcPts val="0"/>
              </a:spcAft>
              <a:buNone/>
            </a:pPr>
            <a:r>
              <a:rPr lang="en"/>
              <a:t>We will use the method proposed by Reinhard which transforms the RGB images to the L*a*b* color space, followed by utilizing the means and standard deviations for each channel separately in L*a*b* colour space and finally, converts the results back to RGB.</a:t>
            </a:r>
            <a:r>
              <a:rPr lang="en">
                <a:solidFill>
                  <a:srgbClr val="CC4125"/>
                </a:solidFill>
              </a:rPr>
              <a:t>[3]</a:t>
            </a:r>
            <a:endParaRPr>
              <a:solidFill>
                <a:srgbClr val="CC4125"/>
              </a:solidFill>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flipH="1" rot="10800000">
            <a:off x="311700" y="39400"/>
            <a:ext cx="8520600" cy="1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a:t>
            </a:r>
            <a:endParaRPr/>
          </a:p>
        </p:txBody>
      </p:sp>
      <p:pic>
        <p:nvPicPr>
          <p:cNvPr id="108" name="Google Shape;108;p21"/>
          <p:cNvPicPr preferRelativeResize="0"/>
          <p:nvPr/>
        </p:nvPicPr>
        <p:blipFill>
          <a:blip r:embed="rId3">
            <a:alphaModFix/>
          </a:blip>
          <a:stretch>
            <a:fillRect/>
          </a:stretch>
        </p:blipFill>
        <p:spPr>
          <a:xfrm>
            <a:off x="370425" y="393050"/>
            <a:ext cx="8686800" cy="2744475"/>
          </a:xfrm>
          <a:prstGeom prst="rect">
            <a:avLst/>
          </a:prstGeom>
          <a:noFill/>
          <a:ln>
            <a:noFill/>
          </a:ln>
        </p:spPr>
      </p:pic>
      <p:sp>
        <p:nvSpPr>
          <p:cNvPr id="109" name="Google Shape;109;p21"/>
          <p:cNvSpPr txBox="1"/>
          <p:nvPr>
            <p:ph idx="2" type="body"/>
          </p:nvPr>
        </p:nvSpPr>
        <p:spPr>
          <a:xfrm>
            <a:off x="595275" y="3137525"/>
            <a:ext cx="8237100" cy="143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arenBoth"/>
            </a:pPr>
            <a:r>
              <a:rPr b="1" lang="en" sz="1800"/>
              <a:t>Target image (B) Original image </a:t>
            </a:r>
            <a:r>
              <a:rPr b="1" lang="en" sz="1800"/>
              <a:t>(C)</a:t>
            </a:r>
            <a:r>
              <a:rPr b="1" lang="en" sz="1800"/>
              <a:t> Image after normalization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